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1413" r:id="rId5"/>
    <p:sldId id="1414" r:id="rId6"/>
  </p:sldIdLst>
  <p:sldSz cx="12192000" cy="6858000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3156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(株)日立製作所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0000"/>
    <a:srgbClr val="0000CC"/>
    <a:srgbClr val="0000FF"/>
    <a:srgbClr val="D9D9D9"/>
    <a:srgbClr val="FFCCCC"/>
    <a:srgbClr val="66FF33"/>
    <a:srgbClr val="FFFF66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1" autoAdjust="0"/>
    <p:restoredTop sz="95706" autoAdjust="0"/>
  </p:normalViewPr>
  <p:slideViewPr>
    <p:cSldViewPr>
      <p:cViewPr varScale="1">
        <p:scale>
          <a:sx n="96" d="100"/>
          <a:sy n="96" d="100"/>
        </p:scale>
        <p:origin x="234" y="90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2946" y="72"/>
      </p:cViewPr>
      <p:guideLst>
        <p:guide orient="horz" pos="3133"/>
        <p:guide pos="2148"/>
        <p:guide orient="horz" pos="3156"/>
        <p:guide pos="217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A4AE67-E5AE-4F95-A8F7-AFE736099505}" type="datetimeFigureOut">
              <a:rPr lang="ja-JP" altLang="en-US"/>
              <a:pPr>
                <a:defRPr/>
              </a:pPr>
              <a:t>2024/4/26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91"/>
            <a:ext cx="5510530" cy="4508421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ja-JP" altLang="en-US" noProof="0" dirty="0"/>
              <a:t>マスター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C8ABC8D-28C8-435D-8DD1-964633E861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295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115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BC8D-28C8-435D-8DD1-964633E86151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45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宛名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7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正方形/長方形 8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sz="quarter" idx="10"/>
          </p:nvPr>
        </p:nvSpPr>
        <p:spPr>
          <a:xfrm>
            <a:off x="3260971" y="4716467"/>
            <a:ext cx="5759940" cy="1160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altLang="ja-JP" dirty="0"/>
          </a:p>
          <a:p>
            <a:pPr lvl="0"/>
            <a:endParaRPr lang="ja-JP" altLang="en-US" dirty="0"/>
          </a:p>
        </p:txBody>
      </p:sp>
      <p:sp>
        <p:nvSpPr>
          <p:cNvPr id="51" name="テキスト プレースホルダー 50"/>
          <p:cNvSpPr>
            <a:spLocks noGrp="1"/>
          </p:cNvSpPr>
          <p:nvPr>
            <p:ph type="body" sz="quarter" idx="11"/>
          </p:nvPr>
        </p:nvSpPr>
        <p:spPr>
          <a:xfrm>
            <a:off x="433755" y="2276876"/>
            <a:ext cx="4165355" cy="432073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ja-JP" altLang="en-US" sz="2100" smtClean="0">
                <a:latin typeface="+mj-lt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pPr lvl="0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95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5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695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立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HGPｺﾞｼｯｸE" pitchFamily="50" charset="-128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173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98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 bwMode="gray">
          <a:xfrm>
            <a:off x="703477" y="179482"/>
            <a:ext cx="3629519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87" name="正方形/長方形 11"/>
          <p:cNvSpPr>
            <a:spLocks noChangeArrowheads="1"/>
          </p:cNvSpPr>
          <p:nvPr/>
        </p:nvSpPr>
        <p:spPr bwMode="gray">
          <a:xfrm>
            <a:off x="1" y="739776"/>
            <a:ext cx="12192000" cy="74485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grpSp>
        <p:nvGrpSpPr>
          <p:cNvPr id="3" name="グループ化 62"/>
          <p:cNvGrpSpPr/>
          <p:nvPr userDrawn="1"/>
        </p:nvGrpSpPr>
        <p:grpSpPr bwMode="gray">
          <a:xfrm>
            <a:off x="-6" y="739776"/>
            <a:ext cx="1975115" cy="74485"/>
            <a:chOff x="312738" y="2747963"/>
            <a:chExt cx="1970087" cy="109537"/>
          </a:xfrm>
        </p:grpSpPr>
        <p:sp>
          <p:nvSpPr>
            <p:cNvPr id="89" name="正方形/長方形 88"/>
            <p:cNvSpPr/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F002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 bwMode="gray">
            <a:xfrm>
              <a:off x="312738" y="2747963"/>
              <a:ext cx="985837" cy="1095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2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(宛名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59994" y="3114004"/>
            <a:ext cx="4671472" cy="538609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9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59998" y="3657603"/>
            <a:ext cx="4123245" cy="43088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6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(無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4" name="正方形/長方形 3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09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 userDrawn="1"/>
        </p:nvSpPr>
        <p:spPr bwMode="gray">
          <a:xfrm>
            <a:off x="730744" y="2159000"/>
            <a:ext cx="18774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000">
                <a:solidFill>
                  <a:srgbClr val="1A1A1A"/>
                </a:solidFill>
                <a:latin typeface="Arial Rounded MT Bold" pitchFamily="34" charset="0"/>
                <a:ea typeface="HGPｺﾞｼｯｸE" pitchFamily="50" charset="-128"/>
                <a:cs typeface="Arial" charset="0"/>
              </a:rPr>
              <a:t>Contents</a:t>
            </a:r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58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(Contents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433757" y="2763842"/>
            <a:ext cx="11336217" cy="109537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3"/>
          <p:cNvGrpSpPr>
            <a:grpSpLocks/>
          </p:cNvGrpSpPr>
          <p:nvPr userDrawn="1"/>
        </p:nvGrpSpPr>
        <p:grpSpPr bwMode="auto">
          <a:xfrm>
            <a:off x="433757" y="2763842"/>
            <a:ext cx="2903417" cy="109537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369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7667" y="3153600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690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</p:spTree>
    <p:extLst>
      <p:ext uri="{BB962C8B-B14F-4D97-AF65-F5344CB8AC3E}">
        <p14:creationId xmlns:p14="http://schemas.microsoft.com/office/powerpoint/2010/main" val="317840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300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有)_コンテンツ有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6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7" name="正方形/長方形 6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正方形/長方形 7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45050" y="176404"/>
            <a:ext cx="8839089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10"/>
          </p:nvPr>
        </p:nvSpPr>
        <p:spPr>
          <a:xfrm>
            <a:off x="4" y="177265"/>
            <a:ext cx="1221611" cy="46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1pPr>
            <a:lvl2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2pPr>
            <a:lvl3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3pPr>
            <a:lvl4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4pPr>
            <a:lvl5pPr algn="ctr">
              <a:defRPr sz="2400" b="0" i="1">
                <a:latin typeface="Times New Roman" panose="02020603050405020304" pitchFamily="18" charset="0"/>
                <a:ea typeface="HGPｺﾞｼｯｸE" panose="020B0900000000000000" pitchFamily="50" charset="-128"/>
                <a:cs typeface="Times New Roman" panose="02020603050405020304" pitchFamily="18" charset="0"/>
              </a:defRPr>
            </a:lvl5pPr>
          </a:lstStyle>
          <a:p>
            <a:pPr lvl="0"/>
            <a:r>
              <a:rPr lang="ja-JP" altLang="en-US" dirty="0"/>
              <a:t>マ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232663" y="908721"/>
            <a:ext cx="11801231" cy="56896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n"/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  <a:lvl2pPr marL="7429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 sz="20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2pPr>
            <a:lvl3pPr marL="1143000" indent="-2286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  <a:defRPr sz="18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3pPr>
            <a:lvl4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4pPr>
            <a:lvl5pPr>
              <a:buClr>
                <a:schemeClr val="accent2">
                  <a:lumMod val="75000"/>
                </a:schemeClr>
              </a:buClr>
              <a:defRPr sz="16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92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(番号無)_コンテンツ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11"/>
          <p:cNvSpPr>
            <a:spLocks noChangeArrowheads="1"/>
          </p:cNvSpPr>
          <p:nvPr userDrawn="1"/>
        </p:nvSpPr>
        <p:spPr bwMode="gray">
          <a:xfrm>
            <a:off x="0" y="739779"/>
            <a:ext cx="12192000" cy="74613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" name="グループ化 62"/>
          <p:cNvGrpSpPr>
            <a:grpSpLocks/>
          </p:cNvGrpSpPr>
          <p:nvPr userDrawn="1"/>
        </p:nvGrpSpPr>
        <p:grpSpPr bwMode="auto">
          <a:xfrm>
            <a:off x="1" y="739779"/>
            <a:ext cx="1975339" cy="74613"/>
            <a:chOff x="312738" y="2747963"/>
            <a:chExt cx="1970087" cy="109537"/>
          </a:xfrm>
        </p:grpSpPr>
        <p:sp>
          <p:nvSpPr>
            <p:cNvPr id="5" name="正方形/長方形 4"/>
            <p:cNvSpPr>
              <a:spLocks noChangeArrowheads="1"/>
            </p:cNvSpPr>
            <p:nvPr/>
          </p:nvSpPr>
          <p:spPr bwMode="gray">
            <a:xfrm>
              <a:off x="312738" y="2747963"/>
              <a:ext cx="1970087" cy="109537"/>
            </a:xfrm>
            <a:prstGeom prst="rect">
              <a:avLst/>
            </a:prstGeom>
            <a:solidFill>
              <a:srgbClr val="FD0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正方形/長方形 5"/>
            <p:cNvSpPr>
              <a:spLocks noChangeArrowheads="1"/>
            </p:cNvSpPr>
            <p:nvPr/>
          </p:nvSpPr>
          <p:spPr bwMode="gray">
            <a:xfrm>
              <a:off x="312738" y="2747963"/>
              <a:ext cx="986018" cy="109537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HGPｺﾞｼｯｸE" pitchFamily="50" charset="-128"/>
                </a:defRPr>
              </a:lvl9pPr>
            </a:lstStyle>
            <a:p>
              <a:pPr>
                <a:defRPr/>
              </a:pPr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114" y="176404"/>
            <a:ext cx="9926025" cy="461665"/>
          </a:xfrm>
          <a:prstGeom prst="rect">
            <a:avLst/>
          </a:prstGeom>
        </p:spPr>
        <p:txBody>
          <a:bodyPr wrap="none">
            <a:noAutofit/>
          </a:bodyPr>
          <a:lstStyle>
            <a:lvl1pPr algn="l">
              <a:defRPr sz="2400">
                <a:latin typeface="Arial Rounded MT Bold" panose="020F0704030504030204" pitchFamily="34" charset="0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855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8" r:id="rId3"/>
    <p:sldLayoutId id="2147483746" r:id="rId4"/>
    <p:sldLayoutId id="2147483747" r:id="rId5"/>
    <p:sldLayoutId id="2147483749" r:id="rId6"/>
    <p:sldLayoutId id="2147483750" r:id="rId7"/>
    <p:sldLayoutId id="2147483754" r:id="rId8"/>
    <p:sldLayoutId id="2147483751" r:id="rId9"/>
    <p:sldLayoutId id="2147483752" r:id="rId10"/>
    <p:sldLayoutId id="2147483755" r:id="rId11"/>
    <p:sldLayoutId id="2147483753" r:id="rId12"/>
    <p:sldLayoutId id="2147483743" r:id="rId13"/>
    <p:sldLayoutId id="214748375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 Rounded MT Bold" pitchFamily="34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18" Type="http://schemas.openxmlformats.org/officeDocument/2006/relationships/image" Target="../media/image14.png"/><Relationship Id="rId26" Type="http://schemas.openxmlformats.org/officeDocument/2006/relationships/image" Target="../media/image22.jpeg"/><Relationship Id="rId3" Type="http://schemas.openxmlformats.org/officeDocument/2006/relationships/hyperlink" Target="http://pcweb.mycom.co.jp/news/2003/08/21/15cl.jpg" TargetMode="External"/><Relationship Id="rId21" Type="http://schemas.openxmlformats.org/officeDocument/2006/relationships/image" Target="../media/image17.jpeg"/><Relationship Id="rId34" Type="http://schemas.openxmlformats.org/officeDocument/2006/relationships/image" Target="../media/image30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3.gif"/><Relationship Id="rId25" Type="http://schemas.openxmlformats.org/officeDocument/2006/relationships/image" Target="../media/image21.emf"/><Relationship Id="rId3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6" Type="http://schemas.openxmlformats.org/officeDocument/2006/relationships/hyperlink" Target="http://internet.watch.impress.co.jp/www/article/980120/gamecntr.jpg" TargetMode="External"/><Relationship Id="rId20" Type="http://schemas.openxmlformats.org/officeDocument/2006/relationships/image" Target="../media/image16.png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0.jpeg"/><Relationship Id="rId32" Type="http://schemas.openxmlformats.org/officeDocument/2006/relationships/image" Target="../media/image28.emf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19.png"/><Relationship Id="rId28" Type="http://schemas.openxmlformats.org/officeDocument/2006/relationships/image" Target="../media/image24.emf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7.emf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emf"/><Relationship Id="rId22" Type="http://schemas.openxmlformats.org/officeDocument/2006/relationships/image" Target="../media/image18.png"/><Relationship Id="rId27" Type="http://schemas.openxmlformats.org/officeDocument/2006/relationships/image" Target="../media/image23.emf"/><Relationship Id="rId30" Type="http://schemas.openxmlformats.org/officeDocument/2006/relationships/image" Target="../media/image26.png"/><Relationship Id="rId8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79" y="116540"/>
            <a:ext cx="1620957" cy="523220"/>
          </a:xfrm>
        </p:spPr>
        <p:txBody>
          <a:bodyPr/>
          <a:lstStyle/>
          <a:p>
            <a:pPr algn="l"/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自己紹介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36" name="Picture 198" descr="http://pcweb.mycom.co.jp/news/2003/08/21/15c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133" y="1228931"/>
            <a:ext cx="473160" cy="35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「電子レンジ」の画像検索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61" y="1132927"/>
            <a:ext cx="672009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7748714" y="1166790"/>
            <a:ext cx="860130" cy="1980190"/>
          </a:xfrm>
          <a:prstGeom prst="rect">
            <a:avLst/>
          </a:prstGeom>
          <a:solidFill>
            <a:srgbClr val="6699FF">
              <a:alpha val="50000"/>
            </a:srgbClr>
          </a:solidFill>
          <a:ln w="38100">
            <a:noFill/>
            <a:prstDash val="solid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71"/>
          <p:cNvSpPr>
            <a:spLocks noChangeArrowheads="1"/>
          </p:cNvSpPr>
          <p:nvPr/>
        </p:nvSpPr>
        <p:spPr bwMode="auto">
          <a:xfrm>
            <a:off x="3252923" y="3254647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1991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2" name="直線矢印コネクタ 41"/>
          <p:cNvCxnSpPr>
            <a:cxnSpLocks/>
          </p:cNvCxnSpPr>
          <p:nvPr/>
        </p:nvCxnSpPr>
        <p:spPr>
          <a:xfrm flipH="1">
            <a:off x="3252924" y="3176733"/>
            <a:ext cx="867588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3558112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グループ化 43"/>
          <p:cNvGrpSpPr/>
          <p:nvPr/>
        </p:nvGrpSpPr>
        <p:grpSpPr>
          <a:xfrm>
            <a:off x="3980622" y="3051630"/>
            <a:ext cx="2955183" cy="108011"/>
            <a:chOff x="1051228" y="2060848"/>
            <a:chExt cx="2955183" cy="216023"/>
          </a:xfrm>
        </p:grpSpPr>
        <p:cxnSp>
          <p:nvCxnSpPr>
            <p:cNvPr id="45" name="直線矢印コネクタ 44"/>
            <p:cNvCxnSpPr/>
            <p:nvPr/>
          </p:nvCxnSpPr>
          <p:spPr>
            <a:xfrm>
              <a:off x="1473739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1051228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2317963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1895452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3162187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2739676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>
              <a:off x="400641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358390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線矢印コネクタ 52"/>
          <p:cNvCxnSpPr/>
          <p:nvPr/>
        </p:nvCxnSpPr>
        <p:spPr>
          <a:xfrm>
            <a:off x="7357519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6933707" y="3051630"/>
            <a:ext cx="0" cy="12510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7355421" y="296070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5254253" y="1679363"/>
            <a:ext cx="0" cy="147676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6733763" y="1704952"/>
            <a:ext cx="0" cy="145469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cxnSpLocks/>
          </p:cNvCxnSpPr>
          <p:nvPr/>
        </p:nvCxnSpPr>
        <p:spPr>
          <a:xfrm flipH="1">
            <a:off x="251522" y="6367453"/>
            <a:ext cx="11749298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7763823" y="2938815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グループ化 59"/>
          <p:cNvGrpSpPr/>
          <p:nvPr/>
        </p:nvGrpSpPr>
        <p:grpSpPr>
          <a:xfrm>
            <a:off x="8186333" y="3029736"/>
            <a:ext cx="2955183" cy="108011"/>
            <a:chOff x="1051228" y="2060848"/>
            <a:chExt cx="2955183" cy="216023"/>
          </a:xfrm>
        </p:grpSpPr>
        <p:cxnSp>
          <p:nvCxnSpPr>
            <p:cNvPr id="61" name="直線矢印コネクタ 60"/>
            <p:cNvCxnSpPr/>
            <p:nvPr/>
          </p:nvCxnSpPr>
          <p:spPr>
            <a:xfrm>
              <a:off x="1473739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>
              <a:off x="1051228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2317963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>
              <a:off x="1895452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>
              <a:off x="3162187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2739676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>
              <a:off x="400641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>
              <a:off x="3583901" y="2060848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71"/>
          <p:cNvSpPr>
            <a:spLocks noChangeArrowheads="1"/>
          </p:cNvSpPr>
          <p:nvPr/>
        </p:nvSpPr>
        <p:spPr bwMode="auto">
          <a:xfrm>
            <a:off x="11038876" y="3232753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09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10152746" y="1744876"/>
            <a:ext cx="0" cy="138006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/>
          <p:cNvSpPr/>
          <p:nvPr/>
        </p:nvSpPr>
        <p:spPr>
          <a:xfrm>
            <a:off x="3174734" y="1697966"/>
            <a:ext cx="20573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■広域自律分散通信ミドル </a:t>
            </a:r>
            <a:r>
              <a:rPr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NX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BADS</a:t>
            </a:r>
            <a:endParaRPr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184515" y="1697272"/>
            <a:ext cx="16561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■広域設備・機器監視への展開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6689118" y="1679363"/>
            <a:ext cx="10182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トラフィ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ク計測</a:t>
            </a:r>
            <a:endParaRPr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7664438" y="1610216"/>
            <a:ext cx="101822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ポリシー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ネット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IP-OSS</a:t>
            </a:r>
            <a:endParaRPr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8568570" y="1599793"/>
            <a:ext cx="16850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■映像監視</a:t>
            </a:r>
          </a:p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■アドホックネット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152746" y="1943997"/>
            <a:ext cx="12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M2M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応用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8601" y="5023038"/>
            <a:ext cx="2184698" cy="52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■スケーラブル</a:t>
            </a:r>
            <a:r>
              <a:rPr lang="ja-JP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無線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(AMI)</a:t>
            </a:r>
          </a:p>
          <a:p>
            <a:pPr lvl="0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■列車</a:t>
            </a:r>
            <a:r>
              <a:rPr lang="ja-JP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保守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ATOS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入替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979712" y="5137447"/>
            <a:ext cx="150062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■情報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制御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PF</a:t>
            </a:r>
          </a:p>
        </p:txBody>
      </p:sp>
      <p:pic>
        <p:nvPicPr>
          <p:cNvPr id="79" name="Picture 55" descr="ビューア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02" y="2158512"/>
            <a:ext cx="658283" cy="5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直線矢印コネクタ 79"/>
          <p:cNvCxnSpPr/>
          <p:nvPr/>
        </p:nvCxnSpPr>
        <p:spPr>
          <a:xfrm>
            <a:off x="8608844" y="1298578"/>
            <a:ext cx="0" cy="185626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51" descr="アンテナとカメラ（小屋）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83" y="2158512"/>
            <a:ext cx="395334" cy="52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正方形/長方形 81"/>
          <p:cNvSpPr/>
          <p:nvPr/>
        </p:nvSpPr>
        <p:spPr>
          <a:xfrm>
            <a:off x="8640578" y="2808093"/>
            <a:ext cx="11897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米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)UCI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共研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11568770" y="980728"/>
            <a:ext cx="0" cy="182636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17" y="2146019"/>
            <a:ext cx="1058225" cy="46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0" descr="http://www.kobore.net/na2/Image8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24" y="2290337"/>
            <a:ext cx="654576" cy="4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正方形/長方形 85"/>
          <p:cNvSpPr/>
          <p:nvPr/>
        </p:nvSpPr>
        <p:spPr>
          <a:xfrm>
            <a:off x="10120484" y="2805251"/>
            <a:ext cx="1160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仏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)FT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共研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7587977" y="2806296"/>
            <a:ext cx="11112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米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)HP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共研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6550653" y="2596568"/>
            <a:ext cx="11698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独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FOKUS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共研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317" y="2236398"/>
            <a:ext cx="721507" cy="58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2" y="5687622"/>
            <a:ext cx="1084031" cy="5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9" y="5699770"/>
            <a:ext cx="466478" cy="29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54" y="2143983"/>
            <a:ext cx="2016777" cy="7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10" y="5434127"/>
            <a:ext cx="1649778" cy="72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正方形/長方形 93"/>
          <p:cNvSpPr/>
          <p:nvPr/>
        </p:nvSpPr>
        <p:spPr>
          <a:xfrm>
            <a:off x="5173392" y="340301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Windows95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発売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00" dirty="0"/>
              <a:t>WTO </a:t>
            </a:r>
            <a:r>
              <a:rPr lang="ja-JP" altLang="en-US" sz="1000" dirty="0"/>
              <a:t>発足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6502587" y="338209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Google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誕生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FIFA WC(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仏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8424554" y="3388930"/>
            <a:ext cx="1362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Mozilla 1.0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リリース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FIFA WC(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日韓共同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8" name="Rectangle 71"/>
          <p:cNvSpPr>
            <a:spLocks noChangeArrowheads="1"/>
          </p:cNvSpPr>
          <p:nvPr/>
        </p:nvSpPr>
        <p:spPr bwMode="auto">
          <a:xfrm>
            <a:off x="5088050" y="3254647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95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Rectangle 71"/>
          <p:cNvSpPr>
            <a:spLocks noChangeArrowheads="1"/>
          </p:cNvSpPr>
          <p:nvPr/>
        </p:nvSpPr>
        <p:spPr bwMode="auto">
          <a:xfrm>
            <a:off x="6418495" y="3254647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98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Rectangle 71"/>
          <p:cNvSpPr>
            <a:spLocks noChangeArrowheads="1"/>
          </p:cNvSpPr>
          <p:nvPr/>
        </p:nvSpPr>
        <p:spPr bwMode="auto">
          <a:xfrm>
            <a:off x="8296423" y="3232753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2002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10139992" y="3232753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10067158" y="338893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Wii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発売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FIFA WC(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独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3071826" y="3467969"/>
            <a:ext cx="9012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港岸戦争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7311383" y="3237864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9.11</a:t>
            </a:r>
            <a:b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同時多発テロ</a:t>
            </a:r>
          </a:p>
        </p:txBody>
      </p:sp>
      <p:pic>
        <p:nvPicPr>
          <p:cNvPr id="106" name="Picture 2" descr="http://www.u-smile.info/images/pic/ir_c320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 bwMode="auto">
          <a:xfrm>
            <a:off x="5328531" y="2274030"/>
            <a:ext cx="5040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Game Center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04595" y="2274030"/>
            <a:ext cx="792088" cy="594067"/>
          </a:xfrm>
          <a:prstGeom prst="rect">
            <a:avLst/>
          </a:prstGeom>
          <a:noFill/>
        </p:spPr>
      </p:pic>
      <p:sp>
        <p:nvSpPr>
          <p:cNvPr id="108" name="正方形/長方形 107"/>
          <p:cNvSpPr/>
          <p:nvPr/>
        </p:nvSpPr>
        <p:spPr>
          <a:xfrm>
            <a:off x="7776482" y="1144756"/>
            <a:ext cx="799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米国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赴任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20317" y="4149080"/>
            <a:ext cx="16466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■屋内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GPS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製品化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3174553" y="980728"/>
            <a:ext cx="22733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■ファジィ・ニューロ家電</a:t>
            </a:r>
          </a:p>
        </p:txBody>
      </p:sp>
      <p:pic>
        <p:nvPicPr>
          <p:cNvPr id="111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9" y="4605559"/>
            <a:ext cx="434805" cy="3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正方形/長方形 111"/>
          <p:cNvSpPr/>
          <p:nvPr/>
        </p:nvSpPr>
        <p:spPr>
          <a:xfrm>
            <a:off x="94712" y="4365104"/>
            <a:ext cx="1331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欧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)U-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Blox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協業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3" name="直線矢印コネクタ 112"/>
          <p:cNvCxnSpPr/>
          <p:nvPr/>
        </p:nvCxnSpPr>
        <p:spPr>
          <a:xfrm>
            <a:off x="323668" y="6151429"/>
            <a:ext cx="0" cy="216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>
            <a:off x="1426167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/>
          <p:nvPr/>
        </p:nvCxnSpPr>
        <p:spPr>
          <a:xfrm>
            <a:off x="874917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/>
          <p:nvPr/>
        </p:nvCxnSpPr>
        <p:spPr>
          <a:xfrm>
            <a:off x="2527625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>
            <a:off x="1976375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>
            <a:off x="3629084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>
            <a:off x="3077834" y="624235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>
            <a:off x="3629084" y="6243590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71"/>
          <p:cNvSpPr>
            <a:spLocks noChangeArrowheads="1"/>
          </p:cNvSpPr>
          <p:nvPr/>
        </p:nvSpPr>
        <p:spPr bwMode="auto">
          <a:xfrm>
            <a:off x="1812784" y="6445367"/>
            <a:ext cx="334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2" name="Rectangle 71"/>
          <p:cNvSpPr>
            <a:spLocks noChangeArrowheads="1"/>
          </p:cNvSpPr>
          <p:nvPr/>
        </p:nvSpPr>
        <p:spPr bwMode="auto">
          <a:xfrm>
            <a:off x="3466372" y="6450478"/>
            <a:ext cx="3346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>
            <a:off x="4161901" y="6237163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1" y="5576463"/>
            <a:ext cx="781028" cy="56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正方形/長方形 125"/>
          <p:cNvSpPr/>
          <p:nvPr/>
        </p:nvSpPr>
        <p:spPr>
          <a:xfrm>
            <a:off x="2105798" y="4175975"/>
            <a:ext cx="122856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■交通管理システム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中国</a:t>
            </a:r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広州</a:t>
            </a:r>
            <a:r>
              <a:rPr lang="en-US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9917401" y="992341"/>
            <a:ext cx="17233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■新幹線インターネット 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NX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3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Airnet</a:t>
            </a:r>
            <a:r>
              <a:rPr lang="en-US" altLang="ja-JP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8601796" y="1003391"/>
            <a:ext cx="13681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■位置情報スマホサービス</a:t>
            </a:r>
            <a:endParaRPr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9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21" y="1470360"/>
            <a:ext cx="124040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0" name="直線矢印コネクタ 129"/>
          <p:cNvCxnSpPr/>
          <p:nvPr/>
        </p:nvCxnSpPr>
        <p:spPr>
          <a:xfrm flipV="1">
            <a:off x="11167116" y="2805251"/>
            <a:ext cx="401654" cy="35087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71"/>
          <p:cNvSpPr>
            <a:spLocks noChangeArrowheads="1"/>
          </p:cNvSpPr>
          <p:nvPr/>
        </p:nvSpPr>
        <p:spPr bwMode="auto">
          <a:xfrm>
            <a:off x="4778771" y="6396244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2" name="Rectangle 71"/>
          <p:cNvSpPr>
            <a:spLocks noChangeArrowheads="1"/>
          </p:cNvSpPr>
          <p:nvPr/>
        </p:nvSpPr>
        <p:spPr bwMode="auto">
          <a:xfrm>
            <a:off x="6002480" y="6396244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" name="Rectangle 71"/>
          <p:cNvSpPr>
            <a:spLocks noChangeArrowheads="1"/>
          </p:cNvSpPr>
          <p:nvPr/>
        </p:nvSpPr>
        <p:spPr bwMode="auto">
          <a:xfrm>
            <a:off x="6961946" y="6396244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6111483" y="6217193"/>
            <a:ext cx="2308493" cy="128275"/>
            <a:chOff x="6111483" y="6129445"/>
            <a:chExt cx="2308493" cy="216023"/>
          </a:xfrm>
        </p:grpSpPr>
        <p:cxnSp>
          <p:nvCxnSpPr>
            <p:cNvPr id="140" name="直線矢印コネクタ 139"/>
            <p:cNvCxnSpPr/>
            <p:nvPr/>
          </p:nvCxnSpPr>
          <p:spPr>
            <a:xfrm>
              <a:off x="6111483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>
              <a:off x="7267135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矢印コネクタ 147"/>
            <p:cNvCxnSpPr/>
            <p:nvPr/>
          </p:nvCxnSpPr>
          <p:spPr>
            <a:xfrm>
              <a:off x="8419976" y="6129445"/>
              <a:ext cx="0" cy="21602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71"/>
          <p:cNvSpPr>
            <a:spLocks noChangeArrowheads="1"/>
          </p:cNvSpPr>
          <p:nvPr/>
        </p:nvSpPr>
        <p:spPr bwMode="auto">
          <a:xfrm>
            <a:off x="8266995" y="6396244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15228AB0-ED65-4F35-A35B-0BF29B9BE1B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97" y="4961900"/>
            <a:ext cx="828427" cy="743873"/>
          </a:xfrm>
          <a:prstGeom prst="rect">
            <a:avLst/>
          </a:prstGeom>
        </p:spPr>
      </p:pic>
      <p:sp>
        <p:nvSpPr>
          <p:cNvPr id="151" name="正方形/長方形 150"/>
          <p:cNvSpPr/>
          <p:nvPr/>
        </p:nvSpPr>
        <p:spPr>
          <a:xfrm>
            <a:off x="5260589" y="4094414"/>
            <a:ext cx="9361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柏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葉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都市シミュレーション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80" y="4958798"/>
            <a:ext cx="850972" cy="7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" name="正方形/長方形 152"/>
          <p:cNvSpPr/>
          <p:nvPr/>
        </p:nvSpPr>
        <p:spPr>
          <a:xfrm>
            <a:off x="4249009" y="4086082"/>
            <a:ext cx="113685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■東京都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万人乗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車事故発生</a:t>
            </a:r>
            <a: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シミュレーション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360579D2-7214-4BF8-B5AC-310D44D98EE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22239" y="5728560"/>
            <a:ext cx="982566" cy="499832"/>
          </a:xfrm>
          <a:prstGeom prst="rect">
            <a:avLst/>
          </a:prstGeom>
        </p:spPr>
      </p:pic>
      <p:sp>
        <p:nvSpPr>
          <p:cNvPr id="155" name="正方形/長方形 154"/>
          <p:cNvSpPr/>
          <p:nvPr/>
        </p:nvSpPr>
        <p:spPr>
          <a:xfrm>
            <a:off x="6195344" y="4995646"/>
            <a:ext cx="10545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横国大キャンパス実証実験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6124685" y="4086082"/>
            <a:ext cx="10545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■富岡実証実験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7" name="Picture 4" descr="https://wp.kobore.net/wp-content/uploads/2021/11/DSC_1752-710x3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23" y="4542436"/>
            <a:ext cx="819762" cy="4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正方形/長方形 157"/>
          <p:cNvSpPr/>
          <p:nvPr/>
        </p:nvSpPr>
        <p:spPr>
          <a:xfrm>
            <a:off x="7337326" y="4097695"/>
            <a:ext cx="10545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■豊洲シミュレーション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59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26" y="5714738"/>
            <a:ext cx="1522554" cy="59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8" descr="https://wp.kobore.net/wp-content/uploads/2021/08/2480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813" y="4570685"/>
            <a:ext cx="1091615" cy="8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43" y="5531872"/>
            <a:ext cx="1094601" cy="7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2" name="直線矢印コネクタ 161"/>
          <p:cNvCxnSpPr/>
          <p:nvPr/>
        </p:nvCxnSpPr>
        <p:spPr>
          <a:xfrm>
            <a:off x="4914110" y="6237312"/>
            <a:ext cx="0" cy="10801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正方形/長方形 162"/>
          <p:cNvSpPr/>
          <p:nvPr/>
        </p:nvSpPr>
        <p:spPr>
          <a:xfrm>
            <a:off x="3293786" y="5103756"/>
            <a:ext cx="10755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■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共生</a:t>
            </a:r>
            <a:r>
              <a:rPr lang="ja-JP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自律</a:t>
            </a:r>
            <a:endParaRPr lang="en-US" altLang="ja-JP" sz="13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ctr"/>
            <a:r>
              <a:rPr lang="ja-JP" altLang="ja-JP" sz="1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分散</a:t>
            </a:r>
            <a:endParaRPr lang="ja-JP" altLang="ja-JP" sz="1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27" y="4602566"/>
            <a:ext cx="930704" cy="5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正方形/長方形 164"/>
          <p:cNvSpPr/>
          <p:nvPr/>
        </p:nvSpPr>
        <p:spPr>
          <a:xfrm>
            <a:off x="3219126" y="4122185"/>
            <a:ext cx="11368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万人鉄道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シミュレーション</a:t>
            </a:r>
            <a:endParaRPr lang="en-US" altLang="ja-JP" sz="13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6" name="正方形/長方形 165"/>
          <p:cNvSpPr/>
          <p:nvPr/>
        </p:nvSpPr>
        <p:spPr>
          <a:xfrm>
            <a:off x="8328310" y="4087651"/>
            <a:ext cx="1398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■宇都宮シミュレーション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67" name="図 16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20468" y="4591823"/>
            <a:ext cx="1043919" cy="1120322"/>
          </a:xfrm>
          <a:prstGeom prst="rect">
            <a:avLst/>
          </a:prstGeom>
        </p:spPr>
      </p:pic>
      <p:pic>
        <p:nvPicPr>
          <p:cNvPr id="168" name="図 16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59187" y="5736021"/>
            <a:ext cx="1025872" cy="484930"/>
          </a:xfrm>
          <a:prstGeom prst="rect">
            <a:avLst/>
          </a:prstGeom>
        </p:spPr>
      </p:pic>
      <p:cxnSp>
        <p:nvCxnSpPr>
          <p:cNvPr id="169" name="直線矢印コネクタ 168"/>
          <p:cNvCxnSpPr/>
          <p:nvPr/>
        </p:nvCxnSpPr>
        <p:spPr>
          <a:xfrm>
            <a:off x="9579085" y="6217193"/>
            <a:ext cx="0" cy="12827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71"/>
          <p:cNvSpPr>
            <a:spLocks noChangeArrowheads="1"/>
          </p:cNvSpPr>
          <p:nvPr/>
        </p:nvSpPr>
        <p:spPr bwMode="auto">
          <a:xfrm>
            <a:off x="9426104" y="6396244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2" name="直線矢印コネクタ 171"/>
          <p:cNvCxnSpPr/>
          <p:nvPr/>
        </p:nvCxnSpPr>
        <p:spPr>
          <a:xfrm>
            <a:off x="10745161" y="6237390"/>
            <a:ext cx="0" cy="12827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71"/>
          <p:cNvSpPr>
            <a:spLocks noChangeArrowheads="1"/>
          </p:cNvSpPr>
          <p:nvPr/>
        </p:nvSpPr>
        <p:spPr bwMode="auto">
          <a:xfrm>
            <a:off x="10592180" y="6416441"/>
            <a:ext cx="2564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endParaRPr kumimoji="0" lang="ja-JP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9563854" y="4087651"/>
            <a:ext cx="1398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■ソーシャルインパクトボンド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692955" y="5387718"/>
            <a:ext cx="1803795" cy="8149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6707" y="4727000"/>
            <a:ext cx="1188230" cy="560080"/>
          </a:xfrm>
          <a:prstGeom prst="rect">
            <a:avLst/>
          </a:prstGeom>
        </p:spPr>
      </p:pic>
      <p:sp>
        <p:nvSpPr>
          <p:cNvPr id="177" name="正方形/長方形 176"/>
          <p:cNvSpPr/>
          <p:nvPr/>
        </p:nvSpPr>
        <p:spPr>
          <a:xfrm>
            <a:off x="10776650" y="4077090"/>
            <a:ext cx="1398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■映像転送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/>
            </a:r>
            <a:b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制御仮想化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922788" y="4626959"/>
            <a:ext cx="1221960" cy="67555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-1701" y="1000926"/>
            <a:ext cx="3096458" cy="2187863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0317" y="1008828"/>
            <a:ext cx="3051509" cy="2223925"/>
          </a:xfrm>
          <a:prstGeom prst="rect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9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79" y="116540"/>
            <a:ext cx="7005444" cy="523220"/>
          </a:xfrm>
        </p:spPr>
        <p:txBody>
          <a:bodyPr/>
          <a:lstStyle/>
          <a:p>
            <a:pPr algn="l"/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自己紹介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</a:rPr>
              <a:t>――</a:t>
            </a:r>
            <a:r>
              <a:rPr lang="ja-JP" altLang="en-US" sz="2800" b="1" dirty="0" smtClean="0">
                <a:latin typeface="Meiryo UI" pitchFamily="50" charset="-128"/>
                <a:ea typeface="Meiryo UI" pitchFamily="50" charset="-128"/>
              </a:rPr>
              <a:t> 本研究と関連のある部分抜粋</a:t>
            </a:r>
            <a:endParaRPr lang="ja-JP" altLang="en-US" sz="2800" b="1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640770" y="4059"/>
            <a:ext cx="53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D92B9B2-8860-44F7-82A9-09E6C336B98E}"/>
              </a:ext>
            </a:extLst>
          </p:cNvPr>
          <p:cNvSpPr txBox="1"/>
          <p:nvPr/>
        </p:nvSpPr>
        <p:spPr>
          <a:xfrm>
            <a:off x="983290" y="1915430"/>
            <a:ext cx="9036620" cy="55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(2)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柏の葉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万人都市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シミュレーション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D769D9E9-2FA0-446A-B6D1-7BA6B39F1676}"/>
              </a:ext>
            </a:extLst>
          </p:cNvPr>
          <p:cNvSpPr txBox="1"/>
          <p:nvPr/>
        </p:nvSpPr>
        <p:spPr>
          <a:xfrm>
            <a:off x="1706963" y="2298713"/>
            <a:ext cx="9061792" cy="80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  <a:r>
              <a:rPr lang="en-US" altLang="ja-JP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地域ごとの</a:t>
            </a:r>
            <a:r>
              <a:rPr lang="ja-JP" altLang="en-US" sz="2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交通格差は改善するか</a:t>
            </a:r>
            <a:endParaRPr lang="en-US" altLang="ja-JP" sz="2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→結果</a:t>
            </a:r>
            <a:r>
              <a:rPr lang="en-US" altLang="ja-JP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到着時刻の前倒しや乗車機会の増加によって、改善が見られた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1C2659F1-370B-4A4C-83EC-F18EB80C2433}"/>
              </a:ext>
            </a:extLst>
          </p:cNvPr>
          <p:cNvSpPr txBox="1"/>
          <p:nvPr/>
        </p:nvSpPr>
        <p:spPr>
          <a:xfrm>
            <a:off x="983290" y="3005141"/>
            <a:ext cx="9036620" cy="55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(3)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横国大キャンパス実証実験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79413530-BE98-4FA4-8C8C-C48998E91188}"/>
              </a:ext>
            </a:extLst>
          </p:cNvPr>
          <p:cNvSpPr txBox="1"/>
          <p:nvPr/>
        </p:nvSpPr>
        <p:spPr>
          <a:xfrm>
            <a:off x="1600302" y="3452843"/>
            <a:ext cx="8995688" cy="8096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ja-JP" altLang="en-US" sz="2200" b="1" dirty="0">
                <a:solidFill>
                  <a:schemeClr val="tx1"/>
                </a:solidFill>
                <a:latin typeface="Meiryo UI"/>
                <a:ea typeface="Meiryo UI"/>
                <a:cs typeface="Meiryo UI" panose="020B0604030504040204" pitchFamily="50" charset="-128"/>
              </a:rPr>
              <a:t>課題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: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 </a:t>
            </a:r>
            <a:r>
              <a:rPr lang="ja-JP" altLang="en-US" sz="2200" b="1" dirty="0">
                <a:solidFill>
                  <a:srgbClr val="FF0000"/>
                </a:solidFill>
                <a:latin typeface="Meiryo UI"/>
                <a:ea typeface="Meiryo UI"/>
                <a:cs typeface="Meiryo UI" panose="020B0604030504040204" pitchFamily="50" charset="-128"/>
              </a:rPr>
              <a:t>実際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の</a:t>
            </a:r>
            <a:r>
              <a:rPr lang="ja-JP" altLang="en-US" sz="2200" b="1" noProof="0" dirty="0">
                <a:solidFill>
                  <a:srgbClr val="FF0000"/>
                </a:solidFill>
                <a:latin typeface="Meiryo UI"/>
                <a:ea typeface="Meiryo UI"/>
                <a:cs typeface="Meiryo UI" panose="020B0604030504040204" pitchFamily="50" charset="-128"/>
              </a:rPr>
              <a:t>自動車</a:t>
            </a:r>
            <a:r>
              <a:rPr lang="ja-JP" altLang="en-US" sz="2200" b="1" noProof="0" dirty="0">
                <a:solidFill>
                  <a:schemeClr val="tx1"/>
                </a:solidFill>
                <a:latin typeface="Meiryo UI"/>
                <a:ea typeface="Meiryo UI"/>
                <a:cs typeface="Meiryo UI" panose="020B0604030504040204" pitchFamily="50" charset="-128"/>
              </a:rPr>
              <a:t>で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運行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(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運転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)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ができるか？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/>
              <a:ea typeface="Meiryo UI"/>
              <a:cs typeface="Meiryo UI" panose="020B0604030504040204" pitchFamily="50" charset="-128"/>
            </a:endParaRPr>
          </a:p>
          <a:p>
            <a:pPr lvl="0">
              <a:lnSpc>
                <a:spcPct val="100000"/>
              </a:lnSpc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→</a:t>
            </a: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r>
              <a:rPr lang="en-US" altLang="ja-JP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運転の安全性を確保する具体的な方法が分かった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9FF4B498-E231-467B-B591-6463C047CEBA}"/>
              </a:ext>
            </a:extLst>
          </p:cNvPr>
          <p:cNvSpPr txBox="1"/>
          <p:nvPr/>
        </p:nvSpPr>
        <p:spPr>
          <a:xfrm>
            <a:off x="983290" y="5956882"/>
            <a:ext cx="9036620" cy="55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(4)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豊洲シミュレーション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82D8E77-B693-45BB-B9CF-DCBE00280B5B}"/>
              </a:ext>
            </a:extLst>
          </p:cNvPr>
          <p:cNvSpPr txBox="1"/>
          <p:nvPr/>
        </p:nvSpPr>
        <p:spPr>
          <a:xfrm>
            <a:off x="1600302" y="6404584"/>
            <a:ext cx="8995688" cy="4534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ja-JP" altLang="en-US" sz="2200" b="1" dirty="0">
                <a:solidFill>
                  <a:schemeClr val="tx1"/>
                </a:solidFill>
                <a:latin typeface="Meiryo UI"/>
                <a:ea typeface="Meiryo UI"/>
                <a:cs typeface="Meiryo UI" panose="020B0604030504040204" pitchFamily="50" charset="-128"/>
              </a:rPr>
              <a:t>課題</a:t>
            </a:r>
            <a:r>
              <a:rPr kumimoji="1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:</a:t>
            </a: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/>
                <a:ea typeface="Meiryo UI"/>
                <a:cs typeface="Meiryo UI" panose="020B0604030504040204" pitchFamily="50" charset="-128"/>
              </a:rPr>
              <a:t> </a:t>
            </a:r>
            <a:r>
              <a:rPr lang="ja-JP" altLang="en-US" sz="2200" b="1" dirty="0">
                <a:solidFill>
                  <a:srgbClr val="FF0000"/>
                </a:solidFill>
                <a:latin typeface="Meiryo UI"/>
                <a:ea typeface="Meiryo UI"/>
                <a:cs typeface="Meiryo UI" panose="020B0604030504040204" pitchFamily="50" charset="-128"/>
              </a:rPr>
              <a:t>飛び乗り、不公平感の解消、収益性</a:t>
            </a:r>
            <a:r>
              <a:rPr lang="ja-JP" altLang="en-US" sz="2200" b="1" dirty="0">
                <a:solidFill>
                  <a:schemeClr val="tx1"/>
                </a:solidFill>
                <a:latin typeface="Meiryo UI"/>
                <a:ea typeface="Meiryo UI"/>
                <a:cs typeface="Meiryo UI" panose="020B0604030504040204" pitchFamily="50" charset="-128"/>
              </a:rPr>
              <a:t>の検証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2B072A2D-EE79-4E1E-B59C-D99DAD4F6E5C}"/>
              </a:ext>
            </a:extLst>
          </p:cNvPr>
          <p:cNvSpPr txBox="1"/>
          <p:nvPr/>
        </p:nvSpPr>
        <p:spPr>
          <a:xfrm>
            <a:off x="983290" y="764630"/>
            <a:ext cx="9036620" cy="55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(1)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アルゴリズムの開発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94DCB40F-C6B3-4049-859A-63128EFF7FF6}"/>
              </a:ext>
            </a:extLst>
          </p:cNvPr>
          <p:cNvSpPr txBox="1"/>
          <p:nvPr/>
        </p:nvSpPr>
        <p:spPr>
          <a:xfrm>
            <a:off x="1661242" y="1171968"/>
            <a:ext cx="9163665" cy="87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課題</a:t>
            </a:r>
            <a:r>
              <a:rPr lang="en-US" altLang="ja-JP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2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個人の「不満」に着目したマッチング</a:t>
            </a:r>
            <a:endParaRPr lang="en-US" altLang="ja-JP" sz="2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</a:t>
            </a:r>
            <a:r>
              <a:rPr lang="ja-JP" altLang="en-US" sz="2200" dirty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rPr>
              <a:t>特開</a:t>
            </a:r>
            <a:r>
              <a:rPr lang="en-US" altLang="ja-JP" sz="2200" dirty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rPr>
              <a:t>2020-160605</a:t>
            </a:r>
            <a:r>
              <a:rPr lang="ja-JP" altLang="en-US" sz="2200" dirty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rPr>
              <a:t>「</a:t>
            </a:r>
            <a:r>
              <a:rPr kumimoji="1" lang="ja-JP" altLang="en-US" sz="2200" dirty="0">
                <a:solidFill>
                  <a:schemeClr val="tx1"/>
                </a:solidFill>
                <a:latin typeface="+mn-ea"/>
                <a:ea typeface="+mn-ea"/>
              </a:rPr>
              <a:t>移動サービスシステムおよび移動サービス提供方法</a:t>
            </a:r>
            <a:r>
              <a:rPr lang="ja-JP" altLang="en-US" sz="2200" dirty="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rPr>
              <a:t>」</a:t>
            </a:r>
            <a:endParaRPr kumimoji="1" lang="en-US" altLang="ja-JP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Meiryo UI" panose="020B0604030504040204" pitchFamily="50" charset="-128"/>
            </a:endParaRPr>
          </a:p>
        </p:txBody>
      </p:sp>
      <p:pic>
        <p:nvPicPr>
          <p:cNvPr id="145" name="図 144">
            <a:extLst>
              <a:ext uri="{FF2B5EF4-FFF2-40B4-BE49-F238E27FC236}">
                <a16:creationId xmlns:a16="http://schemas.microsoft.com/office/drawing/2014/main" id="{15228AB0-ED65-4F35-A35B-0BF29B9BE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66" y="4233307"/>
            <a:ext cx="1855028" cy="1752782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2B1707AF-CA97-4849-B169-A9F590A9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129" y="4267288"/>
            <a:ext cx="3071569" cy="1708492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360579D2-7214-4BF8-B5AC-310D44D98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069" y="4262514"/>
            <a:ext cx="3200585" cy="17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S9u_Special">
      <a:majorFont>
        <a:latin typeface="Arial Rounded MT Bold"/>
        <a:ea typeface="HGPｺﾞｼｯｸE"/>
        <a:cs typeface=""/>
      </a:majorFont>
      <a:minorFont>
        <a:latin typeface="Calibri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  <a:tailEnd type="arrow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f73fe2-4dd7-4d51-998e-ff2f8db95f83" xsi:nil="true"/>
    <lcf76f155ced4ddcb4097134ff3c332f xmlns="15cf4777-13c7-40ec-aad5-af3a008686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2AE2A60DF48FF4C8E77B9B9BD2DED19" ma:contentTypeVersion="14" ma:contentTypeDescription="新しいドキュメントを作成します。" ma:contentTypeScope="" ma:versionID="1181b34a98cbd3eaa2108b54c26dfff4">
  <xsd:schema xmlns:xsd="http://www.w3.org/2001/XMLSchema" xmlns:xs="http://www.w3.org/2001/XMLSchema" xmlns:p="http://schemas.microsoft.com/office/2006/metadata/properties" xmlns:ns2="15cf4777-13c7-40ec-aad5-af3a008686de" xmlns:ns3="44f73fe2-4dd7-4d51-998e-ff2f8db95f83" targetNamespace="http://schemas.microsoft.com/office/2006/metadata/properties" ma:root="true" ma:fieldsID="0dd86a84d8d3b0d0da08f496a858da78" ns2:_="" ns3:_="">
    <xsd:import namespace="15cf4777-13c7-40ec-aad5-af3a008686de"/>
    <xsd:import namespace="44f73fe2-4dd7-4d51-998e-ff2f8db95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4777-13c7-40ec-aad5-af3a008686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3e2b44da-a643-41f9-8ef5-317b59475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73fe2-4dd7-4d51-998e-ff2f8db95f8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215362-74ca-416f-bd34-ca4085728f31}" ma:internalName="TaxCatchAll" ma:showField="CatchAllData" ma:web="44f73fe2-4dd7-4d51-998e-ff2f8db95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1E58B-DBF3-4E54-A3D6-C14453842DCD}">
  <ds:schemaRefs>
    <ds:schemaRef ds:uri="http://schemas.microsoft.com/office/2006/documentManagement/types"/>
    <ds:schemaRef ds:uri="44f73fe2-4dd7-4d51-998e-ff2f8db95f83"/>
    <ds:schemaRef ds:uri="15cf4777-13c7-40ec-aad5-af3a008686d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85E420E-DDD7-4A83-8E46-BFF5EB1266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9F3EE-7D57-44C2-911B-B121C5166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cf4777-13c7-40ec-aad5-af3a008686de"/>
    <ds:schemaRef ds:uri="44f73fe2-4dd7-4d51-998e-ff2f8db95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58711</TotalTime>
  <Words>340</Words>
  <Application>Microsoft Office PowerPoint</Application>
  <PresentationFormat>ワイド画面</PresentationFormat>
  <Paragraphs>80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Meiryo UI</vt:lpstr>
      <vt:lpstr>ＭＳ Ｐゴシック</vt:lpstr>
      <vt:lpstr>メイリオ</vt:lpstr>
      <vt:lpstr>Arial</vt:lpstr>
      <vt:lpstr>Arial Rounded MT Bold</vt:lpstr>
      <vt:lpstr>Calibri</vt:lpstr>
      <vt:lpstr>Times New Roman</vt:lpstr>
      <vt:lpstr>Wingdings</vt:lpstr>
      <vt:lpstr>Office ​​テーマ</vt:lpstr>
      <vt:lpstr>自己紹介</vt:lpstr>
      <vt:lpstr>自己紹介 ―― 本研究と関連のある部分抜粋</vt:lpstr>
    </vt:vector>
  </TitlesOfParts>
  <Company>システム開発研究所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506u</dc:creator>
  <cp:lastModifiedBy>江端智一</cp:lastModifiedBy>
  <cp:revision>4795</cp:revision>
  <cp:lastPrinted>2024-04-25T14:41:56Z</cp:lastPrinted>
  <dcterms:created xsi:type="dcterms:W3CDTF">2014-01-07T05:18:57Z</dcterms:created>
  <dcterms:modified xsi:type="dcterms:W3CDTF">2024-04-26T01:25:41Z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0x01010042AE2A60DF48FF4C8E77B9B9BD2DED19</vt:lpwstr>
  </property>
  <property fmtid="{D5CDD505-2E9C-101B-9397-08002B2CF9AE}" pid="3" name="MediaServiceImageTags">
    <vt:lpwstr/>
  </property>
</Properties>
</file>