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61" r:id="rId2"/>
    <p:sldId id="1338" r:id="rId3"/>
    <p:sldId id="1302" r:id="rId4"/>
    <p:sldId id="1339" r:id="rId5"/>
    <p:sldId id="1277" r:id="rId6"/>
    <p:sldId id="1340" r:id="rId7"/>
    <p:sldId id="1341" r:id="rId8"/>
    <p:sldId id="1281" r:id="rId9"/>
    <p:sldId id="1305" r:id="rId10"/>
    <p:sldId id="1342" r:id="rId11"/>
    <p:sldId id="1307" r:id="rId12"/>
    <p:sldId id="1306" r:id="rId13"/>
    <p:sldId id="1343" r:id="rId14"/>
    <p:sldId id="1308" r:id="rId15"/>
    <p:sldId id="1344" r:id="rId16"/>
    <p:sldId id="1310" r:id="rId17"/>
    <p:sldId id="1345" r:id="rId18"/>
    <p:sldId id="1309" r:id="rId19"/>
    <p:sldId id="1346" r:id="rId20"/>
    <p:sldId id="1331" r:id="rId21"/>
    <p:sldId id="1311" r:id="rId22"/>
    <p:sldId id="1347" r:id="rId23"/>
    <p:sldId id="1332" r:id="rId24"/>
    <p:sldId id="1312" r:id="rId25"/>
    <p:sldId id="1348" r:id="rId26"/>
    <p:sldId id="1313" r:id="rId27"/>
    <p:sldId id="1349" r:id="rId28"/>
    <p:sldId id="1314" r:id="rId29"/>
    <p:sldId id="1333" r:id="rId30"/>
    <p:sldId id="1315" r:id="rId31"/>
    <p:sldId id="1350" r:id="rId32"/>
    <p:sldId id="1316" r:id="rId33"/>
    <p:sldId id="1351" r:id="rId34"/>
    <p:sldId id="1317" r:id="rId35"/>
    <p:sldId id="1352" r:id="rId36"/>
    <p:sldId id="1334" r:id="rId37"/>
    <p:sldId id="1318" r:id="rId38"/>
    <p:sldId id="1353" r:id="rId39"/>
    <p:sldId id="1319" r:id="rId40"/>
    <p:sldId id="1354" r:id="rId41"/>
    <p:sldId id="1335" r:id="rId42"/>
    <p:sldId id="1320" r:id="rId43"/>
    <p:sldId id="1355" r:id="rId44"/>
    <p:sldId id="1336" r:id="rId45"/>
    <p:sldId id="1321" r:id="rId46"/>
    <p:sldId id="1356" r:id="rId47"/>
    <p:sldId id="1322" r:id="rId48"/>
    <p:sldId id="1357" r:id="rId49"/>
    <p:sldId id="1323" r:id="rId50"/>
    <p:sldId id="1358" r:id="rId51"/>
    <p:sldId id="1326" r:id="rId52"/>
    <p:sldId id="1324" r:id="rId53"/>
    <p:sldId id="1359" r:id="rId54"/>
    <p:sldId id="1325" r:id="rId55"/>
    <p:sldId id="1360" r:id="rId56"/>
    <p:sldId id="1328" r:id="rId57"/>
    <p:sldId id="1327" r:id="rId58"/>
    <p:sldId id="1361" r:id="rId59"/>
    <p:sldId id="1337" r:id="rId60"/>
    <p:sldId id="1329" r:id="rId61"/>
    <p:sldId id="1362" r:id="rId62"/>
  </p:sldIdLst>
  <p:sldSz cx="12192000" cy="6858000"/>
  <p:notesSz cx="6889750" cy="10020300"/>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47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8" userDrawn="1">
          <p15:clr>
            <a:srgbClr val="A4A3A4"/>
          </p15:clr>
        </p15:guide>
        <p15:guide id="3" orient="horz" pos="3157" userDrawn="1">
          <p15:clr>
            <a:srgbClr val="A4A3A4"/>
          </p15:clr>
        </p15:guide>
        <p15:guide id="4"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株)日立製作所" initial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66"/>
    <a:srgbClr val="FF0101"/>
    <a:srgbClr val="FFCCCC"/>
    <a:srgbClr val="00FFFF"/>
    <a:srgbClr val="33CC33"/>
    <a:srgbClr val="FF0000"/>
    <a:srgbClr val="3333FF"/>
    <a:srgbClr val="00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48" autoAdjust="0"/>
    <p:restoredTop sz="94063" autoAdjust="0"/>
  </p:normalViewPr>
  <p:slideViewPr>
    <p:cSldViewPr>
      <p:cViewPr varScale="1">
        <p:scale>
          <a:sx n="76" d="100"/>
          <a:sy n="76" d="100"/>
        </p:scale>
        <p:origin x="126" y="420"/>
      </p:cViewPr>
      <p:guideLst>
        <p:guide orient="horz" pos="2478"/>
        <p:guide pos="384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53" d="100"/>
          <a:sy n="53" d="100"/>
        </p:scale>
        <p:origin x="2946" y="72"/>
      </p:cViewPr>
      <p:guideLst>
        <p:guide orient="horz" pos="3133"/>
        <p:guide pos="2148"/>
        <p:guide orient="horz" pos="3157"/>
        <p:guide pos="2171"/>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85559" cy="501015"/>
          </a:xfrm>
          <a:prstGeom prst="rect">
            <a:avLst/>
          </a:prstGeom>
        </p:spPr>
        <p:txBody>
          <a:bodyPr vert="horz" lIns="93116" tIns="46559" rIns="93116" bIns="46559"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902598" y="0"/>
            <a:ext cx="2985559" cy="501015"/>
          </a:xfrm>
          <a:prstGeom prst="rect">
            <a:avLst/>
          </a:prstGeom>
        </p:spPr>
        <p:txBody>
          <a:bodyPr vert="horz" lIns="93116" tIns="46559" rIns="93116" bIns="46559" rtlCol="0"/>
          <a:lstStyle>
            <a:lvl1pPr algn="r" fontAlgn="auto">
              <a:spcBef>
                <a:spcPts val="0"/>
              </a:spcBef>
              <a:spcAft>
                <a:spcPts val="0"/>
              </a:spcAft>
              <a:defRPr sz="1200">
                <a:latin typeface="+mn-lt"/>
                <a:ea typeface="+mn-ea"/>
              </a:defRPr>
            </a:lvl1pPr>
          </a:lstStyle>
          <a:p>
            <a:pPr>
              <a:defRPr/>
            </a:pPr>
            <a:fld id="{39A4AE67-E5AE-4F95-A8F7-AFE736099505}" type="datetimeFigureOut">
              <a:rPr lang="ja-JP" altLang="en-US"/>
              <a:pPr>
                <a:defRPr/>
              </a:pPr>
              <a:t>2023/1/30</a:t>
            </a:fld>
            <a:endParaRPr lang="ja-JP" altLang="en-US"/>
          </a:p>
        </p:txBody>
      </p:sp>
      <p:sp>
        <p:nvSpPr>
          <p:cNvPr id="4" name="スライド イメージ プレースホルダー 3"/>
          <p:cNvSpPr>
            <a:spLocks noGrp="1" noRot="1" noChangeAspect="1"/>
          </p:cNvSpPr>
          <p:nvPr>
            <p:ph type="sldImg" idx="2"/>
          </p:nvPr>
        </p:nvSpPr>
        <p:spPr>
          <a:xfrm>
            <a:off x="104775" y="750888"/>
            <a:ext cx="6680200" cy="3757612"/>
          </a:xfrm>
          <a:prstGeom prst="rect">
            <a:avLst/>
          </a:prstGeom>
          <a:noFill/>
          <a:ln w="12700">
            <a:solidFill>
              <a:prstClr val="black"/>
            </a:solidFill>
          </a:ln>
        </p:spPr>
        <p:txBody>
          <a:bodyPr vert="horz" lIns="93116" tIns="46559" rIns="93116" bIns="46559" rtlCol="0" anchor="ctr"/>
          <a:lstStyle/>
          <a:p>
            <a:pPr lvl="0"/>
            <a:endParaRPr lang="ja-JP" altLang="en-US" noProof="0"/>
          </a:p>
        </p:txBody>
      </p:sp>
      <p:sp>
        <p:nvSpPr>
          <p:cNvPr id="5" name="ノート プレースホルダー 4"/>
          <p:cNvSpPr>
            <a:spLocks noGrp="1"/>
          </p:cNvSpPr>
          <p:nvPr>
            <p:ph type="body" sz="quarter" idx="3"/>
          </p:nvPr>
        </p:nvSpPr>
        <p:spPr>
          <a:xfrm>
            <a:off x="688976" y="4759645"/>
            <a:ext cx="5511800" cy="4509135"/>
          </a:xfrm>
          <a:prstGeom prst="rect">
            <a:avLst/>
          </a:prstGeom>
        </p:spPr>
        <p:txBody>
          <a:bodyPr vert="horz" lIns="93116" tIns="46559" rIns="93116" bIns="46559" rtlCol="0"/>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2" y="9517547"/>
            <a:ext cx="2985559" cy="501015"/>
          </a:xfrm>
          <a:prstGeom prst="rect">
            <a:avLst/>
          </a:prstGeom>
        </p:spPr>
        <p:txBody>
          <a:bodyPr vert="horz" lIns="93116" tIns="46559" rIns="93116" bIns="46559"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902598" y="9517547"/>
            <a:ext cx="2985559" cy="501015"/>
          </a:xfrm>
          <a:prstGeom prst="rect">
            <a:avLst/>
          </a:prstGeom>
        </p:spPr>
        <p:txBody>
          <a:bodyPr vert="horz" lIns="93116" tIns="46559" rIns="93116" bIns="46559" rtlCol="0" anchor="b"/>
          <a:lstStyle>
            <a:lvl1pPr algn="r" fontAlgn="auto">
              <a:spcBef>
                <a:spcPts val="0"/>
              </a:spcBef>
              <a:spcAft>
                <a:spcPts val="0"/>
              </a:spcAft>
              <a:defRPr sz="1200">
                <a:latin typeface="+mn-lt"/>
                <a:ea typeface="+mn-ea"/>
              </a:defRPr>
            </a:lvl1pPr>
          </a:lstStyle>
          <a:p>
            <a:pPr>
              <a:defRPr/>
            </a:pPr>
            <a:fld id="{EC8ABC8D-28C8-435D-8DD1-964633E86151}" type="slidenum">
              <a:rPr lang="ja-JP" altLang="en-US"/>
              <a:pPr>
                <a:defRPr/>
              </a:pPr>
              <a:t>‹#›</a:t>
            </a:fld>
            <a:endParaRPr lang="ja-JP" altLang="en-US"/>
          </a:p>
        </p:txBody>
      </p:sp>
    </p:spTree>
    <p:extLst>
      <p:ext uri="{BB962C8B-B14F-4D97-AF65-F5344CB8AC3E}">
        <p14:creationId xmlns:p14="http://schemas.microsoft.com/office/powerpoint/2010/main" val="1269295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4775" y="750888"/>
            <a:ext cx="6680200" cy="375761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C8ABC8D-28C8-435D-8DD1-964633E86151}" type="slidenum">
              <a:rPr lang="ja-JP" altLang="en-US" smtClean="0"/>
              <a:pPr>
                <a:defRPr/>
              </a:pPr>
              <a:t>1</a:t>
            </a:fld>
            <a:endParaRPr lang="ja-JP" altLang="en-US"/>
          </a:p>
        </p:txBody>
      </p:sp>
    </p:spTree>
    <p:extLst>
      <p:ext uri="{BB962C8B-B14F-4D97-AF65-F5344CB8AC3E}">
        <p14:creationId xmlns:p14="http://schemas.microsoft.com/office/powerpoint/2010/main" val="4259973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10</a:t>
            </a:fld>
            <a:endParaRPr lang="ja-JP" altLang="en-US"/>
          </a:p>
        </p:txBody>
      </p:sp>
    </p:spTree>
    <p:extLst>
      <p:ext uri="{BB962C8B-B14F-4D97-AF65-F5344CB8AC3E}">
        <p14:creationId xmlns:p14="http://schemas.microsoft.com/office/powerpoint/2010/main" val="3516789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11</a:t>
            </a:fld>
            <a:endParaRPr lang="ja-JP" altLang="en-US"/>
          </a:p>
        </p:txBody>
      </p:sp>
    </p:spTree>
    <p:extLst>
      <p:ext uri="{BB962C8B-B14F-4D97-AF65-F5344CB8AC3E}">
        <p14:creationId xmlns:p14="http://schemas.microsoft.com/office/powerpoint/2010/main" val="1237053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12</a:t>
            </a:fld>
            <a:endParaRPr lang="ja-JP" altLang="en-US"/>
          </a:p>
        </p:txBody>
      </p:sp>
    </p:spTree>
    <p:extLst>
      <p:ext uri="{BB962C8B-B14F-4D97-AF65-F5344CB8AC3E}">
        <p14:creationId xmlns:p14="http://schemas.microsoft.com/office/powerpoint/2010/main" val="148975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13</a:t>
            </a:fld>
            <a:endParaRPr lang="ja-JP" altLang="en-US"/>
          </a:p>
        </p:txBody>
      </p:sp>
    </p:spTree>
    <p:extLst>
      <p:ext uri="{BB962C8B-B14F-4D97-AF65-F5344CB8AC3E}">
        <p14:creationId xmlns:p14="http://schemas.microsoft.com/office/powerpoint/2010/main" val="1824948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14</a:t>
            </a:fld>
            <a:endParaRPr lang="ja-JP" altLang="en-US"/>
          </a:p>
        </p:txBody>
      </p:sp>
    </p:spTree>
    <p:extLst>
      <p:ext uri="{BB962C8B-B14F-4D97-AF65-F5344CB8AC3E}">
        <p14:creationId xmlns:p14="http://schemas.microsoft.com/office/powerpoint/2010/main" val="3405847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15</a:t>
            </a:fld>
            <a:endParaRPr lang="ja-JP" altLang="en-US"/>
          </a:p>
        </p:txBody>
      </p:sp>
    </p:spTree>
    <p:extLst>
      <p:ext uri="{BB962C8B-B14F-4D97-AF65-F5344CB8AC3E}">
        <p14:creationId xmlns:p14="http://schemas.microsoft.com/office/powerpoint/2010/main" val="496474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16</a:t>
            </a:fld>
            <a:endParaRPr lang="ja-JP" altLang="en-US"/>
          </a:p>
        </p:txBody>
      </p:sp>
    </p:spTree>
    <p:extLst>
      <p:ext uri="{BB962C8B-B14F-4D97-AF65-F5344CB8AC3E}">
        <p14:creationId xmlns:p14="http://schemas.microsoft.com/office/powerpoint/2010/main" val="2827298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17</a:t>
            </a:fld>
            <a:endParaRPr lang="ja-JP" altLang="en-US"/>
          </a:p>
        </p:txBody>
      </p:sp>
    </p:spTree>
    <p:extLst>
      <p:ext uri="{BB962C8B-B14F-4D97-AF65-F5344CB8AC3E}">
        <p14:creationId xmlns:p14="http://schemas.microsoft.com/office/powerpoint/2010/main" val="3510730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18</a:t>
            </a:fld>
            <a:endParaRPr lang="ja-JP" altLang="en-US"/>
          </a:p>
        </p:txBody>
      </p:sp>
    </p:spTree>
    <p:extLst>
      <p:ext uri="{BB962C8B-B14F-4D97-AF65-F5344CB8AC3E}">
        <p14:creationId xmlns:p14="http://schemas.microsoft.com/office/powerpoint/2010/main" val="638674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19</a:t>
            </a:fld>
            <a:endParaRPr lang="ja-JP" altLang="en-US"/>
          </a:p>
        </p:txBody>
      </p:sp>
    </p:spTree>
    <p:extLst>
      <p:ext uri="{BB962C8B-B14F-4D97-AF65-F5344CB8AC3E}">
        <p14:creationId xmlns:p14="http://schemas.microsoft.com/office/powerpoint/2010/main" val="387624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04775" y="750888"/>
            <a:ext cx="6680200" cy="3757612"/>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EC8ABC8D-28C8-435D-8DD1-964633E86151}" type="slidenum">
              <a:rPr lang="ja-JP" altLang="en-US" smtClean="0"/>
              <a:pPr>
                <a:defRPr/>
              </a:pPr>
              <a:t>2</a:t>
            </a:fld>
            <a:endParaRPr lang="ja-JP" altLang="en-US"/>
          </a:p>
        </p:txBody>
      </p:sp>
    </p:spTree>
    <p:extLst>
      <p:ext uri="{BB962C8B-B14F-4D97-AF65-F5344CB8AC3E}">
        <p14:creationId xmlns:p14="http://schemas.microsoft.com/office/powerpoint/2010/main" val="1224484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20</a:t>
            </a:fld>
            <a:endParaRPr lang="ja-JP" altLang="en-US"/>
          </a:p>
        </p:txBody>
      </p:sp>
    </p:spTree>
    <p:extLst>
      <p:ext uri="{BB962C8B-B14F-4D97-AF65-F5344CB8AC3E}">
        <p14:creationId xmlns:p14="http://schemas.microsoft.com/office/powerpoint/2010/main" val="1802063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21</a:t>
            </a:fld>
            <a:endParaRPr lang="ja-JP" altLang="en-US"/>
          </a:p>
        </p:txBody>
      </p:sp>
    </p:spTree>
    <p:extLst>
      <p:ext uri="{BB962C8B-B14F-4D97-AF65-F5344CB8AC3E}">
        <p14:creationId xmlns:p14="http://schemas.microsoft.com/office/powerpoint/2010/main" val="1724389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22</a:t>
            </a:fld>
            <a:endParaRPr lang="ja-JP" altLang="en-US"/>
          </a:p>
        </p:txBody>
      </p:sp>
    </p:spTree>
    <p:extLst>
      <p:ext uri="{BB962C8B-B14F-4D97-AF65-F5344CB8AC3E}">
        <p14:creationId xmlns:p14="http://schemas.microsoft.com/office/powerpoint/2010/main" val="2924811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23</a:t>
            </a:fld>
            <a:endParaRPr lang="ja-JP" altLang="en-US"/>
          </a:p>
        </p:txBody>
      </p:sp>
    </p:spTree>
    <p:extLst>
      <p:ext uri="{BB962C8B-B14F-4D97-AF65-F5344CB8AC3E}">
        <p14:creationId xmlns:p14="http://schemas.microsoft.com/office/powerpoint/2010/main" val="4033257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24</a:t>
            </a:fld>
            <a:endParaRPr lang="ja-JP" altLang="en-US"/>
          </a:p>
        </p:txBody>
      </p:sp>
    </p:spTree>
    <p:extLst>
      <p:ext uri="{BB962C8B-B14F-4D97-AF65-F5344CB8AC3E}">
        <p14:creationId xmlns:p14="http://schemas.microsoft.com/office/powerpoint/2010/main" val="1662598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25</a:t>
            </a:fld>
            <a:endParaRPr lang="ja-JP" altLang="en-US"/>
          </a:p>
        </p:txBody>
      </p:sp>
    </p:spTree>
    <p:extLst>
      <p:ext uri="{BB962C8B-B14F-4D97-AF65-F5344CB8AC3E}">
        <p14:creationId xmlns:p14="http://schemas.microsoft.com/office/powerpoint/2010/main" val="4158793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26</a:t>
            </a:fld>
            <a:endParaRPr lang="ja-JP" altLang="en-US"/>
          </a:p>
        </p:txBody>
      </p:sp>
    </p:spTree>
    <p:extLst>
      <p:ext uri="{BB962C8B-B14F-4D97-AF65-F5344CB8AC3E}">
        <p14:creationId xmlns:p14="http://schemas.microsoft.com/office/powerpoint/2010/main" val="3386402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27</a:t>
            </a:fld>
            <a:endParaRPr lang="ja-JP" altLang="en-US"/>
          </a:p>
        </p:txBody>
      </p:sp>
    </p:spTree>
    <p:extLst>
      <p:ext uri="{BB962C8B-B14F-4D97-AF65-F5344CB8AC3E}">
        <p14:creationId xmlns:p14="http://schemas.microsoft.com/office/powerpoint/2010/main" val="3898042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28</a:t>
            </a:fld>
            <a:endParaRPr lang="ja-JP" altLang="en-US"/>
          </a:p>
        </p:txBody>
      </p:sp>
    </p:spTree>
    <p:extLst>
      <p:ext uri="{BB962C8B-B14F-4D97-AF65-F5344CB8AC3E}">
        <p14:creationId xmlns:p14="http://schemas.microsoft.com/office/powerpoint/2010/main" val="1424398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29</a:t>
            </a:fld>
            <a:endParaRPr lang="ja-JP" altLang="en-US"/>
          </a:p>
        </p:txBody>
      </p:sp>
    </p:spTree>
    <p:extLst>
      <p:ext uri="{BB962C8B-B14F-4D97-AF65-F5344CB8AC3E}">
        <p14:creationId xmlns:p14="http://schemas.microsoft.com/office/powerpoint/2010/main" val="165387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3</a:t>
            </a:fld>
            <a:endParaRPr lang="ja-JP" altLang="en-US"/>
          </a:p>
        </p:txBody>
      </p:sp>
    </p:spTree>
    <p:extLst>
      <p:ext uri="{BB962C8B-B14F-4D97-AF65-F5344CB8AC3E}">
        <p14:creationId xmlns:p14="http://schemas.microsoft.com/office/powerpoint/2010/main" val="474104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30</a:t>
            </a:fld>
            <a:endParaRPr lang="ja-JP" altLang="en-US"/>
          </a:p>
        </p:txBody>
      </p:sp>
    </p:spTree>
    <p:extLst>
      <p:ext uri="{BB962C8B-B14F-4D97-AF65-F5344CB8AC3E}">
        <p14:creationId xmlns:p14="http://schemas.microsoft.com/office/powerpoint/2010/main" val="641390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31</a:t>
            </a:fld>
            <a:endParaRPr lang="ja-JP" altLang="en-US"/>
          </a:p>
        </p:txBody>
      </p:sp>
    </p:spTree>
    <p:extLst>
      <p:ext uri="{BB962C8B-B14F-4D97-AF65-F5344CB8AC3E}">
        <p14:creationId xmlns:p14="http://schemas.microsoft.com/office/powerpoint/2010/main" val="1991489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32</a:t>
            </a:fld>
            <a:endParaRPr lang="ja-JP" altLang="en-US"/>
          </a:p>
        </p:txBody>
      </p:sp>
    </p:spTree>
    <p:extLst>
      <p:ext uri="{BB962C8B-B14F-4D97-AF65-F5344CB8AC3E}">
        <p14:creationId xmlns:p14="http://schemas.microsoft.com/office/powerpoint/2010/main" val="1050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33</a:t>
            </a:fld>
            <a:endParaRPr lang="ja-JP" altLang="en-US"/>
          </a:p>
        </p:txBody>
      </p:sp>
    </p:spTree>
    <p:extLst>
      <p:ext uri="{BB962C8B-B14F-4D97-AF65-F5344CB8AC3E}">
        <p14:creationId xmlns:p14="http://schemas.microsoft.com/office/powerpoint/2010/main" val="2630133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34</a:t>
            </a:fld>
            <a:endParaRPr lang="ja-JP" altLang="en-US"/>
          </a:p>
        </p:txBody>
      </p:sp>
    </p:spTree>
    <p:extLst>
      <p:ext uri="{BB962C8B-B14F-4D97-AF65-F5344CB8AC3E}">
        <p14:creationId xmlns:p14="http://schemas.microsoft.com/office/powerpoint/2010/main" val="1843100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35</a:t>
            </a:fld>
            <a:endParaRPr lang="ja-JP" altLang="en-US"/>
          </a:p>
        </p:txBody>
      </p:sp>
    </p:spTree>
    <p:extLst>
      <p:ext uri="{BB962C8B-B14F-4D97-AF65-F5344CB8AC3E}">
        <p14:creationId xmlns:p14="http://schemas.microsoft.com/office/powerpoint/2010/main" val="1605527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36</a:t>
            </a:fld>
            <a:endParaRPr lang="ja-JP" altLang="en-US"/>
          </a:p>
        </p:txBody>
      </p:sp>
    </p:spTree>
    <p:extLst>
      <p:ext uri="{BB962C8B-B14F-4D97-AF65-F5344CB8AC3E}">
        <p14:creationId xmlns:p14="http://schemas.microsoft.com/office/powerpoint/2010/main" val="3865413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37</a:t>
            </a:fld>
            <a:endParaRPr lang="ja-JP" altLang="en-US"/>
          </a:p>
        </p:txBody>
      </p:sp>
    </p:spTree>
    <p:extLst>
      <p:ext uri="{BB962C8B-B14F-4D97-AF65-F5344CB8AC3E}">
        <p14:creationId xmlns:p14="http://schemas.microsoft.com/office/powerpoint/2010/main" val="1390246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38</a:t>
            </a:fld>
            <a:endParaRPr lang="ja-JP" altLang="en-US"/>
          </a:p>
        </p:txBody>
      </p:sp>
    </p:spTree>
    <p:extLst>
      <p:ext uri="{BB962C8B-B14F-4D97-AF65-F5344CB8AC3E}">
        <p14:creationId xmlns:p14="http://schemas.microsoft.com/office/powerpoint/2010/main" val="3951040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39</a:t>
            </a:fld>
            <a:endParaRPr lang="ja-JP" altLang="en-US"/>
          </a:p>
        </p:txBody>
      </p:sp>
    </p:spTree>
    <p:extLst>
      <p:ext uri="{BB962C8B-B14F-4D97-AF65-F5344CB8AC3E}">
        <p14:creationId xmlns:p14="http://schemas.microsoft.com/office/powerpoint/2010/main" val="426010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a:t>
            </a:fld>
            <a:endParaRPr lang="ja-JP" altLang="en-US"/>
          </a:p>
        </p:txBody>
      </p:sp>
    </p:spTree>
    <p:extLst>
      <p:ext uri="{BB962C8B-B14F-4D97-AF65-F5344CB8AC3E}">
        <p14:creationId xmlns:p14="http://schemas.microsoft.com/office/powerpoint/2010/main" val="2057061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40</a:t>
            </a:fld>
            <a:endParaRPr lang="ja-JP" altLang="en-US"/>
          </a:p>
        </p:txBody>
      </p:sp>
    </p:spTree>
    <p:extLst>
      <p:ext uri="{BB962C8B-B14F-4D97-AF65-F5344CB8AC3E}">
        <p14:creationId xmlns:p14="http://schemas.microsoft.com/office/powerpoint/2010/main" val="4293055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41</a:t>
            </a:fld>
            <a:endParaRPr lang="ja-JP" altLang="en-US"/>
          </a:p>
        </p:txBody>
      </p:sp>
    </p:spTree>
    <p:extLst>
      <p:ext uri="{BB962C8B-B14F-4D97-AF65-F5344CB8AC3E}">
        <p14:creationId xmlns:p14="http://schemas.microsoft.com/office/powerpoint/2010/main" val="1200753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42</a:t>
            </a:fld>
            <a:endParaRPr lang="ja-JP" altLang="en-US"/>
          </a:p>
        </p:txBody>
      </p:sp>
    </p:spTree>
    <p:extLst>
      <p:ext uri="{BB962C8B-B14F-4D97-AF65-F5344CB8AC3E}">
        <p14:creationId xmlns:p14="http://schemas.microsoft.com/office/powerpoint/2010/main" val="36616958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43</a:t>
            </a:fld>
            <a:endParaRPr lang="ja-JP" altLang="en-US"/>
          </a:p>
        </p:txBody>
      </p:sp>
    </p:spTree>
    <p:extLst>
      <p:ext uri="{BB962C8B-B14F-4D97-AF65-F5344CB8AC3E}">
        <p14:creationId xmlns:p14="http://schemas.microsoft.com/office/powerpoint/2010/main" val="3392792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44</a:t>
            </a:fld>
            <a:endParaRPr lang="ja-JP" altLang="en-US"/>
          </a:p>
        </p:txBody>
      </p:sp>
    </p:spTree>
    <p:extLst>
      <p:ext uri="{BB962C8B-B14F-4D97-AF65-F5344CB8AC3E}">
        <p14:creationId xmlns:p14="http://schemas.microsoft.com/office/powerpoint/2010/main" val="27948851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45</a:t>
            </a:fld>
            <a:endParaRPr lang="ja-JP" altLang="en-US"/>
          </a:p>
        </p:txBody>
      </p:sp>
    </p:spTree>
    <p:extLst>
      <p:ext uri="{BB962C8B-B14F-4D97-AF65-F5344CB8AC3E}">
        <p14:creationId xmlns:p14="http://schemas.microsoft.com/office/powerpoint/2010/main" val="427948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46</a:t>
            </a:fld>
            <a:endParaRPr lang="ja-JP" altLang="en-US"/>
          </a:p>
        </p:txBody>
      </p:sp>
    </p:spTree>
    <p:extLst>
      <p:ext uri="{BB962C8B-B14F-4D97-AF65-F5344CB8AC3E}">
        <p14:creationId xmlns:p14="http://schemas.microsoft.com/office/powerpoint/2010/main" val="736692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47</a:t>
            </a:fld>
            <a:endParaRPr lang="ja-JP" altLang="en-US"/>
          </a:p>
        </p:txBody>
      </p:sp>
    </p:spTree>
    <p:extLst>
      <p:ext uri="{BB962C8B-B14F-4D97-AF65-F5344CB8AC3E}">
        <p14:creationId xmlns:p14="http://schemas.microsoft.com/office/powerpoint/2010/main" val="31443985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48</a:t>
            </a:fld>
            <a:endParaRPr lang="ja-JP" altLang="en-US"/>
          </a:p>
        </p:txBody>
      </p:sp>
    </p:spTree>
    <p:extLst>
      <p:ext uri="{BB962C8B-B14F-4D97-AF65-F5344CB8AC3E}">
        <p14:creationId xmlns:p14="http://schemas.microsoft.com/office/powerpoint/2010/main" val="11242018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49</a:t>
            </a:fld>
            <a:endParaRPr lang="ja-JP" altLang="en-US"/>
          </a:p>
        </p:txBody>
      </p:sp>
    </p:spTree>
    <p:extLst>
      <p:ext uri="{BB962C8B-B14F-4D97-AF65-F5344CB8AC3E}">
        <p14:creationId xmlns:p14="http://schemas.microsoft.com/office/powerpoint/2010/main" val="4176467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a:t>
            </a:fld>
            <a:endParaRPr lang="ja-JP" altLang="en-US"/>
          </a:p>
        </p:txBody>
      </p:sp>
    </p:spTree>
    <p:extLst>
      <p:ext uri="{BB962C8B-B14F-4D97-AF65-F5344CB8AC3E}">
        <p14:creationId xmlns:p14="http://schemas.microsoft.com/office/powerpoint/2010/main" val="14033935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50</a:t>
            </a:fld>
            <a:endParaRPr lang="ja-JP" altLang="en-US"/>
          </a:p>
        </p:txBody>
      </p:sp>
    </p:spTree>
    <p:extLst>
      <p:ext uri="{BB962C8B-B14F-4D97-AF65-F5344CB8AC3E}">
        <p14:creationId xmlns:p14="http://schemas.microsoft.com/office/powerpoint/2010/main" val="3605751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51</a:t>
            </a:fld>
            <a:endParaRPr lang="ja-JP" altLang="en-US"/>
          </a:p>
        </p:txBody>
      </p:sp>
    </p:spTree>
    <p:extLst>
      <p:ext uri="{BB962C8B-B14F-4D97-AF65-F5344CB8AC3E}">
        <p14:creationId xmlns:p14="http://schemas.microsoft.com/office/powerpoint/2010/main" val="31124159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52</a:t>
            </a:fld>
            <a:endParaRPr lang="ja-JP" altLang="en-US"/>
          </a:p>
        </p:txBody>
      </p:sp>
    </p:spTree>
    <p:extLst>
      <p:ext uri="{BB962C8B-B14F-4D97-AF65-F5344CB8AC3E}">
        <p14:creationId xmlns:p14="http://schemas.microsoft.com/office/powerpoint/2010/main" val="26809103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53</a:t>
            </a:fld>
            <a:endParaRPr lang="ja-JP" altLang="en-US"/>
          </a:p>
        </p:txBody>
      </p:sp>
    </p:spTree>
    <p:extLst>
      <p:ext uri="{BB962C8B-B14F-4D97-AF65-F5344CB8AC3E}">
        <p14:creationId xmlns:p14="http://schemas.microsoft.com/office/powerpoint/2010/main" val="21370994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54</a:t>
            </a:fld>
            <a:endParaRPr lang="ja-JP" altLang="en-US"/>
          </a:p>
        </p:txBody>
      </p:sp>
    </p:spTree>
    <p:extLst>
      <p:ext uri="{BB962C8B-B14F-4D97-AF65-F5344CB8AC3E}">
        <p14:creationId xmlns:p14="http://schemas.microsoft.com/office/powerpoint/2010/main" val="1145481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55</a:t>
            </a:fld>
            <a:endParaRPr lang="ja-JP" altLang="en-US"/>
          </a:p>
        </p:txBody>
      </p:sp>
    </p:spTree>
    <p:extLst>
      <p:ext uri="{BB962C8B-B14F-4D97-AF65-F5344CB8AC3E}">
        <p14:creationId xmlns:p14="http://schemas.microsoft.com/office/powerpoint/2010/main" val="36951125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56</a:t>
            </a:fld>
            <a:endParaRPr lang="ja-JP" altLang="en-US"/>
          </a:p>
        </p:txBody>
      </p:sp>
    </p:spTree>
    <p:extLst>
      <p:ext uri="{BB962C8B-B14F-4D97-AF65-F5344CB8AC3E}">
        <p14:creationId xmlns:p14="http://schemas.microsoft.com/office/powerpoint/2010/main" val="15850143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57</a:t>
            </a:fld>
            <a:endParaRPr lang="ja-JP" altLang="en-US"/>
          </a:p>
        </p:txBody>
      </p:sp>
    </p:spTree>
    <p:extLst>
      <p:ext uri="{BB962C8B-B14F-4D97-AF65-F5344CB8AC3E}">
        <p14:creationId xmlns:p14="http://schemas.microsoft.com/office/powerpoint/2010/main" val="32819017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58</a:t>
            </a:fld>
            <a:endParaRPr lang="ja-JP" altLang="en-US"/>
          </a:p>
        </p:txBody>
      </p:sp>
    </p:spTree>
    <p:extLst>
      <p:ext uri="{BB962C8B-B14F-4D97-AF65-F5344CB8AC3E}">
        <p14:creationId xmlns:p14="http://schemas.microsoft.com/office/powerpoint/2010/main" val="28792210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59</a:t>
            </a:fld>
            <a:endParaRPr lang="ja-JP" altLang="en-US"/>
          </a:p>
        </p:txBody>
      </p:sp>
    </p:spTree>
    <p:extLst>
      <p:ext uri="{BB962C8B-B14F-4D97-AF65-F5344CB8AC3E}">
        <p14:creationId xmlns:p14="http://schemas.microsoft.com/office/powerpoint/2010/main" val="2383658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6</a:t>
            </a:fld>
            <a:endParaRPr lang="ja-JP" altLang="en-US"/>
          </a:p>
        </p:txBody>
      </p:sp>
    </p:spTree>
    <p:extLst>
      <p:ext uri="{BB962C8B-B14F-4D97-AF65-F5344CB8AC3E}">
        <p14:creationId xmlns:p14="http://schemas.microsoft.com/office/powerpoint/2010/main" val="30112929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60</a:t>
            </a:fld>
            <a:endParaRPr lang="ja-JP" altLang="en-US"/>
          </a:p>
        </p:txBody>
      </p:sp>
    </p:spTree>
    <p:extLst>
      <p:ext uri="{BB962C8B-B14F-4D97-AF65-F5344CB8AC3E}">
        <p14:creationId xmlns:p14="http://schemas.microsoft.com/office/powerpoint/2010/main" val="31979975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61</a:t>
            </a:fld>
            <a:endParaRPr lang="ja-JP" altLang="en-US"/>
          </a:p>
        </p:txBody>
      </p:sp>
    </p:spTree>
    <p:extLst>
      <p:ext uri="{BB962C8B-B14F-4D97-AF65-F5344CB8AC3E}">
        <p14:creationId xmlns:p14="http://schemas.microsoft.com/office/powerpoint/2010/main" val="358295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7</a:t>
            </a:fld>
            <a:endParaRPr lang="ja-JP" altLang="en-US"/>
          </a:p>
        </p:txBody>
      </p:sp>
    </p:spTree>
    <p:extLst>
      <p:ext uri="{BB962C8B-B14F-4D97-AF65-F5344CB8AC3E}">
        <p14:creationId xmlns:p14="http://schemas.microsoft.com/office/powerpoint/2010/main" val="2000796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8</a:t>
            </a:fld>
            <a:endParaRPr lang="ja-JP" altLang="en-US"/>
          </a:p>
        </p:txBody>
      </p:sp>
    </p:spTree>
    <p:extLst>
      <p:ext uri="{BB962C8B-B14F-4D97-AF65-F5344CB8AC3E}">
        <p14:creationId xmlns:p14="http://schemas.microsoft.com/office/powerpoint/2010/main" val="97476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4775" y="750888"/>
            <a:ext cx="6680200" cy="37576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C8ABC8D-28C8-435D-8DD1-964633E86151}" type="slidenum">
              <a:rPr lang="ja-JP" altLang="en-US" smtClean="0"/>
              <a:pPr>
                <a:defRPr/>
              </a:pPr>
              <a:t>9</a:t>
            </a:fld>
            <a:endParaRPr lang="ja-JP" altLang="en-US"/>
          </a:p>
        </p:txBody>
      </p:sp>
    </p:spTree>
    <p:extLst>
      <p:ext uri="{BB962C8B-B14F-4D97-AF65-F5344CB8AC3E}">
        <p14:creationId xmlns:p14="http://schemas.microsoft.com/office/powerpoint/2010/main" val="172041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宛名有)">
    <p:spTree>
      <p:nvGrpSpPr>
        <p:cNvPr id="1" name=""/>
        <p:cNvGrpSpPr/>
        <p:nvPr/>
      </p:nvGrpSpPr>
      <p:grpSpPr>
        <a:xfrm>
          <a:off x="0" y="0"/>
          <a:ext cx="0" cy="0"/>
          <a:chOff x="0" y="0"/>
          <a:chExt cx="0" cy="0"/>
        </a:xfrm>
      </p:grpSpPr>
      <p:sp>
        <p:nvSpPr>
          <p:cNvPr id="6" name="正方形/長方形 11"/>
          <p:cNvSpPr>
            <a:spLocks noChangeArrowheads="1"/>
          </p:cNvSpPr>
          <p:nvPr userDrawn="1"/>
        </p:nvSpPr>
        <p:spPr bwMode="gray">
          <a:xfrm>
            <a:off x="433757" y="2763842"/>
            <a:ext cx="11336217" cy="109537"/>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7" name="グループ化 3"/>
          <p:cNvGrpSpPr>
            <a:grpSpLocks/>
          </p:cNvGrpSpPr>
          <p:nvPr userDrawn="1"/>
        </p:nvGrpSpPr>
        <p:grpSpPr bwMode="auto">
          <a:xfrm>
            <a:off x="433757" y="2763842"/>
            <a:ext cx="2903417" cy="109537"/>
            <a:chOff x="312738" y="2747963"/>
            <a:chExt cx="1970087" cy="109537"/>
          </a:xfrm>
        </p:grpSpPr>
        <p:sp>
          <p:nvSpPr>
            <p:cNvPr id="8" name="正方形/長方形 7"/>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9" name="正方形/長方形 8"/>
            <p:cNvSpPr>
              <a:spLocks noChangeArrowheads="1"/>
            </p:cNvSpPr>
            <p:nvPr/>
          </p:nvSpPr>
          <p:spPr bwMode="gray">
            <a:xfrm>
              <a:off x="312738" y="2747963"/>
              <a:ext cx="986369"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ctrTitle"/>
          </p:nvPr>
        </p:nvSpPr>
        <p:spPr>
          <a:xfrm>
            <a:off x="3259994" y="3114004"/>
            <a:ext cx="4671472" cy="538609"/>
          </a:xfrm>
          <a:prstGeom prst="rect">
            <a:avLst/>
          </a:prstGeom>
        </p:spPr>
        <p:txBody>
          <a:bodyPr wrap="none">
            <a:spAutoFit/>
          </a:bodyPr>
          <a:lstStyle>
            <a:lvl1pPr algn="l">
              <a:defRPr sz="29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3259998" y="3657603"/>
            <a:ext cx="4123245" cy="430887"/>
          </a:xfrm>
          <a:prstGeom prst="rect">
            <a:avLst/>
          </a:prstGeom>
        </p:spPr>
        <p:txBody>
          <a:bodyPr wrap="none">
            <a:spAutoFit/>
          </a:bodyPr>
          <a:lstStyle>
            <a:lvl1pPr marL="0" indent="0" algn="l">
              <a:buNone/>
              <a:defRPr sz="2200">
                <a:solidFill>
                  <a:schemeClr val="tx1">
                    <a:tint val="75000"/>
                  </a:schemeClr>
                </a:solidFill>
                <a:latin typeface="Arial Rounded MT Bold" panose="020F0704030504030204" pitchFamily="34" charset="0"/>
                <a:ea typeface="HGPｺﾞｼｯｸE" panose="020B0900000000000000"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マスター サブタイトルの書式設定</a:t>
            </a:r>
          </a:p>
        </p:txBody>
      </p:sp>
      <p:sp>
        <p:nvSpPr>
          <p:cNvPr id="44" name="テキスト プレースホルダー 43"/>
          <p:cNvSpPr>
            <a:spLocks noGrp="1"/>
          </p:cNvSpPr>
          <p:nvPr>
            <p:ph type="body" sz="quarter" idx="10"/>
          </p:nvPr>
        </p:nvSpPr>
        <p:spPr>
          <a:xfrm>
            <a:off x="3260971" y="4716467"/>
            <a:ext cx="5759940" cy="1160809"/>
          </a:xfrm>
          <a:prstGeom prst="rect">
            <a:avLst/>
          </a:prstGeom>
        </p:spPr>
        <p:txBody>
          <a:bodyPr/>
          <a:lstStyle>
            <a:lvl1pPr marL="0" indent="0">
              <a:buNone/>
              <a:defRPr sz="2000">
                <a:latin typeface="+mj-lt"/>
              </a:defRPr>
            </a:lvl1pPr>
            <a:lvl2pPr marL="457200" indent="0">
              <a:buNone/>
              <a:defRPr/>
            </a:lvl2pPr>
            <a:lvl3pPr marL="914400" indent="0">
              <a:buNone/>
              <a:defRPr/>
            </a:lvl3pPr>
            <a:lvl4pPr marL="1371600" indent="0">
              <a:buNone/>
              <a:defRPr/>
            </a:lvl4pPr>
            <a:lvl5pPr marL="1828800" indent="0">
              <a:buNone/>
              <a:defRPr/>
            </a:lvl5pPr>
          </a:lstStyle>
          <a:p>
            <a:pPr lvl="0"/>
            <a:endParaRPr lang="en-US" altLang="ja-JP" dirty="0"/>
          </a:p>
          <a:p>
            <a:pPr lvl="0"/>
            <a:endParaRPr lang="ja-JP" altLang="en-US" dirty="0"/>
          </a:p>
        </p:txBody>
      </p:sp>
      <p:sp>
        <p:nvSpPr>
          <p:cNvPr id="51" name="テキスト プレースホルダー 50"/>
          <p:cNvSpPr>
            <a:spLocks noGrp="1"/>
          </p:cNvSpPr>
          <p:nvPr>
            <p:ph type="body" sz="quarter" idx="11"/>
          </p:nvPr>
        </p:nvSpPr>
        <p:spPr>
          <a:xfrm>
            <a:off x="433755" y="2276876"/>
            <a:ext cx="4165355" cy="432073"/>
          </a:xfrm>
          <a:prstGeom prst="rect">
            <a:avLst/>
          </a:prstGeom>
        </p:spPr>
        <p:txBody>
          <a:bodyPr/>
          <a:lstStyle>
            <a:lvl1pPr marL="342900" indent="-342900">
              <a:buNone/>
              <a:defRPr lang="ja-JP" altLang="en-US" sz="2100" smtClean="0">
                <a:latin typeface="+mj-lt"/>
              </a:defRPr>
            </a:lvl1pPr>
            <a:lvl2pPr>
              <a:defRPr lang="ja-JP" altLang="en-US" smtClean="0"/>
            </a:lvl2pPr>
            <a:lvl3pPr>
              <a:defRPr lang="ja-JP" altLang="en-US" smtClean="0"/>
            </a:lvl3pPr>
            <a:lvl4pPr>
              <a:defRPr lang="ja-JP" altLang="en-US" smtClean="0"/>
            </a:lvl4pPr>
            <a:lvl5pPr>
              <a:defRPr lang="ja-JP" altLang="en-US"/>
            </a:lvl5pPr>
          </a:lstStyle>
          <a:p>
            <a:pPr lvl="0"/>
            <a:endParaRPr lang="ja-JP" altLang="en-US" dirty="0"/>
          </a:p>
        </p:txBody>
      </p:sp>
    </p:spTree>
    <p:extLst>
      <p:ext uri="{BB962C8B-B14F-4D97-AF65-F5344CB8AC3E}">
        <p14:creationId xmlns:p14="http://schemas.microsoft.com/office/powerpoint/2010/main" val="141959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スライド(番号無)_コンテンツ有">
    <p:spTree>
      <p:nvGrpSpPr>
        <p:cNvPr id="1" name=""/>
        <p:cNvGrpSpPr/>
        <p:nvPr/>
      </p:nvGrpSpPr>
      <p:grpSpPr>
        <a:xfrm>
          <a:off x="0" y="0"/>
          <a:ext cx="0" cy="0"/>
          <a:chOff x="0" y="0"/>
          <a:chExt cx="0" cy="0"/>
        </a:xfrm>
      </p:grpSpPr>
      <p:sp>
        <p:nvSpPr>
          <p:cNvPr id="5"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6" name="グループ化 62"/>
          <p:cNvGrpSpPr>
            <a:grpSpLocks/>
          </p:cNvGrpSpPr>
          <p:nvPr userDrawn="1"/>
        </p:nvGrpSpPr>
        <p:grpSpPr bwMode="auto">
          <a:xfrm>
            <a:off x="1" y="739779"/>
            <a:ext cx="1975339" cy="74613"/>
            <a:chOff x="312738" y="2747963"/>
            <a:chExt cx="1970087" cy="109537"/>
          </a:xfrm>
        </p:grpSpPr>
        <p:sp>
          <p:nvSpPr>
            <p:cNvPr id="7" name="正方形/長方形 6"/>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8" name="正方形/長方形 7"/>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58114" y="176404"/>
            <a:ext cx="9926025"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4" name="テキスト プレースホルダー 3"/>
          <p:cNvSpPr>
            <a:spLocks noGrp="1"/>
          </p:cNvSpPr>
          <p:nvPr>
            <p:ph type="body" sz="quarter" idx="11"/>
          </p:nvPr>
        </p:nvSpPr>
        <p:spPr>
          <a:xfrm>
            <a:off x="232663" y="908721"/>
            <a:ext cx="11801231" cy="5689600"/>
          </a:xfrm>
          <a:prstGeom prst="rect">
            <a:avLst/>
          </a:prstGeom>
        </p:spPr>
        <p:txBody>
          <a:bodyPr/>
          <a:lstStyle>
            <a:lvl1pPr marL="342900" indent="-342900">
              <a:buFont typeface="Wingdings" panose="05000000000000000000" pitchFamily="2" charset="2"/>
              <a:buChar char="n"/>
              <a:defRPr sz="2400">
                <a:latin typeface="Arial Rounded MT Bold" panose="020F0704030504030204" pitchFamily="34" charset="0"/>
                <a:ea typeface="HGPｺﾞｼｯｸE" panose="020B0900000000000000" pitchFamily="50" charset="-128"/>
              </a:defRPr>
            </a:lvl1pPr>
            <a:lvl2pPr marL="742950" indent="-285750">
              <a:buFont typeface="Wingdings" panose="05000000000000000000" pitchFamily="2" charset="2"/>
              <a:buChar char="Ø"/>
              <a:defRPr sz="2000">
                <a:latin typeface="Arial Rounded MT Bold" panose="020F0704030504030204" pitchFamily="34" charset="0"/>
                <a:ea typeface="HGPｺﾞｼｯｸE" panose="020B0900000000000000" pitchFamily="50" charset="-128"/>
              </a:defRPr>
            </a:lvl2pPr>
            <a:lvl3pPr marL="1143000" indent="-228600">
              <a:buFont typeface="Wingdings" panose="05000000000000000000" pitchFamily="2" charset="2"/>
              <a:buChar char="ü"/>
              <a:defRPr sz="1800">
                <a:latin typeface="Arial Rounded MT Bold" panose="020F0704030504030204" pitchFamily="34" charset="0"/>
                <a:ea typeface="HGPｺﾞｼｯｸE" panose="020B0900000000000000" pitchFamily="50" charset="-128"/>
              </a:defRPr>
            </a:lvl3pPr>
            <a:lvl4pPr>
              <a:defRPr sz="1600">
                <a:latin typeface="Arial Rounded MT Bold" panose="020F0704030504030204" pitchFamily="34" charset="0"/>
                <a:ea typeface="HGPｺﾞｼｯｸE" panose="020B0900000000000000" pitchFamily="50" charset="-128"/>
              </a:defRPr>
            </a:lvl4pPr>
            <a:lvl5pPr>
              <a:defRPr sz="1600">
                <a:latin typeface="Arial Rounded MT Bold" panose="020F0704030504030204" pitchFamily="34" charset="0"/>
                <a:ea typeface="HGPｺﾞｼｯｸE" panose="020B09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5332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スライド(番号無)_コンテンツ有赤">
    <p:spTree>
      <p:nvGrpSpPr>
        <p:cNvPr id="1" name=""/>
        <p:cNvGrpSpPr/>
        <p:nvPr/>
      </p:nvGrpSpPr>
      <p:grpSpPr>
        <a:xfrm>
          <a:off x="0" y="0"/>
          <a:ext cx="0" cy="0"/>
          <a:chOff x="0" y="0"/>
          <a:chExt cx="0" cy="0"/>
        </a:xfrm>
      </p:grpSpPr>
      <p:sp>
        <p:nvSpPr>
          <p:cNvPr id="5"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6" name="グループ化 62"/>
          <p:cNvGrpSpPr>
            <a:grpSpLocks/>
          </p:cNvGrpSpPr>
          <p:nvPr userDrawn="1"/>
        </p:nvGrpSpPr>
        <p:grpSpPr bwMode="auto">
          <a:xfrm>
            <a:off x="1" y="739779"/>
            <a:ext cx="1975339" cy="74613"/>
            <a:chOff x="312738" y="2747963"/>
            <a:chExt cx="1970087" cy="109537"/>
          </a:xfrm>
        </p:grpSpPr>
        <p:sp>
          <p:nvSpPr>
            <p:cNvPr id="7" name="正方形/長方形 6"/>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8" name="正方形/長方形 7"/>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58114" y="176404"/>
            <a:ext cx="9926025"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4" name="テキスト プレースホルダー 3"/>
          <p:cNvSpPr>
            <a:spLocks noGrp="1"/>
          </p:cNvSpPr>
          <p:nvPr>
            <p:ph type="body" sz="quarter" idx="11"/>
          </p:nvPr>
        </p:nvSpPr>
        <p:spPr>
          <a:xfrm>
            <a:off x="232663" y="908721"/>
            <a:ext cx="11801231" cy="5689600"/>
          </a:xfrm>
          <a:prstGeom prst="rect">
            <a:avLst/>
          </a:prstGeom>
        </p:spPr>
        <p:txBody>
          <a:bodyPr/>
          <a:lstStyle>
            <a:lvl1pPr marL="342900" indent="-342900">
              <a:buClr>
                <a:schemeClr val="accent2">
                  <a:lumMod val="75000"/>
                </a:schemeClr>
              </a:buClr>
              <a:buFont typeface="Wingdings" panose="05000000000000000000" pitchFamily="2" charset="2"/>
              <a:buChar char="n"/>
              <a:defRPr sz="2400">
                <a:latin typeface="Arial Rounded MT Bold" panose="020F0704030504030204" pitchFamily="34" charset="0"/>
                <a:ea typeface="HGPｺﾞｼｯｸE" panose="020B0900000000000000" pitchFamily="50" charset="-128"/>
              </a:defRPr>
            </a:lvl1pPr>
            <a:lvl2pPr marL="742950" indent="-285750">
              <a:buClr>
                <a:schemeClr val="accent2">
                  <a:lumMod val="75000"/>
                </a:schemeClr>
              </a:buClr>
              <a:buFont typeface="Wingdings" panose="05000000000000000000" pitchFamily="2" charset="2"/>
              <a:buChar char="Ø"/>
              <a:defRPr sz="2000">
                <a:latin typeface="Arial Rounded MT Bold" panose="020F0704030504030204" pitchFamily="34" charset="0"/>
                <a:ea typeface="HGPｺﾞｼｯｸE" panose="020B0900000000000000" pitchFamily="50" charset="-128"/>
              </a:defRPr>
            </a:lvl2pPr>
            <a:lvl3pPr marL="1143000" indent="-228600">
              <a:buClr>
                <a:schemeClr val="accent2">
                  <a:lumMod val="75000"/>
                </a:schemeClr>
              </a:buClr>
              <a:buFont typeface="Wingdings" panose="05000000000000000000" pitchFamily="2" charset="2"/>
              <a:buChar char="ü"/>
              <a:defRPr sz="1800">
                <a:latin typeface="Arial Rounded MT Bold" panose="020F0704030504030204" pitchFamily="34" charset="0"/>
                <a:ea typeface="HGPｺﾞｼｯｸE" panose="020B0900000000000000" pitchFamily="50" charset="-128"/>
              </a:defRPr>
            </a:lvl3pPr>
            <a:lvl4pPr>
              <a:buClr>
                <a:schemeClr val="accent2">
                  <a:lumMod val="75000"/>
                </a:schemeClr>
              </a:buClr>
              <a:defRPr sz="1600">
                <a:latin typeface="Arial Rounded MT Bold" panose="020F0704030504030204" pitchFamily="34" charset="0"/>
                <a:ea typeface="HGPｺﾞｼｯｸE" panose="020B0900000000000000" pitchFamily="50" charset="-128"/>
              </a:defRPr>
            </a:lvl4pPr>
            <a:lvl5pPr>
              <a:buClr>
                <a:schemeClr val="accent2">
                  <a:lumMod val="75000"/>
                </a:schemeClr>
              </a:buClr>
              <a:defRPr sz="1600">
                <a:latin typeface="Arial Rounded MT Bold" panose="020F0704030504030204" pitchFamily="34" charset="0"/>
                <a:ea typeface="HGPｺﾞｼｯｸE" panose="020B09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166955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日立ロゴ">
    <p:spTree>
      <p:nvGrpSpPr>
        <p:cNvPr id="1" name=""/>
        <p:cNvGrpSpPr/>
        <p:nvPr/>
      </p:nvGrpSpPr>
      <p:grpSpPr>
        <a:xfrm>
          <a:off x="0" y="0"/>
          <a:ext cx="0" cy="0"/>
          <a:chOff x="0" y="0"/>
          <a:chExt cx="0" cy="0"/>
        </a:xfrm>
      </p:grpSpPr>
      <p:sp>
        <p:nvSpPr>
          <p:cNvPr id="2" name="正方形/長方形 1"/>
          <p:cNvSpPr>
            <a:spLocks noChangeArrowheads="1"/>
          </p:cNvSpPr>
          <p:nvPr userDrawn="1"/>
        </p:nvSpPr>
        <p:spPr bwMode="auto">
          <a:xfrm>
            <a:off x="0" y="0"/>
            <a:ext cx="12192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lgn="ctr">
              <a:defRPr/>
            </a:pPr>
            <a:endParaRPr lang="ja-JP" altLang="en-US"/>
          </a:p>
        </p:txBody>
      </p:sp>
    </p:spTree>
    <p:extLst>
      <p:ext uri="{BB962C8B-B14F-4D97-AF65-F5344CB8AC3E}">
        <p14:creationId xmlns:p14="http://schemas.microsoft.com/office/powerpoint/2010/main" val="203173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無地">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98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userDrawn="1">
            <p:ph type="title"/>
          </p:nvPr>
        </p:nvSpPr>
        <p:spPr bwMode="gray">
          <a:xfrm>
            <a:off x="703477" y="179482"/>
            <a:ext cx="3629519" cy="461665"/>
          </a:xfrm>
          <a:prstGeom prst="rect">
            <a:avLst/>
          </a:prstGeom>
        </p:spPr>
        <p:txBody>
          <a:bodyPr wrap="none">
            <a:spAutoFit/>
          </a:bodyPr>
          <a:lstStyle>
            <a:lvl1pPr>
              <a:defRPr sz="2400">
                <a:solidFill>
                  <a:schemeClr val="tx1"/>
                </a:solidFill>
                <a:latin typeface="+mj-ea"/>
                <a:ea typeface="+mj-ea"/>
              </a:defRPr>
            </a:lvl1pPr>
          </a:lstStyle>
          <a:p>
            <a:r>
              <a:rPr lang="ja-JP" altLang="en-US" dirty="0"/>
              <a:t>マスタ タイトルの書式設定</a:t>
            </a:r>
          </a:p>
        </p:txBody>
      </p:sp>
      <p:sp>
        <p:nvSpPr>
          <p:cNvPr id="87" name="正方形/長方形 11"/>
          <p:cNvSpPr>
            <a:spLocks noChangeArrowheads="1"/>
          </p:cNvSpPr>
          <p:nvPr/>
        </p:nvSpPr>
        <p:spPr bwMode="gray">
          <a:xfrm>
            <a:off x="1" y="739776"/>
            <a:ext cx="12192000" cy="74485"/>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 name="グループ化 62"/>
          <p:cNvGrpSpPr/>
          <p:nvPr userDrawn="1"/>
        </p:nvGrpSpPr>
        <p:grpSpPr bwMode="gray">
          <a:xfrm>
            <a:off x="-6" y="739776"/>
            <a:ext cx="1975115" cy="74485"/>
            <a:chOff x="312738" y="2747963"/>
            <a:chExt cx="1970087" cy="109537"/>
          </a:xfrm>
        </p:grpSpPr>
        <p:sp>
          <p:nvSpPr>
            <p:cNvPr id="89" name="正方形/長方形 88"/>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90" name="正方形/長方形 89"/>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spTree>
    <p:extLst>
      <p:ext uri="{BB962C8B-B14F-4D97-AF65-F5344CB8AC3E}">
        <p14:creationId xmlns:p14="http://schemas.microsoft.com/office/powerpoint/2010/main" val="243120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表紙(宛名無)">
    <p:spTree>
      <p:nvGrpSpPr>
        <p:cNvPr id="1" name=""/>
        <p:cNvGrpSpPr/>
        <p:nvPr/>
      </p:nvGrpSpPr>
      <p:grpSpPr>
        <a:xfrm>
          <a:off x="0" y="0"/>
          <a:ext cx="0" cy="0"/>
          <a:chOff x="0" y="0"/>
          <a:chExt cx="0" cy="0"/>
        </a:xfrm>
      </p:grpSpPr>
      <p:sp>
        <p:nvSpPr>
          <p:cNvPr id="4" name="正方形/長方形 11"/>
          <p:cNvSpPr>
            <a:spLocks noChangeArrowheads="1"/>
          </p:cNvSpPr>
          <p:nvPr userDrawn="1"/>
        </p:nvSpPr>
        <p:spPr bwMode="gray">
          <a:xfrm>
            <a:off x="433757" y="2763842"/>
            <a:ext cx="11336217" cy="109537"/>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5" name="グループ化 3"/>
          <p:cNvGrpSpPr>
            <a:grpSpLocks/>
          </p:cNvGrpSpPr>
          <p:nvPr userDrawn="1"/>
        </p:nvGrpSpPr>
        <p:grpSpPr bwMode="auto">
          <a:xfrm>
            <a:off x="433757" y="2763842"/>
            <a:ext cx="2903417" cy="109537"/>
            <a:chOff x="312738" y="2747963"/>
            <a:chExt cx="1970087" cy="109537"/>
          </a:xfrm>
        </p:grpSpPr>
        <p:sp>
          <p:nvSpPr>
            <p:cNvPr id="6" name="正方形/長方形 5"/>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7" name="正方形/長方形 6"/>
            <p:cNvSpPr>
              <a:spLocks noChangeArrowheads="1"/>
            </p:cNvSpPr>
            <p:nvPr/>
          </p:nvSpPr>
          <p:spPr bwMode="gray">
            <a:xfrm>
              <a:off x="312738" y="2747963"/>
              <a:ext cx="986369"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ctrTitle"/>
          </p:nvPr>
        </p:nvSpPr>
        <p:spPr>
          <a:xfrm>
            <a:off x="3259994" y="3114004"/>
            <a:ext cx="4671472" cy="538609"/>
          </a:xfrm>
          <a:prstGeom prst="rect">
            <a:avLst/>
          </a:prstGeom>
        </p:spPr>
        <p:txBody>
          <a:bodyPr wrap="none">
            <a:spAutoFit/>
          </a:bodyPr>
          <a:lstStyle>
            <a:lvl1pPr algn="l">
              <a:defRPr sz="29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3259998" y="3657603"/>
            <a:ext cx="4123245" cy="430887"/>
          </a:xfrm>
          <a:prstGeom prst="rect">
            <a:avLst/>
          </a:prstGeom>
        </p:spPr>
        <p:txBody>
          <a:bodyPr wrap="none">
            <a:spAutoFit/>
          </a:bodyPr>
          <a:lstStyle>
            <a:lvl1pPr marL="0" indent="0" algn="l">
              <a:buNone/>
              <a:defRPr sz="2200">
                <a:solidFill>
                  <a:schemeClr val="tx1">
                    <a:tint val="75000"/>
                  </a:schemeClr>
                </a:solidFill>
                <a:latin typeface="Arial Rounded MT Bold" panose="020F0704030504030204" pitchFamily="34" charset="0"/>
                <a:ea typeface="HGPｺﾞｼｯｸE" panose="020B0900000000000000"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Tree>
    <p:extLst>
      <p:ext uri="{BB962C8B-B14F-4D97-AF65-F5344CB8AC3E}">
        <p14:creationId xmlns:p14="http://schemas.microsoft.com/office/powerpoint/2010/main" val="2463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無地)">
    <p:spTree>
      <p:nvGrpSpPr>
        <p:cNvPr id="1" name=""/>
        <p:cNvGrpSpPr/>
        <p:nvPr/>
      </p:nvGrpSpPr>
      <p:grpSpPr>
        <a:xfrm>
          <a:off x="0" y="0"/>
          <a:ext cx="0" cy="0"/>
          <a:chOff x="0" y="0"/>
          <a:chExt cx="0" cy="0"/>
        </a:xfrm>
      </p:grpSpPr>
      <p:sp>
        <p:nvSpPr>
          <p:cNvPr id="2" name="正方形/長方形 11"/>
          <p:cNvSpPr>
            <a:spLocks noChangeArrowheads="1"/>
          </p:cNvSpPr>
          <p:nvPr userDrawn="1"/>
        </p:nvSpPr>
        <p:spPr bwMode="gray">
          <a:xfrm>
            <a:off x="433757" y="2763842"/>
            <a:ext cx="11336217" cy="109537"/>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3" name="グループ化 3"/>
          <p:cNvGrpSpPr>
            <a:grpSpLocks/>
          </p:cNvGrpSpPr>
          <p:nvPr userDrawn="1"/>
        </p:nvGrpSpPr>
        <p:grpSpPr bwMode="auto">
          <a:xfrm>
            <a:off x="433757" y="2763842"/>
            <a:ext cx="2903417" cy="109537"/>
            <a:chOff x="312738" y="2747963"/>
            <a:chExt cx="1970087" cy="109537"/>
          </a:xfrm>
        </p:grpSpPr>
        <p:sp>
          <p:nvSpPr>
            <p:cNvPr id="4" name="正方形/長方形 3"/>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5" name="正方形/長方形 4"/>
            <p:cNvSpPr>
              <a:spLocks noChangeArrowheads="1"/>
            </p:cNvSpPr>
            <p:nvPr/>
          </p:nvSpPr>
          <p:spPr bwMode="gray">
            <a:xfrm>
              <a:off x="312738" y="2747963"/>
              <a:ext cx="986369"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Tree>
    <p:extLst>
      <p:ext uri="{BB962C8B-B14F-4D97-AF65-F5344CB8AC3E}">
        <p14:creationId xmlns:p14="http://schemas.microsoft.com/office/powerpoint/2010/main" val="359509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次(Contents有)">
    <p:spTree>
      <p:nvGrpSpPr>
        <p:cNvPr id="1" name=""/>
        <p:cNvGrpSpPr/>
        <p:nvPr/>
      </p:nvGrpSpPr>
      <p:grpSpPr>
        <a:xfrm>
          <a:off x="0" y="0"/>
          <a:ext cx="0" cy="0"/>
          <a:chOff x="0" y="0"/>
          <a:chExt cx="0" cy="0"/>
        </a:xfrm>
      </p:grpSpPr>
      <p:sp>
        <p:nvSpPr>
          <p:cNvPr id="3" name="正方形/長方形 11"/>
          <p:cNvSpPr>
            <a:spLocks noChangeArrowheads="1"/>
          </p:cNvSpPr>
          <p:nvPr userDrawn="1"/>
        </p:nvSpPr>
        <p:spPr bwMode="gray">
          <a:xfrm>
            <a:off x="433757" y="2763842"/>
            <a:ext cx="11336217" cy="109537"/>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4" name="グループ化 3"/>
          <p:cNvGrpSpPr>
            <a:grpSpLocks/>
          </p:cNvGrpSpPr>
          <p:nvPr userDrawn="1"/>
        </p:nvGrpSpPr>
        <p:grpSpPr bwMode="auto">
          <a:xfrm>
            <a:off x="433757" y="2763842"/>
            <a:ext cx="2903417" cy="109537"/>
            <a:chOff x="312738" y="2747963"/>
            <a:chExt cx="1970087" cy="109537"/>
          </a:xfrm>
        </p:grpSpPr>
        <p:sp>
          <p:nvSpPr>
            <p:cNvPr id="5" name="正方形/長方形 4"/>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6" name="正方形/長方形 5"/>
            <p:cNvSpPr>
              <a:spLocks noChangeArrowheads="1"/>
            </p:cNvSpPr>
            <p:nvPr/>
          </p:nvSpPr>
          <p:spPr bwMode="gray">
            <a:xfrm>
              <a:off x="312738" y="2747963"/>
              <a:ext cx="986369"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32" name="Text Box 29"/>
          <p:cNvSpPr txBox="1">
            <a:spLocks noChangeArrowheads="1"/>
          </p:cNvSpPr>
          <p:nvPr userDrawn="1"/>
        </p:nvSpPr>
        <p:spPr bwMode="gray">
          <a:xfrm>
            <a:off x="730744" y="2159000"/>
            <a:ext cx="18774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3000">
                <a:solidFill>
                  <a:srgbClr val="1A1A1A"/>
                </a:solidFill>
                <a:latin typeface="Arial Rounded MT Bold" pitchFamily="34" charset="0"/>
                <a:ea typeface="HGPｺﾞｼｯｸE" pitchFamily="50" charset="-128"/>
                <a:cs typeface="Arial" charset="0"/>
              </a:rPr>
              <a:t>Contents</a:t>
            </a:r>
          </a:p>
        </p:txBody>
      </p:sp>
      <p:sp>
        <p:nvSpPr>
          <p:cNvPr id="31" name="タイトル 1"/>
          <p:cNvSpPr>
            <a:spLocks noGrp="1"/>
          </p:cNvSpPr>
          <p:nvPr>
            <p:ph type="title"/>
          </p:nvPr>
        </p:nvSpPr>
        <p:spPr>
          <a:xfrm>
            <a:off x="757667" y="3153600"/>
            <a:ext cx="4517583" cy="523220"/>
          </a:xfrm>
          <a:prstGeom prst="rect">
            <a:avLst/>
          </a:prstGeom>
        </p:spPr>
        <p:txBody>
          <a:bodyPr wrap="none">
            <a:spAutoFit/>
          </a:bodyPr>
          <a:lstStyle>
            <a:lvl1pPr algn="l">
              <a:defRPr sz="28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Tree>
    <p:extLst>
      <p:ext uri="{BB962C8B-B14F-4D97-AF65-F5344CB8AC3E}">
        <p14:creationId xmlns:p14="http://schemas.microsoft.com/office/powerpoint/2010/main" val="4105817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次(Contents無)">
    <p:spTree>
      <p:nvGrpSpPr>
        <p:cNvPr id="1" name=""/>
        <p:cNvGrpSpPr/>
        <p:nvPr/>
      </p:nvGrpSpPr>
      <p:grpSpPr>
        <a:xfrm>
          <a:off x="0" y="0"/>
          <a:ext cx="0" cy="0"/>
          <a:chOff x="0" y="0"/>
          <a:chExt cx="0" cy="0"/>
        </a:xfrm>
      </p:grpSpPr>
      <p:sp>
        <p:nvSpPr>
          <p:cNvPr id="3" name="正方形/長方形 11"/>
          <p:cNvSpPr>
            <a:spLocks noChangeArrowheads="1"/>
          </p:cNvSpPr>
          <p:nvPr userDrawn="1"/>
        </p:nvSpPr>
        <p:spPr bwMode="gray">
          <a:xfrm>
            <a:off x="433757" y="2763842"/>
            <a:ext cx="11336217" cy="109537"/>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4" name="グループ化 3"/>
          <p:cNvGrpSpPr>
            <a:grpSpLocks/>
          </p:cNvGrpSpPr>
          <p:nvPr userDrawn="1"/>
        </p:nvGrpSpPr>
        <p:grpSpPr bwMode="auto">
          <a:xfrm>
            <a:off x="433757" y="2763842"/>
            <a:ext cx="2903417" cy="109537"/>
            <a:chOff x="312738" y="2747963"/>
            <a:chExt cx="1970087" cy="109537"/>
          </a:xfrm>
        </p:grpSpPr>
        <p:sp>
          <p:nvSpPr>
            <p:cNvPr id="5" name="正方形/長方形 4"/>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6" name="正方形/長方形 5"/>
            <p:cNvSpPr>
              <a:spLocks noChangeArrowheads="1"/>
            </p:cNvSpPr>
            <p:nvPr/>
          </p:nvSpPr>
          <p:spPr bwMode="gray">
            <a:xfrm>
              <a:off x="312738" y="2747963"/>
              <a:ext cx="986369"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757667" y="3153600"/>
            <a:ext cx="4517583" cy="523220"/>
          </a:xfrm>
          <a:prstGeom prst="rect">
            <a:avLst/>
          </a:prstGeom>
        </p:spPr>
        <p:txBody>
          <a:bodyPr wrap="none">
            <a:spAutoFit/>
          </a:bodyPr>
          <a:lstStyle>
            <a:lvl1pPr algn="l">
              <a:defRPr sz="2800">
                <a:latin typeface="Arial Rounded MT Bold" panose="020F0704030504030204" pitchFamily="34" charset="0"/>
                <a:ea typeface="HGPｺﾞｼｯｸE" panose="020B0900000000000000" pitchFamily="50" charset="-128"/>
              </a:defRPr>
            </a:lvl1pPr>
          </a:lstStyle>
          <a:p>
            <a:r>
              <a:rPr lang="ja-JP" altLang="en-US"/>
              <a:t>マスター タイトルの書式設定</a:t>
            </a:r>
          </a:p>
        </p:txBody>
      </p:sp>
    </p:spTree>
    <p:extLst>
      <p:ext uri="{BB962C8B-B14F-4D97-AF65-F5344CB8AC3E}">
        <p14:creationId xmlns:p14="http://schemas.microsoft.com/office/powerpoint/2010/main" val="131690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スライド(番号有)_コンテンツ無">
    <p:spTree>
      <p:nvGrpSpPr>
        <p:cNvPr id="1" name=""/>
        <p:cNvGrpSpPr/>
        <p:nvPr/>
      </p:nvGrpSpPr>
      <p:grpSpPr>
        <a:xfrm>
          <a:off x="0" y="0"/>
          <a:ext cx="0" cy="0"/>
          <a:chOff x="0" y="0"/>
          <a:chExt cx="0" cy="0"/>
        </a:xfrm>
      </p:grpSpPr>
      <p:sp>
        <p:nvSpPr>
          <p:cNvPr id="4"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5" name="グループ化 62"/>
          <p:cNvGrpSpPr>
            <a:grpSpLocks/>
          </p:cNvGrpSpPr>
          <p:nvPr userDrawn="1"/>
        </p:nvGrpSpPr>
        <p:grpSpPr bwMode="auto">
          <a:xfrm>
            <a:off x="1" y="739779"/>
            <a:ext cx="1975339" cy="74613"/>
            <a:chOff x="312738" y="2747963"/>
            <a:chExt cx="1970087" cy="109537"/>
          </a:xfrm>
        </p:grpSpPr>
        <p:sp>
          <p:nvSpPr>
            <p:cNvPr id="6" name="正方形/長方形 5"/>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7" name="正方形/長方形 6"/>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245050" y="176404"/>
            <a:ext cx="8839089"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60" name="テキスト プレースホルダー 59"/>
          <p:cNvSpPr>
            <a:spLocks noGrp="1"/>
          </p:cNvSpPr>
          <p:nvPr>
            <p:ph type="body" sz="quarter" idx="10"/>
          </p:nvPr>
        </p:nvSpPr>
        <p:spPr>
          <a:xfrm>
            <a:off x="4" y="177265"/>
            <a:ext cx="1221611" cy="460800"/>
          </a:xfrm>
          <a:prstGeom prst="rect">
            <a:avLst/>
          </a:prstGeom>
        </p:spPr>
        <p:txBody>
          <a:bodyPr/>
          <a:lstStyle>
            <a:lvl1pPr marL="0" indent="0" algn="ctr">
              <a:buNone/>
              <a:defRPr sz="2800" b="0" i="1">
                <a:latin typeface="Times New Roman" panose="02020603050405020304" pitchFamily="18" charset="0"/>
                <a:ea typeface="HGPｺﾞｼｯｸE" panose="020B0900000000000000" pitchFamily="50" charset="-128"/>
                <a:cs typeface="Times New Roman" panose="02020603050405020304" pitchFamily="18" charset="0"/>
              </a:defRPr>
            </a:lvl1pPr>
            <a:lvl2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2pPr>
            <a:lvl3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3pPr>
            <a:lvl4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4pPr>
            <a:lvl5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5pPr>
          </a:lstStyle>
          <a:p>
            <a:pPr lvl="0"/>
            <a:r>
              <a:rPr lang="ja-JP" altLang="en-US" dirty="0"/>
              <a:t>マ</a:t>
            </a:r>
          </a:p>
        </p:txBody>
      </p:sp>
    </p:spTree>
    <p:extLst>
      <p:ext uri="{BB962C8B-B14F-4D97-AF65-F5344CB8AC3E}">
        <p14:creationId xmlns:p14="http://schemas.microsoft.com/office/powerpoint/2010/main" val="3178403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スライド(番号有)_コンテンツ有">
    <p:spTree>
      <p:nvGrpSpPr>
        <p:cNvPr id="1" name=""/>
        <p:cNvGrpSpPr/>
        <p:nvPr/>
      </p:nvGrpSpPr>
      <p:grpSpPr>
        <a:xfrm>
          <a:off x="0" y="0"/>
          <a:ext cx="0" cy="0"/>
          <a:chOff x="0" y="0"/>
          <a:chExt cx="0" cy="0"/>
        </a:xfrm>
      </p:grpSpPr>
      <p:sp>
        <p:nvSpPr>
          <p:cNvPr id="5"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6" name="グループ化 62"/>
          <p:cNvGrpSpPr>
            <a:grpSpLocks/>
          </p:cNvGrpSpPr>
          <p:nvPr userDrawn="1"/>
        </p:nvGrpSpPr>
        <p:grpSpPr bwMode="auto">
          <a:xfrm>
            <a:off x="1" y="739779"/>
            <a:ext cx="1975339" cy="74613"/>
            <a:chOff x="312738" y="2747963"/>
            <a:chExt cx="1970087" cy="109537"/>
          </a:xfrm>
        </p:grpSpPr>
        <p:sp>
          <p:nvSpPr>
            <p:cNvPr id="7" name="正方形/長方形 6"/>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8" name="正方形/長方形 7"/>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245050" y="176404"/>
            <a:ext cx="8839089"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60" name="テキスト プレースホルダー 59"/>
          <p:cNvSpPr>
            <a:spLocks noGrp="1"/>
          </p:cNvSpPr>
          <p:nvPr>
            <p:ph type="body" sz="quarter" idx="10"/>
          </p:nvPr>
        </p:nvSpPr>
        <p:spPr>
          <a:xfrm>
            <a:off x="4" y="177265"/>
            <a:ext cx="1221611" cy="460800"/>
          </a:xfrm>
          <a:prstGeom prst="rect">
            <a:avLst/>
          </a:prstGeom>
        </p:spPr>
        <p:txBody>
          <a:bodyPr/>
          <a:lstStyle>
            <a:lvl1pPr marL="0" indent="0" algn="ctr">
              <a:buNone/>
              <a:defRPr sz="2800" b="0" i="1">
                <a:latin typeface="Times New Roman" panose="02020603050405020304" pitchFamily="18" charset="0"/>
                <a:ea typeface="HGPｺﾞｼｯｸE" panose="020B0900000000000000" pitchFamily="50" charset="-128"/>
                <a:cs typeface="Times New Roman" panose="02020603050405020304" pitchFamily="18" charset="0"/>
              </a:defRPr>
            </a:lvl1pPr>
            <a:lvl2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2pPr>
            <a:lvl3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3pPr>
            <a:lvl4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4pPr>
            <a:lvl5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5pPr>
          </a:lstStyle>
          <a:p>
            <a:pPr lvl="0"/>
            <a:r>
              <a:rPr lang="ja-JP" altLang="en-US" dirty="0"/>
              <a:t>マ</a:t>
            </a:r>
          </a:p>
        </p:txBody>
      </p:sp>
      <p:sp>
        <p:nvSpPr>
          <p:cNvPr id="4" name="テキスト プレースホルダー 3"/>
          <p:cNvSpPr>
            <a:spLocks noGrp="1"/>
          </p:cNvSpPr>
          <p:nvPr>
            <p:ph type="body" sz="quarter" idx="11"/>
          </p:nvPr>
        </p:nvSpPr>
        <p:spPr>
          <a:xfrm>
            <a:off x="232663" y="908721"/>
            <a:ext cx="11801231" cy="5689600"/>
          </a:xfrm>
          <a:prstGeom prst="rect">
            <a:avLst/>
          </a:prstGeom>
        </p:spPr>
        <p:txBody>
          <a:bodyPr/>
          <a:lstStyle>
            <a:lvl1pPr marL="342900" indent="-342900">
              <a:buFont typeface="Wingdings" panose="05000000000000000000" pitchFamily="2" charset="2"/>
              <a:buChar char="n"/>
              <a:defRPr sz="2400">
                <a:latin typeface="Arial Rounded MT Bold" panose="020F0704030504030204" pitchFamily="34" charset="0"/>
                <a:ea typeface="HGPｺﾞｼｯｸE" panose="020B0900000000000000" pitchFamily="50" charset="-128"/>
              </a:defRPr>
            </a:lvl1pPr>
            <a:lvl2pPr marL="742950" indent="-285750">
              <a:buFont typeface="Wingdings" panose="05000000000000000000" pitchFamily="2" charset="2"/>
              <a:buChar char="Ø"/>
              <a:defRPr sz="2000">
                <a:latin typeface="Arial Rounded MT Bold" panose="020F0704030504030204" pitchFamily="34" charset="0"/>
                <a:ea typeface="HGPｺﾞｼｯｸE" panose="020B0900000000000000" pitchFamily="50" charset="-128"/>
              </a:defRPr>
            </a:lvl2pPr>
            <a:lvl3pPr marL="1143000" indent="-228600">
              <a:buFont typeface="Wingdings" panose="05000000000000000000" pitchFamily="2" charset="2"/>
              <a:buChar char="ü"/>
              <a:defRPr sz="1800">
                <a:latin typeface="Arial Rounded MT Bold" panose="020F0704030504030204" pitchFamily="34" charset="0"/>
                <a:ea typeface="HGPｺﾞｼｯｸE" panose="020B0900000000000000" pitchFamily="50" charset="-128"/>
              </a:defRPr>
            </a:lvl3pPr>
            <a:lvl4pPr>
              <a:defRPr sz="1600">
                <a:latin typeface="Arial Rounded MT Bold" panose="020F0704030504030204" pitchFamily="34" charset="0"/>
                <a:ea typeface="HGPｺﾞｼｯｸE" panose="020B0900000000000000" pitchFamily="50" charset="-128"/>
              </a:defRPr>
            </a:lvl4pPr>
            <a:lvl5pPr>
              <a:defRPr sz="1600">
                <a:latin typeface="Arial Rounded MT Bold" panose="020F0704030504030204" pitchFamily="34" charset="0"/>
                <a:ea typeface="HGPｺﾞｼｯｸE" panose="020B09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16300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スライド(番号有)_コンテンツ有赤">
    <p:spTree>
      <p:nvGrpSpPr>
        <p:cNvPr id="1" name=""/>
        <p:cNvGrpSpPr/>
        <p:nvPr/>
      </p:nvGrpSpPr>
      <p:grpSpPr>
        <a:xfrm>
          <a:off x="0" y="0"/>
          <a:ext cx="0" cy="0"/>
          <a:chOff x="0" y="0"/>
          <a:chExt cx="0" cy="0"/>
        </a:xfrm>
      </p:grpSpPr>
      <p:sp>
        <p:nvSpPr>
          <p:cNvPr id="5"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6" name="グループ化 62"/>
          <p:cNvGrpSpPr>
            <a:grpSpLocks/>
          </p:cNvGrpSpPr>
          <p:nvPr userDrawn="1"/>
        </p:nvGrpSpPr>
        <p:grpSpPr bwMode="auto">
          <a:xfrm>
            <a:off x="1" y="739779"/>
            <a:ext cx="1975339" cy="74613"/>
            <a:chOff x="312738" y="2747963"/>
            <a:chExt cx="1970087" cy="109537"/>
          </a:xfrm>
        </p:grpSpPr>
        <p:sp>
          <p:nvSpPr>
            <p:cNvPr id="7" name="正方形/長方形 6"/>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8" name="正方形/長方形 7"/>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245050" y="176404"/>
            <a:ext cx="8839089"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
        <p:nvSpPr>
          <p:cNvPr id="60" name="テキスト プレースホルダー 59"/>
          <p:cNvSpPr>
            <a:spLocks noGrp="1"/>
          </p:cNvSpPr>
          <p:nvPr>
            <p:ph type="body" sz="quarter" idx="10"/>
          </p:nvPr>
        </p:nvSpPr>
        <p:spPr>
          <a:xfrm>
            <a:off x="4" y="177265"/>
            <a:ext cx="1221611" cy="460800"/>
          </a:xfrm>
          <a:prstGeom prst="rect">
            <a:avLst/>
          </a:prstGeom>
        </p:spPr>
        <p:txBody>
          <a:bodyPr/>
          <a:lstStyle>
            <a:lvl1pPr marL="0" indent="0" algn="ctr">
              <a:buNone/>
              <a:defRPr sz="2800" b="0" i="1">
                <a:latin typeface="Times New Roman" panose="02020603050405020304" pitchFamily="18" charset="0"/>
                <a:ea typeface="HGPｺﾞｼｯｸE" panose="020B0900000000000000" pitchFamily="50" charset="-128"/>
                <a:cs typeface="Times New Roman" panose="02020603050405020304" pitchFamily="18" charset="0"/>
              </a:defRPr>
            </a:lvl1pPr>
            <a:lvl2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2pPr>
            <a:lvl3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3pPr>
            <a:lvl4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4pPr>
            <a:lvl5pPr algn="ctr">
              <a:defRPr sz="2400" b="0" i="1">
                <a:latin typeface="Times New Roman" panose="02020603050405020304" pitchFamily="18" charset="0"/>
                <a:ea typeface="HGPｺﾞｼｯｸE" panose="020B0900000000000000" pitchFamily="50" charset="-128"/>
                <a:cs typeface="Times New Roman" panose="02020603050405020304" pitchFamily="18" charset="0"/>
              </a:defRPr>
            </a:lvl5pPr>
          </a:lstStyle>
          <a:p>
            <a:pPr lvl="0"/>
            <a:r>
              <a:rPr lang="ja-JP" altLang="en-US" dirty="0"/>
              <a:t>マ</a:t>
            </a:r>
          </a:p>
        </p:txBody>
      </p:sp>
      <p:sp>
        <p:nvSpPr>
          <p:cNvPr id="4" name="テキスト プレースホルダー 3"/>
          <p:cNvSpPr>
            <a:spLocks noGrp="1"/>
          </p:cNvSpPr>
          <p:nvPr>
            <p:ph type="body" sz="quarter" idx="11"/>
          </p:nvPr>
        </p:nvSpPr>
        <p:spPr>
          <a:xfrm>
            <a:off x="232663" y="908721"/>
            <a:ext cx="11801231" cy="5689600"/>
          </a:xfrm>
          <a:prstGeom prst="rect">
            <a:avLst/>
          </a:prstGeom>
        </p:spPr>
        <p:txBody>
          <a:bodyPr/>
          <a:lstStyle>
            <a:lvl1pPr marL="342900" indent="-342900">
              <a:buClr>
                <a:schemeClr val="accent2">
                  <a:lumMod val="75000"/>
                </a:schemeClr>
              </a:buClr>
              <a:buFont typeface="Wingdings" panose="05000000000000000000" pitchFamily="2" charset="2"/>
              <a:buChar char="n"/>
              <a:defRPr sz="2400">
                <a:latin typeface="Arial Rounded MT Bold" panose="020F0704030504030204" pitchFamily="34" charset="0"/>
                <a:ea typeface="HGPｺﾞｼｯｸE" panose="020B0900000000000000" pitchFamily="50" charset="-128"/>
              </a:defRPr>
            </a:lvl1pPr>
            <a:lvl2pPr marL="742950" indent="-285750">
              <a:buClr>
                <a:schemeClr val="accent2">
                  <a:lumMod val="75000"/>
                </a:schemeClr>
              </a:buClr>
              <a:buFont typeface="Wingdings" panose="05000000000000000000" pitchFamily="2" charset="2"/>
              <a:buChar char="Ø"/>
              <a:defRPr sz="2000">
                <a:latin typeface="Arial Rounded MT Bold" panose="020F0704030504030204" pitchFamily="34" charset="0"/>
                <a:ea typeface="HGPｺﾞｼｯｸE" panose="020B0900000000000000" pitchFamily="50" charset="-128"/>
              </a:defRPr>
            </a:lvl2pPr>
            <a:lvl3pPr marL="1143000" indent="-228600">
              <a:buClr>
                <a:schemeClr val="accent2">
                  <a:lumMod val="75000"/>
                </a:schemeClr>
              </a:buClr>
              <a:buFont typeface="Wingdings" panose="05000000000000000000" pitchFamily="2" charset="2"/>
              <a:buChar char="ü"/>
              <a:defRPr sz="1800">
                <a:latin typeface="Arial Rounded MT Bold" panose="020F0704030504030204" pitchFamily="34" charset="0"/>
                <a:ea typeface="HGPｺﾞｼｯｸE" panose="020B0900000000000000" pitchFamily="50" charset="-128"/>
              </a:defRPr>
            </a:lvl3pPr>
            <a:lvl4pPr>
              <a:buClr>
                <a:schemeClr val="accent2">
                  <a:lumMod val="75000"/>
                </a:schemeClr>
              </a:buClr>
              <a:defRPr sz="1600">
                <a:latin typeface="Arial Rounded MT Bold" panose="020F0704030504030204" pitchFamily="34" charset="0"/>
                <a:ea typeface="HGPｺﾞｼｯｸE" panose="020B0900000000000000" pitchFamily="50" charset="-128"/>
              </a:defRPr>
            </a:lvl4pPr>
            <a:lvl5pPr>
              <a:buClr>
                <a:schemeClr val="accent2">
                  <a:lumMod val="75000"/>
                </a:schemeClr>
              </a:buClr>
              <a:defRPr sz="1600">
                <a:latin typeface="Arial Rounded MT Bold" panose="020F0704030504030204" pitchFamily="34" charset="0"/>
                <a:ea typeface="HGPｺﾞｼｯｸE" panose="020B09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7922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スライド(番号無)_コンテンツ無">
    <p:spTree>
      <p:nvGrpSpPr>
        <p:cNvPr id="1" name=""/>
        <p:cNvGrpSpPr/>
        <p:nvPr/>
      </p:nvGrpSpPr>
      <p:grpSpPr>
        <a:xfrm>
          <a:off x="0" y="0"/>
          <a:ext cx="0" cy="0"/>
          <a:chOff x="0" y="0"/>
          <a:chExt cx="0" cy="0"/>
        </a:xfrm>
      </p:grpSpPr>
      <p:sp>
        <p:nvSpPr>
          <p:cNvPr id="3" name="正方形/長方形 11"/>
          <p:cNvSpPr>
            <a:spLocks noChangeArrowheads="1"/>
          </p:cNvSpPr>
          <p:nvPr userDrawn="1"/>
        </p:nvSpPr>
        <p:spPr bwMode="gray">
          <a:xfrm>
            <a:off x="0" y="739779"/>
            <a:ext cx="12192000" cy="74613"/>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a:p>
        </p:txBody>
      </p:sp>
      <p:grpSp>
        <p:nvGrpSpPr>
          <p:cNvPr id="4" name="グループ化 62"/>
          <p:cNvGrpSpPr>
            <a:grpSpLocks/>
          </p:cNvGrpSpPr>
          <p:nvPr userDrawn="1"/>
        </p:nvGrpSpPr>
        <p:grpSpPr bwMode="auto">
          <a:xfrm>
            <a:off x="1" y="739779"/>
            <a:ext cx="1975339" cy="74613"/>
            <a:chOff x="312738" y="2747963"/>
            <a:chExt cx="1970087" cy="109537"/>
          </a:xfrm>
        </p:grpSpPr>
        <p:sp>
          <p:nvSpPr>
            <p:cNvPr id="5" name="正方形/長方形 4"/>
            <p:cNvSpPr>
              <a:spLocks noChangeArrowheads="1"/>
            </p:cNvSpPr>
            <p:nvPr/>
          </p:nvSpPr>
          <p:spPr bwMode="gray">
            <a:xfrm>
              <a:off x="312738" y="2747963"/>
              <a:ext cx="1970087" cy="109537"/>
            </a:xfrm>
            <a:prstGeom prst="rect">
              <a:avLst/>
            </a:prstGeom>
            <a:solidFill>
              <a:srgbClr val="FD00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sp>
          <p:nvSpPr>
            <p:cNvPr id="6" name="正方形/長方形 5"/>
            <p:cNvSpPr>
              <a:spLocks noChangeArrowheads="1"/>
            </p:cNvSpPr>
            <p:nvPr/>
          </p:nvSpPr>
          <p:spPr bwMode="gray">
            <a:xfrm>
              <a:off x="312738" y="2747963"/>
              <a:ext cx="986018" cy="109537"/>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a:solidFill>
                    <a:schemeClr val="tx1"/>
                  </a:solidFill>
                  <a:latin typeface="Calibri" pitchFamily="34" charset="0"/>
                  <a:ea typeface="HGPｺﾞｼｯｸE" pitchFamily="50" charset="-128"/>
                </a:defRPr>
              </a:lvl1pPr>
              <a:lvl2pPr marL="742950" indent="-285750">
                <a:defRPr kumimoji="1">
                  <a:solidFill>
                    <a:schemeClr val="tx1"/>
                  </a:solidFill>
                  <a:latin typeface="Calibri" pitchFamily="34" charset="0"/>
                  <a:ea typeface="HGPｺﾞｼｯｸE" pitchFamily="50" charset="-128"/>
                </a:defRPr>
              </a:lvl2pPr>
              <a:lvl3pPr marL="1143000" indent="-228600">
                <a:defRPr kumimoji="1">
                  <a:solidFill>
                    <a:schemeClr val="tx1"/>
                  </a:solidFill>
                  <a:latin typeface="Calibri" pitchFamily="34" charset="0"/>
                  <a:ea typeface="HGPｺﾞｼｯｸE" pitchFamily="50" charset="-128"/>
                </a:defRPr>
              </a:lvl3pPr>
              <a:lvl4pPr marL="1600200" indent="-228600">
                <a:defRPr kumimoji="1">
                  <a:solidFill>
                    <a:schemeClr val="tx1"/>
                  </a:solidFill>
                  <a:latin typeface="Calibri" pitchFamily="34" charset="0"/>
                  <a:ea typeface="HGPｺﾞｼｯｸE" pitchFamily="50" charset="-128"/>
                </a:defRPr>
              </a:lvl4pPr>
              <a:lvl5pPr marL="2057400" indent="-228600">
                <a:defRPr kumimoji="1">
                  <a:solidFill>
                    <a:schemeClr val="tx1"/>
                  </a:solidFill>
                  <a:latin typeface="Calibri" pitchFamily="34" charset="0"/>
                  <a:ea typeface="HGPｺﾞｼｯｸE" pitchFamily="50" charset="-128"/>
                </a:defRPr>
              </a:lvl5pPr>
              <a:lvl6pPr marL="2514600" indent="-228600" fontAlgn="base">
                <a:spcBef>
                  <a:spcPct val="0"/>
                </a:spcBef>
                <a:spcAft>
                  <a:spcPct val="0"/>
                </a:spcAft>
                <a:defRPr kumimoji="1">
                  <a:solidFill>
                    <a:schemeClr val="tx1"/>
                  </a:solidFill>
                  <a:latin typeface="Calibri" pitchFamily="34" charset="0"/>
                  <a:ea typeface="HGPｺﾞｼｯｸE" pitchFamily="50" charset="-128"/>
                </a:defRPr>
              </a:lvl6pPr>
              <a:lvl7pPr marL="2971800" indent="-228600" fontAlgn="base">
                <a:spcBef>
                  <a:spcPct val="0"/>
                </a:spcBef>
                <a:spcAft>
                  <a:spcPct val="0"/>
                </a:spcAft>
                <a:defRPr kumimoji="1">
                  <a:solidFill>
                    <a:schemeClr val="tx1"/>
                  </a:solidFill>
                  <a:latin typeface="Calibri" pitchFamily="34" charset="0"/>
                  <a:ea typeface="HGPｺﾞｼｯｸE" pitchFamily="50" charset="-128"/>
                </a:defRPr>
              </a:lvl7pPr>
              <a:lvl8pPr marL="3429000" indent="-228600" fontAlgn="base">
                <a:spcBef>
                  <a:spcPct val="0"/>
                </a:spcBef>
                <a:spcAft>
                  <a:spcPct val="0"/>
                </a:spcAft>
                <a:defRPr kumimoji="1">
                  <a:solidFill>
                    <a:schemeClr val="tx1"/>
                  </a:solidFill>
                  <a:latin typeface="Calibri" pitchFamily="34" charset="0"/>
                  <a:ea typeface="HGPｺﾞｼｯｸE" pitchFamily="50" charset="-128"/>
                </a:defRPr>
              </a:lvl8pPr>
              <a:lvl9pPr marL="3886200" indent="-228600" fontAlgn="base">
                <a:spcBef>
                  <a:spcPct val="0"/>
                </a:spcBef>
                <a:spcAft>
                  <a:spcPct val="0"/>
                </a:spcAft>
                <a:defRPr kumimoji="1">
                  <a:solidFill>
                    <a:schemeClr val="tx1"/>
                  </a:solidFill>
                  <a:latin typeface="Calibri" pitchFamily="34" charset="0"/>
                  <a:ea typeface="HGPｺﾞｼｯｸE" pitchFamily="50" charset="-128"/>
                </a:defRPr>
              </a:lvl9pPr>
            </a:lstStyle>
            <a:p>
              <a:pPr>
                <a:defRPr/>
              </a:pPr>
              <a:endParaRPr kumimoji="0" lang="ja-JP" altLang="en-US">
                <a:solidFill>
                  <a:srgbClr val="000000"/>
                </a:solidFill>
              </a:endParaRPr>
            </a:p>
          </p:txBody>
        </p:sp>
      </p:grpSp>
      <p:sp>
        <p:nvSpPr>
          <p:cNvPr id="2" name="タイトル 1"/>
          <p:cNvSpPr>
            <a:spLocks noGrp="1"/>
          </p:cNvSpPr>
          <p:nvPr>
            <p:ph type="title"/>
          </p:nvPr>
        </p:nvSpPr>
        <p:spPr>
          <a:xfrm>
            <a:off x="158114" y="176404"/>
            <a:ext cx="9926025" cy="461665"/>
          </a:xfrm>
          <a:prstGeom prst="rect">
            <a:avLst/>
          </a:prstGeom>
        </p:spPr>
        <p:txBody>
          <a:bodyPr wrap="none">
            <a:noAutofit/>
          </a:bodyPr>
          <a:lstStyle>
            <a:lvl1pPr algn="l">
              <a:defRPr sz="2400">
                <a:latin typeface="Arial Rounded MT Bold" panose="020F0704030504030204" pitchFamily="34" charset="0"/>
                <a:ea typeface="HGPｺﾞｼｯｸE" panose="020B0900000000000000" pitchFamily="50" charset="-128"/>
              </a:defRPr>
            </a:lvl1pPr>
          </a:lstStyle>
          <a:p>
            <a:r>
              <a:rPr lang="ja-JP" altLang="en-US" dirty="0"/>
              <a:t>マスター タイトルの書式設定</a:t>
            </a:r>
          </a:p>
        </p:txBody>
      </p:sp>
    </p:spTree>
    <p:extLst>
      <p:ext uri="{BB962C8B-B14F-4D97-AF65-F5344CB8AC3E}">
        <p14:creationId xmlns:p14="http://schemas.microsoft.com/office/powerpoint/2010/main" val="83855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4" r:id="rId1"/>
    <p:sldLayoutId id="2147483745" r:id="rId2"/>
    <p:sldLayoutId id="2147483748" r:id="rId3"/>
    <p:sldLayoutId id="2147483746" r:id="rId4"/>
    <p:sldLayoutId id="2147483747" r:id="rId5"/>
    <p:sldLayoutId id="2147483749" r:id="rId6"/>
    <p:sldLayoutId id="2147483750" r:id="rId7"/>
    <p:sldLayoutId id="2147483754" r:id="rId8"/>
    <p:sldLayoutId id="2147483751" r:id="rId9"/>
    <p:sldLayoutId id="2147483752" r:id="rId10"/>
    <p:sldLayoutId id="2147483755" r:id="rId11"/>
    <p:sldLayoutId id="2147483753" r:id="rId12"/>
    <p:sldLayoutId id="2147483743" r:id="rId13"/>
    <p:sldLayoutId id="2147483758" r:id="rId14"/>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png"/><Relationship Id="rId1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4.png"/><Relationship Id="rId17" Type="http://schemas.openxmlformats.org/officeDocument/2006/relationships/image" Target="../media/image20.png"/><Relationship Id="rId2" Type="http://schemas.openxmlformats.org/officeDocument/2006/relationships/notesSlide" Target="../notesSlides/notesSlide12.xml"/><Relationship Id="rId16"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png"/><Relationship Id="rId1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4.png"/><Relationship Id="rId17" Type="http://schemas.openxmlformats.org/officeDocument/2006/relationships/image" Target="../media/image20.png"/><Relationship Id="rId2" Type="http://schemas.openxmlformats.org/officeDocument/2006/relationships/notesSlide" Target="../notesSlides/notesSlide13.xml"/><Relationship Id="rId16"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13.png"/><Relationship Id="rId15" Type="http://schemas.openxmlformats.org/officeDocument/2006/relationships/image" Target="../media/image2.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13.png"/><Relationship Id="rId15" Type="http://schemas.openxmlformats.org/officeDocument/2006/relationships/image" Target="../media/image2.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30.jpe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30.jpe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33.jpe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33.jpe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35.jpe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47.png"/><Relationship Id="rId3" Type="http://schemas.openxmlformats.org/officeDocument/2006/relationships/image" Target="../media/image11.png"/><Relationship Id="rId7" Type="http://schemas.openxmlformats.org/officeDocument/2006/relationships/image" Target="../media/image43.png"/><Relationship Id="rId12"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14.xml"/><Relationship Id="rId6" Type="http://schemas.openxmlformats.org/officeDocument/2006/relationships/image" Target="../media/image42.pn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20.png"/></Relationships>
</file>

<file path=ppt/slides/_rels/slide6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47.png"/><Relationship Id="rId3" Type="http://schemas.openxmlformats.org/officeDocument/2006/relationships/image" Target="../media/image11.png"/><Relationship Id="rId7" Type="http://schemas.openxmlformats.org/officeDocument/2006/relationships/image" Target="../media/image43.png"/><Relationship Id="rId12"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14.xml"/><Relationship Id="rId6" Type="http://schemas.openxmlformats.org/officeDocument/2006/relationships/image" Target="../media/image42.pn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ctrTitle"/>
          </p:nvPr>
        </p:nvSpPr>
        <p:spPr bwMode="auto">
          <a:xfrm>
            <a:off x="911280" y="3501010"/>
            <a:ext cx="10513460" cy="12003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en-US" altLang="ja-JP" sz="3600" b="1" dirty="0" smtClean="0">
                <a:latin typeface="Meiryo UI" pitchFamily="50" charset="-128"/>
                <a:ea typeface="Meiryo UI" pitchFamily="50" charset="-128"/>
              </a:rPr>
              <a:t>“</a:t>
            </a:r>
            <a:r>
              <a:rPr lang="en-US" altLang="ja-JP" sz="3600" b="1" dirty="0">
                <a:latin typeface="Meiryo UI" pitchFamily="50" charset="-128"/>
                <a:ea typeface="Meiryo UI" pitchFamily="50" charset="-128"/>
              </a:rPr>
              <a:t>Mobility, social exclusion and well-being: Exploring the link”</a:t>
            </a:r>
            <a:endParaRPr lang="ja-JP" altLang="en-US" sz="3200" b="1" dirty="0">
              <a:latin typeface="Meiryo UI" pitchFamily="50" charset="-128"/>
              <a:ea typeface="Meiryo UI" pitchFamily="50" charset="-128"/>
            </a:endParaRPr>
          </a:p>
        </p:txBody>
      </p:sp>
      <p:sp>
        <p:nvSpPr>
          <p:cNvPr id="12293" name="Text Box 83"/>
          <p:cNvSpPr txBox="1">
            <a:spLocks noChangeArrowheads="1"/>
          </p:cNvSpPr>
          <p:nvPr/>
        </p:nvSpPr>
        <p:spPr bwMode="gray">
          <a:xfrm>
            <a:off x="8040270" y="5733320"/>
            <a:ext cx="40893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000" b="1" dirty="0">
                <a:latin typeface="Meiryo UI" pitchFamily="50" charset="-128"/>
                <a:ea typeface="Meiryo UI" pitchFamily="50" charset="-128"/>
              </a:rPr>
              <a:t>Lab:</a:t>
            </a:r>
            <a:r>
              <a:rPr lang="ja-JP" altLang="en-US" sz="2000" b="1" dirty="0">
                <a:latin typeface="Meiryo UI" pitchFamily="50" charset="-128"/>
                <a:ea typeface="Meiryo UI" pitchFamily="50" charset="-128"/>
              </a:rPr>
              <a:t> </a:t>
            </a:r>
            <a:r>
              <a:rPr lang="en-US" altLang="ja-JP" sz="2000" b="1" dirty="0">
                <a:latin typeface="Meiryo UI" pitchFamily="50" charset="-128"/>
                <a:ea typeface="Meiryo UI" pitchFamily="50" charset="-128"/>
              </a:rPr>
              <a:t>	          Traffic and City </a:t>
            </a:r>
          </a:p>
          <a:p>
            <a:pPr eaLnBrk="1" hangingPunct="1"/>
            <a:r>
              <a:rPr lang="en-US" altLang="ja-JP" sz="2000" b="1" dirty="0">
                <a:latin typeface="Meiryo UI" pitchFamily="50" charset="-128"/>
                <a:ea typeface="Meiryo UI" pitchFamily="50" charset="-128"/>
              </a:rPr>
              <a:t>Student ID:</a:t>
            </a:r>
            <a:r>
              <a:rPr lang="ja-JP" altLang="en-US" sz="2000" b="1" dirty="0">
                <a:latin typeface="Meiryo UI" pitchFamily="50" charset="-128"/>
                <a:ea typeface="Meiryo UI" pitchFamily="50" charset="-128"/>
              </a:rPr>
              <a:t> </a:t>
            </a:r>
            <a:r>
              <a:rPr lang="en-US" altLang="ja-JP" sz="2000" b="1" dirty="0">
                <a:latin typeface="Meiryo UI" pitchFamily="50" charset="-128"/>
                <a:ea typeface="Meiryo UI" pitchFamily="50" charset="-128"/>
              </a:rPr>
              <a:t>	</a:t>
            </a:r>
            <a:r>
              <a:rPr lang="en-US" altLang="ja-JP" sz="2000" b="1" dirty="0" err="1">
                <a:latin typeface="Meiryo UI" pitchFamily="50" charset="-128"/>
                <a:ea typeface="Meiryo UI" pitchFamily="50" charset="-128"/>
              </a:rPr>
              <a:t>22WA003</a:t>
            </a:r>
            <a:endParaRPr lang="en-US" altLang="ja-JP" sz="2000" b="1" dirty="0">
              <a:latin typeface="Meiryo UI" pitchFamily="50" charset="-128"/>
              <a:ea typeface="Meiryo UI" pitchFamily="50" charset="-128"/>
            </a:endParaRPr>
          </a:p>
          <a:p>
            <a:pPr eaLnBrk="1" hangingPunct="1"/>
            <a:r>
              <a:rPr lang="en-US" altLang="ja-JP" sz="2000" b="1" dirty="0">
                <a:latin typeface="Meiryo UI" pitchFamily="50" charset="-128"/>
                <a:ea typeface="Meiryo UI" pitchFamily="50" charset="-128"/>
              </a:rPr>
              <a:t>Name:		</a:t>
            </a:r>
            <a:r>
              <a:rPr lang="en-US" altLang="ja-JP" sz="2000" b="1" dirty="0" err="1">
                <a:latin typeface="Meiryo UI" pitchFamily="50" charset="-128"/>
                <a:ea typeface="Meiryo UI" pitchFamily="50" charset="-128"/>
              </a:rPr>
              <a:t>Tomoichi</a:t>
            </a:r>
            <a:r>
              <a:rPr lang="en-US" altLang="ja-JP" sz="2000" b="1" dirty="0">
                <a:latin typeface="Meiryo UI" pitchFamily="50" charset="-128"/>
                <a:ea typeface="Meiryo UI" pitchFamily="50" charset="-128"/>
              </a:rPr>
              <a:t> Ebata</a:t>
            </a:r>
            <a:endParaRPr lang="ja-JP" altLang="en-US" sz="2000" b="1" dirty="0">
              <a:latin typeface="Meiryo UI" pitchFamily="50" charset="-128"/>
              <a:ea typeface="Meiryo UI" pitchFamily="50" charset="-128"/>
            </a:endParaRPr>
          </a:p>
        </p:txBody>
      </p:sp>
      <p:sp>
        <p:nvSpPr>
          <p:cNvPr id="2" name="正方形/長方形 1"/>
          <p:cNvSpPr/>
          <p:nvPr/>
        </p:nvSpPr>
        <p:spPr>
          <a:xfrm>
            <a:off x="9264439" y="62214"/>
            <a:ext cx="2865219" cy="1785104"/>
          </a:xfrm>
          <a:prstGeom prst="rect">
            <a:avLst/>
          </a:prstGeom>
          <a:solidFill>
            <a:schemeClr val="bg1">
              <a:lumMod val="95000"/>
            </a:schemeClr>
          </a:solidFill>
        </p:spPr>
        <p:txBody>
          <a:bodyPr wrap="square">
            <a:spAutoFit/>
          </a:bodyPr>
          <a:lstStyle/>
          <a:p>
            <a:pPr algn="r"/>
            <a:r>
              <a:rPr lang="ja-JP" altLang="en-US" sz="2000" b="1" dirty="0">
                <a:latin typeface="Meiryo UI" panose="020B0604030504040204" pitchFamily="50" charset="-128"/>
                <a:ea typeface="Meiryo UI" panose="020B0604030504040204" pitchFamily="50" charset="-128"/>
              </a:rPr>
              <a:t>Authors</a:t>
            </a:r>
          </a:p>
          <a:p>
            <a:pPr algn="r"/>
            <a:endParaRPr lang="en-US" altLang="ja-JP" b="1" dirty="0">
              <a:latin typeface="Meiryo UI" panose="020B0604030504040204" pitchFamily="50" charset="-128"/>
              <a:ea typeface="Meiryo UI" panose="020B0604030504040204" pitchFamily="50" charset="-128"/>
            </a:endParaRPr>
          </a:p>
          <a:p>
            <a:pPr algn="r"/>
            <a:r>
              <a:rPr lang="en-US" altLang="ja-JP" b="1" dirty="0">
                <a:latin typeface="Meiryo UI" panose="020B0604030504040204" pitchFamily="50" charset="-128"/>
                <a:ea typeface="Meiryo UI" panose="020B0604030504040204" pitchFamily="50" charset="-128"/>
              </a:rPr>
              <a:t>John K. Stanley, </a:t>
            </a:r>
          </a:p>
          <a:p>
            <a:pPr algn="r"/>
            <a:r>
              <a:rPr lang="en-US" altLang="ja-JP" b="1" dirty="0">
                <a:latin typeface="Meiryo UI" panose="020B0604030504040204" pitchFamily="50" charset="-128"/>
                <a:ea typeface="Meiryo UI" panose="020B0604030504040204" pitchFamily="50" charset="-128"/>
              </a:rPr>
              <a:t>David A. </a:t>
            </a:r>
            <a:r>
              <a:rPr lang="en-US" altLang="ja-JP" b="1" dirty="0" err="1">
                <a:latin typeface="Meiryo UI" panose="020B0604030504040204" pitchFamily="50" charset="-128"/>
                <a:ea typeface="Meiryo UI" panose="020B0604030504040204" pitchFamily="50" charset="-128"/>
              </a:rPr>
              <a:t>Hensher</a:t>
            </a:r>
            <a:r>
              <a:rPr lang="en-US" altLang="ja-JP" b="1" dirty="0">
                <a:latin typeface="Meiryo UI" panose="020B0604030504040204" pitchFamily="50" charset="-128"/>
                <a:ea typeface="Meiryo UI" panose="020B0604030504040204" pitchFamily="50" charset="-128"/>
              </a:rPr>
              <a:t>, </a:t>
            </a:r>
          </a:p>
          <a:p>
            <a:pPr algn="r"/>
            <a:r>
              <a:rPr lang="en-US" altLang="ja-JP" b="1" dirty="0">
                <a:latin typeface="Meiryo UI" panose="020B0604030504040204" pitchFamily="50" charset="-128"/>
                <a:ea typeface="Meiryo UI" panose="020B0604030504040204" pitchFamily="50" charset="-128"/>
              </a:rPr>
              <a:t>Janet R. Stanley, </a:t>
            </a:r>
          </a:p>
          <a:p>
            <a:pPr algn="r"/>
            <a:r>
              <a:rPr lang="en-US" altLang="ja-JP" b="1" dirty="0">
                <a:latin typeface="Meiryo UI" panose="020B0604030504040204" pitchFamily="50" charset="-128"/>
                <a:ea typeface="Meiryo UI" panose="020B0604030504040204" pitchFamily="50" charset="-128"/>
              </a:rPr>
              <a:t>Dianne Vella-</a:t>
            </a:r>
            <a:r>
              <a:rPr lang="en-US" altLang="ja-JP" b="1" dirty="0" err="1">
                <a:latin typeface="Meiryo UI" panose="020B0604030504040204" pitchFamily="50" charset="-128"/>
                <a:ea typeface="Meiryo UI" panose="020B0604030504040204" pitchFamily="50" charset="-128"/>
              </a:rPr>
              <a:t>Brodrick</a:t>
            </a:r>
            <a:endParaRPr lang="ja-JP" altLang="en-US" b="1" dirty="0">
              <a:latin typeface="Meiryo UI" panose="020B0604030504040204" pitchFamily="50" charset="-128"/>
              <a:ea typeface="Meiryo UI" panose="020B0604030504040204" pitchFamily="50" charset="-128"/>
            </a:endParaRPr>
          </a:p>
        </p:txBody>
      </p:sp>
      <p:sp>
        <p:nvSpPr>
          <p:cNvPr id="5" name="正方形/長方形 4"/>
          <p:cNvSpPr/>
          <p:nvPr/>
        </p:nvSpPr>
        <p:spPr>
          <a:xfrm>
            <a:off x="9666783" y="2037323"/>
            <a:ext cx="2378054" cy="646331"/>
          </a:xfrm>
          <a:prstGeom prst="rect">
            <a:avLst/>
          </a:prstGeom>
          <a:solidFill>
            <a:schemeClr val="bg1">
              <a:lumMod val="95000"/>
            </a:schemeClr>
          </a:solidFill>
        </p:spPr>
        <p:txBody>
          <a:bodyPr wrap="square">
            <a:spAutoFit/>
          </a:bodyPr>
          <a:lstStyle/>
          <a:p>
            <a:pPr algn="r"/>
            <a:r>
              <a:rPr lang="ja-JP" altLang="en-US" b="1" dirty="0">
                <a:latin typeface="Meiryo UI" panose="020B0604030504040204" pitchFamily="50" charset="-128"/>
                <a:ea typeface="Meiryo UI" panose="020B0604030504040204" pitchFamily="50" charset="-128"/>
              </a:rPr>
              <a:t>Publication Date</a:t>
            </a:r>
          </a:p>
          <a:p>
            <a:pPr algn="r"/>
            <a:r>
              <a:rPr lang="en-US" altLang="ja-JP" b="1" dirty="0">
                <a:latin typeface="Meiryo UI" panose="020B0604030504040204" pitchFamily="50" charset="-128"/>
                <a:ea typeface="Meiryo UI" panose="020B0604030504040204" pitchFamily="50" charset="-128"/>
              </a:rPr>
              <a:t>17 June 2011</a:t>
            </a:r>
            <a:endParaRPr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5357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フリーフォーム 56"/>
          <p:cNvSpPr/>
          <p:nvPr/>
        </p:nvSpPr>
        <p:spPr>
          <a:xfrm>
            <a:off x="4053182" y="3062837"/>
            <a:ext cx="3671672" cy="631789"/>
          </a:xfrm>
          <a:custGeom>
            <a:avLst/>
            <a:gdLst>
              <a:gd name="connsiteX0" fmla="*/ 0 w 3507971"/>
              <a:gd name="connsiteY0" fmla="*/ 16625 h 731535"/>
              <a:gd name="connsiteX1" fmla="*/ 2161309 w 3507971"/>
              <a:gd name="connsiteY1" fmla="*/ 731520 h 731535"/>
              <a:gd name="connsiteX2" fmla="*/ 3507971 w 3507971"/>
              <a:gd name="connsiteY2" fmla="*/ 0 h 731535"/>
              <a:gd name="connsiteX0" fmla="*/ 0 w 3507971"/>
              <a:gd name="connsiteY0" fmla="*/ 16625 h 631789"/>
              <a:gd name="connsiteX1" fmla="*/ 1812174 w 3507971"/>
              <a:gd name="connsiteY1" fmla="*/ 631767 h 631789"/>
              <a:gd name="connsiteX2" fmla="*/ 3507971 w 3507971"/>
              <a:gd name="connsiteY2" fmla="*/ 0 h 631789"/>
            </a:gdLst>
            <a:ahLst/>
            <a:cxnLst>
              <a:cxn ang="0">
                <a:pos x="connsiteX0" y="connsiteY0"/>
              </a:cxn>
              <a:cxn ang="0">
                <a:pos x="connsiteX1" y="connsiteY1"/>
              </a:cxn>
              <a:cxn ang="0">
                <a:pos x="connsiteX2" y="connsiteY2"/>
              </a:cxn>
            </a:cxnLst>
            <a:rect l="l" t="t" r="r" b="b"/>
            <a:pathLst>
              <a:path w="3507971" h="631789">
                <a:moveTo>
                  <a:pt x="0" y="16625"/>
                </a:moveTo>
                <a:cubicBezTo>
                  <a:pt x="788323" y="375458"/>
                  <a:pt x="1227512" y="634538"/>
                  <a:pt x="1812174" y="631767"/>
                </a:cubicBezTo>
                <a:cubicBezTo>
                  <a:pt x="2396836" y="628996"/>
                  <a:pt x="3126971" y="364374"/>
                  <a:pt x="3507971" y="0"/>
                </a:cubicBezTo>
              </a:path>
            </a:pathLst>
          </a:cu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cxnSp>
        <p:nvCxnSpPr>
          <p:cNvPr id="58" name="直線矢印コネクタ 57"/>
          <p:cNvCxnSpPr>
            <a:stCxn id="19" idx="6"/>
            <a:endCxn id="55" idx="2"/>
          </p:cNvCxnSpPr>
          <p:nvPr/>
        </p:nvCxnSpPr>
        <p:spPr>
          <a:xfrm flipV="1">
            <a:off x="4295750" y="2811518"/>
            <a:ext cx="3149321" cy="9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5282006" y="2417246"/>
            <a:ext cx="1112805" cy="461665"/>
          </a:xfrm>
          <a:prstGeom prst="rect">
            <a:avLst/>
          </a:prstGeom>
        </p:spPr>
        <p:txBody>
          <a:bodyPr wrap="none">
            <a:spAutoFit/>
          </a:bodyPr>
          <a:lstStyle/>
          <a:p>
            <a:r>
              <a:rPr lang="ja-JP" altLang="en-US" sz="2400" b="1" dirty="0" smtClean="0">
                <a:solidFill>
                  <a:srgbClr val="0000FF"/>
                </a:solidFill>
              </a:rPr>
              <a:t>直接的</a:t>
            </a:r>
            <a:endParaRPr lang="ja-JP" altLang="en-US" sz="2400" b="1" dirty="0">
              <a:solidFill>
                <a:srgbClr val="0000FF"/>
              </a:solidFill>
            </a:endParaRPr>
          </a:p>
        </p:txBody>
      </p:sp>
      <p:sp>
        <p:nvSpPr>
          <p:cNvPr id="4" name="タイトル 1"/>
          <p:cNvSpPr>
            <a:spLocks noGrp="1"/>
          </p:cNvSpPr>
          <p:nvPr>
            <p:ph type="title"/>
          </p:nvPr>
        </p:nvSpPr>
        <p:spPr>
          <a:xfrm>
            <a:off x="119170" y="116540"/>
            <a:ext cx="1683474" cy="523220"/>
          </a:xfrm>
        </p:spPr>
        <p:txBody>
          <a:bodyPr/>
          <a:lstStyle/>
          <a:p>
            <a:pPr algn="l"/>
            <a:r>
              <a:rPr lang="en-US" altLang="ja-JP" sz="2800" b="1" dirty="0">
                <a:latin typeface="Meiryo UI" pitchFamily="50" charset="-128"/>
                <a:ea typeface="Meiryo UI" pitchFamily="50" charset="-128"/>
              </a:rPr>
              <a:t>0-3</a:t>
            </a:r>
            <a:r>
              <a:rPr lang="en-US" altLang="ja-JP" sz="2800" b="1" dirty="0" smtClean="0">
                <a:latin typeface="Meiryo UI" pitchFamily="50" charset="-128"/>
                <a:ea typeface="Meiryo UI" pitchFamily="50" charset="-128"/>
              </a:rPr>
              <a:t>.</a:t>
            </a:r>
            <a:r>
              <a:rPr lang="ja-JP" altLang="en-US" sz="2800" b="1" dirty="0">
                <a:latin typeface="Meiryo UI" pitchFamily="50" charset="-128"/>
                <a:ea typeface="Meiryo UI" pitchFamily="50" charset="-128"/>
              </a:rPr>
              <a:t>結論</a:t>
            </a:r>
          </a:p>
        </p:txBody>
      </p:sp>
      <p:sp>
        <p:nvSpPr>
          <p:cNvPr id="2" name="正方形/長方形 1"/>
          <p:cNvSpPr/>
          <p:nvPr/>
        </p:nvSpPr>
        <p:spPr>
          <a:xfrm>
            <a:off x="407210" y="1004501"/>
            <a:ext cx="11089540" cy="830997"/>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日常的な移動の満足度（</a:t>
            </a:r>
            <a:r>
              <a:rPr lang="en-US" altLang="ja-JP" sz="2400" dirty="0" err="1">
                <a:latin typeface="Meiryo UI" panose="020B0604030504040204" pitchFamily="50" charset="-128"/>
                <a:ea typeface="Meiryo UI" panose="020B0604030504040204" pitchFamily="50" charset="-128"/>
              </a:rPr>
              <a:t>STS</a:t>
            </a:r>
            <a:r>
              <a:rPr lang="ja-JP" altLang="en-US" sz="2400" dirty="0">
                <a:latin typeface="Meiryo UI" panose="020B0604030504040204" pitchFamily="50" charset="-128"/>
                <a:ea typeface="Meiryo UI" panose="020B0604030504040204" pitchFamily="50" charset="-128"/>
              </a:rPr>
              <a:t>）が感情的および認知的</a:t>
            </a:r>
            <a:r>
              <a:rPr lang="en-US" altLang="ja-JP" sz="2400" dirty="0" err="1">
                <a:latin typeface="Meiryo UI" panose="020B0604030504040204" pitchFamily="50" charset="-128"/>
                <a:ea typeface="Meiryo UI" panose="020B0604030504040204" pitchFamily="50" charset="-128"/>
              </a:rPr>
              <a:t>SWB</a:t>
            </a:r>
            <a:r>
              <a:rPr lang="ja-JP" altLang="en-US" sz="2400" dirty="0">
                <a:latin typeface="Meiryo UI" panose="020B0604030504040204" pitchFamily="50" charset="-128"/>
                <a:ea typeface="Meiryo UI" panose="020B0604030504040204" pitchFamily="50" charset="-128"/>
              </a:rPr>
              <a:t>に与える影響は、直接的であると同時に活動実績の満足度（</a:t>
            </a:r>
            <a:r>
              <a:rPr lang="en-US" altLang="ja-JP" sz="2400" dirty="0">
                <a:latin typeface="Meiryo UI" panose="020B0604030504040204" pitchFamily="50" charset="-128"/>
                <a:ea typeface="Meiryo UI" panose="020B0604030504040204" pitchFamily="50" charset="-128"/>
              </a:rPr>
              <a:t>SAS</a:t>
            </a:r>
            <a:r>
              <a:rPr lang="ja-JP" altLang="en-US" sz="2400" dirty="0">
                <a:latin typeface="Meiryo UI" panose="020B0604030504040204" pitchFamily="50" charset="-128"/>
                <a:ea typeface="Meiryo UI" panose="020B0604030504040204" pitchFamily="50" charset="-128"/>
              </a:rPr>
              <a:t>）によって媒介されること</a:t>
            </a:r>
            <a:endParaRPr lang="ja-JP" altLang="en-US" sz="2400" b="1" dirty="0">
              <a:solidFill>
                <a:srgbClr val="0000FF"/>
              </a:solidFill>
              <a:latin typeface="Meiryo UI" panose="020B0604030504040204" pitchFamily="50" charset="-128"/>
              <a:ea typeface="Meiryo UI" panose="020B0604030504040204" pitchFamily="50" charset="-128"/>
            </a:endParaRPr>
          </a:p>
        </p:txBody>
      </p:sp>
      <p:sp>
        <p:nvSpPr>
          <p:cNvPr id="3" name="正方形/長方形 2"/>
          <p:cNvSpPr/>
          <p:nvPr/>
        </p:nvSpPr>
        <p:spPr>
          <a:xfrm>
            <a:off x="407210" y="4326243"/>
            <a:ext cx="11089540" cy="830997"/>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自動車使用は、日常の移動に対する満足度や</a:t>
            </a:r>
            <a:r>
              <a:rPr lang="en-US" altLang="ja-JP" sz="2400" dirty="0" err="1">
                <a:latin typeface="Meiryo UI" panose="020B0604030504040204" pitchFamily="50" charset="-128"/>
                <a:ea typeface="Meiryo UI" panose="020B0604030504040204" pitchFamily="50" charset="-128"/>
              </a:rPr>
              <a:t>SWB</a:t>
            </a:r>
            <a:r>
              <a:rPr lang="ja-JP" altLang="en-US" sz="2400" dirty="0" err="1">
                <a:latin typeface="Meiryo UI" panose="020B0604030504040204" pitchFamily="50" charset="-128"/>
                <a:ea typeface="Meiryo UI" panose="020B0604030504040204" pitchFamily="50" charset="-128"/>
              </a:rPr>
              <a:t>への</a:t>
            </a:r>
            <a:r>
              <a:rPr lang="ja-JP" altLang="en-US" sz="2400" dirty="0">
                <a:latin typeface="Meiryo UI" panose="020B0604030504040204" pitchFamily="50" charset="-128"/>
                <a:ea typeface="Meiryo UI" panose="020B0604030504040204" pitchFamily="50" charset="-128"/>
              </a:rPr>
              <a:t>影響において、わずかな役割しか果たしていない</a:t>
            </a:r>
            <a:endParaRPr lang="ja-JP" altLang="en-US" sz="2400" b="1" dirty="0">
              <a:solidFill>
                <a:srgbClr val="0000FF"/>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3"/>
          <a:stretch>
            <a:fillRect/>
          </a:stretch>
        </p:blipFill>
        <p:spPr>
          <a:xfrm>
            <a:off x="5562487" y="3200107"/>
            <a:ext cx="478416" cy="411242"/>
          </a:xfrm>
          <a:prstGeom prst="rect">
            <a:avLst/>
          </a:prstGeom>
        </p:spPr>
      </p:pic>
      <p:pic>
        <p:nvPicPr>
          <p:cNvPr id="17" name="図 16"/>
          <p:cNvPicPr>
            <a:picLocks noChangeAspect="1"/>
          </p:cNvPicPr>
          <p:nvPr/>
        </p:nvPicPr>
        <p:blipFill>
          <a:blip r:embed="rId3"/>
          <a:stretch>
            <a:fillRect/>
          </a:stretch>
        </p:blipFill>
        <p:spPr>
          <a:xfrm>
            <a:off x="3101956" y="2238986"/>
            <a:ext cx="478416" cy="411242"/>
          </a:xfrm>
          <a:prstGeom prst="rect">
            <a:avLst/>
          </a:prstGeom>
        </p:spPr>
      </p:pic>
      <p:sp>
        <p:nvSpPr>
          <p:cNvPr id="19" name="楕円 18"/>
          <p:cNvSpPr/>
          <p:nvPr/>
        </p:nvSpPr>
        <p:spPr>
          <a:xfrm>
            <a:off x="3359620" y="2528006"/>
            <a:ext cx="936130" cy="568934"/>
          </a:xfrm>
          <a:prstGeom prst="ellipse">
            <a:avLst/>
          </a:prstGeom>
          <a:solidFill>
            <a:schemeClr val="accent1">
              <a:lumMod val="40000"/>
              <a:lumOff val="60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22" name="正方形/長方形 21"/>
          <p:cNvSpPr/>
          <p:nvPr/>
        </p:nvSpPr>
        <p:spPr>
          <a:xfrm>
            <a:off x="3222303" y="2584189"/>
            <a:ext cx="1210764" cy="461665"/>
          </a:xfrm>
          <a:prstGeom prst="rect">
            <a:avLst/>
          </a:prstGeom>
        </p:spPr>
        <p:txBody>
          <a:bodyPr wrap="square">
            <a:spAutoFit/>
          </a:bodyPr>
          <a:lstStyle/>
          <a:p>
            <a:pPr algn="ctr"/>
            <a:r>
              <a:rPr lang="en-US" altLang="ja-JP" sz="2400" b="1" dirty="0" err="1">
                <a:latin typeface="Meiryo UI" panose="020B0604030504040204" pitchFamily="50" charset="-128"/>
                <a:cs typeface="AdvPTimes"/>
              </a:rPr>
              <a:t>STS</a:t>
            </a:r>
            <a:endParaRPr lang="ja-JP" altLang="en-US" sz="2400" b="1" dirty="0"/>
          </a:p>
        </p:txBody>
      </p:sp>
      <p:pic>
        <p:nvPicPr>
          <p:cNvPr id="28" name="図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7601" y="2331979"/>
            <a:ext cx="1308476" cy="1146084"/>
          </a:xfrm>
          <a:prstGeom prst="rect">
            <a:avLst/>
          </a:prstGeom>
        </p:spPr>
      </p:pic>
      <p:pic>
        <p:nvPicPr>
          <p:cNvPr id="29" name="図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4979" y="2389701"/>
            <a:ext cx="1104742" cy="966905"/>
          </a:xfrm>
          <a:prstGeom prst="rect">
            <a:avLst/>
          </a:prstGeom>
        </p:spPr>
      </p:pic>
      <p:pic>
        <p:nvPicPr>
          <p:cNvPr id="30" name="図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3840" y="3252556"/>
            <a:ext cx="1040210" cy="1000458"/>
          </a:xfrm>
          <a:prstGeom prst="rect">
            <a:avLst/>
          </a:prstGeom>
        </p:spPr>
      </p:pic>
      <p:pic>
        <p:nvPicPr>
          <p:cNvPr id="31" name="図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1327" y="2221151"/>
            <a:ext cx="921203" cy="683844"/>
          </a:xfrm>
          <a:prstGeom prst="rect">
            <a:avLst/>
          </a:prstGeom>
        </p:spPr>
      </p:pic>
      <p:sp>
        <p:nvSpPr>
          <p:cNvPr id="53" name="楕円 52"/>
          <p:cNvSpPr/>
          <p:nvPr/>
        </p:nvSpPr>
        <p:spPr>
          <a:xfrm>
            <a:off x="5853291" y="3606231"/>
            <a:ext cx="936130" cy="568934"/>
          </a:xfrm>
          <a:prstGeom prst="ellipse">
            <a:avLst/>
          </a:prstGeom>
          <a:solidFill>
            <a:schemeClr val="accent1">
              <a:lumMod val="40000"/>
              <a:lumOff val="60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54" name="正方形/長方形 53"/>
          <p:cNvSpPr/>
          <p:nvPr/>
        </p:nvSpPr>
        <p:spPr>
          <a:xfrm>
            <a:off x="5715974" y="3662414"/>
            <a:ext cx="1210764" cy="461665"/>
          </a:xfrm>
          <a:prstGeom prst="rect">
            <a:avLst/>
          </a:prstGeom>
        </p:spPr>
        <p:txBody>
          <a:bodyPr wrap="square">
            <a:spAutoFit/>
          </a:bodyPr>
          <a:lstStyle/>
          <a:p>
            <a:pPr algn="ctr"/>
            <a:r>
              <a:rPr lang="en-US" altLang="ja-JP" sz="2400" b="1" dirty="0">
                <a:latin typeface="Meiryo UI" panose="020B0604030504040204" pitchFamily="50" charset="-128"/>
                <a:cs typeface="AdvPTimes"/>
              </a:rPr>
              <a:t>SAS</a:t>
            </a:r>
            <a:endParaRPr lang="ja-JP" altLang="en-US" sz="2400" b="1" dirty="0"/>
          </a:p>
        </p:txBody>
      </p:sp>
      <p:sp>
        <p:nvSpPr>
          <p:cNvPr id="55" name="楕円 54"/>
          <p:cNvSpPr/>
          <p:nvPr/>
        </p:nvSpPr>
        <p:spPr>
          <a:xfrm>
            <a:off x="7445071" y="2527051"/>
            <a:ext cx="936130" cy="568934"/>
          </a:xfrm>
          <a:prstGeom prst="ellipse">
            <a:avLst/>
          </a:prstGeom>
          <a:solidFill>
            <a:schemeClr val="accent1">
              <a:lumMod val="40000"/>
              <a:lumOff val="60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56" name="正方形/長方形 55"/>
          <p:cNvSpPr/>
          <p:nvPr/>
        </p:nvSpPr>
        <p:spPr>
          <a:xfrm>
            <a:off x="7307754" y="2583234"/>
            <a:ext cx="1210764" cy="461665"/>
          </a:xfrm>
          <a:prstGeom prst="rect">
            <a:avLst/>
          </a:prstGeom>
        </p:spPr>
        <p:txBody>
          <a:bodyPr wrap="square">
            <a:spAutoFit/>
          </a:bodyPr>
          <a:lstStyle/>
          <a:p>
            <a:pPr algn="ctr"/>
            <a:r>
              <a:rPr lang="en-US" altLang="ja-JP" sz="2400" b="1" dirty="0" err="1">
                <a:latin typeface="Meiryo UI" panose="020B0604030504040204" pitchFamily="50" charset="-128"/>
                <a:cs typeface="AdvPTimes"/>
              </a:rPr>
              <a:t>SWB</a:t>
            </a:r>
            <a:endParaRPr lang="ja-JP" altLang="en-US" sz="2400" b="1" dirty="0"/>
          </a:p>
        </p:txBody>
      </p:sp>
      <p:sp>
        <p:nvSpPr>
          <p:cNvPr id="61" name="正方形/長方形 60"/>
          <p:cNvSpPr/>
          <p:nvPr/>
        </p:nvSpPr>
        <p:spPr>
          <a:xfrm>
            <a:off x="6048330" y="3116474"/>
            <a:ext cx="1112805" cy="461665"/>
          </a:xfrm>
          <a:prstGeom prst="rect">
            <a:avLst/>
          </a:prstGeom>
        </p:spPr>
        <p:txBody>
          <a:bodyPr wrap="none">
            <a:spAutoFit/>
          </a:bodyPr>
          <a:lstStyle/>
          <a:p>
            <a:r>
              <a:rPr lang="ja-JP" altLang="en-US" sz="2400" b="1" dirty="0">
                <a:solidFill>
                  <a:srgbClr val="0000FF"/>
                </a:solidFill>
                <a:latin typeface="Meiryo UI" panose="020B0604030504040204" pitchFamily="50" charset="-128"/>
              </a:rPr>
              <a:t>間接的</a:t>
            </a:r>
            <a:endParaRPr lang="ja-JP" altLang="en-US" sz="2400" b="1" dirty="0">
              <a:solidFill>
                <a:srgbClr val="0000FF"/>
              </a:solidFill>
            </a:endParaRPr>
          </a:p>
        </p:txBody>
      </p:sp>
      <p:pic>
        <p:nvPicPr>
          <p:cNvPr id="62" name="図 61"/>
          <p:cNvPicPr>
            <a:picLocks noChangeAspect="1"/>
          </p:cNvPicPr>
          <p:nvPr/>
        </p:nvPicPr>
        <p:blipFill>
          <a:blip r:embed="rId8"/>
          <a:stretch>
            <a:fillRect/>
          </a:stretch>
        </p:blipFill>
        <p:spPr>
          <a:xfrm flipH="1">
            <a:off x="2009578" y="5537346"/>
            <a:ext cx="1340704" cy="733317"/>
          </a:xfrm>
          <a:prstGeom prst="rect">
            <a:avLst/>
          </a:prstGeom>
        </p:spPr>
      </p:pic>
      <p:sp>
        <p:nvSpPr>
          <p:cNvPr id="63" name="正方形/長方形 62"/>
          <p:cNvSpPr/>
          <p:nvPr/>
        </p:nvSpPr>
        <p:spPr>
          <a:xfrm>
            <a:off x="1379006" y="6279795"/>
            <a:ext cx="1939955" cy="461665"/>
          </a:xfrm>
          <a:prstGeom prst="rect">
            <a:avLst/>
          </a:prstGeom>
        </p:spPr>
        <p:txBody>
          <a:bodyPr wrap="none">
            <a:spAutoFit/>
          </a:bodyPr>
          <a:lstStyle/>
          <a:p>
            <a:r>
              <a:rPr lang="ja-JP" altLang="en-US" sz="2400" b="1" dirty="0">
                <a:latin typeface="Meiryo UI" panose="020B0604030504040204" pitchFamily="50" charset="-128"/>
                <a:cs typeface="AdvPTimes"/>
              </a:rPr>
              <a:t>週</a:t>
            </a:r>
            <a:r>
              <a:rPr lang="en-US" altLang="ja-JP" sz="2400" b="1" dirty="0">
                <a:latin typeface="Meiryo UI" panose="020B0604030504040204" pitchFamily="50" charset="-128"/>
                <a:cs typeface="AdvPTimes"/>
              </a:rPr>
              <a:t>1</a:t>
            </a:r>
            <a:r>
              <a:rPr lang="ja-JP" altLang="en-US" sz="2400" b="1" dirty="0">
                <a:latin typeface="Meiryo UI" panose="020B0604030504040204" pitchFamily="50" charset="-128"/>
                <a:cs typeface="AdvPTimes"/>
              </a:rPr>
              <a:t>回の使用</a:t>
            </a:r>
            <a:endParaRPr lang="ja-JP" altLang="en-US" sz="2400" b="1" dirty="0"/>
          </a:p>
        </p:txBody>
      </p:sp>
      <p:cxnSp>
        <p:nvCxnSpPr>
          <p:cNvPr id="64" name="直線矢印コネクタ 63"/>
          <p:cNvCxnSpPr/>
          <p:nvPr/>
        </p:nvCxnSpPr>
        <p:spPr>
          <a:xfrm flipV="1">
            <a:off x="3607294" y="5926883"/>
            <a:ext cx="2395711" cy="176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4340880" y="5563591"/>
            <a:ext cx="770513" cy="769441"/>
          </a:xfrm>
          <a:prstGeom prst="rect">
            <a:avLst/>
          </a:prstGeom>
          <a:noFill/>
        </p:spPr>
        <p:txBody>
          <a:bodyPr wrap="none" rtlCol="0">
            <a:spAutoFit/>
          </a:bodyPr>
          <a:lstStyle/>
          <a:p>
            <a:r>
              <a:rPr lang="en-US" altLang="ja-JP" sz="4400" b="1" dirty="0">
                <a:solidFill>
                  <a:srgbClr val="0000FF"/>
                </a:solidFill>
                <a:latin typeface="Meiryo UI" panose="020B0604030504040204" pitchFamily="50" charset="-128"/>
                <a:ea typeface="Meiryo UI" panose="020B0604030504040204" pitchFamily="50" charset="-128"/>
              </a:rPr>
              <a:t>×</a:t>
            </a:r>
            <a:endParaRPr kumimoji="1" lang="en-US" altLang="ja-JP" sz="4400" b="1" dirty="0">
              <a:solidFill>
                <a:srgbClr val="0000FF"/>
              </a:solidFill>
              <a:latin typeface="Meiryo UI" panose="020B0604030504040204" pitchFamily="50" charset="-128"/>
              <a:ea typeface="Meiryo UI" panose="020B0604030504040204" pitchFamily="50" charset="-128"/>
            </a:endParaRPr>
          </a:p>
        </p:txBody>
      </p:sp>
      <p:pic>
        <p:nvPicPr>
          <p:cNvPr id="67" name="図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20760" y="5527594"/>
            <a:ext cx="936248" cy="798862"/>
          </a:xfrm>
          <a:prstGeom prst="rect">
            <a:avLst/>
          </a:prstGeom>
        </p:spPr>
      </p:pic>
      <p:pic>
        <p:nvPicPr>
          <p:cNvPr id="68" name="図 67"/>
          <p:cNvPicPr>
            <a:picLocks noChangeAspect="1"/>
          </p:cNvPicPr>
          <p:nvPr/>
        </p:nvPicPr>
        <p:blipFill>
          <a:blip r:embed="rId3"/>
          <a:stretch>
            <a:fillRect/>
          </a:stretch>
        </p:blipFill>
        <p:spPr>
          <a:xfrm>
            <a:off x="9170732" y="5381209"/>
            <a:ext cx="478416" cy="411242"/>
          </a:xfrm>
          <a:prstGeom prst="rect">
            <a:avLst/>
          </a:prstGeom>
        </p:spPr>
      </p:pic>
      <p:sp>
        <p:nvSpPr>
          <p:cNvPr id="69" name="正方形/長方形 68"/>
          <p:cNvSpPr/>
          <p:nvPr/>
        </p:nvSpPr>
        <p:spPr>
          <a:xfrm>
            <a:off x="6511551" y="6278527"/>
            <a:ext cx="1106504" cy="461665"/>
          </a:xfrm>
          <a:prstGeom prst="rect">
            <a:avLst/>
          </a:prstGeom>
        </p:spPr>
        <p:txBody>
          <a:bodyPr wrap="none">
            <a:spAutoFit/>
          </a:bodyPr>
          <a:lstStyle/>
          <a:p>
            <a:r>
              <a:rPr lang="en-US" altLang="ja-JP" sz="2400" b="1" dirty="0" err="1">
                <a:latin typeface="Meiryo UI" panose="020B0604030504040204" pitchFamily="50" charset="-128"/>
                <a:ea typeface="Meiryo UI" panose="020B0604030504040204" pitchFamily="50" charset="-128"/>
              </a:rPr>
              <a:t>SWB</a:t>
            </a:r>
            <a:endParaRPr lang="ja-JP" altLang="en-US" sz="2400" b="1" dirty="0">
              <a:latin typeface="Meiryo UI" panose="020B0604030504040204" pitchFamily="50" charset="-128"/>
              <a:ea typeface="Meiryo UI" panose="020B0604030504040204" pitchFamily="50" charset="-128"/>
            </a:endParaRPr>
          </a:p>
        </p:txBody>
      </p:sp>
      <p:sp>
        <p:nvSpPr>
          <p:cNvPr id="70" name="正方形/長方形 69"/>
          <p:cNvSpPr/>
          <p:nvPr/>
        </p:nvSpPr>
        <p:spPr>
          <a:xfrm>
            <a:off x="7806653" y="6278765"/>
            <a:ext cx="2005677"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rPr>
              <a:t>日々の満足度</a:t>
            </a:r>
          </a:p>
        </p:txBody>
      </p:sp>
      <p:sp>
        <p:nvSpPr>
          <p:cNvPr id="71" name="正方形/長方形 70"/>
          <p:cNvSpPr/>
          <p:nvPr/>
        </p:nvSpPr>
        <p:spPr>
          <a:xfrm>
            <a:off x="3762527" y="5462376"/>
            <a:ext cx="1628972" cy="461665"/>
          </a:xfrm>
          <a:prstGeom prst="rect">
            <a:avLst/>
          </a:prstGeom>
        </p:spPr>
        <p:txBody>
          <a:bodyPr wrap="none">
            <a:spAutoFit/>
          </a:bodyPr>
          <a:lstStyle/>
          <a:p>
            <a:r>
              <a:rPr lang="ja-JP" altLang="en-US" sz="2400" b="1" dirty="0">
                <a:solidFill>
                  <a:srgbClr val="0000FF"/>
                </a:solidFill>
                <a:latin typeface="Meiryo UI" panose="020B0604030504040204" pitchFamily="50" charset="-128"/>
                <a:cs typeface="AdvPTimes"/>
              </a:rPr>
              <a:t>小さな効果</a:t>
            </a:r>
            <a:endParaRPr lang="ja-JP" altLang="en-US" sz="2400" b="1" dirty="0">
              <a:solidFill>
                <a:srgbClr val="0000FF"/>
              </a:solidFill>
            </a:endParaRPr>
          </a:p>
        </p:txBody>
      </p:sp>
      <p:pic>
        <p:nvPicPr>
          <p:cNvPr id="72" name="図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4307" y="5421344"/>
            <a:ext cx="1104742" cy="966905"/>
          </a:xfrm>
          <a:prstGeom prst="rect">
            <a:avLst/>
          </a:prstGeom>
        </p:spPr>
      </p:pic>
      <p:pic>
        <p:nvPicPr>
          <p:cNvPr id="73" name="図 7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0655" y="5252794"/>
            <a:ext cx="921203" cy="683844"/>
          </a:xfrm>
          <a:prstGeom prst="rect">
            <a:avLst/>
          </a:prstGeom>
        </p:spPr>
      </p:pic>
      <p:pic>
        <p:nvPicPr>
          <p:cNvPr id="74" name="図 7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1019" y="5863846"/>
            <a:ext cx="524071" cy="445059"/>
          </a:xfrm>
          <a:prstGeom prst="rect">
            <a:avLst/>
          </a:prstGeom>
        </p:spPr>
      </p:pic>
      <p:grpSp>
        <p:nvGrpSpPr>
          <p:cNvPr id="77" name="グループ化 76"/>
          <p:cNvGrpSpPr/>
          <p:nvPr/>
        </p:nvGrpSpPr>
        <p:grpSpPr>
          <a:xfrm>
            <a:off x="9708695" y="5423899"/>
            <a:ext cx="974430" cy="854628"/>
            <a:chOff x="9719289" y="4766343"/>
            <a:chExt cx="1412771" cy="1239077"/>
          </a:xfrm>
        </p:grpSpPr>
        <p:pic>
          <p:nvPicPr>
            <p:cNvPr id="75" name="図 74"/>
            <p:cNvPicPr>
              <a:picLocks noChangeAspect="1"/>
            </p:cNvPicPr>
            <p:nvPr/>
          </p:nvPicPr>
          <p:blipFill>
            <a:blip r:embed="rId3"/>
            <a:stretch>
              <a:fillRect/>
            </a:stretch>
          </p:blipFill>
          <p:spPr>
            <a:xfrm>
              <a:off x="10653644" y="4766343"/>
              <a:ext cx="478416" cy="411242"/>
            </a:xfrm>
            <a:prstGeom prst="rect">
              <a:avLst/>
            </a:prstGeom>
          </p:spPr>
        </p:pic>
        <p:pic>
          <p:nvPicPr>
            <p:cNvPr id="76" name="図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9289" y="4859336"/>
              <a:ext cx="1308476" cy="1146084"/>
            </a:xfrm>
            <a:prstGeom prst="rect">
              <a:avLst/>
            </a:prstGeom>
          </p:spPr>
        </p:pic>
      </p:grpSp>
      <p:sp>
        <p:nvSpPr>
          <p:cNvPr id="79" name="楕円 78"/>
          <p:cNvSpPr/>
          <p:nvPr/>
        </p:nvSpPr>
        <p:spPr>
          <a:xfrm>
            <a:off x="8008230" y="5059155"/>
            <a:ext cx="936130" cy="568934"/>
          </a:xfrm>
          <a:prstGeom prst="ellipse">
            <a:avLst/>
          </a:prstGeom>
          <a:solidFill>
            <a:schemeClr val="accent1">
              <a:lumMod val="40000"/>
              <a:lumOff val="60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80" name="正方形/長方形 79"/>
          <p:cNvSpPr/>
          <p:nvPr/>
        </p:nvSpPr>
        <p:spPr>
          <a:xfrm>
            <a:off x="7870913" y="5115338"/>
            <a:ext cx="1210764" cy="461665"/>
          </a:xfrm>
          <a:prstGeom prst="rect">
            <a:avLst/>
          </a:prstGeom>
        </p:spPr>
        <p:txBody>
          <a:bodyPr wrap="square">
            <a:spAutoFit/>
          </a:bodyPr>
          <a:lstStyle/>
          <a:p>
            <a:pPr algn="ctr"/>
            <a:r>
              <a:rPr lang="en-US" altLang="ja-JP" sz="2400" b="1" dirty="0" err="1">
                <a:latin typeface="Meiryo UI" panose="020B0604030504040204" pitchFamily="50" charset="-128"/>
                <a:cs typeface="AdvPTimes"/>
              </a:rPr>
              <a:t>STS</a:t>
            </a:r>
            <a:endParaRPr lang="ja-JP" altLang="en-US" sz="2400" b="1" dirty="0"/>
          </a:p>
        </p:txBody>
      </p:sp>
      <p:sp>
        <p:nvSpPr>
          <p:cNvPr id="81" name="楕円 80"/>
          <p:cNvSpPr/>
          <p:nvPr/>
        </p:nvSpPr>
        <p:spPr>
          <a:xfrm>
            <a:off x="5644312" y="5047913"/>
            <a:ext cx="936130" cy="568934"/>
          </a:xfrm>
          <a:prstGeom prst="ellipse">
            <a:avLst/>
          </a:prstGeom>
          <a:solidFill>
            <a:schemeClr val="accent1">
              <a:lumMod val="40000"/>
              <a:lumOff val="60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82" name="正方形/長方形 81"/>
          <p:cNvSpPr/>
          <p:nvPr/>
        </p:nvSpPr>
        <p:spPr>
          <a:xfrm>
            <a:off x="5506995" y="5104096"/>
            <a:ext cx="1210764" cy="461665"/>
          </a:xfrm>
          <a:prstGeom prst="rect">
            <a:avLst/>
          </a:prstGeom>
        </p:spPr>
        <p:txBody>
          <a:bodyPr wrap="square">
            <a:spAutoFit/>
          </a:bodyPr>
          <a:lstStyle/>
          <a:p>
            <a:pPr algn="ctr"/>
            <a:r>
              <a:rPr lang="en-US" altLang="ja-JP" sz="2400" b="1" dirty="0" err="1">
                <a:latin typeface="Meiryo UI" panose="020B0604030504040204" pitchFamily="50" charset="-128"/>
                <a:cs typeface="AdvPTimes"/>
              </a:rPr>
              <a:t>SWB</a:t>
            </a:r>
            <a:endParaRPr lang="ja-JP" altLang="en-US" sz="2400" b="1" dirty="0"/>
          </a:p>
        </p:txBody>
      </p:sp>
    </p:spTree>
    <p:extLst>
      <p:ext uri="{BB962C8B-B14F-4D97-AF65-F5344CB8AC3E}">
        <p14:creationId xmlns:p14="http://schemas.microsoft.com/office/powerpoint/2010/main" val="124143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タイトル 1"/>
          <p:cNvSpPr txBox="1">
            <a:spLocks/>
          </p:cNvSpPr>
          <p:nvPr/>
        </p:nvSpPr>
        <p:spPr bwMode="gray">
          <a:xfrm>
            <a:off x="3876305" y="3356990"/>
            <a:ext cx="3897991" cy="646331"/>
          </a:xfrm>
          <a:prstGeom prst="rect">
            <a:avLst/>
          </a:prstGeom>
        </p:spPr>
        <p:txBody>
          <a:bodyPr wrap="none">
            <a:spAutoFit/>
          </a:bodyPr>
          <a:lstStyle>
            <a:lvl1pPr algn="ctr" rtl="0" eaLnBrk="0" fontAlgn="base" hangingPunct="0">
              <a:spcBef>
                <a:spcPct val="0"/>
              </a:spcBef>
              <a:spcAft>
                <a:spcPct val="0"/>
              </a:spcAft>
              <a:defRPr kumimoji="1" sz="2400" kern="1200">
                <a:solidFill>
                  <a:schemeClr val="tx1"/>
                </a:solidFill>
                <a:latin typeface="+mj-ea"/>
                <a:ea typeface="+mj-ea"/>
                <a:cs typeface="+mj-cs"/>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r>
              <a:rPr lang="en-US" altLang="ja-JP" sz="3600" b="1" dirty="0">
                <a:latin typeface="Meiryo UI" pitchFamily="50" charset="-128"/>
                <a:ea typeface="Meiryo UI" pitchFamily="50" charset="-128"/>
              </a:rPr>
              <a:t>1. Introduction</a:t>
            </a:r>
            <a:endParaRPr lang="ja-JP" altLang="en-US" sz="3600" b="1" dirty="0">
              <a:latin typeface="Meiryo UI" pitchFamily="50" charset="-128"/>
              <a:ea typeface="Meiryo UI" pitchFamily="50" charset="-128"/>
            </a:endParaRPr>
          </a:p>
        </p:txBody>
      </p:sp>
    </p:spTree>
    <p:extLst>
      <p:ext uri="{BB962C8B-B14F-4D97-AF65-F5344CB8AC3E}">
        <p14:creationId xmlns:p14="http://schemas.microsoft.com/office/powerpoint/2010/main" val="1553304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119170" y="116540"/>
            <a:ext cx="4075155" cy="523220"/>
          </a:xfrm>
        </p:spPr>
        <p:txBody>
          <a:bodyPr/>
          <a:lstStyle/>
          <a:p>
            <a:pPr algn="l"/>
            <a:r>
              <a:rPr lang="en-US" altLang="ja-JP" sz="2800" b="1" dirty="0">
                <a:latin typeface="Meiryo UI" pitchFamily="50" charset="-128"/>
                <a:ea typeface="Meiryo UI" pitchFamily="50" charset="-128"/>
              </a:rPr>
              <a:t>1-1. Background(1) </a:t>
            </a:r>
            <a:endParaRPr lang="ja-JP" altLang="en-US" sz="2800" b="1" dirty="0">
              <a:latin typeface="Meiryo UI" pitchFamily="50" charset="-128"/>
              <a:ea typeface="Meiryo UI" pitchFamily="50" charset="-128"/>
            </a:endParaRPr>
          </a:p>
        </p:txBody>
      </p:sp>
      <p:sp>
        <p:nvSpPr>
          <p:cNvPr id="42" name="正方形/長方形 41"/>
          <p:cNvSpPr/>
          <p:nvPr/>
        </p:nvSpPr>
        <p:spPr>
          <a:xfrm>
            <a:off x="0" y="894361"/>
            <a:ext cx="12192000"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Links between mobility and social exclusion have been </a:t>
            </a:r>
            <a:r>
              <a:rPr lang="en-US" altLang="ja-JP" sz="2800" b="1" dirty="0" smtClean="0">
                <a:latin typeface="Meiryo UI" panose="020B0604030504040204" pitchFamily="50" charset="-128"/>
                <a:ea typeface="Meiryo UI" panose="020B0604030504040204" pitchFamily="50" charset="-128"/>
              </a:rPr>
              <a:t>realized</a:t>
            </a:r>
            <a:endParaRPr lang="ja-JP" altLang="en-US" sz="2800" b="1" dirty="0">
              <a:latin typeface="Meiryo UI" panose="020B0604030504040204" pitchFamily="50" charset="-128"/>
              <a:ea typeface="Meiryo UI" panose="020B0604030504040204" pitchFamily="50" charset="-128"/>
            </a:endParaRPr>
          </a:p>
        </p:txBody>
      </p:sp>
      <p:grpSp>
        <p:nvGrpSpPr>
          <p:cNvPr id="47" name="グループ化 46"/>
          <p:cNvGrpSpPr/>
          <p:nvPr/>
        </p:nvGrpSpPr>
        <p:grpSpPr>
          <a:xfrm>
            <a:off x="551230" y="1556740"/>
            <a:ext cx="10976106" cy="2287351"/>
            <a:chOff x="551230" y="1556740"/>
            <a:chExt cx="10976106" cy="2633371"/>
          </a:xfrm>
        </p:grpSpPr>
        <p:pic>
          <p:nvPicPr>
            <p:cNvPr id="6" name="図 5"/>
            <p:cNvPicPr>
              <a:picLocks noChangeAspect="1"/>
            </p:cNvPicPr>
            <p:nvPr/>
          </p:nvPicPr>
          <p:blipFill>
            <a:blip r:embed="rId3"/>
            <a:stretch>
              <a:fillRect/>
            </a:stretch>
          </p:blipFill>
          <p:spPr>
            <a:xfrm>
              <a:off x="1018747" y="2198191"/>
              <a:ext cx="1182807" cy="647380"/>
            </a:xfrm>
            <a:prstGeom prst="rect">
              <a:avLst/>
            </a:prstGeom>
          </p:spPr>
        </p:pic>
        <p:grpSp>
          <p:nvGrpSpPr>
            <p:cNvPr id="9" name="グループ化 8"/>
            <p:cNvGrpSpPr/>
            <p:nvPr/>
          </p:nvGrpSpPr>
          <p:grpSpPr>
            <a:xfrm>
              <a:off x="1199262" y="2145502"/>
              <a:ext cx="756460" cy="756460"/>
              <a:chOff x="8400320" y="2168470"/>
              <a:chExt cx="756460" cy="756460"/>
            </a:xfrm>
          </p:grpSpPr>
          <p:cxnSp>
            <p:nvCxnSpPr>
              <p:cNvPr id="8" name="直線コネクタ 7"/>
              <p:cNvCxnSpPr/>
              <p:nvPr/>
            </p:nvCxnSpPr>
            <p:spPr>
              <a:xfrm>
                <a:off x="8400320" y="2168470"/>
                <a:ext cx="756460" cy="75646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8400320" y="2168470"/>
                <a:ext cx="756460" cy="75646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0" name="図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1554" y="2044481"/>
              <a:ext cx="683109" cy="857954"/>
            </a:xfrm>
            <a:prstGeom prst="rect">
              <a:avLst/>
            </a:prstGeom>
          </p:spPr>
        </p:pic>
        <p:sp>
          <p:nvSpPr>
            <p:cNvPr id="11" name="正方形/長方形 10"/>
            <p:cNvSpPr/>
            <p:nvPr/>
          </p:nvSpPr>
          <p:spPr>
            <a:xfrm>
              <a:off x="583888" y="2975869"/>
              <a:ext cx="2683748" cy="707886"/>
            </a:xfrm>
            <a:prstGeom prst="rect">
              <a:avLst/>
            </a:prstGeom>
          </p:spPr>
          <p:txBody>
            <a:bodyPr wrap="none">
              <a:spAutoFit/>
            </a:bodyPr>
            <a:lstStyle/>
            <a:p>
              <a:pPr algn="ctr"/>
              <a:r>
                <a:rPr lang="en-US" altLang="ja-JP" sz="2000" b="1" dirty="0">
                  <a:latin typeface="Meiryo UI" panose="020B0604030504040204" pitchFamily="50" charset="-128"/>
                  <a:ea typeface="Meiryo UI" panose="020B0604030504040204" pitchFamily="50" charset="-128"/>
                </a:rPr>
                <a:t>S</a:t>
              </a:r>
              <a:r>
                <a:rPr lang="ja-JP" altLang="en-US" sz="2000" b="1" dirty="0">
                  <a:latin typeface="Meiryo UI" panose="020B0604030504040204" pitchFamily="50" charset="-128"/>
                  <a:ea typeface="Meiryo UI" panose="020B0604030504040204" pitchFamily="50" charset="-128"/>
                </a:rPr>
                <a:t>ocial </a:t>
              </a:r>
              <a:r>
                <a:rPr lang="en-US" altLang="ja-JP" sz="2000" b="1" dirty="0">
                  <a:latin typeface="Meiryo UI" panose="020B0604030504040204" pitchFamily="50" charset="-128"/>
                  <a:ea typeface="Meiryo UI" panose="020B0604030504040204" pitchFamily="50" charset="-128"/>
                </a:rPr>
                <a:t>E</a:t>
              </a:r>
              <a:r>
                <a:rPr lang="ja-JP" altLang="en-US" sz="2000" b="1" dirty="0">
                  <a:latin typeface="Meiryo UI" panose="020B0604030504040204" pitchFamily="50" charset="-128"/>
                  <a:ea typeface="Meiryo UI" panose="020B0604030504040204" pitchFamily="50" charset="-128"/>
                </a:rPr>
                <a:t>xclusion</a:t>
              </a:r>
              <a:endParaRPr lang="en-US" altLang="ja-JP" sz="2000" b="1" dirty="0">
                <a:latin typeface="Meiryo UI" panose="020B0604030504040204" pitchFamily="50" charset="-128"/>
                <a:ea typeface="Meiryo UI" panose="020B0604030504040204" pitchFamily="50" charset="-128"/>
              </a:endParaRPr>
            </a:p>
            <a:p>
              <a:pPr algn="ctr"/>
              <a:r>
                <a:rPr lang="en-US" altLang="ja-JP" sz="2000" b="1" dirty="0">
                  <a:latin typeface="Meiryo UI" panose="020B0604030504040204" pitchFamily="50" charset="-128"/>
                  <a:ea typeface="Meiryo UI" panose="020B0604030504040204" pitchFamily="50" charset="-128"/>
                </a:rPr>
                <a:t>Without using car</a:t>
              </a:r>
              <a:r>
                <a:rPr lang="ja-JP" altLang="en-US" sz="2000" b="1" dirty="0">
                  <a:latin typeface="Meiryo UI" panose="020B0604030504040204" pitchFamily="50" charset="-128"/>
                  <a:ea typeface="Meiryo UI" panose="020B0604030504040204" pitchFamily="50" charset="-128"/>
                </a:rPr>
                <a:t> </a:t>
              </a:r>
            </a:p>
          </p:txBody>
        </p:sp>
        <p:pic>
          <p:nvPicPr>
            <p:cNvPr id="12" name="図 11"/>
            <p:cNvPicPr>
              <a:picLocks noChangeAspect="1"/>
            </p:cNvPicPr>
            <p:nvPr/>
          </p:nvPicPr>
          <p:blipFill>
            <a:blip r:embed="rId5"/>
            <a:stretch>
              <a:fillRect/>
            </a:stretch>
          </p:blipFill>
          <p:spPr>
            <a:xfrm>
              <a:off x="6581003" y="1664076"/>
              <a:ext cx="1028571" cy="787302"/>
            </a:xfrm>
            <a:prstGeom prst="rect">
              <a:avLst/>
            </a:prstGeom>
          </p:spPr>
        </p:pic>
        <p:sp>
          <p:nvSpPr>
            <p:cNvPr id="60" name="正方形/長方形 59"/>
            <p:cNvSpPr/>
            <p:nvPr/>
          </p:nvSpPr>
          <p:spPr>
            <a:xfrm>
              <a:off x="6181220" y="2560138"/>
              <a:ext cx="1529586" cy="400110"/>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Education</a:t>
              </a:r>
              <a:endParaRPr lang="ja-JP" altLang="en-US" sz="2000" b="1" dirty="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6"/>
            <a:stretch>
              <a:fillRect/>
            </a:stretch>
          </p:blipFill>
          <p:spPr>
            <a:xfrm>
              <a:off x="8182468" y="1628750"/>
              <a:ext cx="929216" cy="1010289"/>
            </a:xfrm>
            <a:prstGeom prst="rect">
              <a:avLst/>
            </a:prstGeom>
          </p:spPr>
        </p:pic>
        <p:sp>
          <p:nvSpPr>
            <p:cNvPr id="66" name="正方形/長方形 65"/>
            <p:cNvSpPr/>
            <p:nvPr/>
          </p:nvSpPr>
          <p:spPr>
            <a:xfrm>
              <a:off x="7998846" y="2560138"/>
              <a:ext cx="1205779" cy="400110"/>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Medical</a:t>
              </a:r>
              <a:endParaRPr lang="ja-JP" altLang="en-US" sz="2000" b="1"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7"/>
            <a:stretch>
              <a:fillRect/>
            </a:stretch>
          </p:blipFill>
          <p:spPr>
            <a:xfrm>
              <a:off x="10129395" y="1628750"/>
              <a:ext cx="658143" cy="1029177"/>
            </a:xfrm>
            <a:prstGeom prst="rect">
              <a:avLst/>
            </a:prstGeom>
          </p:spPr>
        </p:pic>
        <p:sp>
          <p:nvSpPr>
            <p:cNvPr id="78" name="正方形/長方形 77"/>
            <p:cNvSpPr/>
            <p:nvPr/>
          </p:nvSpPr>
          <p:spPr>
            <a:xfrm>
              <a:off x="9491580" y="2560138"/>
              <a:ext cx="1891736" cy="400110"/>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Employment</a:t>
              </a:r>
              <a:endParaRPr lang="ja-JP" altLang="en-US" sz="2000" b="1" dirty="0">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a:blip r:embed="rId8"/>
            <a:stretch>
              <a:fillRect/>
            </a:stretch>
          </p:blipFill>
          <p:spPr>
            <a:xfrm>
              <a:off x="6161046" y="3084303"/>
              <a:ext cx="960450" cy="818161"/>
            </a:xfrm>
            <a:prstGeom prst="rect">
              <a:avLst/>
            </a:prstGeom>
          </p:spPr>
        </p:pic>
        <p:sp>
          <p:nvSpPr>
            <p:cNvPr id="83" name="正方形/長方形 82"/>
            <p:cNvSpPr/>
            <p:nvPr/>
          </p:nvSpPr>
          <p:spPr>
            <a:xfrm>
              <a:off x="6045777" y="3790001"/>
              <a:ext cx="1090363" cy="400110"/>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Grocer</a:t>
              </a:r>
              <a:endParaRPr lang="ja-JP" altLang="en-US" sz="2000" b="1" dirty="0">
                <a:latin typeface="Meiryo UI" panose="020B0604030504040204" pitchFamily="50" charset="-128"/>
                <a:ea typeface="Meiryo UI" panose="020B0604030504040204" pitchFamily="50" charset="-128"/>
              </a:endParaRPr>
            </a:p>
          </p:txBody>
        </p:sp>
        <p:pic>
          <p:nvPicPr>
            <p:cNvPr id="84" name="図 83"/>
            <p:cNvPicPr>
              <a:picLocks noChangeAspect="1"/>
            </p:cNvPicPr>
            <p:nvPr/>
          </p:nvPicPr>
          <p:blipFill>
            <a:blip r:embed="rId9"/>
            <a:stretch>
              <a:fillRect/>
            </a:stretch>
          </p:blipFill>
          <p:spPr>
            <a:xfrm>
              <a:off x="7649455" y="2927867"/>
              <a:ext cx="791664" cy="941035"/>
            </a:xfrm>
            <a:prstGeom prst="rect">
              <a:avLst/>
            </a:prstGeom>
          </p:spPr>
        </p:pic>
        <p:sp>
          <p:nvSpPr>
            <p:cNvPr id="85" name="正方形/長方形 84"/>
            <p:cNvSpPr/>
            <p:nvPr/>
          </p:nvSpPr>
          <p:spPr>
            <a:xfrm>
              <a:off x="7350756" y="3790001"/>
              <a:ext cx="1068369" cy="400110"/>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Sports</a:t>
              </a:r>
              <a:endParaRPr lang="ja-JP" altLang="en-US" sz="2000" b="1"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10"/>
            <a:stretch>
              <a:fillRect/>
            </a:stretch>
          </p:blipFill>
          <p:spPr>
            <a:xfrm>
              <a:off x="8851542" y="3012323"/>
              <a:ext cx="948474" cy="847572"/>
            </a:xfrm>
            <a:prstGeom prst="rect">
              <a:avLst/>
            </a:prstGeom>
          </p:spPr>
        </p:pic>
        <p:sp>
          <p:nvSpPr>
            <p:cNvPr id="86" name="正方形/長方形 85"/>
            <p:cNvSpPr/>
            <p:nvPr/>
          </p:nvSpPr>
          <p:spPr>
            <a:xfrm>
              <a:off x="8718946" y="3790001"/>
              <a:ext cx="1168781" cy="400110"/>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Leisure</a:t>
              </a:r>
              <a:endParaRPr lang="ja-JP" altLang="en-US" sz="2000" b="1" dirty="0">
                <a:latin typeface="Meiryo UI" panose="020B0604030504040204" pitchFamily="50" charset="-128"/>
                <a:ea typeface="Meiryo UI" panose="020B0604030504040204" pitchFamily="50" charset="-128"/>
              </a:endParaRPr>
            </a:p>
          </p:txBody>
        </p:sp>
        <p:pic>
          <p:nvPicPr>
            <p:cNvPr id="21" name="図 20"/>
            <p:cNvPicPr>
              <a:picLocks noChangeAspect="1"/>
            </p:cNvPicPr>
            <p:nvPr/>
          </p:nvPicPr>
          <p:blipFill>
            <a:blip r:embed="rId11"/>
            <a:stretch>
              <a:fillRect/>
            </a:stretch>
          </p:blipFill>
          <p:spPr>
            <a:xfrm>
              <a:off x="10219732" y="2924930"/>
              <a:ext cx="1059515" cy="930530"/>
            </a:xfrm>
            <a:prstGeom prst="rect">
              <a:avLst/>
            </a:prstGeom>
          </p:spPr>
        </p:pic>
        <p:sp>
          <p:nvSpPr>
            <p:cNvPr id="87" name="正方形/長方形 86"/>
            <p:cNvSpPr/>
            <p:nvPr/>
          </p:nvSpPr>
          <p:spPr>
            <a:xfrm>
              <a:off x="10165098" y="3790001"/>
              <a:ext cx="1176925" cy="400110"/>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Culture</a:t>
              </a:r>
              <a:endParaRPr lang="ja-JP" altLang="en-US" sz="2000" b="1" dirty="0">
                <a:latin typeface="Meiryo UI" panose="020B0604030504040204" pitchFamily="50" charset="-128"/>
                <a:ea typeface="Meiryo UI" panose="020B0604030504040204" pitchFamily="50" charset="-128"/>
              </a:endParaRPr>
            </a:p>
          </p:txBody>
        </p:sp>
        <p:sp>
          <p:nvSpPr>
            <p:cNvPr id="23" name="角丸四角形 22"/>
            <p:cNvSpPr/>
            <p:nvPr/>
          </p:nvSpPr>
          <p:spPr>
            <a:xfrm>
              <a:off x="5838546" y="1556740"/>
              <a:ext cx="5688790" cy="2633371"/>
            </a:xfrm>
            <a:prstGeom prst="roundRect">
              <a:avLst>
                <a:gd name="adj" fmla="val 981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角丸四角形 87"/>
            <p:cNvSpPr/>
            <p:nvPr/>
          </p:nvSpPr>
          <p:spPr>
            <a:xfrm>
              <a:off x="551230" y="1556740"/>
              <a:ext cx="2766966" cy="2616339"/>
            </a:xfrm>
            <a:prstGeom prst="roundRect">
              <a:avLst>
                <a:gd name="adj" fmla="val 981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9" name="直線矢印コネクタ 88"/>
            <p:cNvCxnSpPr/>
            <p:nvPr/>
          </p:nvCxnSpPr>
          <p:spPr>
            <a:xfrm>
              <a:off x="3318196" y="3042635"/>
              <a:ext cx="2520350" cy="0"/>
            </a:xfrm>
            <a:prstGeom prst="straightConnector1">
              <a:avLst/>
            </a:prstGeom>
            <a:ln w="50800">
              <a:solidFill>
                <a:srgbClr val="0000FF"/>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90" name="正方形/長方形 89"/>
            <p:cNvSpPr/>
            <p:nvPr/>
          </p:nvSpPr>
          <p:spPr>
            <a:xfrm>
              <a:off x="3405487" y="2016562"/>
              <a:ext cx="2345135" cy="956706"/>
            </a:xfrm>
            <a:prstGeom prst="rect">
              <a:avLst/>
            </a:prstGeom>
          </p:spPr>
          <p:txBody>
            <a:bodyPr wrap="square">
              <a:spAutoFit/>
            </a:bodyPr>
            <a:lstStyle/>
            <a:p>
              <a:pPr algn="ctr"/>
              <a:r>
                <a:rPr lang="en-US" altLang="ja-JP" sz="2400" b="1" dirty="0">
                  <a:solidFill>
                    <a:srgbClr val="0000FF"/>
                  </a:solidFill>
                  <a:latin typeface="Meiryo UI" panose="020B0604030504040204" pitchFamily="50" charset="-128"/>
                  <a:ea typeface="Meiryo UI" panose="020B0604030504040204" pitchFamily="50" charset="-128"/>
                </a:rPr>
                <a:t>Negative </a:t>
              </a:r>
            </a:p>
            <a:p>
              <a:pPr algn="ctr"/>
              <a:r>
                <a:rPr lang="en-US" altLang="ja-JP" sz="2400" b="1" dirty="0" smtClean="0">
                  <a:solidFill>
                    <a:srgbClr val="0000FF"/>
                  </a:solidFill>
                  <a:latin typeface="Meiryo UI" panose="020B0604030504040204" pitchFamily="50" charset="-128"/>
                  <a:ea typeface="Meiryo UI" panose="020B0604030504040204" pitchFamily="50" charset="-128"/>
                </a:rPr>
                <a:t>relationships</a:t>
              </a:r>
              <a:endParaRPr lang="ja-JP" altLang="en-US" sz="2400" b="1" dirty="0">
                <a:solidFill>
                  <a:srgbClr val="0000FF"/>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93988" y="3969976"/>
            <a:ext cx="11978842"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Cartmel and Furlong, 2000; Hine and Mitchell, 2003; Cass et al</a:t>
            </a:r>
            <a:r>
              <a:rPr lang="ja-JP" altLang="en-US" sz="1600" b="1" dirty="0" err="1">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 2005; Preston and Rae, 2007).</a:t>
            </a:r>
          </a:p>
        </p:txBody>
      </p:sp>
      <p:sp>
        <p:nvSpPr>
          <p:cNvPr id="91" name="正方形/長方形 90"/>
          <p:cNvSpPr/>
          <p:nvPr/>
        </p:nvSpPr>
        <p:spPr>
          <a:xfrm>
            <a:off x="4321623" y="5718146"/>
            <a:ext cx="1106504" cy="461665"/>
          </a:xfrm>
          <a:prstGeom prst="rect">
            <a:avLst/>
          </a:prstGeom>
        </p:spPr>
        <p:txBody>
          <a:bodyPr wrap="none">
            <a:spAutoFit/>
          </a:bodyPr>
          <a:lstStyle/>
          <a:p>
            <a:r>
              <a:rPr lang="en-US" altLang="ja-JP" sz="2400" b="1" dirty="0" err="1">
                <a:latin typeface="Meiryo UI" panose="020B0604030504040204" pitchFamily="50" charset="-128"/>
                <a:ea typeface="Meiryo UI" panose="020B0604030504040204" pitchFamily="50" charset="-128"/>
              </a:rPr>
              <a:t>SWB</a:t>
            </a:r>
            <a:endParaRPr lang="ja-JP" altLang="en-US" sz="2400" b="1" dirty="0">
              <a:latin typeface="Meiryo UI" panose="020B0604030504040204" pitchFamily="50" charset="-128"/>
              <a:ea typeface="Meiryo UI" panose="020B0604030504040204" pitchFamily="50" charset="-128"/>
            </a:endParaRPr>
          </a:p>
        </p:txBody>
      </p:sp>
      <p:pic>
        <p:nvPicPr>
          <p:cNvPr id="92" name="図 9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14379" y="4860963"/>
            <a:ext cx="1104742" cy="966905"/>
          </a:xfrm>
          <a:prstGeom prst="rect">
            <a:avLst/>
          </a:prstGeom>
        </p:spPr>
      </p:pic>
      <p:pic>
        <p:nvPicPr>
          <p:cNvPr id="93" name="図 9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70727" y="4692413"/>
            <a:ext cx="921203" cy="683844"/>
          </a:xfrm>
          <a:prstGeom prst="rect">
            <a:avLst/>
          </a:prstGeom>
        </p:spPr>
      </p:pic>
      <p:pic>
        <p:nvPicPr>
          <p:cNvPr id="94" name="図 9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21091" y="5303465"/>
            <a:ext cx="524071" cy="445059"/>
          </a:xfrm>
          <a:prstGeom prst="rect">
            <a:avLst/>
          </a:prstGeom>
        </p:spPr>
      </p:pic>
      <p:pic>
        <p:nvPicPr>
          <p:cNvPr id="99" name="図 9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5250" y="4588485"/>
            <a:ext cx="1686110" cy="1476851"/>
          </a:xfrm>
          <a:prstGeom prst="rect">
            <a:avLst/>
          </a:prstGeom>
        </p:spPr>
      </p:pic>
      <p:cxnSp>
        <p:nvCxnSpPr>
          <p:cNvPr id="101" name="直線矢印コネクタ 100"/>
          <p:cNvCxnSpPr/>
          <p:nvPr/>
        </p:nvCxnSpPr>
        <p:spPr>
          <a:xfrm flipV="1">
            <a:off x="5735950" y="5417604"/>
            <a:ext cx="1355487" cy="7360"/>
          </a:xfrm>
          <a:prstGeom prst="straightConnector1">
            <a:avLst/>
          </a:prstGeom>
          <a:ln w="50800">
            <a:solidFill>
              <a:srgbClr val="0000FF"/>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pic>
        <p:nvPicPr>
          <p:cNvPr id="36" name="図 35"/>
          <p:cNvPicPr>
            <a:picLocks noChangeAspect="1"/>
          </p:cNvPicPr>
          <p:nvPr/>
        </p:nvPicPr>
        <p:blipFill>
          <a:blip r:embed="rId16"/>
          <a:stretch>
            <a:fillRect/>
          </a:stretch>
        </p:blipFill>
        <p:spPr>
          <a:xfrm>
            <a:off x="8750605" y="4735819"/>
            <a:ext cx="1061050" cy="850345"/>
          </a:xfrm>
          <a:prstGeom prst="rect">
            <a:avLst/>
          </a:prstGeom>
        </p:spPr>
      </p:pic>
      <p:pic>
        <p:nvPicPr>
          <p:cNvPr id="35" name="図 34"/>
          <p:cNvPicPr>
            <a:picLocks noChangeAspect="1"/>
          </p:cNvPicPr>
          <p:nvPr/>
        </p:nvPicPr>
        <p:blipFill>
          <a:blip r:embed="rId17"/>
          <a:stretch>
            <a:fillRect/>
          </a:stretch>
        </p:blipFill>
        <p:spPr>
          <a:xfrm>
            <a:off x="7284978" y="4657683"/>
            <a:ext cx="1034292" cy="1006619"/>
          </a:xfrm>
          <a:prstGeom prst="rect">
            <a:avLst/>
          </a:prstGeom>
        </p:spPr>
      </p:pic>
      <p:pic>
        <p:nvPicPr>
          <p:cNvPr id="37" name="図 36"/>
          <p:cNvPicPr>
            <a:picLocks noChangeAspect="1"/>
          </p:cNvPicPr>
          <p:nvPr/>
        </p:nvPicPr>
        <p:blipFill>
          <a:blip r:embed="rId18"/>
          <a:stretch>
            <a:fillRect/>
          </a:stretch>
        </p:blipFill>
        <p:spPr>
          <a:xfrm>
            <a:off x="10119991" y="4646959"/>
            <a:ext cx="1407345" cy="961456"/>
          </a:xfrm>
          <a:prstGeom prst="rect">
            <a:avLst/>
          </a:prstGeom>
        </p:spPr>
      </p:pic>
      <p:sp>
        <p:nvSpPr>
          <p:cNvPr id="39" name="正方形/長方形 38"/>
          <p:cNvSpPr/>
          <p:nvPr/>
        </p:nvSpPr>
        <p:spPr>
          <a:xfrm>
            <a:off x="6777733" y="5592292"/>
            <a:ext cx="1916097" cy="646331"/>
          </a:xfrm>
          <a:prstGeom prst="rect">
            <a:avLst/>
          </a:prstGeom>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rPr>
              <a:t>Good </a:t>
            </a:r>
            <a:r>
              <a:rPr lang="en-US" altLang="ja-JP" b="1" dirty="0" smtClean="0">
                <a:latin typeface="Meiryo UI" panose="020B0604030504040204" pitchFamily="50" charset="-128"/>
                <a:ea typeface="Meiryo UI" panose="020B0604030504040204" pitchFamily="50" charset="-128"/>
              </a:rPr>
              <a:t>social</a:t>
            </a:r>
            <a:r>
              <a:rPr lang="ja-JP" altLang="en-US" b="1" dirty="0" smtClean="0">
                <a:latin typeface="Meiryo UI" panose="020B0604030504040204" pitchFamily="50" charset="-128"/>
                <a:ea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relationships</a:t>
            </a:r>
          </a:p>
        </p:txBody>
      </p:sp>
      <p:sp>
        <p:nvSpPr>
          <p:cNvPr id="40" name="正方形/長方形 39"/>
          <p:cNvSpPr/>
          <p:nvPr/>
        </p:nvSpPr>
        <p:spPr>
          <a:xfrm>
            <a:off x="9748822" y="5593377"/>
            <a:ext cx="2001333" cy="646331"/>
          </a:xfrm>
          <a:prstGeom prst="rect">
            <a:avLst/>
          </a:prstGeom>
        </p:spPr>
        <p:txBody>
          <a:bodyPr wrap="square">
            <a:spAutoFit/>
          </a:bodyPr>
          <a:lstStyle/>
          <a:p>
            <a:pPr algn="ctr"/>
            <a:r>
              <a:rPr lang="ja-JP" altLang="en-US" b="1" dirty="0">
                <a:latin typeface="Meiryo UI" panose="020B0604030504040204" pitchFamily="50" charset="-128"/>
                <a:ea typeface="Meiryo UI" panose="020B0604030504040204" pitchFamily="50" charset="-128"/>
              </a:rPr>
              <a:t>Increased productivity</a:t>
            </a:r>
          </a:p>
        </p:txBody>
      </p:sp>
      <p:sp>
        <p:nvSpPr>
          <p:cNvPr id="104" name="正方形/長方形 103"/>
          <p:cNvSpPr/>
          <p:nvPr/>
        </p:nvSpPr>
        <p:spPr>
          <a:xfrm>
            <a:off x="8310026" y="5604624"/>
            <a:ext cx="1768940" cy="646331"/>
          </a:xfrm>
          <a:prstGeom prst="rect">
            <a:avLst/>
          </a:prstGeom>
        </p:spPr>
        <p:txBody>
          <a:bodyPr wrap="square">
            <a:spAutoFit/>
          </a:bodyPr>
          <a:lstStyle/>
          <a:p>
            <a:pPr algn="ctr"/>
            <a:r>
              <a:rPr lang="ja-JP" altLang="en-US" b="1" dirty="0">
                <a:latin typeface="Meiryo UI" panose="020B0604030504040204" pitchFamily="50" charset="-128"/>
                <a:ea typeface="Meiryo UI" panose="020B0604030504040204" pitchFamily="50" charset="-128"/>
              </a:rPr>
              <a:t>Reduced care costs</a:t>
            </a:r>
          </a:p>
        </p:txBody>
      </p:sp>
      <p:cxnSp>
        <p:nvCxnSpPr>
          <p:cNvPr id="105" name="直線矢印コネクタ 104"/>
          <p:cNvCxnSpPr/>
          <p:nvPr/>
        </p:nvCxnSpPr>
        <p:spPr>
          <a:xfrm flipV="1">
            <a:off x="2418392" y="5417604"/>
            <a:ext cx="1355487" cy="7360"/>
          </a:xfrm>
          <a:prstGeom prst="straightConnector1">
            <a:avLst/>
          </a:prstGeom>
          <a:ln w="50800">
            <a:solidFill>
              <a:srgbClr val="0000FF"/>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119170" y="6453420"/>
            <a:ext cx="6080319" cy="338554"/>
          </a:xfrm>
          <a:prstGeom prst="rect">
            <a:avLst/>
          </a:prstGeom>
        </p:spPr>
        <p:txBody>
          <a:bodyPr wrap="non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Keyes and Grzywacz, 2005; Lyubomirsky et al, 2005</a:t>
            </a:r>
            <a:r>
              <a:rPr lang="en-US" altLang="ja-JP" sz="1600" b="1" dirty="0">
                <a:latin typeface="Meiryo UI" panose="020B0604030504040204" pitchFamily="50" charset="-128"/>
                <a:ea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endParaRPr>
          </a:p>
        </p:txBody>
      </p:sp>
      <p:sp>
        <p:nvSpPr>
          <p:cNvPr id="106" name="角丸四角形 105"/>
          <p:cNvSpPr/>
          <p:nvPr/>
        </p:nvSpPr>
        <p:spPr>
          <a:xfrm>
            <a:off x="3814903" y="4509150"/>
            <a:ext cx="7935251" cy="1729473"/>
          </a:xfrm>
          <a:prstGeom prst="roundRect">
            <a:avLst>
              <a:gd name="adj" fmla="val 9812"/>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正方形/長方形 51"/>
          <p:cNvSpPr/>
          <p:nvPr/>
        </p:nvSpPr>
        <p:spPr>
          <a:xfrm>
            <a:off x="6813802" y="6253715"/>
            <a:ext cx="4555350" cy="461665"/>
          </a:xfrm>
          <a:prstGeom prst="rect">
            <a:avLst/>
          </a:prstGeom>
        </p:spPr>
        <p:txBody>
          <a:bodyPr wrap="none">
            <a:spAutoFit/>
          </a:bodyPr>
          <a:lstStyle/>
          <a:p>
            <a:r>
              <a:rPr lang="ja-JP" altLang="en-US" sz="2400" b="1" dirty="0">
                <a:solidFill>
                  <a:srgbClr val="FF0000"/>
                </a:solidFill>
                <a:latin typeface="Meiryo UI" panose="020B0604030504040204" pitchFamily="50" charset="-128"/>
                <a:ea typeface="Meiryo UI" panose="020B0604030504040204" pitchFamily="50" charset="-128"/>
              </a:rPr>
              <a:t>Major Government Policies</a:t>
            </a:r>
          </a:p>
        </p:txBody>
      </p:sp>
      <p:sp>
        <p:nvSpPr>
          <p:cNvPr id="107" name="角丸四角形 106"/>
          <p:cNvSpPr/>
          <p:nvPr/>
        </p:nvSpPr>
        <p:spPr>
          <a:xfrm>
            <a:off x="497404" y="4386464"/>
            <a:ext cx="5116385" cy="1995228"/>
          </a:xfrm>
          <a:prstGeom prst="roundRect">
            <a:avLst>
              <a:gd name="adj" fmla="val 9812"/>
            </a:avLst>
          </a:prstGeom>
          <a:ln w="508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273363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119170" y="116540"/>
            <a:ext cx="2398413" cy="523220"/>
          </a:xfrm>
        </p:spPr>
        <p:txBody>
          <a:bodyPr/>
          <a:lstStyle/>
          <a:p>
            <a:pPr algn="l"/>
            <a:r>
              <a:rPr lang="en-US" altLang="ja-JP" sz="2800" b="1" dirty="0">
                <a:latin typeface="Meiryo UI" pitchFamily="50" charset="-128"/>
                <a:ea typeface="Meiryo UI" pitchFamily="50" charset="-128"/>
              </a:rPr>
              <a:t>1-1</a:t>
            </a:r>
            <a:r>
              <a:rPr lang="en-US" altLang="ja-JP" sz="2800" b="1" dirty="0" smtClean="0">
                <a:latin typeface="Meiryo UI" pitchFamily="50" charset="-128"/>
                <a:ea typeface="Meiryo UI" pitchFamily="50" charset="-128"/>
              </a:rPr>
              <a:t>.</a:t>
            </a:r>
            <a:r>
              <a:rPr lang="ja-JP" altLang="en-US" sz="2800" b="1" dirty="0">
                <a:latin typeface="Meiryo UI" pitchFamily="50" charset="-128"/>
                <a:ea typeface="Meiryo UI" pitchFamily="50" charset="-128"/>
              </a:rPr>
              <a:t>背景</a:t>
            </a:r>
            <a:r>
              <a:rPr lang="en-US" altLang="ja-JP" sz="2800" b="1" dirty="0" smtClean="0">
                <a:latin typeface="Meiryo UI" pitchFamily="50" charset="-128"/>
                <a:ea typeface="Meiryo UI" pitchFamily="50" charset="-128"/>
              </a:rPr>
              <a:t>(</a:t>
            </a:r>
            <a:r>
              <a:rPr lang="en-US" altLang="ja-JP" sz="2800" b="1" dirty="0">
                <a:latin typeface="Meiryo UI" pitchFamily="50" charset="-128"/>
                <a:ea typeface="Meiryo UI" pitchFamily="50" charset="-128"/>
              </a:rPr>
              <a:t>1) </a:t>
            </a:r>
            <a:endParaRPr lang="ja-JP" altLang="en-US" sz="2800" b="1" dirty="0">
              <a:latin typeface="Meiryo UI" pitchFamily="50" charset="-128"/>
              <a:ea typeface="Meiryo UI" pitchFamily="50" charset="-128"/>
            </a:endParaRPr>
          </a:p>
        </p:txBody>
      </p:sp>
      <p:sp>
        <p:nvSpPr>
          <p:cNvPr id="42" name="正方形/長方形 41"/>
          <p:cNvSpPr/>
          <p:nvPr/>
        </p:nvSpPr>
        <p:spPr>
          <a:xfrm>
            <a:off x="93988" y="894361"/>
            <a:ext cx="11978842" cy="523220"/>
          </a:xfrm>
          <a:prstGeom prst="rect">
            <a:avLst/>
          </a:prstGeom>
          <a:ln w="38100">
            <a:solidFill>
              <a:schemeClr val="tx1"/>
            </a:solidFill>
          </a:ln>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モビリティと社会的排除の関連性が高まっている</a:t>
            </a:r>
          </a:p>
        </p:txBody>
      </p:sp>
      <p:grpSp>
        <p:nvGrpSpPr>
          <p:cNvPr id="47" name="グループ化 46"/>
          <p:cNvGrpSpPr/>
          <p:nvPr/>
        </p:nvGrpSpPr>
        <p:grpSpPr>
          <a:xfrm>
            <a:off x="551230" y="1556740"/>
            <a:ext cx="10976106" cy="2339925"/>
            <a:chOff x="551230" y="1556740"/>
            <a:chExt cx="10976106" cy="2693898"/>
          </a:xfrm>
        </p:grpSpPr>
        <p:pic>
          <p:nvPicPr>
            <p:cNvPr id="6" name="図 5"/>
            <p:cNvPicPr>
              <a:picLocks noChangeAspect="1"/>
            </p:cNvPicPr>
            <p:nvPr/>
          </p:nvPicPr>
          <p:blipFill>
            <a:blip r:embed="rId3"/>
            <a:stretch>
              <a:fillRect/>
            </a:stretch>
          </p:blipFill>
          <p:spPr>
            <a:xfrm>
              <a:off x="1018747" y="2198191"/>
              <a:ext cx="1182807" cy="647380"/>
            </a:xfrm>
            <a:prstGeom prst="rect">
              <a:avLst/>
            </a:prstGeom>
          </p:spPr>
        </p:pic>
        <p:grpSp>
          <p:nvGrpSpPr>
            <p:cNvPr id="9" name="グループ化 8"/>
            <p:cNvGrpSpPr/>
            <p:nvPr/>
          </p:nvGrpSpPr>
          <p:grpSpPr>
            <a:xfrm>
              <a:off x="1199262" y="2145502"/>
              <a:ext cx="756460" cy="756460"/>
              <a:chOff x="8400320" y="2168470"/>
              <a:chExt cx="756460" cy="756460"/>
            </a:xfrm>
          </p:grpSpPr>
          <p:cxnSp>
            <p:nvCxnSpPr>
              <p:cNvPr id="8" name="直線コネクタ 7"/>
              <p:cNvCxnSpPr/>
              <p:nvPr/>
            </p:nvCxnSpPr>
            <p:spPr>
              <a:xfrm>
                <a:off x="8400320" y="2168470"/>
                <a:ext cx="756460" cy="75646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5400000">
                <a:off x="8400320" y="2168470"/>
                <a:ext cx="756460" cy="75646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50" name="図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1554" y="2044481"/>
              <a:ext cx="683109" cy="857954"/>
            </a:xfrm>
            <a:prstGeom prst="rect">
              <a:avLst/>
            </a:prstGeom>
          </p:spPr>
        </p:pic>
        <p:sp>
          <p:nvSpPr>
            <p:cNvPr id="11" name="正方形/長方形 10"/>
            <p:cNvSpPr/>
            <p:nvPr/>
          </p:nvSpPr>
          <p:spPr>
            <a:xfrm>
              <a:off x="695250" y="2975869"/>
              <a:ext cx="2622946" cy="814972"/>
            </a:xfrm>
            <a:prstGeom prst="rect">
              <a:avLst/>
            </a:prstGeom>
          </p:spPr>
          <p:txBody>
            <a:bodyPr wrap="square">
              <a:spAutoFit/>
            </a:bodyPr>
            <a:lstStyle/>
            <a:p>
              <a:pPr algn="ctr"/>
              <a:r>
                <a:rPr lang="ja-JP" altLang="en-US" sz="2000" b="1" dirty="0">
                  <a:latin typeface="Meiryo UI" panose="020B0604030504040204" pitchFamily="50" charset="-128"/>
                  <a:ea typeface="Meiryo UI" panose="020B0604030504040204" pitchFamily="50" charset="-128"/>
                </a:rPr>
                <a:t>社会的排除 自動車を使用しない場合</a:t>
              </a:r>
            </a:p>
          </p:txBody>
        </p:sp>
        <p:pic>
          <p:nvPicPr>
            <p:cNvPr id="12" name="図 11"/>
            <p:cNvPicPr>
              <a:picLocks noChangeAspect="1"/>
            </p:cNvPicPr>
            <p:nvPr/>
          </p:nvPicPr>
          <p:blipFill>
            <a:blip r:embed="rId5"/>
            <a:stretch>
              <a:fillRect/>
            </a:stretch>
          </p:blipFill>
          <p:spPr>
            <a:xfrm>
              <a:off x="6581003" y="1664076"/>
              <a:ext cx="1028571" cy="787302"/>
            </a:xfrm>
            <a:prstGeom prst="rect">
              <a:avLst/>
            </a:prstGeom>
          </p:spPr>
        </p:pic>
        <p:sp>
          <p:nvSpPr>
            <p:cNvPr id="60" name="正方形/長方形 59"/>
            <p:cNvSpPr/>
            <p:nvPr/>
          </p:nvSpPr>
          <p:spPr>
            <a:xfrm>
              <a:off x="6415396" y="2560137"/>
              <a:ext cx="697627" cy="460637"/>
            </a:xfrm>
            <a:prstGeom prst="rect">
              <a:avLst/>
            </a:prstGeom>
          </p:spPr>
          <p:txBody>
            <a:bodyPr wrap="none">
              <a:spAutoFit/>
            </a:bodyPr>
            <a:lstStyle/>
            <a:p>
              <a:r>
                <a:rPr lang="ja-JP" altLang="en-US" sz="2000" b="1" dirty="0" smtClean="0">
                  <a:latin typeface="Meiryo UI" panose="020B0604030504040204" pitchFamily="50" charset="-128"/>
                  <a:ea typeface="Meiryo UI" panose="020B0604030504040204" pitchFamily="50" charset="-128"/>
                </a:rPr>
                <a:t>教育</a:t>
              </a:r>
              <a:endParaRPr lang="ja-JP" altLang="en-US" sz="2000" b="1" dirty="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6"/>
            <a:stretch>
              <a:fillRect/>
            </a:stretch>
          </p:blipFill>
          <p:spPr>
            <a:xfrm>
              <a:off x="8182468" y="1628750"/>
              <a:ext cx="929216" cy="1010289"/>
            </a:xfrm>
            <a:prstGeom prst="rect">
              <a:avLst/>
            </a:prstGeom>
          </p:spPr>
        </p:pic>
        <p:sp>
          <p:nvSpPr>
            <p:cNvPr id="66" name="正方形/長方形 65"/>
            <p:cNvSpPr/>
            <p:nvPr/>
          </p:nvSpPr>
          <p:spPr>
            <a:xfrm>
              <a:off x="8233022" y="2560137"/>
              <a:ext cx="697627" cy="460637"/>
            </a:xfrm>
            <a:prstGeom prst="rect">
              <a:avLst/>
            </a:prstGeom>
          </p:spPr>
          <p:txBody>
            <a:bodyPr wrap="none">
              <a:spAutoFit/>
            </a:bodyPr>
            <a:lstStyle/>
            <a:p>
              <a:r>
                <a:rPr lang="ja-JP" altLang="en-US" sz="2000" b="1" dirty="0" smtClean="0">
                  <a:latin typeface="Meiryo UI" panose="020B0604030504040204" pitchFamily="50" charset="-128"/>
                  <a:ea typeface="Meiryo UI" panose="020B0604030504040204" pitchFamily="50" charset="-128"/>
                </a:rPr>
                <a:t>医療</a:t>
              </a:r>
              <a:endParaRPr lang="ja-JP" altLang="en-US" sz="2000" b="1"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7"/>
            <a:stretch>
              <a:fillRect/>
            </a:stretch>
          </p:blipFill>
          <p:spPr>
            <a:xfrm>
              <a:off x="10129395" y="1628750"/>
              <a:ext cx="658143" cy="1029177"/>
            </a:xfrm>
            <a:prstGeom prst="rect">
              <a:avLst/>
            </a:prstGeom>
          </p:spPr>
        </p:pic>
        <p:sp>
          <p:nvSpPr>
            <p:cNvPr id="78" name="正方形/長方形 77"/>
            <p:cNvSpPr/>
            <p:nvPr/>
          </p:nvSpPr>
          <p:spPr>
            <a:xfrm>
              <a:off x="10119991" y="2560137"/>
              <a:ext cx="697627" cy="460637"/>
            </a:xfrm>
            <a:prstGeom prst="rect">
              <a:avLst/>
            </a:prstGeom>
          </p:spPr>
          <p:txBody>
            <a:bodyPr wrap="none">
              <a:spAutoFit/>
            </a:bodyPr>
            <a:lstStyle/>
            <a:p>
              <a:pPr algn="ctr"/>
              <a:r>
                <a:rPr lang="ja-JP" altLang="en-US" sz="2000" b="1" dirty="0" smtClean="0">
                  <a:latin typeface="Meiryo UI" panose="020B0604030504040204" pitchFamily="50" charset="-128"/>
                  <a:ea typeface="Meiryo UI" panose="020B0604030504040204" pitchFamily="50" charset="-128"/>
                </a:rPr>
                <a:t>就職</a:t>
              </a:r>
              <a:endParaRPr lang="ja-JP" altLang="en-US" sz="2000" b="1" dirty="0">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a:blip r:embed="rId8"/>
            <a:stretch>
              <a:fillRect/>
            </a:stretch>
          </p:blipFill>
          <p:spPr>
            <a:xfrm>
              <a:off x="6161046" y="3084303"/>
              <a:ext cx="960450" cy="818161"/>
            </a:xfrm>
            <a:prstGeom prst="rect">
              <a:avLst/>
            </a:prstGeom>
          </p:spPr>
        </p:pic>
        <p:sp>
          <p:nvSpPr>
            <p:cNvPr id="83" name="正方形/長方形 82"/>
            <p:cNvSpPr/>
            <p:nvPr/>
          </p:nvSpPr>
          <p:spPr>
            <a:xfrm>
              <a:off x="5985664" y="3790001"/>
              <a:ext cx="1210588" cy="460637"/>
            </a:xfrm>
            <a:prstGeom prst="rect">
              <a:avLst/>
            </a:prstGeom>
          </p:spPr>
          <p:txBody>
            <a:bodyPr wrap="none">
              <a:spAutoFit/>
            </a:bodyPr>
            <a:lstStyle/>
            <a:p>
              <a:pPr algn="ctr"/>
              <a:r>
                <a:rPr lang="ja-JP" altLang="en-US" sz="2000" b="1" dirty="0">
                  <a:latin typeface="Meiryo UI" panose="020B0604030504040204" pitchFamily="50" charset="-128"/>
                  <a:ea typeface="Meiryo UI" panose="020B0604030504040204" pitchFamily="50" charset="-128"/>
                </a:rPr>
                <a:t>食料品店</a:t>
              </a:r>
            </a:p>
          </p:txBody>
        </p:sp>
        <p:pic>
          <p:nvPicPr>
            <p:cNvPr id="84" name="図 83"/>
            <p:cNvPicPr>
              <a:picLocks noChangeAspect="1"/>
            </p:cNvPicPr>
            <p:nvPr/>
          </p:nvPicPr>
          <p:blipFill>
            <a:blip r:embed="rId9"/>
            <a:stretch>
              <a:fillRect/>
            </a:stretch>
          </p:blipFill>
          <p:spPr>
            <a:xfrm>
              <a:off x="7649455" y="2927867"/>
              <a:ext cx="791664" cy="941035"/>
            </a:xfrm>
            <a:prstGeom prst="rect">
              <a:avLst/>
            </a:prstGeom>
          </p:spPr>
        </p:pic>
        <p:sp>
          <p:nvSpPr>
            <p:cNvPr id="85" name="正方形/長方形 84"/>
            <p:cNvSpPr/>
            <p:nvPr/>
          </p:nvSpPr>
          <p:spPr>
            <a:xfrm>
              <a:off x="7362203" y="3790001"/>
              <a:ext cx="1045479" cy="460637"/>
            </a:xfrm>
            <a:prstGeom prst="rect">
              <a:avLst/>
            </a:prstGeom>
          </p:spPr>
          <p:txBody>
            <a:bodyPr wrap="none">
              <a:spAutoFit/>
            </a:bodyPr>
            <a:lstStyle/>
            <a:p>
              <a:pPr algn="ctr"/>
              <a:r>
                <a:rPr lang="ja-JP" altLang="en-US" sz="2000" b="1" dirty="0" smtClean="0">
                  <a:latin typeface="Meiryo UI" panose="020B0604030504040204" pitchFamily="50" charset="-128"/>
                  <a:ea typeface="Meiryo UI" panose="020B0604030504040204" pitchFamily="50" charset="-128"/>
                </a:rPr>
                <a:t>スポーツ</a:t>
              </a:r>
              <a:endParaRPr lang="ja-JP" altLang="en-US" sz="2000" b="1"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10"/>
            <a:stretch>
              <a:fillRect/>
            </a:stretch>
          </p:blipFill>
          <p:spPr>
            <a:xfrm>
              <a:off x="8851542" y="3012323"/>
              <a:ext cx="948474" cy="847572"/>
            </a:xfrm>
            <a:prstGeom prst="rect">
              <a:avLst/>
            </a:prstGeom>
          </p:spPr>
        </p:pic>
        <p:sp>
          <p:nvSpPr>
            <p:cNvPr id="86" name="正方形/長方形 85"/>
            <p:cNvSpPr/>
            <p:nvPr/>
          </p:nvSpPr>
          <p:spPr>
            <a:xfrm>
              <a:off x="8804644" y="3790001"/>
              <a:ext cx="997389" cy="460637"/>
            </a:xfrm>
            <a:prstGeom prst="rect">
              <a:avLst/>
            </a:prstGeom>
          </p:spPr>
          <p:txBody>
            <a:bodyPr wrap="none">
              <a:spAutoFit/>
            </a:bodyPr>
            <a:lstStyle/>
            <a:p>
              <a:pPr algn="ctr"/>
              <a:r>
                <a:rPr lang="ja-JP" altLang="en-US" sz="2000" b="1" dirty="0" smtClean="0">
                  <a:latin typeface="Meiryo UI" panose="020B0604030504040204" pitchFamily="50" charset="-128"/>
                  <a:ea typeface="Meiryo UI" panose="020B0604030504040204" pitchFamily="50" charset="-128"/>
                </a:rPr>
                <a:t>レジャ</a:t>
              </a:r>
              <a:r>
                <a:rPr lang="ja-JP" altLang="en-US" sz="2000" b="1" dirty="0">
                  <a:latin typeface="Meiryo UI" panose="020B0604030504040204" pitchFamily="50" charset="-128"/>
                  <a:ea typeface="Meiryo UI" panose="020B0604030504040204" pitchFamily="50" charset="-128"/>
                </a:rPr>
                <a:t>ー</a:t>
              </a:r>
            </a:p>
          </p:txBody>
        </p:sp>
        <p:pic>
          <p:nvPicPr>
            <p:cNvPr id="21" name="図 20"/>
            <p:cNvPicPr>
              <a:picLocks noChangeAspect="1"/>
            </p:cNvPicPr>
            <p:nvPr/>
          </p:nvPicPr>
          <p:blipFill>
            <a:blip r:embed="rId11"/>
            <a:stretch>
              <a:fillRect/>
            </a:stretch>
          </p:blipFill>
          <p:spPr>
            <a:xfrm>
              <a:off x="10219732" y="2924930"/>
              <a:ext cx="1059515" cy="930530"/>
            </a:xfrm>
            <a:prstGeom prst="rect">
              <a:avLst/>
            </a:prstGeom>
          </p:spPr>
        </p:pic>
        <p:sp>
          <p:nvSpPr>
            <p:cNvPr id="87" name="正方形/長方形 86"/>
            <p:cNvSpPr/>
            <p:nvPr/>
          </p:nvSpPr>
          <p:spPr>
            <a:xfrm>
              <a:off x="10404747" y="3790001"/>
              <a:ext cx="697627" cy="460637"/>
            </a:xfrm>
            <a:prstGeom prst="rect">
              <a:avLst/>
            </a:prstGeom>
          </p:spPr>
          <p:txBody>
            <a:bodyPr wrap="none">
              <a:spAutoFit/>
            </a:bodyPr>
            <a:lstStyle/>
            <a:p>
              <a:pPr algn="ctr"/>
              <a:r>
                <a:rPr lang="ja-JP" altLang="en-US" sz="2000" b="1" dirty="0" smtClean="0">
                  <a:latin typeface="Meiryo UI" panose="020B0604030504040204" pitchFamily="50" charset="-128"/>
                  <a:ea typeface="Meiryo UI" panose="020B0604030504040204" pitchFamily="50" charset="-128"/>
                </a:rPr>
                <a:t>文化</a:t>
              </a:r>
              <a:endParaRPr lang="ja-JP" altLang="en-US" sz="2000" b="1" dirty="0">
                <a:latin typeface="Meiryo UI" panose="020B0604030504040204" pitchFamily="50" charset="-128"/>
                <a:ea typeface="Meiryo UI" panose="020B0604030504040204" pitchFamily="50" charset="-128"/>
              </a:endParaRPr>
            </a:p>
          </p:txBody>
        </p:sp>
        <p:sp>
          <p:nvSpPr>
            <p:cNvPr id="23" name="角丸四角形 22"/>
            <p:cNvSpPr/>
            <p:nvPr/>
          </p:nvSpPr>
          <p:spPr>
            <a:xfrm>
              <a:off x="5838546" y="1556740"/>
              <a:ext cx="5688790" cy="2633371"/>
            </a:xfrm>
            <a:prstGeom prst="roundRect">
              <a:avLst>
                <a:gd name="adj" fmla="val 981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角丸四角形 87"/>
            <p:cNvSpPr/>
            <p:nvPr/>
          </p:nvSpPr>
          <p:spPr>
            <a:xfrm>
              <a:off x="551230" y="1556740"/>
              <a:ext cx="2766966" cy="2616339"/>
            </a:xfrm>
            <a:prstGeom prst="roundRect">
              <a:avLst>
                <a:gd name="adj" fmla="val 981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9" name="直線矢印コネクタ 88"/>
            <p:cNvCxnSpPr/>
            <p:nvPr/>
          </p:nvCxnSpPr>
          <p:spPr>
            <a:xfrm>
              <a:off x="3318196" y="3042635"/>
              <a:ext cx="2520350" cy="0"/>
            </a:xfrm>
            <a:prstGeom prst="straightConnector1">
              <a:avLst/>
            </a:prstGeom>
            <a:ln w="50800">
              <a:solidFill>
                <a:srgbClr val="0000FF"/>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90" name="正方形/長方形 89"/>
            <p:cNvSpPr/>
            <p:nvPr/>
          </p:nvSpPr>
          <p:spPr>
            <a:xfrm>
              <a:off x="3405488" y="2351690"/>
              <a:ext cx="2177676" cy="531504"/>
            </a:xfrm>
            <a:prstGeom prst="rect">
              <a:avLst/>
            </a:prstGeom>
          </p:spPr>
          <p:txBody>
            <a:bodyPr wrap="square">
              <a:spAutoFit/>
            </a:bodyPr>
            <a:lstStyle/>
            <a:p>
              <a:pPr algn="ctr"/>
              <a:r>
                <a:rPr lang="ja-JP" altLang="en-US" sz="2400" b="1" dirty="0" smtClean="0">
                  <a:solidFill>
                    <a:srgbClr val="0000FF"/>
                  </a:solidFill>
                  <a:latin typeface="Meiryo UI" panose="020B0604030504040204" pitchFamily="50" charset="-128"/>
                  <a:ea typeface="Meiryo UI" panose="020B0604030504040204" pitchFamily="50" charset="-128"/>
                </a:rPr>
                <a:t>負の関連</a:t>
              </a:r>
              <a:endParaRPr lang="ja-JP" altLang="en-US" sz="2400" b="1" dirty="0">
                <a:solidFill>
                  <a:srgbClr val="0000FF"/>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93988" y="3969976"/>
            <a:ext cx="11978842"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Cartmel and Furlong, 2000; Hine and Mitchell, 2003; Cass et al</a:t>
            </a:r>
            <a:r>
              <a:rPr lang="ja-JP" altLang="en-US" sz="1600" b="1" dirty="0" err="1">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 2005; Preston and Rae, 2007).</a:t>
            </a:r>
          </a:p>
        </p:txBody>
      </p:sp>
      <p:sp>
        <p:nvSpPr>
          <p:cNvPr id="91" name="正方形/長方形 90"/>
          <p:cNvSpPr/>
          <p:nvPr/>
        </p:nvSpPr>
        <p:spPr>
          <a:xfrm>
            <a:off x="4321623" y="5718146"/>
            <a:ext cx="1106504" cy="461665"/>
          </a:xfrm>
          <a:prstGeom prst="rect">
            <a:avLst/>
          </a:prstGeom>
        </p:spPr>
        <p:txBody>
          <a:bodyPr wrap="none">
            <a:spAutoFit/>
          </a:bodyPr>
          <a:lstStyle/>
          <a:p>
            <a:r>
              <a:rPr lang="en-US" altLang="ja-JP" sz="2400" b="1" dirty="0" err="1">
                <a:latin typeface="Meiryo UI" panose="020B0604030504040204" pitchFamily="50" charset="-128"/>
                <a:ea typeface="Meiryo UI" panose="020B0604030504040204" pitchFamily="50" charset="-128"/>
              </a:rPr>
              <a:t>SWB</a:t>
            </a:r>
            <a:endParaRPr lang="ja-JP" altLang="en-US" sz="2400" b="1" dirty="0">
              <a:latin typeface="Meiryo UI" panose="020B0604030504040204" pitchFamily="50" charset="-128"/>
              <a:ea typeface="Meiryo UI" panose="020B0604030504040204" pitchFamily="50" charset="-128"/>
            </a:endParaRPr>
          </a:p>
        </p:txBody>
      </p:sp>
      <p:pic>
        <p:nvPicPr>
          <p:cNvPr id="92" name="図 9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14379" y="4860963"/>
            <a:ext cx="1104742" cy="966905"/>
          </a:xfrm>
          <a:prstGeom prst="rect">
            <a:avLst/>
          </a:prstGeom>
        </p:spPr>
      </p:pic>
      <p:pic>
        <p:nvPicPr>
          <p:cNvPr id="93" name="図 9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70727" y="4692413"/>
            <a:ext cx="921203" cy="683844"/>
          </a:xfrm>
          <a:prstGeom prst="rect">
            <a:avLst/>
          </a:prstGeom>
        </p:spPr>
      </p:pic>
      <p:pic>
        <p:nvPicPr>
          <p:cNvPr id="94" name="図 9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21091" y="5303465"/>
            <a:ext cx="524071" cy="445059"/>
          </a:xfrm>
          <a:prstGeom prst="rect">
            <a:avLst/>
          </a:prstGeom>
        </p:spPr>
      </p:pic>
      <p:pic>
        <p:nvPicPr>
          <p:cNvPr id="99" name="図 9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5250" y="4588485"/>
            <a:ext cx="1686110" cy="1476851"/>
          </a:xfrm>
          <a:prstGeom prst="rect">
            <a:avLst/>
          </a:prstGeom>
        </p:spPr>
      </p:pic>
      <p:cxnSp>
        <p:nvCxnSpPr>
          <p:cNvPr id="101" name="直線矢印コネクタ 100"/>
          <p:cNvCxnSpPr/>
          <p:nvPr/>
        </p:nvCxnSpPr>
        <p:spPr>
          <a:xfrm flipV="1">
            <a:off x="5735950" y="5417604"/>
            <a:ext cx="1355487" cy="7360"/>
          </a:xfrm>
          <a:prstGeom prst="straightConnector1">
            <a:avLst/>
          </a:prstGeom>
          <a:ln w="50800">
            <a:solidFill>
              <a:srgbClr val="0000FF"/>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pic>
        <p:nvPicPr>
          <p:cNvPr id="36" name="図 35"/>
          <p:cNvPicPr>
            <a:picLocks noChangeAspect="1"/>
          </p:cNvPicPr>
          <p:nvPr/>
        </p:nvPicPr>
        <p:blipFill>
          <a:blip r:embed="rId16"/>
          <a:stretch>
            <a:fillRect/>
          </a:stretch>
        </p:blipFill>
        <p:spPr>
          <a:xfrm>
            <a:off x="8750605" y="4735819"/>
            <a:ext cx="1061050" cy="850345"/>
          </a:xfrm>
          <a:prstGeom prst="rect">
            <a:avLst/>
          </a:prstGeom>
        </p:spPr>
      </p:pic>
      <p:pic>
        <p:nvPicPr>
          <p:cNvPr id="35" name="図 34"/>
          <p:cNvPicPr>
            <a:picLocks noChangeAspect="1"/>
          </p:cNvPicPr>
          <p:nvPr/>
        </p:nvPicPr>
        <p:blipFill>
          <a:blip r:embed="rId17"/>
          <a:stretch>
            <a:fillRect/>
          </a:stretch>
        </p:blipFill>
        <p:spPr>
          <a:xfrm>
            <a:off x="7284978" y="4657683"/>
            <a:ext cx="1034292" cy="1006619"/>
          </a:xfrm>
          <a:prstGeom prst="rect">
            <a:avLst/>
          </a:prstGeom>
        </p:spPr>
      </p:pic>
      <p:pic>
        <p:nvPicPr>
          <p:cNvPr id="37" name="図 36"/>
          <p:cNvPicPr>
            <a:picLocks noChangeAspect="1"/>
          </p:cNvPicPr>
          <p:nvPr/>
        </p:nvPicPr>
        <p:blipFill>
          <a:blip r:embed="rId18"/>
          <a:stretch>
            <a:fillRect/>
          </a:stretch>
        </p:blipFill>
        <p:spPr>
          <a:xfrm>
            <a:off x="10119991" y="4646959"/>
            <a:ext cx="1407345" cy="961456"/>
          </a:xfrm>
          <a:prstGeom prst="rect">
            <a:avLst/>
          </a:prstGeom>
        </p:spPr>
      </p:pic>
      <p:sp>
        <p:nvSpPr>
          <p:cNvPr id="39" name="正方形/長方形 38"/>
          <p:cNvSpPr/>
          <p:nvPr/>
        </p:nvSpPr>
        <p:spPr>
          <a:xfrm>
            <a:off x="6777733" y="5592292"/>
            <a:ext cx="1916097" cy="646331"/>
          </a:xfrm>
          <a:prstGeom prst="rect">
            <a:avLst/>
          </a:prstGeom>
        </p:spPr>
        <p:txBody>
          <a:bodyPr wrap="square">
            <a:spAutoFit/>
          </a:bodyPr>
          <a:lstStyle/>
          <a:p>
            <a:pPr algn="ctr"/>
            <a:r>
              <a:rPr lang="ja-JP" altLang="en-US" b="1" dirty="0" smtClean="0">
                <a:latin typeface="Meiryo UI" panose="020B0604030504040204" pitchFamily="50" charset="-128"/>
                <a:ea typeface="Meiryo UI" panose="020B0604030504040204" pitchFamily="50" charset="-128"/>
              </a:rPr>
              <a:t>良好な</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人間関係</a:t>
            </a:r>
            <a:endParaRPr lang="ja-JP" altLang="en-US" b="1" dirty="0">
              <a:latin typeface="Meiryo UI" panose="020B0604030504040204" pitchFamily="50" charset="-128"/>
              <a:ea typeface="Meiryo UI" panose="020B0604030504040204" pitchFamily="50" charset="-128"/>
            </a:endParaRPr>
          </a:p>
        </p:txBody>
      </p:sp>
      <p:sp>
        <p:nvSpPr>
          <p:cNvPr id="40" name="正方形/長方形 39"/>
          <p:cNvSpPr/>
          <p:nvPr/>
        </p:nvSpPr>
        <p:spPr>
          <a:xfrm>
            <a:off x="9748822" y="5593377"/>
            <a:ext cx="2001333" cy="646331"/>
          </a:xfrm>
          <a:prstGeom prst="rect">
            <a:avLst/>
          </a:prstGeom>
        </p:spPr>
        <p:txBody>
          <a:bodyPr wrap="square">
            <a:spAutoFit/>
          </a:bodyPr>
          <a:lstStyle/>
          <a:p>
            <a:pPr algn="ctr"/>
            <a:r>
              <a:rPr lang="ja-JP" altLang="en-US" b="1" dirty="0">
                <a:latin typeface="Meiryo UI" panose="020B0604030504040204" pitchFamily="50" charset="-128"/>
                <a:ea typeface="Meiryo UI" panose="020B0604030504040204" pitchFamily="50" charset="-128"/>
              </a:rPr>
              <a:t>生産性</a:t>
            </a:r>
            <a:r>
              <a:rPr lang="ja-JP" altLang="en-US" b="1" dirty="0" smtClean="0">
                <a:latin typeface="Meiryo UI" panose="020B0604030504040204" pitchFamily="50" charset="-128"/>
                <a:ea typeface="Meiryo UI" panose="020B0604030504040204" pitchFamily="50" charset="-128"/>
              </a:rPr>
              <a:t>の</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向上</a:t>
            </a:r>
            <a:endParaRPr lang="ja-JP" altLang="en-US" b="1" dirty="0">
              <a:latin typeface="Meiryo UI" panose="020B0604030504040204" pitchFamily="50" charset="-128"/>
              <a:ea typeface="Meiryo UI" panose="020B0604030504040204" pitchFamily="50" charset="-128"/>
            </a:endParaRPr>
          </a:p>
        </p:txBody>
      </p:sp>
      <p:sp>
        <p:nvSpPr>
          <p:cNvPr id="104" name="正方形/長方形 103"/>
          <p:cNvSpPr/>
          <p:nvPr/>
        </p:nvSpPr>
        <p:spPr>
          <a:xfrm>
            <a:off x="8310026" y="5604624"/>
            <a:ext cx="1768940" cy="646331"/>
          </a:xfrm>
          <a:prstGeom prst="rect">
            <a:avLst/>
          </a:prstGeom>
        </p:spPr>
        <p:txBody>
          <a:bodyPr wrap="square">
            <a:spAutoFit/>
          </a:bodyPr>
          <a:lstStyle/>
          <a:p>
            <a:pPr algn="ctr"/>
            <a:r>
              <a:rPr lang="ja-JP" altLang="en-US" b="1" dirty="0">
                <a:latin typeface="Meiryo UI" panose="020B0604030504040204" pitchFamily="50" charset="-128"/>
                <a:ea typeface="Meiryo UI" panose="020B0604030504040204" pitchFamily="50" charset="-128"/>
              </a:rPr>
              <a:t>介護費用</a:t>
            </a:r>
            <a:r>
              <a:rPr lang="ja-JP" altLang="en-US" b="1" dirty="0" smtClean="0">
                <a:latin typeface="Meiryo UI" panose="020B0604030504040204" pitchFamily="50" charset="-128"/>
                <a:ea typeface="Meiryo UI" panose="020B0604030504040204" pitchFamily="50" charset="-128"/>
              </a:rPr>
              <a:t>の</a:t>
            </a:r>
            <a:endParaRPr lang="en-US" altLang="ja-JP" b="1" dirty="0" smtClean="0">
              <a:latin typeface="Meiryo UI" panose="020B0604030504040204" pitchFamily="50" charset="-128"/>
              <a:ea typeface="Meiryo UI" panose="020B0604030504040204" pitchFamily="50" charset="-128"/>
            </a:endParaRPr>
          </a:p>
          <a:p>
            <a:pPr algn="ctr"/>
            <a:r>
              <a:rPr lang="ja-JP" altLang="en-US" b="1" dirty="0" smtClean="0">
                <a:latin typeface="Meiryo UI" panose="020B0604030504040204" pitchFamily="50" charset="-128"/>
                <a:ea typeface="Meiryo UI" panose="020B0604030504040204" pitchFamily="50" charset="-128"/>
              </a:rPr>
              <a:t>削減</a:t>
            </a:r>
            <a:endParaRPr lang="ja-JP" altLang="en-US" b="1" dirty="0">
              <a:latin typeface="Meiryo UI" panose="020B0604030504040204" pitchFamily="50" charset="-128"/>
              <a:ea typeface="Meiryo UI" panose="020B0604030504040204" pitchFamily="50" charset="-128"/>
            </a:endParaRPr>
          </a:p>
        </p:txBody>
      </p:sp>
      <p:cxnSp>
        <p:nvCxnSpPr>
          <p:cNvPr id="105" name="直線矢印コネクタ 104"/>
          <p:cNvCxnSpPr/>
          <p:nvPr/>
        </p:nvCxnSpPr>
        <p:spPr>
          <a:xfrm flipV="1">
            <a:off x="2418392" y="5417604"/>
            <a:ext cx="1355487" cy="7360"/>
          </a:xfrm>
          <a:prstGeom prst="straightConnector1">
            <a:avLst/>
          </a:prstGeom>
          <a:ln w="50800">
            <a:solidFill>
              <a:srgbClr val="0000FF"/>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119170" y="6453420"/>
            <a:ext cx="6080319" cy="338554"/>
          </a:xfrm>
          <a:prstGeom prst="rect">
            <a:avLst/>
          </a:prstGeom>
        </p:spPr>
        <p:txBody>
          <a:bodyPr wrap="non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Keyes and Grzywacz, 2005; Lyubomirsky et al, 2005</a:t>
            </a:r>
            <a:r>
              <a:rPr lang="en-US" altLang="ja-JP" sz="1600" b="1" dirty="0">
                <a:latin typeface="Meiryo UI" panose="020B0604030504040204" pitchFamily="50" charset="-128"/>
                <a:ea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endParaRPr>
          </a:p>
        </p:txBody>
      </p:sp>
      <p:sp>
        <p:nvSpPr>
          <p:cNvPr id="106" name="角丸四角形 105"/>
          <p:cNvSpPr/>
          <p:nvPr/>
        </p:nvSpPr>
        <p:spPr>
          <a:xfrm>
            <a:off x="3814903" y="4509150"/>
            <a:ext cx="7935251" cy="1729473"/>
          </a:xfrm>
          <a:prstGeom prst="roundRect">
            <a:avLst>
              <a:gd name="adj" fmla="val 9812"/>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正方形/長方形 51"/>
          <p:cNvSpPr/>
          <p:nvPr/>
        </p:nvSpPr>
        <p:spPr>
          <a:xfrm>
            <a:off x="7949978" y="6253715"/>
            <a:ext cx="2282997" cy="461665"/>
          </a:xfrm>
          <a:prstGeom prst="rect">
            <a:avLst/>
          </a:prstGeom>
        </p:spPr>
        <p:txBody>
          <a:bodyPr wrap="none">
            <a:spAutoFit/>
          </a:bodyPr>
          <a:lstStyle/>
          <a:p>
            <a:pPr algn="ctr"/>
            <a:r>
              <a:rPr lang="ja-JP" altLang="en-US" sz="2400" b="1" dirty="0">
                <a:solidFill>
                  <a:srgbClr val="FF0000"/>
                </a:solidFill>
                <a:latin typeface="Meiryo UI" panose="020B0604030504040204" pitchFamily="50" charset="-128"/>
                <a:ea typeface="Meiryo UI" panose="020B0604030504040204" pitchFamily="50" charset="-128"/>
              </a:rPr>
              <a:t>政府の主な政策</a:t>
            </a:r>
          </a:p>
        </p:txBody>
      </p:sp>
      <p:sp>
        <p:nvSpPr>
          <p:cNvPr id="107" name="角丸四角形 106"/>
          <p:cNvSpPr/>
          <p:nvPr/>
        </p:nvSpPr>
        <p:spPr>
          <a:xfrm>
            <a:off x="497404" y="4386464"/>
            <a:ext cx="5116385" cy="1995228"/>
          </a:xfrm>
          <a:prstGeom prst="roundRect">
            <a:avLst>
              <a:gd name="adj" fmla="val 9812"/>
            </a:avLst>
          </a:prstGeom>
          <a:ln w="508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76119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119170" y="116540"/>
            <a:ext cx="4075155" cy="523220"/>
          </a:xfrm>
        </p:spPr>
        <p:txBody>
          <a:bodyPr/>
          <a:lstStyle/>
          <a:p>
            <a:pPr algn="l"/>
            <a:r>
              <a:rPr lang="en-US" altLang="ja-JP" sz="2800" b="1" dirty="0">
                <a:latin typeface="Meiryo UI" pitchFamily="50" charset="-128"/>
                <a:ea typeface="Meiryo UI" pitchFamily="50" charset="-128"/>
              </a:rPr>
              <a:t>1-2. Background(2) </a:t>
            </a:r>
            <a:endParaRPr lang="ja-JP" altLang="en-US" sz="2800" b="1" dirty="0">
              <a:latin typeface="Meiryo UI" pitchFamily="50" charset="-128"/>
              <a:ea typeface="Meiryo UI" pitchFamily="50" charset="-128"/>
            </a:endParaRPr>
          </a:p>
        </p:txBody>
      </p:sp>
      <p:sp>
        <p:nvSpPr>
          <p:cNvPr id="42" name="正方形/長方形 41"/>
          <p:cNvSpPr/>
          <p:nvPr/>
        </p:nvSpPr>
        <p:spPr>
          <a:xfrm>
            <a:off x="93988" y="894361"/>
            <a:ext cx="11978842"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Relationship between Transportation Mobility and Happiness</a:t>
            </a:r>
            <a:endParaRPr lang="ja-JP" altLang="en-US" sz="28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171072" y="1885969"/>
            <a:ext cx="892986" cy="360856"/>
          </a:xfrm>
          <a:prstGeom prst="rect">
            <a:avLst/>
          </a:prstGeom>
        </p:spPr>
      </p:pic>
      <p:sp>
        <p:nvSpPr>
          <p:cNvPr id="11" name="正方形/長方形 10"/>
          <p:cNvSpPr/>
          <p:nvPr/>
        </p:nvSpPr>
        <p:spPr>
          <a:xfrm>
            <a:off x="47160" y="2780910"/>
            <a:ext cx="2818079" cy="601710"/>
          </a:xfrm>
          <a:prstGeom prst="rect">
            <a:avLst/>
          </a:prstGeom>
        </p:spPr>
        <p:txBody>
          <a:bodyPr wrap="none">
            <a:spAutoFit/>
          </a:bodyPr>
          <a:lstStyle/>
          <a:p>
            <a:pPr algn="ctr"/>
            <a:r>
              <a:rPr lang="en-US" altLang="ja-JP" sz="2000" b="1" dirty="0">
                <a:latin typeface="Meiryo UI" panose="020B0604030504040204" pitchFamily="50" charset="-128"/>
                <a:ea typeface="Meiryo UI" panose="020B0604030504040204" pitchFamily="50" charset="-128"/>
              </a:rPr>
              <a:t> Transport Mobility </a:t>
            </a:r>
          </a:p>
          <a:p>
            <a:pPr algn="ctr"/>
            <a:r>
              <a:rPr lang="en-US" altLang="ja-JP" sz="2000" b="1" dirty="0">
                <a:latin typeface="Meiryo UI" panose="020B0604030504040204" pitchFamily="50" charset="-128"/>
                <a:ea typeface="Meiryo UI" panose="020B0604030504040204" pitchFamily="50" charset="-128"/>
              </a:rPr>
              <a:t>Serves</a:t>
            </a:r>
            <a:endParaRPr lang="ja-JP" altLang="en-US" sz="2000" b="1"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4"/>
          <a:stretch>
            <a:fillRect/>
          </a:stretch>
        </p:blipFill>
        <p:spPr>
          <a:xfrm>
            <a:off x="4330552" y="1635989"/>
            <a:ext cx="846293" cy="581281"/>
          </a:xfrm>
          <a:prstGeom prst="rect">
            <a:avLst/>
          </a:prstGeom>
        </p:spPr>
      </p:pic>
      <p:pic>
        <p:nvPicPr>
          <p:cNvPr id="13" name="図 12"/>
          <p:cNvPicPr>
            <a:picLocks noChangeAspect="1"/>
          </p:cNvPicPr>
          <p:nvPr/>
        </p:nvPicPr>
        <p:blipFill>
          <a:blip r:embed="rId5"/>
          <a:stretch>
            <a:fillRect/>
          </a:stretch>
        </p:blipFill>
        <p:spPr>
          <a:xfrm>
            <a:off x="5648213" y="1609907"/>
            <a:ext cx="764545" cy="745916"/>
          </a:xfrm>
          <a:prstGeom prst="rect">
            <a:avLst/>
          </a:prstGeom>
        </p:spPr>
      </p:pic>
      <p:pic>
        <p:nvPicPr>
          <p:cNvPr id="14" name="図 13"/>
          <p:cNvPicPr>
            <a:picLocks noChangeAspect="1"/>
          </p:cNvPicPr>
          <p:nvPr/>
        </p:nvPicPr>
        <p:blipFill>
          <a:blip r:embed="rId6"/>
          <a:stretch>
            <a:fillRect/>
          </a:stretch>
        </p:blipFill>
        <p:spPr>
          <a:xfrm>
            <a:off x="7250115" y="1609907"/>
            <a:ext cx="541510" cy="759862"/>
          </a:xfrm>
          <a:prstGeom prst="rect">
            <a:avLst/>
          </a:prstGeom>
        </p:spPr>
      </p:pic>
      <p:pic>
        <p:nvPicPr>
          <p:cNvPr id="18" name="図 17"/>
          <p:cNvPicPr>
            <a:picLocks noChangeAspect="1"/>
          </p:cNvPicPr>
          <p:nvPr/>
        </p:nvPicPr>
        <p:blipFill>
          <a:blip r:embed="rId7"/>
          <a:stretch>
            <a:fillRect/>
          </a:stretch>
        </p:blipFill>
        <p:spPr>
          <a:xfrm>
            <a:off x="3985018" y="2684571"/>
            <a:ext cx="790244" cy="604064"/>
          </a:xfrm>
          <a:prstGeom prst="rect">
            <a:avLst/>
          </a:prstGeom>
        </p:spPr>
      </p:pic>
      <p:sp>
        <p:nvSpPr>
          <p:cNvPr id="83" name="正方形/長方形 82"/>
          <p:cNvSpPr/>
          <p:nvPr/>
        </p:nvSpPr>
        <p:spPr>
          <a:xfrm>
            <a:off x="3824861" y="3140286"/>
            <a:ext cx="897134" cy="295409"/>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Grocer</a:t>
            </a:r>
            <a:endParaRPr lang="ja-JP" altLang="en-US" sz="2000" b="1" dirty="0">
              <a:latin typeface="Meiryo UI" panose="020B0604030504040204" pitchFamily="50" charset="-128"/>
              <a:ea typeface="Meiryo UI" panose="020B0604030504040204" pitchFamily="50" charset="-128"/>
            </a:endParaRPr>
          </a:p>
        </p:txBody>
      </p:sp>
      <p:pic>
        <p:nvPicPr>
          <p:cNvPr id="84" name="図 83"/>
          <p:cNvPicPr>
            <a:picLocks noChangeAspect="1"/>
          </p:cNvPicPr>
          <p:nvPr/>
        </p:nvPicPr>
        <p:blipFill>
          <a:blip r:embed="rId8"/>
          <a:stretch>
            <a:fillRect/>
          </a:stretch>
        </p:blipFill>
        <p:spPr>
          <a:xfrm>
            <a:off x="5209658" y="2569071"/>
            <a:ext cx="651369" cy="694785"/>
          </a:xfrm>
          <a:prstGeom prst="rect">
            <a:avLst/>
          </a:prstGeom>
        </p:spPr>
      </p:pic>
      <p:sp>
        <p:nvSpPr>
          <p:cNvPr id="85" name="正方形/長方形 84"/>
          <p:cNvSpPr/>
          <p:nvPr/>
        </p:nvSpPr>
        <p:spPr>
          <a:xfrm>
            <a:off x="4898577" y="3140286"/>
            <a:ext cx="879038" cy="295409"/>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Sports</a:t>
            </a:r>
            <a:endParaRPr lang="ja-JP" altLang="en-US" sz="2000" b="1"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9"/>
          <a:stretch>
            <a:fillRect/>
          </a:stretch>
        </p:blipFill>
        <p:spPr>
          <a:xfrm>
            <a:off x="6198717" y="2631427"/>
            <a:ext cx="780390" cy="625780"/>
          </a:xfrm>
          <a:prstGeom prst="rect">
            <a:avLst/>
          </a:prstGeom>
        </p:spPr>
      </p:pic>
      <p:sp>
        <p:nvSpPr>
          <p:cNvPr id="86" name="正方形/長方形 85"/>
          <p:cNvSpPr/>
          <p:nvPr/>
        </p:nvSpPr>
        <p:spPr>
          <a:xfrm>
            <a:off x="6024303" y="3140286"/>
            <a:ext cx="961655" cy="295409"/>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Leisure</a:t>
            </a:r>
            <a:endParaRPr lang="ja-JP" altLang="en-US" sz="2000" b="1" dirty="0">
              <a:latin typeface="Meiryo UI" panose="020B0604030504040204" pitchFamily="50" charset="-128"/>
              <a:ea typeface="Meiryo UI" panose="020B0604030504040204" pitchFamily="50" charset="-128"/>
            </a:endParaRPr>
          </a:p>
        </p:txBody>
      </p:sp>
      <p:pic>
        <p:nvPicPr>
          <p:cNvPr id="21" name="図 20"/>
          <p:cNvPicPr>
            <a:picLocks noChangeAspect="1"/>
          </p:cNvPicPr>
          <p:nvPr/>
        </p:nvPicPr>
        <p:blipFill>
          <a:blip r:embed="rId10"/>
          <a:stretch>
            <a:fillRect/>
          </a:stretch>
        </p:blipFill>
        <p:spPr>
          <a:xfrm>
            <a:off x="7324443" y="2566902"/>
            <a:ext cx="871753" cy="687029"/>
          </a:xfrm>
          <a:prstGeom prst="rect">
            <a:avLst/>
          </a:prstGeom>
        </p:spPr>
      </p:pic>
      <p:sp>
        <p:nvSpPr>
          <p:cNvPr id="87" name="正方形/長方形 86"/>
          <p:cNvSpPr/>
          <p:nvPr/>
        </p:nvSpPr>
        <p:spPr>
          <a:xfrm>
            <a:off x="7214175" y="3140286"/>
            <a:ext cx="968356" cy="295409"/>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Culture</a:t>
            </a:r>
            <a:endParaRPr lang="ja-JP" altLang="en-US" sz="2000" b="1" dirty="0">
              <a:latin typeface="Meiryo UI" panose="020B0604030504040204" pitchFamily="50" charset="-128"/>
              <a:ea typeface="Meiryo UI" panose="020B0604030504040204" pitchFamily="50" charset="-128"/>
            </a:endParaRPr>
          </a:p>
        </p:txBody>
      </p:sp>
      <p:sp>
        <p:nvSpPr>
          <p:cNvPr id="23" name="角丸四角形 22"/>
          <p:cNvSpPr/>
          <p:nvPr/>
        </p:nvSpPr>
        <p:spPr>
          <a:xfrm>
            <a:off x="3719670" y="1556741"/>
            <a:ext cx="4680650" cy="1944270"/>
          </a:xfrm>
          <a:prstGeom prst="roundRect">
            <a:avLst>
              <a:gd name="adj" fmla="val 981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角丸四角形 87"/>
          <p:cNvSpPr/>
          <p:nvPr/>
        </p:nvSpPr>
        <p:spPr>
          <a:xfrm>
            <a:off x="119170" y="1556741"/>
            <a:ext cx="2766966" cy="1931695"/>
          </a:xfrm>
          <a:prstGeom prst="roundRect">
            <a:avLst>
              <a:gd name="adj" fmla="val 981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 name="図 1"/>
          <p:cNvPicPr>
            <a:picLocks noChangeAspect="1"/>
          </p:cNvPicPr>
          <p:nvPr/>
        </p:nvPicPr>
        <p:blipFill>
          <a:blip r:embed="rId11"/>
          <a:stretch>
            <a:fillRect/>
          </a:stretch>
        </p:blipFill>
        <p:spPr>
          <a:xfrm>
            <a:off x="1054758" y="1635293"/>
            <a:ext cx="664688" cy="655909"/>
          </a:xfrm>
          <a:prstGeom prst="rect">
            <a:avLst/>
          </a:prstGeom>
        </p:spPr>
      </p:pic>
      <p:pic>
        <p:nvPicPr>
          <p:cNvPr id="3" name="図 2"/>
          <p:cNvPicPr>
            <a:picLocks noChangeAspect="1"/>
          </p:cNvPicPr>
          <p:nvPr/>
        </p:nvPicPr>
        <p:blipFill>
          <a:blip r:embed="rId12"/>
          <a:stretch>
            <a:fillRect/>
          </a:stretch>
        </p:blipFill>
        <p:spPr>
          <a:xfrm>
            <a:off x="568288" y="2289102"/>
            <a:ext cx="1013878" cy="475479"/>
          </a:xfrm>
          <a:prstGeom prst="rect">
            <a:avLst/>
          </a:prstGeom>
        </p:spPr>
      </p:pic>
      <p:pic>
        <p:nvPicPr>
          <p:cNvPr id="49" name="図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01223" y="1760000"/>
            <a:ext cx="1040210" cy="850399"/>
          </a:xfrm>
          <a:prstGeom prst="rect">
            <a:avLst/>
          </a:prstGeom>
        </p:spPr>
      </p:pic>
      <p:pic>
        <p:nvPicPr>
          <p:cNvPr id="53" name="図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47189" y="1836628"/>
            <a:ext cx="1104742" cy="821878"/>
          </a:xfrm>
          <a:prstGeom prst="rect">
            <a:avLst/>
          </a:prstGeom>
        </p:spPr>
      </p:pic>
      <p:pic>
        <p:nvPicPr>
          <p:cNvPr id="54" name="図 5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503537" y="1693359"/>
            <a:ext cx="921203" cy="581274"/>
          </a:xfrm>
          <a:prstGeom prst="rect">
            <a:avLst/>
          </a:prstGeom>
        </p:spPr>
      </p:pic>
      <p:sp>
        <p:nvSpPr>
          <p:cNvPr id="55" name="角丸四角形 54"/>
          <p:cNvSpPr/>
          <p:nvPr/>
        </p:nvSpPr>
        <p:spPr>
          <a:xfrm>
            <a:off x="9562893" y="1556741"/>
            <a:ext cx="2036516" cy="1931695"/>
          </a:xfrm>
          <a:prstGeom prst="roundRect">
            <a:avLst>
              <a:gd name="adj" fmla="val 981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正方形/長方形 55"/>
          <p:cNvSpPr/>
          <p:nvPr/>
        </p:nvSpPr>
        <p:spPr>
          <a:xfrm>
            <a:off x="9552480" y="2780910"/>
            <a:ext cx="2096728" cy="601710"/>
          </a:xfrm>
          <a:prstGeom prst="rect">
            <a:avLst/>
          </a:prstGeom>
        </p:spPr>
        <p:txBody>
          <a:bodyPr wrap="none">
            <a:spAutoFit/>
          </a:bodyPr>
          <a:lstStyle/>
          <a:p>
            <a:pPr algn="ctr"/>
            <a:r>
              <a:rPr lang="en-US" altLang="ja-JP" sz="2000" b="1" dirty="0">
                <a:latin typeface="Meiryo UI" panose="020B0604030504040204" pitchFamily="50" charset="-128"/>
                <a:ea typeface="Meiryo UI" panose="020B0604030504040204" pitchFamily="50" charset="-128"/>
              </a:rPr>
              <a:t>Psychological </a:t>
            </a:r>
          </a:p>
          <a:p>
            <a:pPr algn="ctr"/>
            <a:r>
              <a:rPr lang="en-US" altLang="ja-JP" sz="2000" b="1" dirty="0">
                <a:latin typeface="Meiryo UI" panose="020B0604030504040204" pitchFamily="50" charset="-128"/>
                <a:ea typeface="Meiryo UI" panose="020B0604030504040204" pitchFamily="50" charset="-128"/>
              </a:rPr>
              <a:t>well-being</a:t>
            </a:r>
            <a:endParaRPr lang="ja-JP" altLang="en-US" sz="20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601223" y="4509150"/>
            <a:ext cx="184731" cy="369332"/>
          </a:xfrm>
          <a:prstGeom prst="rect">
            <a:avLst/>
          </a:prstGeom>
          <a:noFill/>
        </p:spPr>
        <p:txBody>
          <a:bodyPr wrap="none" rtlCol="0">
            <a:spAutoFit/>
          </a:bodyPr>
          <a:lstStyle/>
          <a:p>
            <a:endParaRPr kumimoji="1" lang="ja-JP" altLang="en-US" dirty="0"/>
          </a:p>
        </p:txBody>
      </p:sp>
      <p:graphicFrame>
        <p:nvGraphicFramePr>
          <p:cNvPr id="61" name="表 60"/>
          <p:cNvGraphicFramePr>
            <a:graphicFrameLocks noGrp="1"/>
          </p:cNvGraphicFramePr>
          <p:nvPr>
            <p:extLst>
              <p:ext uri="{D42A27DB-BD31-4B8C-83A1-F6EECF244321}">
                <p14:modId xmlns:p14="http://schemas.microsoft.com/office/powerpoint/2010/main" val="2543108076"/>
              </p:ext>
            </p:extLst>
          </p:nvPr>
        </p:nvGraphicFramePr>
        <p:xfrm>
          <a:off x="119170" y="3610030"/>
          <a:ext cx="11953660" cy="3225918"/>
        </p:xfrm>
        <a:graphic>
          <a:graphicData uri="http://schemas.openxmlformats.org/drawingml/2006/table">
            <a:tbl>
              <a:tblPr firstRow="1" bandRow="1">
                <a:tableStyleId>{5C22544A-7EE6-4342-B048-85BDC9FD1C3A}</a:tableStyleId>
              </a:tblPr>
              <a:tblGrid>
                <a:gridCol w="2232310">
                  <a:extLst>
                    <a:ext uri="{9D8B030D-6E8A-4147-A177-3AD203B41FA5}">
                      <a16:colId xmlns:a16="http://schemas.microsoft.com/office/drawing/2014/main" val="20000"/>
                    </a:ext>
                  </a:extLst>
                </a:gridCol>
                <a:gridCol w="5616780">
                  <a:extLst>
                    <a:ext uri="{9D8B030D-6E8A-4147-A177-3AD203B41FA5}">
                      <a16:colId xmlns:a16="http://schemas.microsoft.com/office/drawing/2014/main" val="20001"/>
                    </a:ext>
                  </a:extLst>
                </a:gridCol>
                <a:gridCol w="4104570">
                  <a:extLst>
                    <a:ext uri="{9D8B030D-6E8A-4147-A177-3AD203B41FA5}">
                      <a16:colId xmlns:a16="http://schemas.microsoft.com/office/drawing/2014/main" val="53471679"/>
                    </a:ext>
                  </a:extLst>
                </a:gridCol>
              </a:tblGrid>
              <a:tr h="370467">
                <a:tc>
                  <a:txBody>
                    <a:bodyPr/>
                    <a:lstStyle/>
                    <a:p>
                      <a:pPr algn="ctr"/>
                      <a:r>
                        <a:rPr kumimoji="1"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Paper</a:t>
                      </a:r>
                      <a:r>
                        <a:rPr kumimoji="1" lang="en-US" altLang="ja-JP" sz="18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dirty="0">
                          <a:latin typeface="Meiryo UI" pitchFamily="50" charset="-128"/>
                          <a:ea typeface="Meiryo UI" pitchFamily="50" charset="-128"/>
                        </a:rPr>
                        <a:t>Outline</a:t>
                      </a:r>
                      <a:endParaRPr lang="ja-JP" altLang="en-US" sz="18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dirty="0">
                          <a:latin typeface="Meiryo UI" pitchFamily="50" charset="-128"/>
                          <a:ea typeface="Meiryo UI" pitchFamily="50" charset="-128"/>
                        </a:rPr>
                        <a:t>Others</a:t>
                      </a:r>
                      <a:endParaRPr lang="ja-JP" altLang="en-US" sz="18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84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da-DK" altLang="ja-JP" sz="1600" b="0" kern="1200" dirty="0">
                          <a:solidFill>
                            <a:schemeClr val="dk1"/>
                          </a:solidFill>
                          <a:latin typeface="Meiryo UI" panose="020B0604030504040204" pitchFamily="50" charset="-128"/>
                          <a:ea typeface="Meiryo UI" panose="020B0604030504040204" pitchFamily="50" charset="-128"/>
                          <a:cs typeface="+mn-cs"/>
                        </a:rPr>
                        <a:t>Mollenkopf et al., 2005</a:t>
                      </a:r>
                      <a:endParaRPr kumimoji="1" lang="ja-JP" altLang="en-US" sz="16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chemeClr val="tx1"/>
                          </a:solidFill>
                          <a:effectLst/>
                          <a:latin typeface="Meiryo UI" pitchFamily="50" charset="-128"/>
                          <a:ea typeface="Meiryo UI" pitchFamily="50" charset="-128"/>
                        </a:rPr>
                        <a:t>How transport mobility contributes towards enhanced quality of life</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chemeClr val="tx1"/>
                          </a:solidFill>
                          <a:effectLst/>
                          <a:latin typeface="Meiryo UI" pitchFamily="50" charset="-128"/>
                          <a:ea typeface="Meiryo UI" pitchFamily="50" charset="-128"/>
                        </a:rPr>
                        <a:t>Convenience of transportation is positively correlated with quality of life</a:t>
                      </a:r>
                      <a:endParaRPr lang="ja-JP" altLang="en-US" sz="16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49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kern="1200" dirty="0" err="1">
                          <a:solidFill>
                            <a:schemeClr val="dk1"/>
                          </a:solidFill>
                          <a:latin typeface="Meiryo UI" panose="020B0604030504040204" pitchFamily="50" charset="-128"/>
                          <a:ea typeface="Meiryo UI" panose="020B0604030504040204" pitchFamily="50" charset="-128"/>
                          <a:cs typeface="+mn-cs"/>
                        </a:rPr>
                        <a:t>Bergstad</a:t>
                      </a:r>
                      <a:r>
                        <a:rPr kumimoji="1" lang="en-US" altLang="ja-JP" sz="1600" b="0" kern="1200" dirty="0">
                          <a:solidFill>
                            <a:schemeClr val="dk1"/>
                          </a:solidFill>
                          <a:latin typeface="Meiryo UI" panose="020B0604030504040204" pitchFamily="50" charset="-128"/>
                          <a:ea typeface="Meiryo UI" panose="020B0604030504040204" pitchFamily="50" charset="-128"/>
                          <a:cs typeface="+mn-cs"/>
                        </a:rPr>
                        <a:t> et al. 2011 </a:t>
                      </a:r>
                      <a:endParaRPr kumimoji="1" lang="ja-JP" altLang="en-US" sz="16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chemeClr val="tx1"/>
                          </a:solidFill>
                          <a:effectLst/>
                          <a:latin typeface="Meiryo UI" pitchFamily="50" charset="-128"/>
                          <a:ea typeface="Meiryo UI" pitchFamily="50" charset="-128"/>
                        </a:rPr>
                        <a:t>Emotional, social, and psychological aspects related to transportation mobility are receiving attention</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chemeClr val="tx1"/>
                          </a:solidFill>
                          <a:effectLst/>
                          <a:latin typeface="Meiryo UI" pitchFamily="50" charset="-128"/>
                          <a:ea typeface="Meiryo UI" pitchFamily="50" charset="-128"/>
                        </a:rPr>
                        <a:t>Mobility of transit agencies has not consistently proven beneficial</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kern="1200" dirty="0">
                          <a:solidFill>
                            <a:schemeClr val="dk1"/>
                          </a:solidFill>
                          <a:latin typeface="Meiryo UI" panose="020B0604030504040204" pitchFamily="50" charset="-128"/>
                          <a:ea typeface="Meiryo UI" panose="020B0604030504040204" pitchFamily="50" charset="-128"/>
                          <a:cs typeface="+mn-cs"/>
                        </a:rPr>
                        <a:t>Spinney et al., 2009</a:t>
                      </a:r>
                      <a:endParaRPr kumimoji="1" lang="ja-JP" altLang="en-US" sz="16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chemeClr val="tx1"/>
                          </a:solidFill>
                          <a:effectLst/>
                          <a:latin typeface="Meiryo UI" pitchFamily="50" charset="-128"/>
                          <a:ea typeface="Meiryo UI" pitchFamily="50" charset="-128"/>
                        </a:rPr>
                        <a:t>Satisfaction with activity performance also found to mediate this relationship</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chemeClr val="tx1"/>
                          </a:solidFill>
                          <a:effectLst/>
                          <a:latin typeface="Meiryo UI" pitchFamily="50" charset="-128"/>
                          <a:ea typeface="Meiryo UI" pitchFamily="50" charset="-128"/>
                        </a:rPr>
                        <a:t>Participation leads to a sense of independence.</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52948"/>
                  </a:ext>
                </a:extLst>
              </a:tr>
              <a:tr h="6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kern="1200" dirty="0">
                          <a:solidFill>
                            <a:schemeClr val="dk1"/>
                          </a:solidFill>
                          <a:latin typeface="Meiryo UI" panose="020B0604030504040204" pitchFamily="50" charset="-128"/>
                          <a:ea typeface="Meiryo UI" panose="020B0604030504040204" pitchFamily="50" charset="-128"/>
                          <a:cs typeface="+mn-cs"/>
                        </a:rPr>
                        <a:t>Cantor and Sanderson (1999)</a:t>
                      </a:r>
                      <a:endParaRPr kumimoji="1" lang="ja-JP" altLang="en-US" sz="16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chemeClr val="tx1"/>
                          </a:solidFill>
                          <a:effectLst/>
                          <a:latin typeface="Meiryo UI" pitchFamily="50" charset="-128"/>
                          <a:ea typeface="Meiryo UI" pitchFamily="50" charset="-128"/>
                        </a:rPr>
                        <a:t>Participation in all tasks of life is important to well-being</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chemeClr val="tx1"/>
                          </a:solidFill>
                          <a:effectLst/>
                          <a:latin typeface="Meiryo UI" pitchFamily="50" charset="-128"/>
                          <a:ea typeface="Meiryo UI" pitchFamily="50" charset="-128"/>
                        </a:rPr>
                        <a:t>Transportation has a greater purpose than just simply moving from one place to another</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7185697"/>
                  </a:ext>
                </a:extLst>
              </a:tr>
            </a:tbl>
          </a:graphicData>
        </a:graphic>
      </p:graphicFrame>
      <p:sp>
        <p:nvSpPr>
          <p:cNvPr id="10" name="右矢印 9"/>
          <p:cNvSpPr/>
          <p:nvPr/>
        </p:nvSpPr>
        <p:spPr>
          <a:xfrm>
            <a:off x="2641433" y="1959481"/>
            <a:ext cx="7106266" cy="1181479"/>
          </a:xfrm>
          <a:prstGeom prst="rightArrow">
            <a:avLst/>
          </a:prstGeom>
          <a:solidFill>
            <a:schemeClr val="tx1">
              <a:alpha val="17000"/>
            </a:scheme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正方形/長方形 59"/>
          <p:cNvSpPr/>
          <p:nvPr/>
        </p:nvSpPr>
        <p:spPr>
          <a:xfrm>
            <a:off x="3838638" y="2297569"/>
            <a:ext cx="1258520" cy="295409"/>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Education</a:t>
            </a:r>
            <a:endParaRPr lang="ja-JP" altLang="en-US" sz="2000" b="1" dirty="0">
              <a:latin typeface="Meiryo UI" panose="020B0604030504040204" pitchFamily="50" charset="-128"/>
              <a:ea typeface="Meiryo UI" panose="020B0604030504040204" pitchFamily="50" charset="-128"/>
            </a:endParaRPr>
          </a:p>
        </p:txBody>
      </p:sp>
      <p:sp>
        <p:nvSpPr>
          <p:cNvPr id="66" name="正方形/長方形 65"/>
          <p:cNvSpPr/>
          <p:nvPr/>
        </p:nvSpPr>
        <p:spPr>
          <a:xfrm>
            <a:off x="5334153" y="2297569"/>
            <a:ext cx="992097" cy="295409"/>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Medical</a:t>
            </a:r>
            <a:endParaRPr lang="ja-JP" altLang="en-US" sz="2000" b="1" dirty="0">
              <a:latin typeface="Meiryo UI" panose="020B0604030504040204" pitchFamily="50" charset="-128"/>
              <a:ea typeface="Meiryo UI" panose="020B0604030504040204" pitchFamily="50" charset="-128"/>
            </a:endParaRPr>
          </a:p>
        </p:txBody>
      </p:sp>
      <p:sp>
        <p:nvSpPr>
          <p:cNvPr id="78" name="正方形/長方形 77"/>
          <p:cNvSpPr/>
          <p:nvPr/>
        </p:nvSpPr>
        <p:spPr>
          <a:xfrm>
            <a:off x="6562352" y="2297569"/>
            <a:ext cx="1556492" cy="295409"/>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Employment</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4533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119170" y="116540"/>
            <a:ext cx="4075155" cy="523220"/>
          </a:xfrm>
        </p:spPr>
        <p:txBody>
          <a:bodyPr/>
          <a:lstStyle/>
          <a:p>
            <a:pPr algn="l"/>
            <a:r>
              <a:rPr lang="en-US" altLang="ja-JP" sz="2800" b="1" dirty="0">
                <a:latin typeface="Meiryo UI" pitchFamily="50" charset="-128"/>
                <a:ea typeface="Meiryo UI" pitchFamily="50" charset="-128"/>
              </a:rPr>
              <a:t>1-2. Background(2) </a:t>
            </a:r>
            <a:endParaRPr lang="ja-JP" altLang="en-US" sz="2800" b="1" dirty="0">
              <a:latin typeface="Meiryo UI" pitchFamily="50" charset="-128"/>
              <a:ea typeface="Meiryo UI" pitchFamily="50" charset="-128"/>
            </a:endParaRPr>
          </a:p>
        </p:txBody>
      </p:sp>
      <p:sp>
        <p:nvSpPr>
          <p:cNvPr id="42" name="正方形/長方形 41"/>
          <p:cNvSpPr/>
          <p:nvPr/>
        </p:nvSpPr>
        <p:spPr>
          <a:xfrm>
            <a:off x="93988" y="894361"/>
            <a:ext cx="11978842"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Relationship between Transportation Mobility and Happiness</a:t>
            </a:r>
            <a:endParaRPr lang="ja-JP" altLang="en-US" sz="28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171072" y="1885969"/>
            <a:ext cx="892986" cy="360856"/>
          </a:xfrm>
          <a:prstGeom prst="rect">
            <a:avLst/>
          </a:prstGeom>
        </p:spPr>
      </p:pic>
      <p:sp>
        <p:nvSpPr>
          <p:cNvPr id="11" name="正方形/長方形 10"/>
          <p:cNvSpPr/>
          <p:nvPr/>
        </p:nvSpPr>
        <p:spPr>
          <a:xfrm>
            <a:off x="646524" y="2780910"/>
            <a:ext cx="1619353" cy="400110"/>
          </a:xfrm>
          <a:prstGeom prst="rect">
            <a:avLst/>
          </a:prstGeom>
        </p:spPr>
        <p:txBody>
          <a:bodyPr wrap="none">
            <a:spAutoFit/>
          </a:bodyPr>
          <a:lstStyle/>
          <a:p>
            <a:pPr algn="ctr"/>
            <a:r>
              <a:rPr lang="en-US" altLang="ja-JP" sz="2000" b="1"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移動サービス</a:t>
            </a:r>
            <a:endParaRPr lang="ja-JP" altLang="en-US" sz="2000" b="1"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4"/>
          <a:stretch>
            <a:fillRect/>
          </a:stretch>
        </p:blipFill>
        <p:spPr>
          <a:xfrm>
            <a:off x="4330552" y="1635989"/>
            <a:ext cx="846293" cy="581281"/>
          </a:xfrm>
          <a:prstGeom prst="rect">
            <a:avLst/>
          </a:prstGeom>
        </p:spPr>
      </p:pic>
      <p:pic>
        <p:nvPicPr>
          <p:cNvPr id="13" name="図 12"/>
          <p:cNvPicPr>
            <a:picLocks noChangeAspect="1"/>
          </p:cNvPicPr>
          <p:nvPr/>
        </p:nvPicPr>
        <p:blipFill>
          <a:blip r:embed="rId5"/>
          <a:stretch>
            <a:fillRect/>
          </a:stretch>
        </p:blipFill>
        <p:spPr>
          <a:xfrm>
            <a:off x="5648213" y="1609907"/>
            <a:ext cx="764545" cy="745916"/>
          </a:xfrm>
          <a:prstGeom prst="rect">
            <a:avLst/>
          </a:prstGeom>
        </p:spPr>
      </p:pic>
      <p:pic>
        <p:nvPicPr>
          <p:cNvPr id="14" name="図 13"/>
          <p:cNvPicPr>
            <a:picLocks noChangeAspect="1"/>
          </p:cNvPicPr>
          <p:nvPr/>
        </p:nvPicPr>
        <p:blipFill>
          <a:blip r:embed="rId6"/>
          <a:stretch>
            <a:fillRect/>
          </a:stretch>
        </p:blipFill>
        <p:spPr>
          <a:xfrm>
            <a:off x="7250115" y="1609907"/>
            <a:ext cx="541510" cy="759862"/>
          </a:xfrm>
          <a:prstGeom prst="rect">
            <a:avLst/>
          </a:prstGeom>
        </p:spPr>
      </p:pic>
      <p:pic>
        <p:nvPicPr>
          <p:cNvPr id="18" name="図 17"/>
          <p:cNvPicPr>
            <a:picLocks noChangeAspect="1"/>
          </p:cNvPicPr>
          <p:nvPr/>
        </p:nvPicPr>
        <p:blipFill>
          <a:blip r:embed="rId7"/>
          <a:stretch>
            <a:fillRect/>
          </a:stretch>
        </p:blipFill>
        <p:spPr>
          <a:xfrm>
            <a:off x="3985018" y="2684571"/>
            <a:ext cx="790244" cy="604064"/>
          </a:xfrm>
          <a:prstGeom prst="rect">
            <a:avLst/>
          </a:prstGeom>
        </p:spPr>
      </p:pic>
      <p:pic>
        <p:nvPicPr>
          <p:cNvPr id="84" name="図 83"/>
          <p:cNvPicPr>
            <a:picLocks noChangeAspect="1"/>
          </p:cNvPicPr>
          <p:nvPr/>
        </p:nvPicPr>
        <p:blipFill>
          <a:blip r:embed="rId8"/>
          <a:stretch>
            <a:fillRect/>
          </a:stretch>
        </p:blipFill>
        <p:spPr>
          <a:xfrm>
            <a:off x="5209658" y="2569071"/>
            <a:ext cx="651369" cy="694785"/>
          </a:xfrm>
          <a:prstGeom prst="rect">
            <a:avLst/>
          </a:prstGeom>
        </p:spPr>
      </p:pic>
      <p:pic>
        <p:nvPicPr>
          <p:cNvPr id="20" name="図 19"/>
          <p:cNvPicPr>
            <a:picLocks noChangeAspect="1"/>
          </p:cNvPicPr>
          <p:nvPr/>
        </p:nvPicPr>
        <p:blipFill>
          <a:blip r:embed="rId9"/>
          <a:stretch>
            <a:fillRect/>
          </a:stretch>
        </p:blipFill>
        <p:spPr>
          <a:xfrm>
            <a:off x="6198717" y="2631427"/>
            <a:ext cx="780390" cy="625780"/>
          </a:xfrm>
          <a:prstGeom prst="rect">
            <a:avLst/>
          </a:prstGeom>
        </p:spPr>
      </p:pic>
      <p:pic>
        <p:nvPicPr>
          <p:cNvPr id="21" name="図 20"/>
          <p:cNvPicPr>
            <a:picLocks noChangeAspect="1"/>
          </p:cNvPicPr>
          <p:nvPr/>
        </p:nvPicPr>
        <p:blipFill>
          <a:blip r:embed="rId10"/>
          <a:stretch>
            <a:fillRect/>
          </a:stretch>
        </p:blipFill>
        <p:spPr>
          <a:xfrm>
            <a:off x="7324443" y="2566902"/>
            <a:ext cx="871753" cy="687029"/>
          </a:xfrm>
          <a:prstGeom prst="rect">
            <a:avLst/>
          </a:prstGeom>
        </p:spPr>
      </p:pic>
      <p:sp>
        <p:nvSpPr>
          <p:cNvPr id="23" name="角丸四角形 22"/>
          <p:cNvSpPr/>
          <p:nvPr/>
        </p:nvSpPr>
        <p:spPr>
          <a:xfrm>
            <a:off x="3719670" y="1556741"/>
            <a:ext cx="4680650" cy="1944270"/>
          </a:xfrm>
          <a:prstGeom prst="roundRect">
            <a:avLst>
              <a:gd name="adj" fmla="val 981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角丸四角形 87"/>
          <p:cNvSpPr/>
          <p:nvPr/>
        </p:nvSpPr>
        <p:spPr>
          <a:xfrm>
            <a:off x="119170" y="1556741"/>
            <a:ext cx="2766966" cy="1931695"/>
          </a:xfrm>
          <a:prstGeom prst="roundRect">
            <a:avLst>
              <a:gd name="adj" fmla="val 981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 name="図 1"/>
          <p:cNvPicPr>
            <a:picLocks noChangeAspect="1"/>
          </p:cNvPicPr>
          <p:nvPr/>
        </p:nvPicPr>
        <p:blipFill>
          <a:blip r:embed="rId11"/>
          <a:stretch>
            <a:fillRect/>
          </a:stretch>
        </p:blipFill>
        <p:spPr>
          <a:xfrm>
            <a:off x="1054758" y="1635293"/>
            <a:ext cx="664688" cy="655909"/>
          </a:xfrm>
          <a:prstGeom prst="rect">
            <a:avLst/>
          </a:prstGeom>
        </p:spPr>
      </p:pic>
      <p:pic>
        <p:nvPicPr>
          <p:cNvPr id="3" name="図 2"/>
          <p:cNvPicPr>
            <a:picLocks noChangeAspect="1"/>
          </p:cNvPicPr>
          <p:nvPr/>
        </p:nvPicPr>
        <p:blipFill>
          <a:blip r:embed="rId12"/>
          <a:stretch>
            <a:fillRect/>
          </a:stretch>
        </p:blipFill>
        <p:spPr>
          <a:xfrm>
            <a:off x="568288" y="2289102"/>
            <a:ext cx="1013878" cy="475479"/>
          </a:xfrm>
          <a:prstGeom prst="rect">
            <a:avLst/>
          </a:prstGeom>
        </p:spPr>
      </p:pic>
      <p:pic>
        <p:nvPicPr>
          <p:cNvPr id="49" name="図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01223" y="1760000"/>
            <a:ext cx="1040210" cy="850399"/>
          </a:xfrm>
          <a:prstGeom prst="rect">
            <a:avLst/>
          </a:prstGeom>
        </p:spPr>
      </p:pic>
      <p:pic>
        <p:nvPicPr>
          <p:cNvPr id="53" name="図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47189" y="1836628"/>
            <a:ext cx="1104742" cy="821878"/>
          </a:xfrm>
          <a:prstGeom prst="rect">
            <a:avLst/>
          </a:prstGeom>
        </p:spPr>
      </p:pic>
      <p:pic>
        <p:nvPicPr>
          <p:cNvPr id="54" name="図 5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503537" y="1693359"/>
            <a:ext cx="921203" cy="581274"/>
          </a:xfrm>
          <a:prstGeom prst="rect">
            <a:avLst/>
          </a:prstGeom>
        </p:spPr>
      </p:pic>
      <p:sp>
        <p:nvSpPr>
          <p:cNvPr id="55" name="角丸四角形 54"/>
          <p:cNvSpPr/>
          <p:nvPr/>
        </p:nvSpPr>
        <p:spPr>
          <a:xfrm>
            <a:off x="9562893" y="1556741"/>
            <a:ext cx="2036516" cy="1931695"/>
          </a:xfrm>
          <a:prstGeom prst="roundRect">
            <a:avLst>
              <a:gd name="adj" fmla="val 981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正方形/長方形 55"/>
          <p:cNvSpPr/>
          <p:nvPr/>
        </p:nvSpPr>
        <p:spPr>
          <a:xfrm>
            <a:off x="9867310" y="2780910"/>
            <a:ext cx="1467068" cy="400110"/>
          </a:xfrm>
          <a:prstGeom prst="rect">
            <a:avLst/>
          </a:prstGeom>
        </p:spPr>
        <p:txBody>
          <a:bodyPr wrap="none">
            <a:spAutoFit/>
          </a:bodyPr>
          <a:lstStyle/>
          <a:p>
            <a:pPr algn="ctr"/>
            <a:r>
              <a:rPr lang="ja-JP" altLang="en-US" sz="2000" b="1" dirty="0">
                <a:latin typeface="Meiryo UI" panose="020B0604030504040204" pitchFamily="50" charset="-128"/>
                <a:ea typeface="Meiryo UI" panose="020B0604030504040204" pitchFamily="50" charset="-128"/>
              </a:rPr>
              <a:t>心理的幸福</a:t>
            </a:r>
          </a:p>
        </p:txBody>
      </p:sp>
      <p:sp>
        <p:nvSpPr>
          <p:cNvPr id="15" name="テキスト ボックス 14"/>
          <p:cNvSpPr txBox="1"/>
          <p:nvPr/>
        </p:nvSpPr>
        <p:spPr>
          <a:xfrm>
            <a:off x="1601223" y="4509150"/>
            <a:ext cx="184731" cy="369332"/>
          </a:xfrm>
          <a:prstGeom prst="rect">
            <a:avLst/>
          </a:prstGeom>
          <a:noFill/>
        </p:spPr>
        <p:txBody>
          <a:bodyPr wrap="none" rtlCol="0">
            <a:spAutoFit/>
          </a:bodyPr>
          <a:lstStyle/>
          <a:p>
            <a:endParaRPr kumimoji="1" lang="ja-JP" altLang="en-US" dirty="0"/>
          </a:p>
        </p:txBody>
      </p:sp>
      <p:graphicFrame>
        <p:nvGraphicFramePr>
          <p:cNvPr id="61" name="表 60"/>
          <p:cNvGraphicFramePr>
            <a:graphicFrameLocks noGrp="1"/>
          </p:cNvGraphicFramePr>
          <p:nvPr>
            <p:extLst>
              <p:ext uri="{D42A27DB-BD31-4B8C-83A1-F6EECF244321}">
                <p14:modId xmlns:p14="http://schemas.microsoft.com/office/powerpoint/2010/main" val="4069945594"/>
              </p:ext>
            </p:extLst>
          </p:nvPr>
        </p:nvGraphicFramePr>
        <p:xfrm>
          <a:off x="119170" y="3610030"/>
          <a:ext cx="11953660" cy="3012558"/>
        </p:xfrm>
        <a:graphic>
          <a:graphicData uri="http://schemas.openxmlformats.org/drawingml/2006/table">
            <a:tbl>
              <a:tblPr firstRow="1" bandRow="1">
                <a:tableStyleId>{5C22544A-7EE6-4342-B048-85BDC9FD1C3A}</a:tableStyleId>
              </a:tblPr>
              <a:tblGrid>
                <a:gridCol w="2232310">
                  <a:extLst>
                    <a:ext uri="{9D8B030D-6E8A-4147-A177-3AD203B41FA5}">
                      <a16:colId xmlns:a16="http://schemas.microsoft.com/office/drawing/2014/main" val="20000"/>
                    </a:ext>
                  </a:extLst>
                </a:gridCol>
                <a:gridCol w="5616780">
                  <a:extLst>
                    <a:ext uri="{9D8B030D-6E8A-4147-A177-3AD203B41FA5}">
                      <a16:colId xmlns:a16="http://schemas.microsoft.com/office/drawing/2014/main" val="20001"/>
                    </a:ext>
                  </a:extLst>
                </a:gridCol>
                <a:gridCol w="4104570">
                  <a:extLst>
                    <a:ext uri="{9D8B030D-6E8A-4147-A177-3AD203B41FA5}">
                      <a16:colId xmlns:a16="http://schemas.microsoft.com/office/drawing/2014/main" val="53471679"/>
                    </a:ext>
                  </a:extLst>
                </a:gridCol>
              </a:tblGrid>
              <a:tr h="370467">
                <a:tc>
                  <a:txBody>
                    <a:bodyPr/>
                    <a:lstStyle/>
                    <a:p>
                      <a:pPr algn="ctr"/>
                      <a:r>
                        <a:rPr kumimoji="1"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Paper</a:t>
                      </a:r>
                      <a:r>
                        <a:rPr kumimoji="1" lang="en-US" altLang="ja-JP" sz="18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dirty="0">
                          <a:latin typeface="Meiryo UI" pitchFamily="50" charset="-128"/>
                          <a:ea typeface="Meiryo UI" pitchFamily="50" charset="-128"/>
                        </a:rPr>
                        <a:t>Outline</a:t>
                      </a:r>
                      <a:endParaRPr lang="ja-JP" altLang="en-US" sz="18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dirty="0">
                          <a:latin typeface="Meiryo UI" pitchFamily="50" charset="-128"/>
                          <a:ea typeface="Meiryo UI" pitchFamily="50" charset="-128"/>
                        </a:rPr>
                        <a:t>Others</a:t>
                      </a:r>
                      <a:endParaRPr lang="ja-JP" altLang="en-US" sz="18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84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da-DK" altLang="ja-JP" sz="1600" b="0" kern="1200" dirty="0">
                          <a:solidFill>
                            <a:schemeClr val="dk1"/>
                          </a:solidFill>
                          <a:latin typeface="Meiryo UI" panose="020B0604030504040204" pitchFamily="50" charset="-128"/>
                          <a:ea typeface="Meiryo UI" panose="020B0604030504040204" pitchFamily="50" charset="-128"/>
                          <a:cs typeface="+mn-cs"/>
                        </a:rPr>
                        <a:t>Mollenkopf et al., 2005</a:t>
                      </a:r>
                      <a:endParaRPr kumimoji="1" lang="ja-JP" altLang="en-US" sz="16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smtClean="0">
                          <a:solidFill>
                            <a:schemeClr val="tx1"/>
                          </a:solidFill>
                          <a:effectLst/>
                          <a:latin typeface="Meiryo UI" pitchFamily="50" charset="-128"/>
                          <a:ea typeface="Meiryo UI" pitchFamily="50" charset="-128"/>
                        </a:rPr>
                        <a:t>交通モビリティは生活の質の向上にどのように貢献するのか？</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smtClean="0">
                          <a:solidFill>
                            <a:schemeClr val="tx1"/>
                          </a:solidFill>
                          <a:effectLst/>
                          <a:latin typeface="Meiryo UI" pitchFamily="50" charset="-128"/>
                          <a:ea typeface="Meiryo UI" pitchFamily="50" charset="-128"/>
                        </a:rPr>
                        <a:t>交通の利便性は生活の質と正の相関がある</a:t>
                      </a:r>
                      <a:endParaRPr lang="ja-JP" altLang="en-US" sz="16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49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kern="1200" dirty="0" err="1">
                          <a:solidFill>
                            <a:schemeClr val="dk1"/>
                          </a:solidFill>
                          <a:latin typeface="Meiryo UI" panose="020B0604030504040204" pitchFamily="50" charset="-128"/>
                          <a:ea typeface="Meiryo UI" panose="020B0604030504040204" pitchFamily="50" charset="-128"/>
                          <a:cs typeface="+mn-cs"/>
                        </a:rPr>
                        <a:t>Bergstad</a:t>
                      </a:r>
                      <a:r>
                        <a:rPr kumimoji="1" lang="en-US" altLang="ja-JP" sz="1600" b="0" kern="1200" dirty="0">
                          <a:solidFill>
                            <a:schemeClr val="dk1"/>
                          </a:solidFill>
                          <a:latin typeface="Meiryo UI" panose="020B0604030504040204" pitchFamily="50" charset="-128"/>
                          <a:ea typeface="Meiryo UI" panose="020B0604030504040204" pitchFamily="50" charset="-128"/>
                          <a:cs typeface="+mn-cs"/>
                        </a:rPr>
                        <a:t> et al. 2011 </a:t>
                      </a:r>
                      <a:endParaRPr kumimoji="1" lang="ja-JP" altLang="en-US" sz="16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smtClean="0">
                          <a:solidFill>
                            <a:schemeClr val="tx1"/>
                          </a:solidFill>
                          <a:effectLst/>
                          <a:latin typeface="Meiryo UI" pitchFamily="50" charset="-128"/>
                          <a:ea typeface="Meiryo UI" pitchFamily="50" charset="-128"/>
                        </a:rPr>
                        <a:t>交通移動に関連する感情的、社会的、心理的側面が注目されている</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smtClean="0">
                          <a:solidFill>
                            <a:schemeClr val="tx1"/>
                          </a:solidFill>
                          <a:effectLst/>
                          <a:latin typeface="Meiryo UI" pitchFamily="50" charset="-128"/>
                          <a:ea typeface="Meiryo UI" pitchFamily="50" charset="-128"/>
                        </a:rPr>
                        <a:t>交通機関の機動性は、一貫して有益であることが証明されていない</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kern="1200" dirty="0">
                          <a:solidFill>
                            <a:schemeClr val="dk1"/>
                          </a:solidFill>
                          <a:latin typeface="Meiryo UI" panose="020B0604030504040204" pitchFamily="50" charset="-128"/>
                          <a:ea typeface="Meiryo UI" panose="020B0604030504040204" pitchFamily="50" charset="-128"/>
                          <a:cs typeface="+mn-cs"/>
                        </a:rPr>
                        <a:t>Spinney et al., 2009</a:t>
                      </a:r>
                      <a:endParaRPr kumimoji="1" lang="ja-JP" altLang="en-US" sz="16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smtClean="0">
                          <a:solidFill>
                            <a:schemeClr val="tx1"/>
                          </a:solidFill>
                          <a:effectLst/>
                          <a:latin typeface="Meiryo UI" pitchFamily="50" charset="-128"/>
                          <a:ea typeface="Meiryo UI" pitchFamily="50" charset="-128"/>
                        </a:rPr>
                        <a:t>活動パフォーマンスに対する満足度も、この関係を媒介することがわかった</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smtClean="0">
                          <a:solidFill>
                            <a:schemeClr val="tx1"/>
                          </a:solidFill>
                          <a:effectLst/>
                          <a:latin typeface="Meiryo UI" pitchFamily="50" charset="-128"/>
                          <a:ea typeface="Meiryo UI" pitchFamily="50" charset="-128"/>
                        </a:rPr>
                        <a:t>参加することが自立につながる</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52948"/>
                  </a:ext>
                </a:extLst>
              </a:tr>
              <a:tr h="6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kern="1200" dirty="0">
                          <a:solidFill>
                            <a:schemeClr val="dk1"/>
                          </a:solidFill>
                          <a:latin typeface="Meiryo UI" panose="020B0604030504040204" pitchFamily="50" charset="-128"/>
                          <a:ea typeface="Meiryo UI" panose="020B0604030504040204" pitchFamily="50" charset="-128"/>
                          <a:cs typeface="+mn-cs"/>
                        </a:rPr>
                        <a:t>Cantor and Sanderson (1999)</a:t>
                      </a:r>
                      <a:endParaRPr kumimoji="1" lang="ja-JP" altLang="en-US" sz="16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smtClean="0">
                          <a:solidFill>
                            <a:schemeClr val="tx1"/>
                          </a:solidFill>
                          <a:effectLst/>
                          <a:latin typeface="Meiryo UI" pitchFamily="50" charset="-128"/>
                          <a:ea typeface="Meiryo UI" pitchFamily="50" charset="-128"/>
                        </a:rPr>
                        <a:t>幸福のためには、生活のあらゆる作業に参加することが重要である</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smtClean="0">
                          <a:solidFill>
                            <a:schemeClr val="tx1"/>
                          </a:solidFill>
                          <a:effectLst/>
                          <a:latin typeface="Meiryo UI" pitchFamily="50" charset="-128"/>
                          <a:ea typeface="Meiryo UI" pitchFamily="50" charset="-128"/>
                        </a:rPr>
                        <a:t>交通機関には、単にある場所から別の場所へ移動するだけでなく、より大きな目的があります。</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7185697"/>
                  </a:ext>
                </a:extLst>
              </a:tr>
            </a:tbl>
          </a:graphicData>
        </a:graphic>
      </p:graphicFrame>
      <p:sp>
        <p:nvSpPr>
          <p:cNvPr id="10" name="右矢印 9"/>
          <p:cNvSpPr/>
          <p:nvPr/>
        </p:nvSpPr>
        <p:spPr>
          <a:xfrm>
            <a:off x="2641433" y="1959481"/>
            <a:ext cx="7106266" cy="1181479"/>
          </a:xfrm>
          <a:prstGeom prst="rightArrow">
            <a:avLst/>
          </a:prstGeom>
          <a:solidFill>
            <a:schemeClr val="tx1">
              <a:alpha val="17000"/>
            </a:scheme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4" name="グループ化 3"/>
          <p:cNvGrpSpPr/>
          <p:nvPr/>
        </p:nvGrpSpPr>
        <p:grpSpPr>
          <a:xfrm>
            <a:off x="3791680" y="2285688"/>
            <a:ext cx="4404516" cy="1203251"/>
            <a:chOff x="3791680" y="2204830"/>
            <a:chExt cx="5116710" cy="1468372"/>
          </a:xfrm>
        </p:grpSpPr>
        <p:sp>
          <p:nvSpPr>
            <p:cNvPr id="32" name="正方形/長方形 31"/>
            <p:cNvSpPr/>
            <p:nvPr/>
          </p:nvSpPr>
          <p:spPr>
            <a:xfrm>
              <a:off x="4221412" y="2204830"/>
              <a:ext cx="697627" cy="400110"/>
            </a:xfrm>
            <a:prstGeom prst="rect">
              <a:avLst/>
            </a:prstGeom>
          </p:spPr>
          <p:txBody>
            <a:bodyPr wrap="none">
              <a:spAutoFit/>
            </a:bodyPr>
            <a:lstStyle/>
            <a:p>
              <a:r>
                <a:rPr lang="ja-JP" altLang="en-US" sz="2000" b="1" dirty="0" smtClean="0">
                  <a:latin typeface="Meiryo UI" panose="020B0604030504040204" pitchFamily="50" charset="-128"/>
                  <a:ea typeface="Meiryo UI" panose="020B0604030504040204" pitchFamily="50" charset="-128"/>
                </a:rPr>
                <a:t>教育</a:t>
              </a:r>
              <a:endParaRPr lang="ja-JP" altLang="en-US" sz="2000"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6039038" y="2204830"/>
              <a:ext cx="697627" cy="400110"/>
            </a:xfrm>
            <a:prstGeom prst="rect">
              <a:avLst/>
            </a:prstGeom>
          </p:spPr>
          <p:txBody>
            <a:bodyPr wrap="none">
              <a:spAutoFit/>
            </a:bodyPr>
            <a:lstStyle/>
            <a:p>
              <a:r>
                <a:rPr lang="ja-JP" altLang="en-US" sz="2000" b="1" dirty="0" smtClean="0">
                  <a:latin typeface="Meiryo UI" panose="020B0604030504040204" pitchFamily="50" charset="-128"/>
                  <a:ea typeface="Meiryo UI" panose="020B0604030504040204" pitchFamily="50" charset="-128"/>
                </a:rPr>
                <a:t>医療</a:t>
              </a:r>
              <a:endParaRPr lang="ja-JP" altLang="en-US" sz="2000" b="1" dirty="0">
                <a:latin typeface="Meiryo UI" panose="020B0604030504040204" pitchFamily="50" charset="-128"/>
                <a:ea typeface="Meiryo UI" panose="020B0604030504040204" pitchFamily="50" charset="-128"/>
              </a:endParaRPr>
            </a:p>
          </p:txBody>
        </p:sp>
        <p:sp>
          <p:nvSpPr>
            <p:cNvPr id="34" name="正方形/長方形 33"/>
            <p:cNvSpPr/>
            <p:nvPr/>
          </p:nvSpPr>
          <p:spPr>
            <a:xfrm>
              <a:off x="7926007" y="2204830"/>
              <a:ext cx="697627" cy="400110"/>
            </a:xfrm>
            <a:prstGeom prst="rect">
              <a:avLst/>
            </a:prstGeom>
          </p:spPr>
          <p:txBody>
            <a:bodyPr wrap="none">
              <a:spAutoFit/>
            </a:bodyPr>
            <a:lstStyle/>
            <a:p>
              <a:pPr algn="ctr"/>
              <a:r>
                <a:rPr lang="ja-JP" altLang="en-US" sz="2000" b="1" dirty="0" smtClean="0">
                  <a:latin typeface="Meiryo UI" panose="020B0604030504040204" pitchFamily="50" charset="-128"/>
                  <a:ea typeface="Meiryo UI" panose="020B0604030504040204" pitchFamily="50" charset="-128"/>
                </a:rPr>
                <a:t>就職</a:t>
              </a:r>
              <a:endParaRPr lang="ja-JP" altLang="en-US" sz="2000" b="1" dirty="0">
                <a:latin typeface="Meiryo UI" panose="020B0604030504040204" pitchFamily="50" charset="-128"/>
                <a:ea typeface="Meiryo UI" panose="020B0604030504040204" pitchFamily="50" charset="-128"/>
              </a:endParaRPr>
            </a:p>
          </p:txBody>
        </p:sp>
        <p:sp>
          <p:nvSpPr>
            <p:cNvPr id="35" name="正方形/長方形 34"/>
            <p:cNvSpPr/>
            <p:nvPr/>
          </p:nvSpPr>
          <p:spPr>
            <a:xfrm>
              <a:off x="3791680" y="3273092"/>
              <a:ext cx="1210588" cy="400110"/>
            </a:xfrm>
            <a:prstGeom prst="rect">
              <a:avLst/>
            </a:prstGeom>
          </p:spPr>
          <p:txBody>
            <a:bodyPr wrap="none">
              <a:spAutoFit/>
            </a:bodyPr>
            <a:lstStyle/>
            <a:p>
              <a:pPr algn="ctr"/>
              <a:r>
                <a:rPr lang="ja-JP" altLang="en-US" sz="2000" b="1" dirty="0">
                  <a:latin typeface="Meiryo UI" panose="020B0604030504040204" pitchFamily="50" charset="-128"/>
                  <a:ea typeface="Meiryo UI" panose="020B0604030504040204" pitchFamily="50" charset="-128"/>
                </a:rPr>
                <a:t>食料品店</a:t>
              </a:r>
            </a:p>
          </p:txBody>
        </p:sp>
        <p:sp>
          <p:nvSpPr>
            <p:cNvPr id="36" name="正方形/長方形 35"/>
            <p:cNvSpPr/>
            <p:nvPr/>
          </p:nvSpPr>
          <p:spPr>
            <a:xfrm>
              <a:off x="5168219" y="3273092"/>
              <a:ext cx="1045479" cy="400110"/>
            </a:xfrm>
            <a:prstGeom prst="rect">
              <a:avLst/>
            </a:prstGeom>
          </p:spPr>
          <p:txBody>
            <a:bodyPr wrap="none">
              <a:spAutoFit/>
            </a:bodyPr>
            <a:lstStyle/>
            <a:p>
              <a:pPr algn="ctr"/>
              <a:r>
                <a:rPr lang="ja-JP" altLang="en-US" sz="2000" b="1" dirty="0" smtClean="0">
                  <a:latin typeface="Meiryo UI" panose="020B0604030504040204" pitchFamily="50" charset="-128"/>
                  <a:ea typeface="Meiryo UI" panose="020B0604030504040204" pitchFamily="50" charset="-128"/>
                </a:rPr>
                <a:t>スポーツ</a:t>
              </a:r>
              <a:endParaRPr lang="ja-JP" altLang="en-US" sz="2000" b="1" dirty="0">
                <a:latin typeface="Meiryo UI" panose="020B0604030504040204" pitchFamily="50" charset="-128"/>
                <a:ea typeface="Meiryo UI" panose="020B0604030504040204" pitchFamily="50" charset="-128"/>
              </a:endParaRPr>
            </a:p>
          </p:txBody>
        </p:sp>
        <p:sp>
          <p:nvSpPr>
            <p:cNvPr id="37" name="正方形/長方形 36"/>
            <p:cNvSpPr/>
            <p:nvPr/>
          </p:nvSpPr>
          <p:spPr>
            <a:xfrm>
              <a:off x="6610660" y="3273092"/>
              <a:ext cx="997389" cy="400110"/>
            </a:xfrm>
            <a:prstGeom prst="rect">
              <a:avLst/>
            </a:prstGeom>
          </p:spPr>
          <p:txBody>
            <a:bodyPr wrap="none">
              <a:spAutoFit/>
            </a:bodyPr>
            <a:lstStyle/>
            <a:p>
              <a:pPr algn="ctr"/>
              <a:r>
                <a:rPr lang="ja-JP" altLang="en-US" sz="2000" b="1" dirty="0" smtClean="0">
                  <a:latin typeface="Meiryo UI" panose="020B0604030504040204" pitchFamily="50" charset="-128"/>
                  <a:ea typeface="Meiryo UI" panose="020B0604030504040204" pitchFamily="50" charset="-128"/>
                </a:rPr>
                <a:t>レジャ</a:t>
              </a:r>
              <a:r>
                <a:rPr lang="ja-JP" altLang="en-US" sz="2000" b="1" dirty="0">
                  <a:latin typeface="Meiryo UI" panose="020B0604030504040204" pitchFamily="50" charset="-128"/>
                  <a:ea typeface="Meiryo UI" panose="020B0604030504040204" pitchFamily="50" charset="-128"/>
                </a:rPr>
                <a:t>ー</a:t>
              </a:r>
            </a:p>
          </p:txBody>
        </p:sp>
        <p:sp>
          <p:nvSpPr>
            <p:cNvPr id="38" name="正方形/長方形 37"/>
            <p:cNvSpPr/>
            <p:nvPr/>
          </p:nvSpPr>
          <p:spPr>
            <a:xfrm>
              <a:off x="8210763" y="3273092"/>
              <a:ext cx="697627" cy="400110"/>
            </a:xfrm>
            <a:prstGeom prst="rect">
              <a:avLst/>
            </a:prstGeom>
          </p:spPr>
          <p:txBody>
            <a:bodyPr wrap="none">
              <a:spAutoFit/>
            </a:bodyPr>
            <a:lstStyle/>
            <a:p>
              <a:pPr algn="ctr"/>
              <a:r>
                <a:rPr lang="ja-JP" altLang="en-US" sz="2000" b="1" dirty="0" smtClean="0">
                  <a:latin typeface="Meiryo UI" panose="020B0604030504040204" pitchFamily="50" charset="-128"/>
                  <a:ea typeface="Meiryo UI" panose="020B0604030504040204" pitchFamily="50" charset="-128"/>
                </a:rPr>
                <a:t>文化</a:t>
              </a:r>
              <a:endParaRPr lang="ja-JP" altLang="en-US" sz="20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345288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119170" y="116540"/>
            <a:ext cx="4075155" cy="523220"/>
          </a:xfrm>
        </p:spPr>
        <p:txBody>
          <a:bodyPr/>
          <a:lstStyle/>
          <a:p>
            <a:pPr algn="l"/>
            <a:r>
              <a:rPr lang="en-US" altLang="ja-JP" sz="2800" b="1" dirty="0">
                <a:latin typeface="Meiryo UI" pitchFamily="50" charset="-128"/>
                <a:ea typeface="Meiryo UI" pitchFamily="50" charset="-128"/>
              </a:rPr>
              <a:t>1-3. Background(3) </a:t>
            </a:r>
            <a:endParaRPr lang="ja-JP" altLang="en-US" sz="2800" b="1" dirty="0">
              <a:latin typeface="Meiryo UI" pitchFamily="50" charset="-128"/>
              <a:ea typeface="Meiryo UI" pitchFamily="50" charset="-128"/>
            </a:endParaRPr>
          </a:p>
        </p:txBody>
      </p:sp>
      <p:sp>
        <p:nvSpPr>
          <p:cNvPr id="42" name="正方形/長方形 41"/>
          <p:cNvSpPr/>
          <p:nvPr/>
        </p:nvSpPr>
        <p:spPr>
          <a:xfrm>
            <a:off x="93988" y="894361"/>
            <a:ext cx="11978842"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Self-Determination Theory (</a:t>
            </a:r>
            <a:r>
              <a:rPr lang="en-US" altLang="ja-JP" sz="2800" b="1" dirty="0" err="1">
                <a:latin typeface="Meiryo UI" panose="020B0604030504040204" pitchFamily="50" charset="-128"/>
                <a:ea typeface="Meiryo UI" panose="020B0604030504040204" pitchFamily="50" charset="-128"/>
              </a:rPr>
              <a:t>Deci</a:t>
            </a:r>
            <a:r>
              <a:rPr lang="en-US" altLang="ja-JP" sz="2800" b="1" dirty="0">
                <a:latin typeface="Meiryo UI" panose="020B0604030504040204" pitchFamily="50" charset="-128"/>
                <a:ea typeface="Meiryo UI" panose="020B0604030504040204" pitchFamily="50" charset="-128"/>
              </a:rPr>
              <a:t> and Ryan, 1985)</a:t>
            </a:r>
            <a:endParaRPr lang="ja-JP" altLang="en-US" sz="28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492104" y="1441349"/>
            <a:ext cx="11796756"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rPr>
              <a:t>claims that people are motivated to achieve </a:t>
            </a:r>
            <a:r>
              <a:rPr lang="en-US" altLang="ja-JP" sz="2400" b="1" dirty="0" smtClean="0">
                <a:latin typeface="Meiryo UI" panose="020B0604030504040204" pitchFamily="50" charset="-128"/>
                <a:ea typeface="Meiryo UI" panose="020B0604030504040204" pitchFamily="50" charset="-128"/>
              </a:rPr>
              <a:t>the following </a:t>
            </a:r>
            <a:r>
              <a:rPr lang="ja-JP" altLang="en-US" sz="2400" b="1" dirty="0" smtClean="0">
                <a:latin typeface="Meiryo UI" panose="020B0604030504040204" pitchFamily="50" charset="-128"/>
                <a:ea typeface="Meiryo UI" panose="020B0604030504040204" pitchFamily="50" charset="-128"/>
              </a:rPr>
              <a:t>three </a:t>
            </a:r>
            <a:r>
              <a:rPr lang="en-US" altLang="ja-JP" sz="2400" b="1" dirty="0" smtClean="0">
                <a:latin typeface="Meiryo UI" panose="020B0604030504040204" pitchFamily="50" charset="-128"/>
                <a:ea typeface="Meiryo UI" panose="020B0604030504040204" pitchFamily="50" charset="-128"/>
              </a:rPr>
              <a:t>factors</a:t>
            </a:r>
            <a:endParaRPr lang="ja-JP" altLang="en-US" sz="2400" b="1" dirty="0">
              <a:latin typeface="Meiryo UI" panose="020B0604030504040204" pitchFamily="50" charset="-128"/>
              <a:ea typeface="Meiryo UI" panose="020B0604030504040204"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889606426"/>
              </p:ext>
            </p:extLst>
          </p:nvPr>
        </p:nvGraphicFramePr>
        <p:xfrm>
          <a:off x="119170" y="1916790"/>
          <a:ext cx="11809640" cy="2255520"/>
        </p:xfrm>
        <a:graphic>
          <a:graphicData uri="http://schemas.openxmlformats.org/drawingml/2006/table">
            <a:tbl>
              <a:tblPr firstRow="1" bandRow="1">
                <a:tableStyleId>{5C22544A-7EE6-4342-B048-85BDC9FD1C3A}</a:tableStyleId>
              </a:tblPr>
              <a:tblGrid>
                <a:gridCol w="2448340">
                  <a:extLst>
                    <a:ext uri="{9D8B030D-6E8A-4147-A177-3AD203B41FA5}">
                      <a16:colId xmlns:a16="http://schemas.microsoft.com/office/drawing/2014/main" val="20000"/>
                    </a:ext>
                  </a:extLst>
                </a:gridCol>
                <a:gridCol w="9361300">
                  <a:extLst>
                    <a:ext uri="{9D8B030D-6E8A-4147-A177-3AD203B41FA5}">
                      <a16:colId xmlns:a16="http://schemas.microsoft.com/office/drawing/2014/main" val="20001"/>
                    </a:ext>
                  </a:extLst>
                </a:gridCol>
              </a:tblGrid>
              <a:tr h="370467">
                <a:tc>
                  <a:txBody>
                    <a:bodyPr/>
                    <a:lstStyle/>
                    <a:p>
                      <a:pPr algn="ctr"/>
                      <a:r>
                        <a:rPr kumimoji="1" lang="en-US" altLang="ja-JP"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factors</a:t>
                      </a:r>
                      <a:r>
                        <a:rPr kumimoji="1" lang="en-US" altLang="ja-JP" sz="2400" b="1"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2400" dirty="0">
                          <a:latin typeface="Meiryo UI" pitchFamily="50" charset="-128"/>
                          <a:ea typeface="Meiryo UI" pitchFamily="50" charset="-128"/>
                        </a:rPr>
                        <a:t>Outline</a:t>
                      </a: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3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da-DK" altLang="ja-JP" sz="2000" b="1" kern="1200" dirty="0" smtClean="0">
                          <a:solidFill>
                            <a:schemeClr val="dk1"/>
                          </a:solidFill>
                          <a:latin typeface="Meiryo UI" panose="020B0604030504040204" pitchFamily="50" charset="-128"/>
                          <a:ea typeface="Meiryo UI" panose="020B0604030504040204" pitchFamily="50" charset="-128"/>
                          <a:cs typeface="+mn-cs"/>
                        </a:rPr>
                        <a:t>(1)Competence</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1" dirty="0" smtClean="0">
                          <a:solidFill>
                            <a:srgbClr val="0000FF"/>
                          </a:solidFill>
                          <a:effectLst/>
                          <a:latin typeface="Meiryo UI" pitchFamily="50" charset="-128"/>
                          <a:ea typeface="Meiryo UI" pitchFamily="50" charset="-128"/>
                        </a:rPr>
                        <a:t>We</a:t>
                      </a:r>
                      <a:r>
                        <a:rPr lang="en-US" altLang="ja-JP" sz="2000" b="1" baseline="0" dirty="0" smtClean="0">
                          <a:solidFill>
                            <a:srgbClr val="0000FF"/>
                          </a:solidFill>
                          <a:effectLst/>
                          <a:latin typeface="Meiryo UI" pitchFamily="50" charset="-128"/>
                          <a:ea typeface="Meiryo UI" pitchFamily="50" charset="-128"/>
                        </a:rPr>
                        <a:t> b</a:t>
                      </a:r>
                      <a:r>
                        <a:rPr lang="en-US" altLang="ja-JP" sz="2000" b="1" dirty="0" smtClean="0">
                          <a:solidFill>
                            <a:srgbClr val="0000FF"/>
                          </a:solidFill>
                          <a:effectLst/>
                          <a:latin typeface="Meiryo UI" pitchFamily="50" charset="-128"/>
                          <a:ea typeface="Meiryo UI" pitchFamily="50" charset="-128"/>
                        </a:rPr>
                        <a:t>elief </a:t>
                      </a:r>
                      <a:r>
                        <a:rPr lang="en-US" altLang="ja-JP" sz="2000" b="1" dirty="0">
                          <a:solidFill>
                            <a:srgbClr val="0000FF"/>
                          </a:solidFill>
                          <a:effectLst/>
                          <a:latin typeface="Meiryo UI" pitchFamily="50" charset="-128"/>
                          <a:ea typeface="Meiryo UI" pitchFamily="50" charset="-128"/>
                        </a:rPr>
                        <a:t>that one has the resources to achieve important outcomes</a:t>
                      </a:r>
                      <a:endParaRPr lang="ja-JP" altLang="en-US" sz="20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kern="1200" dirty="0" smtClean="0">
                          <a:solidFill>
                            <a:schemeClr val="dk1"/>
                          </a:solidFill>
                          <a:latin typeface="Meiryo UI" panose="020B0604030504040204" pitchFamily="50" charset="-128"/>
                          <a:ea typeface="Meiryo UI" panose="020B0604030504040204" pitchFamily="50" charset="-128"/>
                          <a:cs typeface="+mn-cs"/>
                        </a:rPr>
                        <a:t>(2)Relatedness</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1" dirty="0" smtClean="0">
                          <a:solidFill>
                            <a:srgbClr val="0000FF"/>
                          </a:solidFill>
                          <a:effectLst/>
                          <a:latin typeface="Meiryo UI" pitchFamily="50" charset="-128"/>
                          <a:ea typeface="Meiryo UI" pitchFamily="50" charset="-128"/>
                        </a:rPr>
                        <a:t>We have </a:t>
                      </a:r>
                      <a:r>
                        <a:rPr lang="en-US" altLang="ja-JP" sz="2000" b="1" dirty="0">
                          <a:solidFill>
                            <a:srgbClr val="0000FF"/>
                          </a:solidFill>
                          <a:effectLst/>
                          <a:latin typeface="Meiryo UI" pitchFamily="50" charset="-128"/>
                          <a:ea typeface="Meiryo UI" pitchFamily="50" charset="-128"/>
                        </a:rPr>
                        <a:t>supportive and satisfying social relationships</a:t>
                      </a:r>
                      <a:endParaRPr lang="ja-JP" altLang="en-US" sz="20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kern="1200" dirty="0" smtClean="0">
                          <a:solidFill>
                            <a:schemeClr val="dk1"/>
                          </a:solidFill>
                          <a:latin typeface="Meiryo UI" panose="020B0604030504040204" pitchFamily="50" charset="-128"/>
                          <a:ea typeface="Meiryo UI" panose="020B0604030504040204" pitchFamily="50" charset="-128"/>
                          <a:cs typeface="+mn-cs"/>
                        </a:rPr>
                        <a:t>(3)Autonomy</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1" dirty="0" smtClean="0">
                          <a:solidFill>
                            <a:srgbClr val="0000FF"/>
                          </a:solidFill>
                          <a:effectLst/>
                          <a:latin typeface="Meiryo UI" pitchFamily="50" charset="-128"/>
                          <a:ea typeface="Meiryo UI" pitchFamily="50" charset="-128"/>
                        </a:rPr>
                        <a:t>We feel</a:t>
                      </a:r>
                      <a:r>
                        <a:rPr lang="en-US" altLang="ja-JP" sz="2000" b="1" baseline="0" dirty="0" smtClean="0">
                          <a:solidFill>
                            <a:srgbClr val="0000FF"/>
                          </a:solidFill>
                          <a:effectLst/>
                          <a:latin typeface="Meiryo UI" pitchFamily="50" charset="-128"/>
                          <a:ea typeface="Meiryo UI" pitchFamily="50" charset="-128"/>
                        </a:rPr>
                        <a:t> an </a:t>
                      </a:r>
                      <a:r>
                        <a:rPr lang="en-US" altLang="ja-JP" sz="2000" b="1" dirty="0" smtClean="0">
                          <a:solidFill>
                            <a:srgbClr val="0000FF"/>
                          </a:solidFill>
                          <a:effectLst/>
                          <a:latin typeface="Meiryo UI" pitchFamily="50" charset="-128"/>
                          <a:ea typeface="Meiryo UI" pitchFamily="50" charset="-128"/>
                        </a:rPr>
                        <a:t>undertaking </a:t>
                      </a:r>
                      <a:r>
                        <a:rPr lang="en-US" altLang="ja-JP" sz="2000" b="1" dirty="0">
                          <a:solidFill>
                            <a:srgbClr val="0000FF"/>
                          </a:solidFill>
                          <a:effectLst/>
                          <a:latin typeface="Meiryo UI" pitchFamily="50" charset="-128"/>
                          <a:ea typeface="Meiryo UI" pitchFamily="50" charset="-128"/>
                        </a:rPr>
                        <a:t>activities based on choice, self-determination</a:t>
                      </a:r>
                      <a:endParaRPr lang="ja-JP" altLang="en-US" sz="20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52948"/>
                  </a:ext>
                </a:extLst>
              </a:tr>
            </a:tbl>
          </a:graphicData>
        </a:graphic>
      </p:graphicFrame>
      <p:sp>
        <p:nvSpPr>
          <p:cNvPr id="2" name="下矢印 1"/>
          <p:cNvSpPr/>
          <p:nvPr/>
        </p:nvSpPr>
        <p:spPr>
          <a:xfrm>
            <a:off x="5231880" y="4581160"/>
            <a:ext cx="1080150" cy="360050"/>
          </a:xfrm>
          <a:prstGeom prst="downArrow">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正方形/長方形 2"/>
          <p:cNvSpPr/>
          <p:nvPr/>
        </p:nvSpPr>
        <p:spPr>
          <a:xfrm>
            <a:off x="1102264" y="5103920"/>
            <a:ext cx="10187597"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These </a:t>
            </a:r>
            <a:r>
              <a:rPr lang="en-US" altLang="ja-JP" sz="2400" b="1" u="sng" dirty="0" smtClean="0">
                <a:latin typeface="Meiryo UI" panose="020B0604030504040204" pitchFamily="50" charset="-128"/>
                <a:ea typeface="Meiryo UI" panose="020B0604030504040204" pitchFamily="50" charset="-128"/>
              </a:rPr>
              <a:t>three</a:t>
            </a:r>
            <a:r>
              <a:rPr lang="ja-JP" altLang="en-US" sz="2400" b="1" u="sng" dirty="0" smtClean="0">
                <a:latin typeface="Meiryo UI" panose="020B0604030504040204" pitchFamily="50" charset="-128"/>
                <a:ea typeface="Meiryo UI" panose="020B0604030504040204" pitchFamily="50" charset="-128"/>
              </a:rPr>
              <a:t> </a:t>
            </a:r>
            <a:r>
              <a:rPr lang="ja-JP" altLang="en-US" sz="2400" b="1" u="sng" dirty="0">
                <a:latin typeface="Meiryo UI" panose="020B0604030504040204" pitchFamily="50" charset="-128"/>
                <a:ea typeface="Meiryo UI" panose="020B0604030504040204" pitchFamily="50" charset="-128"/>
              </a:rPr>
              <a:t>factors lead to </a:t>
            </a:r>
            <a:r>
              <a:rPr lang="en-US" altLang="ja-JP" sz="2400" b="1" u="sng" dirty="0" smtClean="0">
                <a:latin typeface="Meiryo UI" panose="020B0604030504040204" pitchFamily="50" charset="-128"/>
                <a:ea typeface="Meiryo UI" panose="020B0604030504040204" pitchFamily="50" charset="-128"/>
              </a:rPr>
              <a:t>our </a:t>
            </a:r>
            <a:r>
              <a:rPr lang="ja-JP" altLang="en-US" sz="2400" b="1" u="sng" dirty="0" smtClean="0">
                <a:latin typeface="Meiryo UI" panose="020B0604030504040204" pitchFamily="50" charset="-128"/>
                <a:ea typeface="Meiryo UI" panose="020B0604030504040204" pitchFamily="50" charset="-128"/>
              </a:rPr>
              <a:t>health</a:t>
            </a:r>
            <a:r>
              <a:rPr lang="en-US" altLang="ja-JP" sz="2400" b="1" u="sng" dirty="0" smtClean="0">
                <a:latin typeface="Meiryo UI" panose="020B0604030504040204" pitchFamily="50" charset="-128"/>
                <a:ea typeface="Meiryo UI" panose="020B0604030504040204" pitchFamily="50" charset="-128"/>
              </a:rPr>
              <a:t>(</a:t>
            </a:r>
            <a:r>
              <a:rPr lang="en-US" altLang="ja-JP" sz="2400" b="1" dirty="0" err="1" smtClean="0">
                <a:latin typeface="Meiryo UI" panose="020B0604030504040204" pitchFamily="50" charset="-128"/>
                <a:ea typeface="Meiryo UI" panose="020B0604030504040204" pitchFamily="50" charset="-128"/>
              </a:rPr>
              <a:t>Deci</a:t>
            </a:r>
            <a:r>
              <a:rPr lang="en-US" altLang="ja-JP" sz="2400" b="1" dirty="0" smtClean="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and Ryan, </a:t>
            </a:r>
            <a:r>
              <a:rPr lang="en-US" altLang="ja-JP" sz="2400" b="1" dirty="0">
                <a:latin typeface="Meiryo UI" panose="020B0604030504040204" pitchFamily="50" charset="-128"/>
                <a:ea typeface="Meiryo UI" panose="020B0604030504040204" pitchFamily="50" charset="-128"/>
              </a:rPr>
              <a:t>2000</a:t>
            </a:r>
            <a:r>
              <a:rPr lang="ja-JP" altLang="en-US" sz="2400"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708379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119170" y="116540"/>
            <a:ext cx="2517036" cy="523220"/>
          </a:xfrm>
        </p:spPr>
        <p:txBody>
          <a:bodyPr/>
          <a:lstStyle/>
          <a:p>
            <a:pPr algn="l"/>
            <a:r>
              <a:rPr lang="en-US" altLang="ja-JP" sz="2800" b="1" dirty="0">
                <a:latin typeface="Meiryo UI" pitchFamily="50" charset="-128"/>
                <a:ea typeface="Meiryo UI" pitchFamily="50" charset="-128"/>
              </a:rPr>
              <a:t>1-3. </a:t>
            </a:r>
            <a:r>
              <a:rPr lang="ja-JP" altLang="en-US" sz="2800" b="1" dirty="0" smtClean="0">
                <a:latin typeface="Meiryo UI" pitchFamily="50" charset="-128"/>
                <a:ea typeface="Meiryo UI" pitchFamily="50" charset="-128"/>
              </a:rPr>
              <a:t>背景</a:t>
            </a:r>
            <a:r>
              <a:rPr lang="en-US" altLang="ja-JP" sz="2800" b="1" dirty="0" smtClean="0">
                <a:latin typeface="Meiryo UI" pitchFamily="50" charset="-128"/>
                <a:ea typeface="Meiryo UI" pitchFamily="50" charset="-128"/>
              </a:rPr>
              <a:t>(3</a:t>
            </a:r>
            <a:r>
              <a:rPr lang="en-US" altLang="ja-JP" sz="2800" b="1" dirty="0">
                <a:latin typeface="Meiryo UI" pitchFamily="50" charset="-128"/>
                <a:ea typeface="Meiryo UI" pitchFamily="50" charset="-128"/>
              </a:rPr>
              <a:t>) </a:t>
            </a:r>
            <a:endParaRPr lang="ja-JP" altLang="en-US" sz="2800" b="1" dirty="0">
              <a:latin typeface="Meiryo UI" pitchFamily="50" charset="-128"/>
              <a:ea typeface="Meiryo UI" pitchFamily="50" charset="-128"/>
            </a:endParaRPr>
          </a:p>
        </p:txBody>
      </p:sp>
      <p:sp>
        <p:nvSpPr>
          <p:cNvPr id="42" name="正方形/長方形 41"/>
          <p:cNvSpPr/>
          <p:nvPr/>
        </p:nvSpPr>
        <p:spPr>
          <a:xfrm>
            <a:off x="93988" y="894361"/>
            <a:ext cx="11978842" cy="523220"/>
          </a:xfrm>
          <a:prstGeom prst="rect">
            <a:avLst/>
          </a:prstGeom>
          <a:ln w="38100">
            <a:solidFill>
              <a:schemeClr val="tx1"/>
            </a:solidFill>
          </a:ln>
        </p:spPr>
        <p:txBody>
          <a:bodyPr wrap="square">
            <a:spAutoFit/>
          </a:bodyPr>
          <a:lstStyle/>
          <a:p>
            <a:pPr algn="ctr"/>
            <a:r>
              <a:rPr lang="zh-TW" altLang="en-US" sz="2800" b="1" dirty="0">
                <a:latin typeface="Meiryo UI" panose="020B0604030504040204" pitchFamily="50" charset="-128"/>
                <a:ea typeface="Meiryo UI" panose="020B0604030504040204" pitchFamily="50" charset="-128"/>
              </a:rPr>
              <a:t>自己決定理論</a:t>
            </a:r>
            <a:r>
              <a:rPr lang="en-US" altLang="ja-JP" sz="2800" b="1" dirty="0" smtClean="0">
                <a:latin typeface="Meiryo UI" panose="020B0604030504040204" pitchFamily="50" charset="-128"/>
                <a:ea typeface="Meiryo UI" panose="020B0604030504040204" pitchFamily="50" charset="-128"/>
              </a:rPr>
              <a:t>(</a:t>
            </a:r>
            <a:r>
              <a:rPr lang="en-US" altLang="ja-JP" sz="2800" b="1" dirty="0" err="1">
                <a:latin typeface="Meiryo UI" panose="020B0604030504040204" pitchFamily="50" charset="-128"/>
                <a:ea typeface="Meiryo UI" panose="020B0604030504040204" pitchFamily="50" charset="-128"/>
              </a:rPr>
              <a:t>Deci</a:t>
            </a:r>
            <a:r>
              <a:rPr lang="en-US" altLang="ja-JP" sz="2800" b="1" dirty="0">
                <a:latin typeface="Meiryo UI" panose="020B0604030504040204" pitchFamily="50" charset="-128"/>
                <a:ea typeface="Meiryo UI" panose="020B0604030504040204" pitchFamily="50" charset="-128"/>
              </a:rPr>
              <a:t> and Ryan, 1985)</a:t>
            </a:r>
            <a:endParaRPr lang="ja-JP" altLang="en-US" sz="28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101936" y="1441349"/>
            <a:ext cx="12760224" cy="461665"/>
          </a:xfrm>
          <a:prstGeom prst="rect">
            <a:avLst/>
          </a:prstGeom>
        </p:spPr>
        <p:txBody>
          <a:bodyPr wrap="none">
            <a:spAutoFit/>
          </a:bodyPr>
          <a:lstStyle/>
          <a:p>
            <a:pPr algn="ctr"/>
            <a:r>
              <a:rPr lang="ja-JP" altLang="en-US" sz="2400" b="1" dirty="0">
                <a:latin typeface="Meiryo UI" panose="020B0604030504040204" pitchFamily="50" charset="-128"/>
                <a:ea typeface="Meiryo UI" panose="020B0604030504040204" pitchFamily="50" charset="-128"/>
              </a:rPr>
              <a:t>自己決定理論では、人は</a:t>
            </a:r>
            <a:r>
              <a:rPr lang="en-US" altLang="ja-JP" sz="2400" b="1" dirty="0">
                <a:latin typeface="Meiryo UI" panose="020B0604030504040204" pitchFamily="50" charset="-128"/>
                <a:ea typeface="Meiryo UI" panose="020B0604030504040204" pitchFamily="50" charset="-128"/>
              </a:rPr>
              <a:t>3</a:t>
            </a:r>
            <a:r>
              <a:rPr lang="ja-JP" altLang="en-US" sz="2400" b="1" dirty="0" err="1">
                <a:latin typeface="Meiryo UI" panose="020B0604030504040204" pitchFamily="50" charset="-128"/>
                <a:ea typeface="Meiryo UI" panose="020B0604030504040204" pitchFamily="50" charset="-128"/>
              </a:rPr>
              <a:t>つの</a:t>
            </a:r>
            <a:r>
              <a:rPr lang="ja-JP" altLang="en-US" sz="2400" b="1" dirty="0">
                <a:latin typeface="Meiryo UI" panose="020B0604030504040204" pitchFamily="50" charset="-128"/>
                <a:ea typeface="Meiryo UI" panose="020B0604030504040204" pitchFamily="50" charset="-128"/>
              </a:rPr>
              <a:t>基本的な欲求を達成するために動機づけられていると主張しています。</a:t>
            </a:r>
          </a:p>
        </p:txBody>
      </p:sp>
      <p:graphicFrame>
        <p:nvGraphicFramePr>
          <p:cNvPr id="33" name="表 32"/>
          <p:cNvGraphicFramePr>
            <a:graphicFrameLocks noGrp="1"/>
          </p:cNvGraphicFramePr>
          <p:nvPr>
            <p:extLst>
              <p:ext uri="{D42A27DB-BD31-4B8C-83A1-F6EECF244321}">
                <p14:modId xmlns:p14="http://schemas.microsoft.com/office/powerpoint/2010/main" val="2192541152"/>
              </p:ext>
            </p:extLst>
          </p:nvPr>
        </p:nvGraphicFramePr>
        <p:xfrm>
          <a:off x="119170" y="1916790"/>
          <a:ext cx="11809640" cy="1645920"/>
        </p:xfrm>
        <a:graphic>
          <a:graphicData uri="http://schemas.openxmlformats.org/drawingml/2006/table">
            <a:tbl>
              <a:tblPr firstRow="1" bandRow="1">
                <a:tableStyleId>{5C22544A-7EE6-4342-B048-85BDC9FD1C3A}</a:tableStyleId>
              </a:tblPr>
              <a:tblGrid>
                <a:gridCol w="2232310">
                  <a:extLst>
                    <a:ext uri="{9D8B030D-6E8A-4147-A177-3AD203B41FA5}">
                      <a16:colId xmlns:a16="http://schemas.microsoft.com/office/drawing/2014/main" val="20000"/>
                    </a:ext>
                  </a:extLst>
                </a:gridCol>
                <a:gridCol w="9577330">
                  <a:extLst>
                    <a:ext uri="{9D8B030D-6E8A-4147-A177-3AD203B41FA5}">
                      <a16:colId xmlns:a16="http://schemas.microsoft.com/office/drawing/2014/main" val="20001"/>
                    </a:ext>
                  </a:extLst>
                </a:gridCol>
              </a:tblGrid>
              <a:tr h="370467">
                <a:tc>
                  <a:txBody>
                    <a:bodyPr/>
                    <a:lstStyle/>
                    <a:p>
                      <a:pPr algn="ctr"/>
                      <a:r>
                        <a:rPr kumimoji="1"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要素</a:t>
                      </a:r>
                      <a:endPar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2400" dirty="0" smtClean="0">
                          <a:latin typeface="Meiryo UI" pitchFamily="50" charset="-128"/>
                          <a:ea typeface="Meiryo UI" pitchFamily="50" charset="-128"/>
                        </a:rPr>
                        <a:t>概要</a:t>
                      </a: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3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kern="1200" dirty="0" smtClean="0">
                          <a:solidFill>
                            <a:schemeClr val="dk1"/>
                          </a:solidFill>
                          <a:latin typeface="Meiryo UI" panose="020B0604030504040204" pitchFamily="50" charset="-128"/>
                          <a:ea typeface="Meiryo UI" panose="020B0604030504040204" pitchFamily="50" charset="-128"/>
                          <a:cs typeface="+mn-cs"/>
                        </a:rPr>
                        <a:t>能力</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rgbClr val="0000FF"/>
                          </a:solidFill>
                          <a:effectLst/>
                          <a:latin typeface="Meiryo UI" pitchFamily="50" charset="-128"/>
                          <a:ea typeface="Meiryo UI" pitchFamily="50" charset="-128"/>
                        </a:rPr>
                        <a:t>重要な成果を達成するための資源があると信じていること。</a:t>
                      </a:r>
                      <a:endParaRPr lang="ja-JP" altLang="en-US" sz="20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kern="1200" dirty="0" smtClean="0">
                          <a:solidFill>
                            <a:schemeClr val="dk1"/>
                          </a:solidFill>
                          <a:latin typeface="Meiryo UI" panose="020B0604030504040204" pitchFamily="50" charset="-128"/>
                          <a:ea typeface="Meiryo UI" panose="020B0604030504040204" pitchFamily="50" charset="-128"/>
                          <a:cs typeface="+mn-cs"/>
                        </a:rPr>
                        <a:t>関連性</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rgbClr val="0000FF"/>
                          </a:solidFill>
                          <a:effectLst/>
                          <a:latin typeface="Meiryo UI" pitchFamily="50" charset="-128"/>
                          <a:ea typeface="Meiryo UI" pitchFamily="50" charset="-128"/>
                        </a:rPr>
                        <a:t>支援的で満足のいく社会的関係を持つこと</a:t>
                      </a:r>
                      <a:endParaRPr lang="ja-JP" altLang="en-US" sz="20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kern="1200" dirty="0" smtClean="0">
                          <a:solidFill>
                            <a:schemeClr val="dk1"/>
                          </a:solidFill>
                          <a:latin typeface="Meiryo UI" panose="020B0604030504040204" pitchFamily="50" charset="-128"/>
                          <a:ea typeface="Meiryo UI" panose="020B0604030504040204" pitchFamily="50" charset="-128"/>
                          <a:cs typeface="+mn-cs"/>
                        </a:rPr>
                        <a:t>自立性</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rgbClr val="0000FF"/>
                          </a:solidFill>
                          <a:effectLst/>
                          <a:latin typeface="Meiryo UI" pitchFamily="50" charset="-128"/>
                          <a:ea typeface="Meiryo UI" pitchFamily="50" charset="-128"/>
                        </a:rPr>
                        <a:t>選択と自己決定に基づいて活動することの認知度</a:t>
                      </a:r>
                      <a:endParaRPr lang="ja-JP" altLang="en-US" sz="20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52948"/>
                  </a:ext>
                </a:extLst>
              </a:tr>
            </a:tbl>
          </a:graphicData>
        </a:graphic>
      </p:graphicFrame>
      <p:sp>
        <p:nvSpPr>
          <p:cNvPr id="2" name="下矢印 1"/>
          <p:cNvSpPr/>
          <p:nvPr/>
        </p:nvSpPr>
        <p:spPr>
          <a:xfrm>
            <a:off x="5231880" y="4005080"/>
            <a:ext cx="1080150" cy="360050"/>
          </a:xfrm>
          <a:prstGeom prst="downArrow">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正方形/長方形 2"/>
          <p:cNvSpPr/>
          <p:nvPr/>
        </p:nvSpPr>
        <p:spPr>
          <a:xfrm>
            <a:off x="1432400" y="4527840"/>
            <a:ext cx="8768170"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これらの心理的要因が健康につながる</a:t>
            </a:r>
            <a:r>
              <a:rPr lang="en-US" altLang="ja-JP" sz="2400" b="1" dirty="0" smtClean="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Ryan and </a:t>
            </a:r>
            <a:r>
              <a:rPr lang="en-US" altLang="ja-JP" sz="2400" b="1" dirty="0" err="1">
                <a:latin typeface="Meiryo UI" panose="020B0604030504040204" pitchFamily="50" charset="-128"/>
                <a:ea typeface="Meiryo UI" panose="020B0604030504040204" pitchFamily="50" charset="-128"/>
              </a:rPr>
              <a:t>Deci</a:t>
            </a:r>
            <a:r>
              <a:rPr lang="en-US" altLang="ja-JP" sz="2400" b="1" dirty="0">
                <a:latin typeface="Meiryo UI" panose="020B0604030504040204" pitchFamily="50" charset="-128"/>
                <a:ea typeface="Meiryo UI" panose="020B0604030504040204" pitchFamily="50" charset="-128"/>
              </a:rPr>
              <a:t>, 2000</a:t>
            </a:r>
            <a:r>
              <a:rPr lang="ja-JP" altLang="en-US" sz="2400"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16018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119170" y="116540"/>
            <a:ext cx="4075155" cy="523220"/>
          </a:xfrm>
        </p:spPr>
        <p:txBody>
          <a:bodyPr/>
          <a:lstStyle/>
          <a:p>
            <a:pPr algn="l"/>
            <a:r>
              <a:rPr lang="en-US" altLang="ja-JP" sz="2800" b="1" dirty="0">
                <a:latin typeface="Meiryo UI" pitchFamily="50" charset="-128"/>
                <a:ea typeface="Meiryo UI" pitchFamily="50" charset="-128"/>
              </a:rPr>
              <a:t>1-4. Background(4) </a:t>
            </a:r>
            <a:endParaRPr lang="ja-JP" altLang="en-US" sz="2800" b="1" dirty="0">
              <a:latin typeface="Meiryo UI" pitchFamily="50" charset="-128"/>
              <a:ea typeface="Meiryo UI"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1644984084"/>
              </p:ext>
            </p:extLst>
          </p:nvPr>
        </p:nvGraphicFramePr>
        <p:xfrm>
          <a:off x="119170" y="1844780"/>
          <a:ext cx="11809640" cy="4480560"/>
        </p:xfrm>
        <a:graphic>
          <a:graphicData uri="http://schemas.openxmlformats.org/drawingml/2006/table">
            <a:tbl>
              <a:tblPr firstRow="1" bandRow="1">
                <a:tableStyleId>{5C22544A-7EE6-4342-B048-85BDC9FD1C3A}</a:tableStyleId>
              </a:tblPr>
              <a:tblGrid>
                <a:gridCol w="2736380">
                  <a:extLst>
                    <a:ext uri="{9D8B030D-6E8A-4147-A177-3AD203B41FA5}">
                      <a16:colId xmlns:a16="http://schemas.microsoft.com/office/drawing/2014/main" val="20000"/>
                    </a:ext>
                  </a:extLst>
                </a:gridCol>
                <a:gridCol w="9073260">
                  <a:extLst>
                    <a:ext uri="{9D8B030D-6E8A-4147-A177-3AD203B41FA5}">
                      <a16:colId xmlns:a16="http://schemas.microsoft.com/office/drawing/2014/main" val="20001"/>
                    </a:ext>
                  </a:extLst>
                </a:gridCol>
              </a:tblGrid>
              <a:tr h="370467">
                <a:tc>
                  <a:txBody>
                    <a:bodyPr/>
                    <a:lstStyle/>
                    <a:p>
                      <a:pPr algn="ctr"/>
                      <a:r>
                        <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factors</a:t>
                      </a:r>
                      <a:r>
                        <a:rPr kumimoji="1" lang="en-US" altLang="ja-JP" sz="2000" b="1"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2000" dirty="0">
                          <a:latin typeface="Meiryo UI" pitchFamily="50" charset="-128"/>
                          <a:ea typeface="Meiryo UI" pitchFamily="50" charset="-128"/>
                        </a:rPr>
                        <a:t>Outline</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3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da-DK" altLang="ja-JP" sz="2000" b="1" kern="1200" dirty="0" smtClean="0">
                          <a:solidFill>
                            <a:schemeClr val="dk1"/>
                          </a:solidFill>
                          <a:latin typeface="Meiryo UI" panose="020B0604030504040204" pitchFamily="50" charset="-128"/>
                          <a:ea typeface="Meiryo UI" panose="020B0604030504040204" pitchFamily="50" charset="-128"/>
                          <a:cs typeface="+mn-cs"/>
                        </a:rPr>
                        <a:t>(1)Autonomy</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0000FF"/>
                          </a:solidFill>
                          <a:effectLst/>
                          <a:latin typeface="Meiryo UI" pitchFamily="50" charset="-128"/>
                          <a:ea typeface="Meiryo UI" pitchFamily="50" charset="-128"/>
                        </a:rPr>
                        <a:t>O</a:t>
                      </a:r>
                      <a:r>
                        <a:rPr lang="en-US" altLang="ja-JP" sz="1800" b="1" dirty="0" smtClean="0">
                          <a:solidFill>
                            <a:srgbClr val="0000FF"/>
                          </a:solidFill>
                          <a:effectLst/>
                          <a:latin typeface="Meiryo UI" pitchFamily="50" charset="-128"/>
                          <a:ea typeface="Meiryo UI" pitchFamily="50" charset="-128"/>
                        </a:rPr>
                        <a:t>ne's </a:t>
                      </a:r>
                      <a:r>
                        <a:rPr lang="en-US" altLang="ja-JP" sz="1800" b="1" dirty="0">
                          <a:solidFill>
                            <a:srgbClr val="0000FF"/>
                          </a:solidFill>
                          <a:effectLst/>
                          <a:latin typeface="Meiryo UI" pitchFamily="50" charset="-128"/>
                          <a:ea typeface="Meiryo UI" pitchFamily="50" charset="-128"/>
                        </a:rPr>
                        <a:t>self-determination, ability to sustain individuality, self evaluation and regulation of one's own behavior and personal standards</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kern="1200" dirty="0" smtClean="0">
                          <a:solidFill>
                            <a:schemeClr val="dk1"/>
                          </a:solidFill>
                          <a:latin typeface="Meiryo UI" panose="020B0604030504040204" pitchFamily="50" charset="-128"/>
                          <a:ea typeface="Meiryo UI" panose="020B0604030504040204" pitchFamily="50" charset="-128"/>
                          <a:cs typeface="+mn-cs"/>
                        </a:rPr>
                        <a:t>(2)Environmental </a:t>
                      </a:r>
                      <a:r>
                        <a:rPr kumimoji="1" lang="en-US" altLang="ja-JP" sz="2000" b="1" kern="1200" dirty="0">
                          <a:solidFill>
                            <a:schemeClr val="dk1"/>
                          </a:solidFill>
                          <a:latin typeface="Meiryo UI" panose="020B0604030504040204" pitchFamily="50" charset="-128"/>
                          <a:ea typeface="Meiryo UI" panose="020B0604030504040204" pitchFamily="50" charset="-128"/>
                          <a:cs typeface="+mn-cs"/>
                        </a:rPr>
                        <a:t>mastery</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0000FF"/>
                          </a:solidFill>
                          <a:effectLst/>
                          <a:latin typeface="Meiryo UI" pitchFamily="50" charset="-128"/>
                          <a:ea typeface="Meiryo UI" pitchFamily="50" charset="-128"/>
                        </a:rPr>
                        <a:t>A</a:t>
                      </a:r>
                      <a:r>
                        <a:rPr lang="en-US" altLang="ja-JP" sz="1800" b="1" dirty="0" smtClean="0">
                          <a:solidFill>
                            <a:srgbClr val="0000FF"/>
                          </a:solidFill>
                          <a:effectLst/>
                          <a:latin typeface="Meiryo UI" pitchFamily="50" charset="-128"/>
                          <a:ea typeface="Meiryo UI" pitchFamily="50" charset="-128"/>
                        </a:rPr>
                        <a:t> </a:t>
                      </a:r>
                      <a:r>
                        <a:rPr lang="en-US" altLang="ja-JP" sz="1800" b="1" dirty="0">
                          <a:solidFill>
                            <a:srgbClr val="0000FF"/>
                          </a:solidFill>
                          <a:effectLst/>
                          <a:latin typeface="Meiryo UI" pitchFamily="50" charset="-128"/>
                          <a:ea typeface="Meiryo UI" pitchFamily="50" charset="-128"/>
                        </a:rPr>
                        <a:t>sense of competence and mastery and the ability to shape surroundings to meet needs.</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kern="1200" dirty="0" smtClean="0">
                          <a:solidFill>
                            <a:schemeClr val="dk1"/>
                          </a:solidFill>
                          <a:latin typeface="Meiryo UI" panose="020B0604030504040204" pitchFamily="50" charset="-128"/>
                          <a:ea typeface="Meiryo UI" panose="020B0604030504040204" pitchFamily="50" charset="-128"/>
                          <a:cs typeface="+mn-cs"/>
                        </a:rPr>
                        <a:t>(3)Personal </a:t>
                      </a:r>
                      <a:r>
                        <a:rPr kumimoji="1" lang="en-US" altLang="ja-JP" sz="2000" b="1" kern="1200" dirty="0">
                          <a:solidFill>
                            <a:schemeClr val="dk1"/>
                          </a:solidFill>
                          <a:latin typeface="Meiryo UI" panose="020B0604030504040204" pitchFamily="50" charset="-128"/>
                          <a:ea typeface="Meiryo UI" panose="020B0604030504040204" pitchFamily="50" charset="-128"/>
                          <a:cs typeface="+mn-cs"/>
                        </a:rPr>
                        <a:t>growth</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0000FF"/>
                          </a:solidFill>
                          <a:effectLst/>
                          <a:latin typeface="Meiryo UI" pitchFamily="50" charset="-128"/>
                          <a:ea typeface="Meiryo UI" pitchFamily="50" charset="-128"/>
                        </a:rPr>
                        <a:t>A</a:t>
                      </a:r>
                      <a:r>
                        <a:rPr lang="en-US" altLang="ja-JP" sz="1800" b="1" dirty="0" smtClean="0">
                          <a:solidFill>
                            <a:srgbClr val="0000FF"/>
                          </a:solidFill>
                          <a:effectLst/>
                          <a:latin typeface="Meiryo UI" pitchFamily="50" charset="-128"/>
                          <a:ea typeface="Meiryo UI" pitchFamily="50" charset="-128"/>
                        </a:rPr>
                        <a:t> </a:t>
                      </a:r>
                      <a:r>
                        <a:rPr lang="en-US" altLang="ja-JP" sz="1800" b="1" dirty="0">
                          <a:solidFill>
                            <a:srgbClr val="0000FF"/>
                          </a:solidFill>
                          <a:effectLst/>
                          <a:latin typeface="Meiryo UI" pitchFamily="50" charset="-128"/>
                          <a:ea typeface="Meiryo UI" pitchFamily="50" charset="-128"/>
                        </a:rPr>
                        <a:t>sense of continued development and potential, making the most of one's talents and openness to new experiences.</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52948"/>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kern="1200" dirty="0" smtClean="0">
                          <a:solidFill>
                            <a:schemeClr val="dk1"/>
                          </a:solidFill>
                          <a:latin typeface="Meiryo UI" panose="020B0604030504040204" pitchFamily="50" charset="-128"/>
                          <a:ea typeface="Meiryo UI" panose="020B0604030504040204" pitchFamily="50" charset="-128"/>
                          <a:cs typeface="+mn-cs"/>
                        </a:rPr>
                        <a:t>(4)Positive </a:t>
                      </a:r>
                      <a:r>
                        <a:rPr kumimoji="1" lang="en-US" altLang="ja-JP" sz="2000" b="1" kern="1200" dirty="0">
                          <a:solidFill>
                            <a:schemeClr val="dk1"/>
                          </a:solidFill>
                          <a:latin typeface="Meiryo UI" panose="020B0604030504040204" pitchFamily="50" charset="-128"/>
                          <a:ea typeface="Meiryo UI" panose="020B0604030504040204" pitchFamily="50" charset="-128"/>
                          <a:cs typeface="+mn-cs"/>
                        </a:rPr>
                        <a:t>relations with others</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0000FF"/>
                          </a:solidFill>
                          <a:effectLst/>
                          <a:latin typeface="Meiryo UI" pitchFamily="50" charset="-128"/>
                          <a:ea typeface="Meiryo UI" pitchFamily="50" charset="-128"/>
                        </a:rPr>
                        <a:t>O</a:t>
                      </a:r>
                      <a:r>
                        <a:rPr lang="en-US" altLang="ja-JP" sz="1800" b="1" dirty="0" smtClean="0">
                          <a:solidFill>
                            <a:srgbClr val="0000FF"/>
                          </a:solidFill>
                          <a:effectLst/>
                          <a:latin typeface="Meiryo UI" pitchFamily="50" charset="-128"/>
                          <a:ea typeface="Meiryo UI" pitchFamily="50" charset="-128"/>
                        </a:rPr>
                        <a:t>ne's </a:t>
                      </a:r>
                      <a:r>
                        <a:rPr lang="en-US" altLang="ja-JP" sz="1800" b="1" dirty="0">
                          <a:solidFill>
                            <a:srgbClr val="0000FF"/>
                          </a:solidFill>
                          <a:effectLst/>
                          <a:latin typeface="Meiryo UI" pitchFamily="50" charset="-128"/>
                          <a:ea typeface="Meiryo UI" pitchFamily="50" charset="-128"/>
                        </a:rPr>
                        <a:t>experience of affectionate, trusting, empathetic relationships and an understanding of the reciprocity of relationships.</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097167"/>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kern="1200" dirty="0">
                          <a:solidFill>
                            <a:schemeClr val="dk1"/>
                          </a:solidFill>
                          <a:latin typeface="Meiryo UI" panose="020B0604030504040204" pitchFamily="50" charset="-128"/>
                          <a:ea typeface="Meiryo UI" panose="020B0604030504040204" pitchFamily="50" charset="-128"/>
                          <a:cs typeface="+mn-cs"/>
                        </a:rPr>
                        <a:t> </a:t>
                      </a:r>
                      <a:r>
                        <a:rPr kumimoji="1" lang="en-US" altLang="ja-JP" sz="2000" b="1" kern="1200" dirty="0" smtClean="0">
                          <a:solidFill>
                            <a:schemeClr val="dk1"/>
                          </a:solidFill>
                          <a:latin typeface="Meiryo UI" panose="020B0604030504040204" pitchFamily="50" charset="-128"/>
                          <a:ea typeface="Meiryo UI" panose="020B0604030504040204" pitchFamily="50" charset="-128"/>
                          <a:cs typeface="+mn-cs"/>
                        </a:rPr>
                        <a:t>(5)Purpose </a:t>
                      </a:r>
                      <a:r>
                        <a:rPr kumimoji="1" lang="en-US" altLang="ja-JP" sz="2000" b="1" kern="1200" dirty="0">
                          <a:solidFill>
                            <a:schemeClr val="dk1"/>
                          </a:solidFill>
                          <a:latin typeface="Meiryo UI" panose="020B0604030504040204" pitchFamily="50" charset="-128"/>
                          <a:ea typeface="Meiryo UI" panose="020B0604030504040204" pitchFamily="50" charset="-128"/>
                          <a:cs typeface="+mn-cs"/>
                        </a:rPr>
                        <a:t>in life</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0000FF"/>
                          </a:solidFill>
                          <a:effectLst/>
                          <a:latin typeface="Meiryo UI" pitchFamily="50" charset="-128"/>
                          <a:ea typeface="Meiryo UI" pitchFamily="50" charset="-128"/>
                        </a:rPr>
                        <a:t>A</a:t>
                      </a:r>
                      <a:r>
                        <a:rPr lang="en-US" altLang="ja-JP" sz="1800" b="1" dirty="0" smtClean="0">
                          <a:solidFill>
                            <a:srgbClr val="0000FF"/>
                          </a:solidFill>
                          <a:effectLst/>
                          <a:latin typeface="Meiryo UI" pitchFamily="50" charset="-128"/>
                          <a:ea typeface="Meiryo UI" pitchFamily="50" charset="-128"/>
                        </a:rPr>
                        <a:t> </a:t>
                      </a:r>
                      <a:r>
                        <a:rPr lang="en-US" altLang="ja-JP" sz="1800" b="1" dirty="0">
                          <a:solidFill>
                            <a:srgbClr val="0000FF"/>
                          </a:solidFill>
                          <a:effectLst/>
                          <a:latin typeface="Meiryo UI" pitchFamily="50" charset="-128"/>
                          <a:ea typeface="Meiryo UI" pitchFamily="50" charset="-128"/>
                        </a:rPr>
                        <a:t>sense of goal directedness and life meaning and the belief in one's efforts.</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1165620"/>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kern="1200" dirty="0" smtClean="0">
                          <a:solidFill>
                            <a:schemeClr val="dk1"/>
                          </a:solidFill>
                          <a:latin typeface="Meiryo UI" panose="020B0604030504040204" pitchFamily="50" charset="-128"/>
                          <a:ea typeface="Meiryo UI" panose="020B0604030504040204" pitchFamily="50" charset="-128"/>
                          <a:cs typeface="+mn-cs"/>
                        </a:rPr>
                        <a:t>(6)Self-acceptance</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1" dirty="0" smtClean="0">
                          <a:solidFill>
                            <a:srgbClr val="0000FF"/>
                          </a:solidFill>
                          <a:effectLst/>
                          <a:latin typeface="Meiryo UI" pitchFamily="50" charset="-128"/>
                          <a:ea typeface="Meiryo UI" pitchFamily="50" charset="-128"/>
                        </a:rPr>
                        <a:t>An</a:t>
                      </a:r>
                      <a:r>
                        <a:rPr lang="en-US" altLang="ja-JP" sz="1800" b="1" baseline="0" dirty="0" smtClean="0">
                          <a:solidFill>
                            <a:srgbClr val="0000FF"/>
                          </a:solidFill>
                          <a:effectLst/>
                          <a:latin typeface="Meiryo UI" pitchFamily="50" charset="-128"/>
                          <a:ea typeface="Meiryo UI" pitchFamily="50" charset="-128"/>
                        </a:rPr>
                        <a:t> </a:t>
                      </a:r>
                      <a:r>
                        <a:rPr lang="en-US" altLang="ja-JP" sz="1800" b="1" dirty="0" smtClean="0">
                          <a:solidFill>
                            <a:srgbClr val="0000FF"/>
                          </a:solidFill>
                          <a:effectLst/>
                          <a:latin typeface="Meiryo UI" pitchFamily="50" charset="-128"/>
                          <a:ea typeface="Meiryo UI" pitchFamily="50" charset="-128"/>
                        </a:rPr>
                        <a:t>awareness of one’s limitations and have a positive self-attitude.</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096232"/>
                  </a:ext>
                </a:extLst>
              </a:tr>
            </a:tbl>
          </a:graphicData>
        </a:graphic>
      </p:graphicFrame>
      <p:sp>
        <p:nvSpPr>
          <p:cNvPr id="36" name="正方形/長方形 35"/>
          <p:cNvSpPr/>
          <p:nvPr/>
        </p:nvSpPr>
        <p:spPr>
          <a:xfrm>
            <a:off x="93988" y="836640"/>
            <a:ext cx="11978842"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Model of Psychological Well-being  (</a:t>
            </a:r>
            <a:r>
              <a:rPr lang="en-US" altLang="ja-JP" sz="2800" b="1" dirty="0" err="1">
                <a:latin typeface="Meiryo UI" panose="020B0604030504040204" pitchFamily="50" charset="-128"/>
                <a:ea typeface="Meiryo UI" panose="020B0604030504040204" pitchFamily="50" charset="-128"/>
              </a:rPr>
              <a:t>Ryff's</a:t>
            </a:r>
            <a:r>
              <a:rPr lang="en-US" altLang="ja-JP" sz="2800" b="1" dirty="0">
                <a:latin typeface="Meiryo UI" panose="020B0604030504040204" pitchFamily="50" charset="-128"/>
                <a:ea typeface="Meiryo UI" panose="020B0604030504040204" pitchFamily="50" charset="-128"/>
              </a:rPr>
              <a:t> 1989)</a:t>
            </a:r>
            <a:endParaRPr lang="ja-JP" altLang="en-US" sz="2800" b="1" dirty="0">
              <a:latin typeface="Meiryo UI" panose="020B0604030504040204" pitchFamily="50" charset="-128"/>
              <a:ea typeface="Meiryo UI" panose="020B0604030504040204" pitchFamily="50" charset="-128"/>
            </a:endParaRPr>
          </a:p>
        </p:txBody>
      </p:sp>
      <p:sp>
        <p:nvSpPr>
          <p:cNvPr id="37" name="正方形/長方形 36"/>
          <p:cNvSpPr/>
          <p:nvPr/>
        </p:nvSpPr>
        <p:spPr>
          <a:xfrm>
            <a:off x="93988" y="1383628"/>
            <a:ext cx="12115433" cy="461665"/>
          </a:xfrm>
          <a:prstGeom prst="rect">
            <a:avLst/>
          </a:prstGeom>
        </p:spPr>
        <p:txBody>
          <a:bodyPr wrap="none">
            <a:spAutoFit/>
          </a:bodyPr>
          <a:lstStyle/>
          <a:p>
            <a:r>
              <a:rPr lang="en-US" altLang="ja-JP" sz="2400" b="1" dirty="0">
                <a:latin typeface="Meiryo UI" panose="020B0604030504040204" pitchFamily="50" charset="-128"/>
                <a:ea typeface="Meiryo UI" panose="020B0604030504040204" pitchFamily="50" charset="-128"/>
              </a:rPr>
              <a:t>Comprehensive framework for assessing psychological factors as follows</a:t>
            </a:r>
            <a:endParaRPr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2392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119170" y="116540"/>
            <a:ext cx="2398413" cy="523220"/>
          </a:xfrm>
        </p:spPr>
        <p:txBody>
          <a:bodyPr/>
          <a:lstStyle/>
          <a:p>
            <a:pPr algn="l"/>
            <a:r>
              <a:rPr lang="en-US" altLang="ja-JP" sz="2800" b="1" dirty="0">
                <a:latin typeface="Meiryo UI" pitchFamily="50" charset="-128"/>
                <a:ea typeface="Meiryo UI" pitchFamily="50" charset="-128"/>
              </a:rPr>
              <a:t>1-4</a:t>
            </a:r>
            <a:r>
              <a:rPr lang="en-US" altLang="ja-JP" sz="2800" b="1" dirty="0" smtClean="0">
                <a:latin typeface="Meiryo UI" pitchFamily="50" charset="-128"/>
                <a:ea typeface="Meiryo UI" pitchFamily="50" charset="-128"/>
              </a:rPr>
              <a:t>.</a:t>
            </a:r>
            <a:r>
              <a:rPr lang="ja-JP" altLang="en-US" sz="2800" b="1" dirty="0">
                <a:latin typeface="Meiryo UI" pitchFamily="50" charset="-128"/>
                <a:ea typeface="Meiryo UI" pitchFamily="50" charset="-128"/>
              </a:rPr>
              <a:t>背景</a:t>
            </a:r>
            <a:r>
              <a:rPr lang="en-US" altLang="ja-JP" sz="2800" b="1" dirty="0" smtClean="0">
                <a:latin typeface="Meiryo UI" pitchFamily="50" charset="-128"/>
                <a:ea typeface="Meiryo UI" pitchFamily="50" charset="-128"/>
              </a:rPr>
              <a:t>(</a:t>
            </a:r>
            <a:r>
              <a:rPr lang="en-US" altLang="ja-JP" sz="2800" b="1" dirty="0">
                <a:latin typeface="Meiryo UI" pitchFamily="50" charset="-128"/>
                <a:ea typeface="Meiryo UI" pitchFamily="50" charset="-128"/>
              </a:rPr>
              <a:t>4) </a:t>
            </a:r>
            <a:endParaRPr lang="ja-JP" altLang="en-US" sz="2800" b="1" dirty="0">
              <a:latin typeface="Meiryo UI" pitchFamily="50" charset="-128"/>
              <a:ea typeface="Meiryo UI"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1980913150"/>
              </p:ext>
            </p:extLst>
          </p:nvPr>
        </p:nvGraphicFramePr>
        <p:xfrm>
          <a:off x="119170" y="1844780"/>
          <a:ext cx="11809640" cy="3322320"/>
        </p:xfrm>
        <a:graphic>
          <a:graphicData uri="http://schemas.openxmlformats.org/drawingml/2006/table">
            <a:tbl>
              <a:tblPr firstRow="1" bandRow="1">
                <a:tableStyleId>{5C22544A-7EE6-4342-B048-85BDC9FD1C3A}</a:tableStyleId>
              </a:tblPr>
              <a:tblGrid>
                <a:gridCol w="2520350">
                  <a:extLst>
                    <a:ext uri="{9D8B030D-6E8A-4147-A177-3AD203B41FA5}">
                      <a16:colId xmlns:a16="http://schemas.microsoft.com/office/drawing/2014/main" val="20000"/>
                    </a:ext>
                  </a:extLst>
                </a:gridCol>
                <a:gridCol w="9289290">
                  <a:extLst>
                    <a:ext uri="{9D8B030D-6E8A-4147-A177-3AD203B41FA5}">
                      <a16:colId xmlns:a16="http://schemas.microsoft.com/office/drawing/2014/main" val="20001"/>
                    </a:ext>
                  </a:extLst>
                </a:gridCol>
              </a:tblGrid>
              <a:tr h="370467">
                <a:tc>
                  <a:txBody>
                    <a:bodyPr/>
                    <a:lstStyle/>
                    <a:p>
                      <a:pPr algn="ctr"/>
                      <a:r>
                        <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factors</a:t>
                      </a:r>
                      <a:r>
                        <a:rPr kumimoji="1" lang="en-US" altLang="ja-JP" sz="2000" b="1"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2000" dirty="0">
                          <a:latin typeface="Meiryo UI" pitchFamily="50" charset="-128"/>
                          <a:ea typeface="Meiryo UI" pitchFamily="50" charset="-128"/>
                        </a:rPr>
                        <a:t>Outline</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3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kern="1200" dirty="0" smtClean="0">
                          <a:solidFill>
                            <a:schemeClr val="dk1"/>
                          </a:solidFill>
                          <a:latin typeface="Meiryo UI" panose="020B0604030504040204" pitchFamily="50" charset="-128"/>
                          <a:ea typeface="Meiryo UI" panose="020B0604030504040204" pitchFamily="50" charset="-128"/>
                          <a:cs typeface="+mn-cs"/>
                        </a:rPr>
                        <a:t>自律性</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rgbClr val="0000FF"/>
                          </a:solidFill>
                          <a:effectLst/>
                          <a:latin typeface="Meiryo UI" pitchFamily="50" charset="-128"/>
                          <a:ea typeface="Meiryo UI" pitchFamily="50" charset="-128"/>
                        </a:rPr>
                        <a:t>自己決定能力、個性を維持する能力、自己評価、自分の行動や個人的な基準を調整する能力。</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kern="1200" dirty="0" smtClean="0">
                          <a:solidFill>
                            <a:schemeClr val="dk1"/>
                          </a:solidFill>
                          <a:latin typeface="Meiryo UI" panose="020B0604030504040204" pitchFamily="50" charset="-128"/>
                          <a:ea typeface="Meiryo UI" panose="020B0604030504040204" pitchFamily="50" charset="-128"/>
                          <a:cs typeface="+mn-cs"/>
                        </a:rPr>
                        <a:t>環境マスタリング</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rgbClr val="0000FF"/>
                          </a:solidFill>
                          <a:effectLst/>
                          <a:latin typeface="Meiryo UI" pitchFamily="50" charset="-128"/>
                          <a:ea typeface="Meiryo UI" pitchFamily="50" charset="-128"/>
                        </a:rPr>
                        <a:t>有能感と達成感、そしてニーズに合わせて周囲を形成する能力。</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kern="1200" dirty="0" smtClean="0">
                          <a:solidFill>
                            <a:schemeClr val="dk1"/>
                          </a:solidFill>
                          <a:latin typeface="Meiryo UI" panose="020B0604030504040204" pitchFamily="50" charset="-128"/>
                          <a:ea typeface="Meiryo UI" panose="020B0604030504040204" pitchFamily="50" charset="-128"/>
                          <a:cs typeface="+mn-cs"/>
                        </a:rPr>
                        <a:t>個人の成長</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rgbClr val="0000FF"/>
                          </a:solidFill>
                          <a:effectLst/>
                          <a:latin typeface="Meiryo UI" pitchFamily="50" charset="-128"/>
                          <a:ea typeface="Meiryo UI" pitchFamily="50" charset="-128"/>
                        </a:rPr>
                        <a:t>自分の才能を最大限に生かし、新しい経験を受け入れる、継続的な発展と可能性の感覚。</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52948"/>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kern="1200" dirty="0" smtClean="0">
                          <a:solidFill>
                            <a:schemeClr val="dk1"/>
                          </a:solidFill>
                          <a:latin typeface="Meiryo UI" panose="020B0604030504040204" pitchFamily="50" charset="-128"/>
                          <a:ea typeface="Meiryo UI" panose="020B0604030504040204" pitchFamily="50" charset="-128"/>
                          <a:cs typeface="+mn-cs"/>
                        </a:rPr>
                        <a:t>他者との積極的な関係</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rgbClr val="0000FF"/>
                          </a:solidFill>
                          <a:effectLst/>
                          <a:latin typeface="Meiryo UI" pitchFamily="50" charset="-128"/>
                          <a:ea typeface="Meiryo UI" pitchFamily="50" charset="-128"/>
                        </a:rPr>
                        <a:t>愛情、信頼、共感の関係を経験し、人間関係の相互性を理解すること。</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097167"/>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kern="1200" dirty="0" smtClean="0">
                          <a:solidFill>
                            <a:schemeClr val="dk1"/>
                          </a:solidFill>
                          <a:latin typeface="Meiryo UI" panose="020B0604030504040204" pitchFamily="50" charset="-128"/>
                          <a:ea typeface="Meiryo UI" panose="020B0604030504040204" pitchFamily="50" charset="-128"/>
                          <a:cs typeface="+mn-cs"/>
                        </a:rPr>
                        <a:t>生きがい</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rgbClr val="0000FF"/>
                          </a:solidFill>
                          <a:effectLst/>
                          <a:latin typeface="Meiryo UI" pitchFamily="50" charset="-128"/>
                          <a:ea typeface="Meiryo UI" pitchFamily="50" charset="-128"/>
                        </a:rPr>
                        <a:t>目標指向性、人生の意味、自分の努力に対する信念。</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1165620"/>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kern="1200" dirty="0" smtClean="0">
                          <a:solidFill>
                            <a:schemeClr val="dk1"/>
                          </a:solidFill>
                          <a:latin typeface="Meiryo UI" panose="020B0604030504040204" pitchFamily="50" charset="-128"/>
                          <a:ea typeface="Meiryo UI" panose="020B0604030504040204" pitchFamily="50" charset="-128"/>
                          <a:cs typeface="+mn-cs"/>
                        </a:rPr>
                        <a:t>自己承認</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rgbClr val="0000FF"/>
                          </a:solidFill>
                          <a:effectLst/>
                          <a:latin typeface="Meiryo UI" pitchFamily="50" charset="-128"/>
                          <a:ea typeface="Meiryo UI" pitchFamily="50" charset="-128"/>
                        </a:rPr>
                        <a:t>自分の限界を自覚し、良いところも悪いところも認め、受け入れながら、ポジティブな自己態度をとること。</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096232"/>
                  </a:ext>
                </a:extLst>
              </a:tr>
            </a:tbl>
          </a:graphicData>
        </a:graphic>
      </p:graphicFrame>
      <p:sp>
        <p:nvSpPr>
          <p:cNvPr id="36" name="正方形/長方形 35"/>
          <p:cNvSpPr/>
          <p:nvPr/>
        </p:nvSpPr>
        <p:spPr>
          <a:xfrm>
            <a:off x="93988" y="836640"/>
            <a:ext cx="11978842" cy="523220"/>
          </a:xfrm>
          <a:prstGeom prst="rect">
            <a:avLst/>
          </a:prstGeom>
          <a:ln w="38100">
            <a:solidFill>
              <a:schemeClr val="tx1"/>
            </a:solidFill>
          </a:ln>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心理的幸福のモデル</a:t>
            </a:r>
            <a:r>
              <a:rPr lang="en-US" altLang="ja-JP" sz="2800" b="1" dirty="0" smtClean="0">
                <a:latin typeface="Meiryo UI" panose="020B0604030504040204" pitchFamily="50" charset="-128"/>
                <a:ea typeface="Meiryo UI" panose="020B0604030504040204" pitchFamily="50" charset="-128"/>
              </a:rPr>
              <a:t>(</a:t>
            </a:r>
            <a:r>
              <a:rPr lang="en-US" altLang="ja-JP" sz="2800" b="1" dirty="0" err="1">
                <a:latin typeface="Meiryo UI" panose="020B0604030504040204" pitchFamily="50" charset="-128"/>
                <a:ea typeface="Meiryo UI" panose="020B0604030504040204" pitchFamily="50" charset="-128"/>
              </a:rPr>
              <a:t>Ryff's</a:t>
            </a:r>
            <a:r>
              <a:rPr lang="en-US" altLang="ja-JP" sz="2800" b="1" dirty="0">
                <a:latin typeface="Meiryo UI" panose="020B0604030504040204" pitchFamily="50" charset="-128"/>
                <a:ea typeface="Meiryo UI" panose="020B0604030504040204" pitchFamily="50" charset="-128"/>
              </a:rPr>
              <a:t> 1989)</a:t>
            </a:r>
            <a:endParaRPr lang="ja-JP" altLang="en-US" sz="2800" b="1" dirty="0">
              <a:latin typeface="Meiryo UI" panose="020B0604030504040204" pitchFamily="50" charset="-128"/>
              <a:ea typeface="Meiryo UI" panose="020B0604030504040204" pitchFamily="50" charset="-128"/>
            </a:endParaRPr>
          </a:p>
        </p:txBody>
      </p:sp>
      <p:sp>
        <p:nvSpPr>
          <p:cNvPr id="37" name="正方形/長方形 36"/>
          <p:cNvSpPr/>
          <p:nvPr/>
        </p:nvSpPr>
        <p:spPr>
          <a:xfrm>
            <a:off x="1542109" y="1383628"/>
            <a:ext cx="9219190" cy="461665"/>
          </a:xfrm>
          <a:prstGeom prst="rect">
            <a:avLst/>
          </a:prstGeom>
        </p:spPr>
        <p:txBody>
          <a:bodyPr wrap="none">
            <a:spAutoFit/>
          </a:bodyPr>
          <a:lstStyle/>
          <a:p>
            <a:pPr algn="ctr"/>
            <a:r>
              <a:rPr lang="ja-JP" altLang="en-US" sz="2400" b="1" dirty="0">
                <a:latin typeface="Meiryo UI" panose="020B0604030504040204" pitchFamily="50" charset="-128"/>
                <a:ea typeface="Meiryo UI" panose="020B0604030504040204" pitchFamily="50" charset="-128"/>
              </a:rPr>
              <a:t>心理的要因を評価するための包括的なフレームワークを以下に示します。</a:t>
            </a:r>
          </a:p>
        </p:txBody>
      </p:sp>
    </p:spTree>
    <p:extLst>
      <p:ext uri="{BB962C8B-B14F-4D97-AF65-F5344CB8AC3E}">
        <p14:creationId xmlns:p14="http://schemas.microsoft.com/office/powerpoint/2010/main" val="3914860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ctrTitle"/>
          </p:nvPr>
        </p:nvSpPr>
        <p:spPr bwMode="auto">
          <a:xfrm>
            <a:off x="911280" y="3501010"/>
            <a:ext cx="10513460" cy="12003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algn="ctr"/>
            <a:r>
              <a:rPr lang="ja-JP" altLang="en-US" sz="3600" b="1" dirty="0">
                <a:latin typeface="Meiryo UI" pitchFamily="50" charset="-128"/>
                <a:ea typeface="Meiryo UI" pitchFamily="50" charset="-128"/>
              </a:rPr>
              <a:t>移動、社会的排除、幸福。その関連性を</a:t>
            </a:r>
            <a:r>
              <a:rPr lang="ja-JP" altLang="en-US" sz="3600" b="1" dirty="0" smtClean="0">
                <a:latin typeface="Meiryo UI" pitchFamily="50" charset="-128"/>
                <a:ea typeface="Meiryo UI" pitchFamily="50" charset="-128"/>
              </a:rPr>
              <a:t>探る</a:t>
            </a:r>
            <a:r>
              <a:rPr lang="en-US" altLang="ja-JP" sz="3600" b="1" dirty="0" smtClean="0">
                <a:latin typeface="Meiryo UI" pitchFamily="50" charset="-128"/>
                <a:ea typeface="Meiryo UI" pitchFamily="50" charset="-128"/>
              </a:rPr>
              <a:t/>
            </a:r>
            <a:br>
              <a:rPr lang="en-US" altLang="ja-JP" sz="3600" b="1" dirty="0" smtClean="0">
                <a:latin typeface="Meiryo UI" pitchFamily="50" charset="-128"/>
                <a:ea typeface="Meiryo UI" pitchFamily="50" charset="-128"/>
              </a:rPr>
            </a:br>
            <a:r>
              <a:rPr lang="ja-JP" altLang="en-US" sz="3600" b="1" dirty="0" smtClean="0">
                <a:latin typeface="Meiryo UI" pitchFamily="50" charset="-128"/>
                <a:ea typeface="Meiryo UI" pitchFamily="50" charset="-128"/>
              </a:rPr>
              <a:t>のレビュー</a:t>
            </a:r>
            <a:endParaRPr lang="ja-JP" altLang="en-US" sz="3200" b="1" dirty="0">
              <a:latin typeface="Meiryo UI" pitchFamily="50" charset="-128"/>
              <a:ea typeface="Meiryo UI" pitchFamily="50" charset="-128"/>
            </a:endParaRPr>
          </a:p>
        </p:txBody>
      </p:sp>
      <p:sp>
        <p:nvSpPr>
          <p:cNvPr id="12293" name="Text Box 83"/>
          <p:cNvSpPr txBox="1">
            <a:spLocks noChangeArrowheads="1"/>
          </p:cNvSpPr>
          <p:nvPr/>
        </p:nvSpPr>
        <p:spPr bwMode="gray">
          <a:xfrm>
            <a:off x="8040270" y="5733320"/>
            <a:ext cx="40893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r>
              <a:rPr lang="en-US" altLang="ja-JP" sz="2000" b="1" dirty="0">
                <a:latin typeface="Meiryo UI" pitchFamily="50" charset="-128"/>
                <a:ea typeface="Meiryo UI" pitchFamily="50" charset="-128"/>
              </a:rPr>
              <a:t>Lab:</a:t>
            </a:r>
            <a:r>
              <a:rPr lang="ja-JP" altLang="en-US" sz="2000" b="1" dirty="0">
                <a:latin typeface="Meiryo UI" pitchFamily="50" charset="-128"/>
                <a:ea typeface="Meiryo UI" pitchFamily="50" charset="-128"/>
              </a:rPr>
              <a:t> </a:t>
            </a:r>
            <a:r>
              <a:rPr lang="en-US" altLang="ja-JP" sz="2000" b="1" dirty="0">
                <a:latin typeface="Meiryo UI" pitchFamily="50" charset="-128"/>
                <a:ea typeface="Meiryo UI" pitchFamily="50" charset="-128"/>
              </a:rPr>
              <a:t>	          Traffic and City </a:t>
            </a:r>
          </a:p>
          <a:p>
            <a:pPr eaLnBrk="1" hangingPunct="1"/>
            <a:r>
              <a:rPr lang="en-US" altLang="ja-JP" sz="2000" b="1" dirty="0">
                <a:latin typeface="Meiryo UI" pitchFamily="50" charset="-128"/>
                <a:ea typeface="Meiryo UI" pitchFamily="50" charset="-128"/>
              </a:rPr>
              <a:t>Student ID:</a:t>
            </a:r>
            <a:r>
              <a:rPr lang="ja-JP" altLang="en-US" sz="2000" b="1" dirty="0">
                <a:latin typeface="Meiryo UI" pitchFamily="50" charset="-128"/>
                <a:ea typeface="Meiryo UI" pitchFamily="50" charset="-128"/>
              </a:rPr>
              <a:t> </a:t>
            </a:r>
            <a:r>
              <a:rPr lang="en-US" altLang="ja-JP" sz="2000" b="1" dirty="0">
                <a:latin typeface="Meiryo UI" pitchFamily="50" charset="-128"/>
                <a:ea typeface="Meiryo UI" pitchFamily="50" charset="-128"/>
              </a:rPr>
              <a:t>	</a:t>
            </a:r>
            <a:r>
              <a:rPr lang="en-US" altLang="ja-JP" sz="2000" b="1" dirty="0" err="1">
                <a:latin typeface="Meiryo UI" pitchFamily="50" charset="-128"/>
                <a:ea typeface="Meiryo UI" pitchFamily="50" charset="-128"/>
              </a:rPr>
              <a:t>22WA003</a:t>
            </a:r>
            <a:endParaRPr lang="en-US" altLang="ja-JP" sz="2000" b="1" dirty="0">
              <a:latin typeface="Meiryo UI" pitchFamily="50" charset="-128"/>
              <a:ea typeface="Meiryo UI" pitchFamily="50" charset="-128"/>
            </a:endParaRPr>
          </a:p>
          <a:p>
            <a:pPr eaLnBrk="1" hangingPunct="1"/>
            <a:r>
              <a:rPr lang="en-US" altLang="ja-JP" sz="2000" b="1" dirty="0">
                <a:latin typeface="Meiryo UI" pitchFamily="50" charset="-128"/>
                <a:ea typeface="Meiryo UI" pitchFamily="50" charset="-128"/>
              </a:rPr>
              <a:t>Name:		</a:t>
            </a:r>
            <a:r>
              <a:rPr lang="en-US" altLang="ja-JP" sz="2000" b="1" dirty="0" err="1">
                <a:latin typeface="Meiryo UI" pitchFamily="50" charset="-128"/>
                <a:ea typeface="Meiryo UI" pitchFamily="50" charset="-128"/>
              </a:rPr>
              <a:t>Tomoichi</a:t>
            </a:r>
            <a:r>
              <a:rPr lang="en-US" altLang="ja-JP" sz="2000" b="1" dirty="0">
                <a:latin typeface="Meiryo UI" pitchFamily="50" charset="-128"/>
                <a:ea typeface="Meiryo UI" pitchFamily="50" charset="-128"/>
              </a:rPr>
              <a:t> Ebata</a:t>
            </a:r>
            <a:endParaRPr lang="ja-JP" altLang="en-US" sz="2000" b="1" dirty="0">
              <a:latin typeface="Meiryo UI" pitchFamily="50" charset="-128"/>
              <a:ea typeface="Meiryo UI" pitchFamily="50" charset="-128"/>
            </a:endParaRPr>
          </a:p>
        </p:txBody>
      </p:sp>
      <p:sp>
        <p:nvSpPr>
          <p:cNvPr id="2" name="正方形/長方形 1"/>
          <p:cNvSpPr/>
          <p:nvPr/>
        </p:nvSpPr>
        <p:spPr>
          <a:xfrm>
            <a:off x="9264439" y="62214"/>
            <a:ext cx="2865219" cy="1785104"/>
          </a:xfrm>
          <a:prstGeom prst="rect">
            <a:avLst/>
          </a:prstGeom>
          <a:solidFill>
            <a:schemeClr val="bg1">
              <a:lumMod val="95000"/>
            </a:schemeClr>
          </a:solidFill>
        </p:spPr>
        <p:txBody>
          <a:bodyPr wrap="square">
            <a:spAutoFit/>
          </a:bodyPr>
          <a:lstStyle/>
          <a:p>
            <a:pPr algn="r"/>
            <a:r>
              <a:rPr lang="ja-JP" altLang="en-US" sz="2000" b="1" dirty="0">
                <a:latin typeface="Meiryo UI" panose="020B0604030504040204" pitchFamily="50" charset="-128"/>
                <a:ea typeface="Meiryo UI" panose="020B0604030504040204" pitchFamily="50" charset="-128"/>
              </a:rPr>
              <a:t>Authors</a:t>
            </a:r>
          </a:p>
          <a:p>
            <a:pPr algn="r"/>
            <a:endParaRPr lang="en-US" altLang="ja-JP" b="1" dirty="0">
              <a:latin typeface="Meiryo UI" panose="020B0604030504040204" pitchFamily="50" charset="-128"/>
              <a:ea typeface="Meiryo UI" panose="020B0604030504040204" pitchFamily="50" charset="-128"/>
            </a:endParaRPr>
          </a:p>
          <a:p>
            <a:pPr algn="r"/>
            <a:r>
              <a:rPr lang="en-US" altLang="ja-JP" b="1" dirty="0">
                <a:latin typeface="Meiryo UI" panose="020B0604030504040204" pitchFamily="50" charset="-128"/>
                <a:ea typeface="Meiryo UI" panose="020B0604030504040204" pitchFamily="50" charset="-128"/>
              </a:rPr>
              <a:t>John K. Stanley, </a:t>
            </a:r>
          </a:p>
          <a:p>
            <a:pPr algn="r"/>
            <a:r>
              <a:rPr lang="en-US" altLang="ja-JP" b="1" dirty="0">
                <a:latin typeface="Meiryo UI" panose="020B0604030504040204" pitchFamily="50" charset="-128"/>
                <a:ea typeface="Meiryo UI" panose="020B0604030504040204" pitchFamily="50" charset="-128"/>
              </a:rPr>
              <a:t>David A. </a:t>
            </a:r>
            <a:r>
              <a:rPr lang="en-US" altLang="ja-JP" b="1" dirty="0" err="1">
                <a:latin typeface="Meiryo UI" panose="020B0604030504040204" pitchFamily="50" charset="-128"/>
                <a:ea typeface="Meiryo UI" panose="020B0604030504040204" pitchFamily="50" charset="-128"/>
              </a:rPr>
              <a:t>Hensher</a:t>
            </a:r>
            <a:r>
              <a:rPr lang="en-US" altLang="ja-JP" b="1" dirty="0">
                <a:latin typeface="Meiryo UI" panose="020B0604030504040204" pitchFamily="50" charset="-128"/>
                <a:ea typeface="Meiryo UI" panose="020B0604030504040204" pitchFamily="50" charset="-128"/>
              </a:rPr>
              <a:t>, </a:t>
            </a:r>
          </a:p>
          <a:p>
            <a:pPr algn="r"/>
            <a:r>
              <a:rPr lang="en-US" altLang="ja-JP" b="1" dirty="0">
                <a:latin typeface="Meiryo UI" panose="020B0604030504040204" pitchFamily="50" charset="-128"/>
                <a:ea typeface="Meiryo UI" panose="020B0604030504040204" pitchFamily="50" charset="-128"/>
              </a:rPr>
              <a:t>Janet R. Stanley, </a:t>
            </a:r>
          </a:p>
          <a:p>
            <a:pPr algn="r"/>
            <a:r>
              <a:rPr lang="en-US" altLang="ja-JP" b="1" dirty="0">
                <a:latin typeface="Meiryo UI" panose="020B0604030504040204" pitchFamily="50" charset="-128"/>
                <a:ea typeface="Meiryo UI" panose="020B0604030504040204" pitchFamily="50" charset="-128"/>
              </a:rPr>
              <a:t>Dianne Vella-</a:t>
            </a:r>
            <a:r>
              <a:rPr lang="en-US" altLang="ja-JP" b="1" dirty="0" err="1">
                <a:latin typeface="Meiryo UI" panose="020B0604030504040204" pitchFamily="50" charset="-128"/>
                <a:ea typeface="Meiryo UI" panose="020B0604030504040204" pitchFamily="50" charset="-128"/>
              </a:rPr>
              <a:t>Brodrick</a:t>
            </a:r>
            <a:endParaRPr lang="ja-JP" altLang="en-US" b="1" dirty="0">
              <a:latin typeface="Meiryo UI" panose="020B0604030504040204" pitchFamily="50" charset="-128"/>
              <a:ea typeface="Meiryo UI" panose="020B0604030504040204" pitchFamily="50" charset="-128"/>
            </a:endParaRPr>
          </a:p>
        </p:txBody>
      </p:sp>
      <p:sp>
        <p:nvSpPr>
          <p:cNvPr id="5" name="正方形/長方形 4"/>
          <p:cNvSpPr/>
          <p:nvPr/>
        </p:nvSpPr>
        <p:spPr>
          <a:xfrm>
            <a:off x="9666783" y="2037323"/>
            <a:ext cx="2378054" cy="646331"/>
          </a:xfrm>
          <a:prstGeom prst="rect">
            <a:avLst/>
          </a:prstGeom>
          <a:solidFill>
            <a:schemeClr val="bg1">
              <a:lumMod val="95000"/>
            </a:schemeClr>
          </a:solidFill>
        </p:spPr>
        <p:txBody>
          <a:bodyPr wrap="square">
            <a:spAutoFit/>
          </a:bodyPr>
          <a:lstStyle/>
          <a:p>
            <a:pPr algn="r"/>
            <a:r>
              <a:rPr lang="ja-JP" altLang="en-US" b="1" dirty="0">
                <a:latin typeface="Meiryo UI" panose="020B0604030504040204" pitchFamily="50" charset="-128"/>
                <a:ea typeface="Meiryo UI" panose="020B0604030504040204" pitchFamily="50" charset="-128"/>
              </a:rPr>
              <a:t>Publication Date</a:t>
            </a:r>
          </a:p>
          <a:p>
            <a:pPr algn="r"/>
            <a:r>
              <a:rPr lang="en-US" altLang="ja-JP" b="1" dirty="0">
                <a:latin typeface="Meiryo UI" panose="020B0604030504040204" pitchFamily="50" charset="-128"/>
                <a:ea typeface="Meiryo UI" panose="020B0604030504040204" pitchFamily="50" charset="-128"/>
              </a:rPr>
              <a:t>17 June 2011</a:t>
            </a:r>
            <a:endParaRPr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66532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タイトル 1"/>
          <p:cNvSpPr txBox="1">
            <a:spLocks/>
          </p:cNvSpPr>
          <p:nvPr/>
        </p:nvSpPr>
        <p:spPr bwMode="gray">
          <a:xfrm>
            <a:off x="2821886" y="3356990"/>
            <a:ext cx="6006837" cy="646331"/>
          </a:xfrm>
          <a:prstGeom prst="rect">
            <a:avLst/>
          </a:prstGeom>
        </p:spPr>
        <p:txBody>
          <a:bodyPr wrap="none">
            <a:spAutoFit/>
          </a:bodyPr>
          <a:lstStyle>
            <a:lvl1pPr algn="ctr" rtl="0" eaLnBrk="0" fontAlgn="base" hangingPunct="0">
              <a:spcBef>
                <a:spcPct val="0"/>
              </a:spcBef>
              <a:spcAft>
                <a:spcPct val="0"/>
              </a:spcAft>
              <a:defRPr kumimoji="1" sz="2400" kern="1200">
                <a:solidFill>
                  <a:schemeClr val="tx1"/>
                </a:solidFill>
                <a:latin typeface="+mj-ea"/>
                <a:ea typeface="+mj-ea"/>
                <a:cs typeface="+mj-cs"/>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r>
              <a:rPr lang="en-US" altLang="ja-JP" sz="3600" b="1" dirty="0">
                <a:latin typeface="Meiryo UI" pitchFamily="50" charset="-128"/>
                <a:ea typeface="Meiryo UI" pitchFamily="50" charset="-128"/>
              </a:rPr>
              <a:t>2. Purpose of this study</a:t>
            </a:r>
            <a:endParaRPr lang="ja-JP" altLang="en-US" sz="3600" b="1" dirty="0">
              <a:latin typeface="Meiryo UI" pitchFamily="50" charset="-128"/>
              <a:ea typeface="Meiryo UI" pitchFamily="50" charset="-128"/>
            </a:endParaRPr>
          </a:p>
        </p:txBody>
      </p:sp>
    </p:spTree>
    <p:extLst>
      <p:ext uri="{BB962C8B-B14F-4D97-AF65-F5344CB8AC3E}">
        <p14:creationId xmlns:p14="http://schemas.microsoft.com/office/powerpoint/2010/main" val="624379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119170" y="116540"/>
            <a:ext cx="5129546" cy="523220"/>
          </a:xfrm>
        </p:spPr>
        <p:txBody>
          <a:bodyPr/>
          <a:lstStyle/>
          <a:p>
            <a:pPr algn="l"/>
            <a:r>
              <a:rPr lang="en-US" altLang="ja-JP" sz="2800" b="1" dirty="0">
                <a:latin typeface="Meiryo UI" pitchFamily="50" charset="-128"/>
                <a:ea typeface="Meiryo UI" pitchFamily="50" charset="-128"/>
              </a:rPr>
              <a:t>2-1. Targets of this paper </a:t>
            </a:r>
            <a:endParaRPr lang="ja-JP" altLang="en-US" sz="2800" b="1" dirty="0">
              <a:latin typeface="Meiryo UI" pitchFamily="50" charset="-128"/>
              <a:ea typeface="Meiryo UI" pitchFamily="50" charset="-128"/>
            </a:endParaRPr>
          </a:p>
        </p:txBody>
      </p:sp>
      <p:sp>
        <p:nvSpPr>
          <p:cNvPr id="36" name="正方形/長方形 35"/>
          <p:cNvSpPr/>
          <p:nvPr/>
        </p:nvSpPr>
        <p:spPr>
          <a:xfrm>
            <a:off x="93988" y="764630"/>
            <a:ext cx="11978842" cy="523220"/>
          </a:xfrm>
          <a:prstGeom prst="rect">
            <a:avLst/>
          </a:prstGeom>
          <a:ln w="38100">
            <a:noFill/>
          </a:ln>
        </p:spPr>
        <p:txBody>
          <a:bodyPr wrap="square">
            <a:spAutoFit/>
          </a:bodyPr>
          <a:lstStyle/>
          <a:p>
            <a:r>
              <a:rPr lang="en-US" altLang="ja-JP" sz="2800" b="1" dirty="0" smtClean="0">
                <a:latin typeface="Meiryo UI" panose="020B0604030504040204" pitchFamily="50" charset="-128"/>
                <a:ea typeface="Meiryo UI" panose="020B0604030504040204" pitchFamily="50" charset="-128"/>
              </a:rPr>
              <a:t>Previous</a:t>
            </a:r>
            <a:r>
              <a:rPr lang="en-US" altLang="ja-JP" sz="2800" b="1" dirty="0" smtClean="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s</a:t>
            </a:r>
            <a:r>
              <a:rPr lang="en-US" altLang="ja-JP" sz="2800" b="1" dirty="0" smtClean="0">
                <a:latin typeface="Meiryo UI" panose="020B0604030504040204" pitchFamily="50" charset="-128"/>
                <a:ea typeface="Meiryo UI" panose="020B0604030504040204" pitchFamily="50" charset="-128"/>
              </a:rPr>
              <a:t>tudies </a:t>
            </a:r>
            <a:r>
              <a:rPr lang="en-US" altLang="ja-JP" sz="2800" b="1" dirty="0">
                <a:latin typeface="Meiryo UI" panose="020B0604030504040204" pitchFamily="50" charset="-128"/>
                <a:ea typeface="Meiryo UI" panose="020B0604030504040204" pitchFamily="50" charset="-128"/>
              </a:rPr>
              <a:t>of Mobility and Well-being</a:t>
            </a:r>
            <a:endParaRPr lang="ja-JP" altLang="en-US" sz="2800" b="1"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364551261"/>
              </p:ext>
            </p:extLst>
          </p:nvPr>
        </p:nvGraphicFramePr>
        <p:xfrm>
          <a:off x="119170" y="1322445"/>
          <a:ext cx="11953660" cy="2534547"/>
        </p:xfrm>
        <a:graphic>
          <a:graphicData uri="http://schemas.openxmlformats.org/drawingml/2006/table">
            <a:tbl>
              <a:tblPr firstRow="1" bandRow="1">
                <a:tableStyleId>{5C22544A-7EE6-4342-B048-85BDC9FD1C3A}</a:tableStyleId>
              </a:tblPr>
              <a:tblGrid>
                <a:gridCol w="1872260">
                  <a:extLst>
                    <a:ext uri="{9D8B030D-6E8A-4147-A177-3AD203B41FA5}">
                      <a16:colId xmlns:a16="http://schemas.microsoft.com/office/drawing/2014/main" val="20000"/>
                    </a:ext>
                  </a:extLst>
                </a:gridCol>
                <a:gridCol w="5976830">
                  <a:extLst>
                    <a:ext uri="{9D8B030D-6E8A-4147-A177-3AD203B41FA5}">
                      <a16:colId xmlns:a16="http://schemas.microsoft.com/office/drawing/2014/main" val="20001"/>
                    </a:ext>
                  </a:extLst>
                </a:gridCol>
                <a:gridCol w="4104570">
                  <a:extLst>
                    <a:ext uri="{9D8B030D-6E8A-4147-A177-3AD203B41FA5}">
                      <a16:colId xmlns:a16="http://schemas.microsoft.com/office/drawing/2014/main" val="53471679"/>
                    </a:ext>
                  </a:extLst>
                </a:gridCol>
              </a:tblGrid>
              <a:tr h="370467">
                <a:tc>
                  <a:txBody>
                    <a:bodyPr/>
                    <a:lstStyle/>
                    <a:p>
                      <a:pPr algn="ctr"/>
                      <a:r>
                        <a:rPr kumimoji="1"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Paper</a:t>
                      </a:r>
                      <a:r>
                        <a:rPr kumimoji="1" lang="en-US" altLang="ja-JP" sz="18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dirty="0">
                          <a:latin typeface="Meiryo UI" pitchFamily="50" charset="-128"/>
                          <a:ea typeface="Meiryo UI" pitchFamily="50" charset="-128"/>
                        </a:rPr>
                        <a:t>Target</a:t>
                      </a:r>
                      <a:endParaRPr lang="ja-JP" altLang="en-US" sz="18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dirty="0">
                          <a:latin typeface="Meiryo UI" pitchFamily="50" charset="-128"/>
                          <a:ea typeface="Meiryo UI" pitchFamily="50" charset="-128"/>
                        </a:rPr>
                        <a:t>Results</a:t>
                      </a:r>
                      <a:endParaRPr lang="ja-JP" altLang="en-US" sz="18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63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da-DK" altLang="ja-JP" sz="1600" b="0" kern="1200" dirty="0">
                          <a:solidFill>
                            <a:schemeClr val="dk1"/>
                          </a:solidFill>
                          <a:latin typeface="Meiryo UI" panose="020B0604030504040204" pitchFamily="50" charset="-128"/>
                          <a:ea typeface="Meiryo UI" panose="020B0604030504040204" pitchFamily="50" charset="-128"/>
                          <a:cs typeface="+mn-cs"/>
                        </a:rPr>
                        <a:t>Mollenkopf et al., 2005</a:t>
                      </a:r>
                      <a:endParaRPr kumimoji="1" lang="ja-JP" altLang="en-US" sz="16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chemeClr val="tx1"/>
                          </a:solidFill>
                          <a:effectLst/>
                          <a:latin typeface="Meiryo UI" pitchFamily="50" charset="-128"/>
                          <a:ea typeface="Meiryo UI" pitchFamily="50" charset="-128"/>
                        </a:rPr>
                        <a:t>Extensive analysis of the relationship between mobility and subjective well-being among older adults in Europe.</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1" dirty="0">
                          <a:solidFill>
                            <a:srgbClr val="0000FF"/>
                          </a:solidFill>
                          <a:effectLst/>
                          <a:latin typeface="Meiryo UI" pitchFamily="50" charset="-128"/>
                          <a:ea typeface="Meiryo UI" pitchFamily="50" charset="-128"/>
                        </a:rPr>
                        <a:t>Social </a:t>
                      </a:r>
                      <a:r>
                        <a:rPr kumimoji="1" lang="en-US" altLang="ja-JP" sz="2000" b="1" kern="1200" dirty="0">
                          <a:solidFill>
                            <a:srgbClr val="0000FF"/>
                          </a:solidFill>
                          <a:effectLst/>
                          <a:latin typeface="Meiryo UI" panose="020B0604030504040204" pitchFamily="50" charset="-128"/>
                          <a:ea typeface="Meiryo UI" panose="020B0604030504040204" pitchFamily="50" charset="-128"/>
                          <a:cs typeface="+mn-cs"/>
                        </a:rPr>
                        <a:t>exclusion</a:t>
                      </a:r>
                      <a:r>
                        <a:rPr lang="en-US" altLang="ja-JP" sz="2000" b="1" dirty="0">
                          <a:solidFill>
                            <a:srgbClr val="0000FF"/>
                          </a:solidFill>
                          <a:effectLst/>
                          <a:latin typeface="Meiryo UI" pitchFamily="50" charset="-128"/>
                          <a:ea typeface="Meiryo UI" pitchFamily="50" charset="-128"/>
                        </a:rPr>
                        <a:t> is not covered.</a:t>
                      </a:r>
                      <a:endParaRPr lang="ja-JP" altLang="en-US" sz="20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1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dk1"/>
                          </a:solidFill>
                          <a:effectLst/>
                          <a:latin typeface="Meiryo UI" panose="020B0604030504040204" pitchFamily="50" charset="-128"/>
                          <a:ea typeface="Meiryo UI" panose="020B0604030504040204" pitchFamily="50" charset="-128"/>
                          <a:cs typeface="+mn-cs"/>
                        </a:rPr>
                        <a:t>Spinney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dk1"/>
                          </a:solidFill>
                          <a:effectLst/>
                          <a:latin typeface="Meiryo UI" panose="020B0604030504040204" pitchFamily="50" charset="-128"/>
                          <a:ea typeface="Meiryo UI" panose="020B0604030504040204" pitchFamily="50" charset="-128"/>
                          <a:cs typeface="+mn-cs"/>
                        </a:rPr>
                        <a:t>2009</a:t>
                      </a:r>
                      <a:endParaRPr kumimoji="1" lang="ja-JP" altLang="en-US" sz="16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chemeClr val="tx1"/>
                          </a:solidFill>
                          <a:effectLst/>
                          <a:latin typeface="Meiryo UI" pitchFamily="50" charset="-128"/>
                          <a:ea typeface="Meiryo UI" pitchFamily="50" charset="-128"/>
                        </a:rPr>
                        <a:t>Investigating the relationship between mobility and well-being among older Canadians.</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dk1"/>
                          </a:solidFill>
                          <a:effectLst/>
                          <a:latin typeface="Meiryo UI" panose="020B0604030504040204" pitchFamily="50" charset="-128"/>
                          <a:ea typeface="Meiryo UI" panose="020B0604030504040204" pitchFamily="50" charset="-128"/>
                          <a:cs typeface="+mn-cs"/>
                        </a:rPr>
                        <a:t>Currie and Stanley, 2008</a:t>
                      </a:r>
                      <a:endParaRPr kumimoji="1" lang="ja-JP" altLang="en-US" sz="16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chemeClr val="tx1"/>
                          </a:solidFill>
                          <a:effectLst/>
                          <a:latin typeface="Meiryo UI" pitchFamily="50" charset="-128"/>
                          <a:ea typeface="Meiryo UI" pitchFamily="50" charset="-128"/>
                        </a:rPr>
                        <a:t>Survey on feeling connected to the community</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1" dirty="0" smtClean="0">
                          <a:solidFill>
                            <a:srgbClr val="0000FF"/>
                          </a:solidFill>
                          <a:effectLst/>
                          <a:latin typeface="Meiryo UI" pitchFamily="50" charset="-128"/>
                          <a:ea typeface="Meiryo UI" pitchFamily="50" charset="-128"/>
                        </a:rPr>
                        <a:t>No mention of relationship </a:t>
                      </a:r>
                      <a:r>
                        <a:rPr lang="en-US" altLang="ja-JP" sz="2000" b="1" dirty="0">
                          <a:solidFill>
                            <a:srgbClr val="0000FF"/>
                          </a:solidFill>
                          <a:effectLst/>
                          <a:latin typeface="Meiryo UI" pitchFamily="50" charset="-128"/>
                          <a:ea typeface="Meiryo UI" pitchFamily="50" charset="-128"/>
                        </a:rPr>
                        <a:t>between social </a:t>
                      </a:r>
                      <a:r>
                        <a:rPr kumimoji="1" lang="en-US" altLang="ja-JP" sz="2000" b="1" kern="1200" dirty="0" smtClean="0">
                          <a:solidFill>
                            <a:srgbClr val="0000FF"/>
                          </a:solidFill>
                          <a:effectLst/>
                          <a:latin typeface="Meiryo UI" panose="020B0604030504040204" pitchFamily="50" charset="-128"/>
                          <a:ea typeface="Meiryo UI" panose="020B0604030504040204" pitchFamily="50" charset="-128"/>
                          <a:cs typeface="+mn-cs"/>
                        </a:rPr>
                        <a:t>exclusion</a:t>
                      </a:r>
                      <a:r>
                        <a:rPr kumimoji="1" lang="en-US" altLang="ja-JP" sz="2000" b="1" kern="1200" baseline="0" dirty="0">
                          <a:solidFill>
                            <a:srgbClr val="0000FF"/>
                          </a:solidFill>
                          <a:effectLst/>
                          <a:latin typeface="Meiryo UI" pitchFamily="50" charset="-128"/>
                          <a:ea typeface="Meiryo UI" pitchFamily="50" charset="-128"/>
                          <a:cs typeface="+mn-cs"/>
                        </a:rPr>
                        <a:t> </a:t>
                      </a:r>
                      <a:r>
                        <a:rPr kumimoji="1" lang="en-US" altLang="ja-JP" sz="2000" b="1" kern="1200" baseline="0" dirty="0" smtClean="0">
                          <a:solidFill>
                            <a:srgbClr val="0000FF"/>
                          </a:solidFill>
                          <a:effectLst/>
                          <a:latin typeface="Meiryo UI" pitchFamily="50" charset="-128"/>
                          <a:ea typeface="Meiryo UI" pitchFamily="50" charset="-128"/>
                          <a:cs typeface="+mn-cs"/>
                        </a:rPr>
                        <a:t>and </a:t>
                      </a:r>
                      <a:r>
                        <a:rPr lang="en-US" altLang="ja-JP" sz="2000" b="1" dirty="0" smtClean="0">
                          <a:solidFill>
                            <a:srgbClr val="0000FF"/>
                          </a:solidFill>
                          <a:effectLst/>
                          <a:latin typeface="Meiryo UI" pitchFamily="50" charset="-128"/>
                          <a:ea typeface="Meiryo UI" pitchFamily="50" charset="-128"/>
                        </a:rPr>
                        <a:t> </a:t>
                      </a:r>
                      <a:r>
                        <a:rPr lang="en-US" altLang="ja-JP" sz="2000" b="1" dirty="0">
                          <a:solidFill>
                            <a:srgbClr val="0000FF"/>
                          </a:solidFill>
                          <a:effectLst/>
                          <a:latin typeface="Meiryo UI" pitchFamily="50" charset="-128"/>
                          <a:ea typeface="Meiryo UI" pitchFamily="50" charset="-128"/>
                        </a:rPr>
                        <a:t>well-being</a:t>
                      </a:r>
                      <a:endParaRPr lang="ja-JP" altLang="en-US" sz="20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52948"/>
                  </a:ext>
                </a:extLst>
              </a:tr>
            </a:tbl>
          </a:graphicData>
        </a:graphic>
      </p:graphicFrame>
      <p:sp>
        <p:nvSpPr>
          <p:cNvPr id="7" name="下矢印 6"/>
          <p:cNvSpPr/>
          <p:nvPr/>
        </p:nvSpPr>
        <p:spPr>
          <a:xfrm>
            <a:off x="5447910" y="3946517"/>
            <a:ext cx="1080150" cy="360050"/>
          </a:xfrm>
          <a:prstGeom prst="downArrow">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正方形/長方形 8"/>
          <p:cNvSpPr/>
          <p:nvPr/>
        </p:nvSpPr>
        <p:spPr>
          <a:xfrm>
            <a:off x="142410" y="4365130"/>
            <a:ext cx="11881650" cy="2369880"/>
          </a:xfrm>
          <a:prstGeom prst="rect">
            <a:avLst/>
          </a:prstGeom>
          <a:solidFill>
            <a:schemeClr val="bg1">
              <a:lumMod val="85000"/>
            </a:schemeClr>
          </a:solidFill>
        </p:spPr>
        <p:txBody>
          <a:bodyPr wrap="square">
            <a:spAutoFit/>
          </a:bodyPr>
          <a:lstStyle/>
          <a:p>
            <a:r>
              <a:rPr lang="en-US" altLang="ja-JP" sz="2800" b="1" u="sng" dirty="0">
                <a:latin typeface="Meiryo UI" panose="020B0604030504040204" pitchFamily="50" charset="-128"/>
                <a:ea typeface="Meiryo UI" panose="020B0604030504040204" pitchFamily="50" charset="-128"/>
              </a:rPr>
              <a:t>Targets of this paper are, </a:t>
            </a:r>
          </a:p>
          <a:p>
            <a:pPr marL="457200" indent="-457200">
              <a:buAutoNum type="arabicParenBoth"/>
            </a:pPr>
            <a:r>
              <a:rPr lang="en-US" altLang="ja-JP" sz="2400" b="1" dirty="0">
                <a:latin typeface="Meiryo UI" panose="020B0604030504040204" pitchFamily="50" charset="-128"/>
                <a:ea typeface="Meiryo UI" panose="020B0604030504040204" pitchFamily="50" charset="-128"/>
              </a:rPr>
              <a:t>To develop </a:t>
            </a:r>
            <a:r>
              <a:rPr lang="en-US" altLang="ja-JP" sz="2400" b="1" dirty="0">
                <a:solidFill>
                  <a:srgbClr val="0000FF"/>
                </a:solidFill>
                <a:latin typeface="Meiryo UI" panose="020B0604030504040204" pitchFamily="50" charset="-128"/>
                <a:ea typeface="Meiryo UI" panose="020B0604030504040204" pitchFamily="50" charset="-128"/>
              </a:rPr>
              <a:t>a </a:t>
            </a:r>
            <a:r>
              <a:rPr lang="en-US" altLang="ja-JP" sz="2400" b="1" dirty="0" smtClean="0">
                <a:solidFill>
                  <a:srgbClr val="0000FF"/>
                </a:solidFill>
                <a:latin typeface="Meiryo UI" panose="020B0604030504040204" pitchFamily="50" charset="-128"/>
                <a:ea typeface="Meiryo UI" panose="020B0604030504040204" pitchFamily="50" charset="-128"/>
              </a:rPr>
              <a:t>single/simple </a:t>
            </a:r>
            <a:r>
              <a:rPr lang="en-US" altLang="ja-JP" sz="2400" b="1" dirty="0">
                <a:solidFill>
                  <a:srgbClr val="0000FF"/>
                </a:solidFill>
                <a:latin typeface="Meiryo UI" panose="020B0604030504040204" pitchFamily="50" charset="-128"/>
                <a:ea typeface="Meiryo UI" panose="020B0604030504040204" pitchFamily="50" charset="-128"/>
              </a:rPr>
              <a:t>modeling framework </a:t>
            </a:r>
            <a:r>
              <a:rPr lang="en-US" altLang="ja-JP" sz="2400" b="1" dirty="0">
                <a:latin typeface="Meiryo UI" panose="020B0604030504040204" pitchFamily="50" charset="-128"/>
                <a:ea typeface="Meiryo UI" panose="020B0604030504040204" pitchFamily="50" charset="-128"/>
              </a:rPr>
              <a:t>of the relationship between mobility, social </a:t>
            </a:r>
            <a:r>
              <a:rPr lang="en-US" altLang="ja-JP" sz="2400" b="1" dirty="0">
                <a:solidFill>
                  <a:schemeClr val="dk1"/>
                </a:solidFill>
                <a:latin typeface="Meiryo UI" panose="020B0604030504040204" pitchFamily="50" charset="-128"/>
                <a:ea typeface="Meiryo UI" panose="020B0604030504040204" pitchFamily="50" charset="-128"/>
              </a:rPr>
              <a:t>exclusion</a:t>
            </a:r>
            <a:r>
              <a:rPr lang="en-US" altLang="ja-JP" sz="2400" b="1" dirty="0">
                <a:latin typeface="Meiryo UI" panose="020B0604030504040204" pitchFamily="50" charset="-128"/>
                <a:ea typeface="Meiryo UI" panose="020B0604030504040204" pitchFamily="50" charset="-128"/>
              </a:rPr>
              <a:t>, and subjective well-being</a:t>
            </a:r>
          </a:p>
          <a:p>
            <a:pPr marL="457200" indent="-457200">
              <a:buAutoNum type="arabicParenBoth"/>
            </a:pPr>
            <a:r>
              <a:rPr lang="en-US" altLang="ja-JP" sz="2400" b="1" dirty="0">
                <a:latin typeface="Meiryo UI" panose="020B0604030504040204" pitchFamily="50" charset="-128"/>
                <a:ea typeface="Meiryo UI" panose="020B0604030504040204" pitchFamily="50" charset="-128"/>
              </a:rPr>
              <a:t>To evaluate </a:t>
            </a:r>
            <a:r>
              <a:rPr lang="en-US" altLang="ja-JP" sz="2400" b="1" dirty="0">
                <a:solidFill>
                  <a:srgbClr val="0000FF"/>
                </a:solidFill>
                <a:latin typeface="Meiryo UI" panose="020B0604030504040204" pitchFamily="50" charset="-128"/>
                <a:ea typeface="Meiryo UI" panose="020B0604030504040204" pitchFamily="50" charset="-128"/>
              </a:rPr>
              <a:t>previous studies </a:t>
            </a:r>
            <a:r>
              <a:rPr lang="en-US" altLang="ja-JP" sz="2400" b="1" dirty="0">
                <a:latin typeface="Meiryo UI" panose="020B0604030504040204" pitchFamily="50" charset="-128"/>
                <a:ea typeface="Meiryo UI" panose="020B0604030504040204" pitchFamily="50" charset="-128"/>
              </a:rPr>
              <a:t>using the above framework.</a:t>
            </a:r>
          </a:p>
          <a:p>
            <a:pPr marL="457200" indent="-457200">
              <a:buAutoNum type="arabicParenBoth"/>
            </a:pPr>
            <a:r>
              <a:rPr lang="en-US" altLang="ja-JP" sz="2400" b="1" dirty="0">
                <a:latin typeface="Meiryo UI" panose="020B0604030504040204" pitchFamily="50" charset="-128"/>
                <a:ea typeface="Meiryo UI" panose="020B0604030504040204" pitchFamily="50" charset="-128"/>
              </a:rPr>
              <a:t>To investigate the linkages between mobility, social exclusion, and well-being </a:t>
            </a:r>
            <a:r>
              <a:rPr lang="en-US" altLang="ja-JP" sz="2400" b="1" dirty="0" smtClean="0">
                <a:solidFill>
                  <a:srgbClr val="0000FF"/>
                </a:solidFill>
                <a:latin typeface="Meiryo UI" panose="020B0604030504040204" pitchFamily="50" charset="-128"/>
                <a:ea typeface="Meiryo UI" panose="020B0604030504040204" pitchFamily="50" charset="-128"/>
              </a:rPr>
              <a:t>from the viewpoints of this </a:t>
            </a:r>
            <a:r>
              <a:rPr lang="en-US" altLang="ja-JP" sz="2400" b="1" dirty="0" smtClean="0">
                <a:solidFill>
                  <a:srgbClr val="0000FF"/>
                </a:solidFill>
                <a:latin typeface="Meiryo UI" panose="020B0604030504040204" pitchFamily="50" charset="-128"/>
                <a:ea typeface="Meiryo UI" panose="020B0604030504040204" pitchFamily="50" charset="-128"/>
              </a:rPr>
              <a:t>new framework</a:t>
            </a:r>
            <a:endParaRPr lang="ja-JP" altLang="en-US" sz="2400" b="1" dirty="0">
              <a:solidFill>
                <a:srgbClr val="0000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42885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a:spLocks noGrp="1"/>
          </p:cNvSpPr>
          <p:nvPr>
            <p:ph type="title"/>
          </p:nvPr>
        </p:nvSpPr>
        <p:spPr>
          <a:xfrm>
            <a:off x="119170" y="116540"/>
            <a:ext cx="5129546" cy="523220"/>
          </a:xfrm>
        </p:spPr>
        <p:txBody>
          <a:bodyPr/>
          <a:lstStyle/>
          <a:p>
            <a:pPr algn="l"/>
            <a:r>
              <a:rPr lang="en-US" altLang="ja-JP" sz="2800" b="1" dirty="0">
                <a:latin typeface="Meiryo UI" pitchFamily="50" charset="-128"/>
                <a:ea typeface="Meiryo UI" pitchFamily="50" charset="-128"/>
              </a:rPr>
              <a:t>2-1. Targets of this paper </a:t>
            </a:r>
            <a:endParaRPr lang="ja-JP" altLang="en-US" sz="2800" b="1" dirty="0">
              <a:latin typeface="Meiryo UI" pitchFamily="50" charset="-128"/>
              <a:ea typeface="Meiryo UI" pitchFamily="50" charset="-128"/>
            </a:endParaRPr>
          </a:p>
        </p:txBody>
      </p:sp>
      <p:sp>
        <p:nvSpPr>
          <p:cNvPr id="36" name="正方形/長方形 35"/>
          <p:cNvSpPr/>
          <p:nvPr/>
        </p:nvSpPr>
        <p:spPr>
          <a:xfrm>
            <a:off x="93988" y="865824"/>
            <a:ext cx="11978842" cy="523220"/>
          </a:xfrm>
          <a:prstGeom prst="rect">
            <a:avLst/>
          </a:prstGeom>
          <a:ln w="38100">
            <a:noFill/>
          </a:ln>
        </p:spPr>
        <p:txBody>
          <a:bodyPr wrap="square">
            <a:spAutoFit/>
          </a:bodyPr>
          <a:lstStyle/>
          <a:p>
            <a:r>
              <a:rPr lang="en-US" altLang="ja-JP" sz="2800" b="1" dirty="0">
                <a:latin typeface="Meiryo UI" panose="020B0604030504040204" pitchFamily="50" charset="-128"/>
                <a:ea typeface="Meiryo UI" panose="020B0604030504040204" pitchFamily="50" charset="-128"/>
              </a:rPr>
              <a:t>Other Studies of Mobility and Well-being</a:t>
            </a:r>
            <a:endParaRPr lang="ja-JP" altLang="en-US" sz="2800" b="1"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4267637786"/>
              </p:ext>
            </p:extLst>
          </p:nvPr>
        </p:nvGraphicFramePr>
        <p:xfrm>
          <a:off x="119170" y="1538969"/>
          <a:ext cx="11953660" cy="2107827"/>
        </p:xfrm>
        <a:graphic>
          <a:graphicData uri="http://schemas.openxmlformats.org/drawingml/2006/table">
            <a:tbl>
              <a:tblPr firstRow="1" bandRow="1">
                <a:tableStyleId>{5C22544A-7EE6-4342-B048-85BDC9FD1C3A}</a:tableStyleId>
              </a:tblPr>
              <a:tblGrid>
                <a:gridCol w="1872260">
                  <a:extLst>
                    <a:ext uri="{9D8B030D-6E8A-4147-A177-3AD203B41FA5}">
                      <a16:colId xmlns:a16="http://schemas.microsoft.com/office/drawing/2014/main" val="20000"/>
                    </a:ext>
                  </a:extLst>
                </a:gridCol>
                <a:gridCol w="5976830">
                  <a:extLst>
                    <a:ext uri="{9D8B030D-6E8A-4147-A177-3AD203B41FA5}">
                      <a16:colId xmlns:a16="http://schemas.microsoft.com/office/drawing/2014/main" val="20001"/>
                    </a:ext>
                  </a:extLst>
                </a:gridCol>
                <a:gridCol w="4104570">
                  <a:extLst>
                    <a:ext uri="{9D8B030D-6E8A-4147-A177-3AD203B41FA5}">
                      <a16:colId xmlns:a16="http://schemas.microsoft.com/office/drawing/2014/main" val="53471679"/>
                    </a:ext>
                  </a:extLst>
                </a:gridCol>
              </a:tblGrid>
              <a:tr h="370467">
                <a:tc>
                  <a:txBody>
                    <a:bodyPr/>
                    <a:lstStyle/>
                    <a:p>
                      <a:pPr algn="ctr"/>
                      <a:r>
                        <a:rPr kumimoji="1"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Paper</a:t>
                      </a:r>
                      <a:r>
                        <a:rPr kumimoji="1" lang="en-US" altLang="ja-JP" sz="18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dirty="0">
                          <a:latin typeface="Meiryo UI" pitchFamily="50" charset="-128"/>
                          <a:ea typeface="Meiryo UI" pitchFamily="50" charset="-128"/>
                        </a:rPr>
                        <a:t>Target</a:t>
                      </a:r>
                      <a:endParaRPr lang="ja-JP" altLang="en-US" sz="18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dirty="0">
                          <a:latin typeface="Meiryo UI" pitchFamily="50" charset="-128"/>
                          <a:ea typeface="Meiryo UI" pitchFamily="50" charset="-128"/>
                        </a:rPr>
                        <a:t>Results</a:t>
                      </a:r>
                      <a:endParaRPr lang="ja-JP" altLang="en-US" sz="18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63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da-DK" altLang="ja-JP" sz="1600" b="0" kern="1200" dirty="0">
                          <a:solidFill>
                            <a:schemeClr val="dk1"/>
                          </a:solidFill>
                          <a:latin typeface="Meiryo UI" panose="020B0604030504040204" pitchFamily="50" charset="-128"/>
                          <a:ea typeface="Meiryo UI" panose="020B0604030504040204" pitchFamily="50" charset="-128"/>
                          <a:cs typeface="+mn-cs"/>
                        </a:rPr>
                        <a:t>Mollenkopf et al., 2005</a:t>
                      </a:r>
                      <a:endParaRPr kumimoji="1" lang="ja-JP" altLang="en-US" sz="16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smtClean="0">
                          <a:solidFill>
                            <a:schemeClr val="tx1"/>
                          </a:solidFill>
                          <a:effectLst/>
                          <a:latin typeface="Meiryo UI" pitchFamily="50" charset="-128"/>
                          <a:ea typeface="Meiryo UI" pitchFamily="50" charset="-128"/>
                        </a:rPr>
                        <a:t>欧州の高齢者を対象とした移動と主観的幸福感の関係についての広範な分析。</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rgbClr val="0000FF"/>
                          </a:solidFill>
                          <a:effectLst/>
                          <a:latin typeface="Meiryo UI" pitchFamily="50" charset="-128"/>
                          <a:ea typeface="Meiryo UI" pitchFamily="50" charset="-128"/>
                        </a:rPr>
                        <a:t>社会的排除は対象外です。</a:t>
                      </a:r>
                      <a:endParaRPr lang="ja-JP" altLang="en-US" sz="16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1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dk1"/>
                          </a:solidFill>
                          <a:effectLst/>
                          <a:latin typeface="Meiryo UI" panose="020B0604030504040204" pitchFamily="50" charset="-128"/>
                          <a:ea typeface="Meiryo UI" panose="020B0604030504040204" pitchFamily="50" charset="-128"/>
                          <a:cs typeface="+mn-cs"/>
                        </a:rPr>
                        <a:t>Spinney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dk1"/>
                          </a:solidFill>
                          <a:effectLst/>
                          <a:latin typeface="Meiryo UI" panose="020B0604030504040204" pitchFamily="50" charset="-128"/>
                          <a:ea typeface="Meiryo UI" panose="020B0604030504040204" pitchFamily="50" charset="-128"/>
                          <a:cs typeface="+mn-cs"/>
                        </a:rPr>
                        <a:t>2009</a:t>
                      </a:r>
                      <a:endParaRPr kumimoji="1" lang="ja-JP" altLang="en-US" sz="16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smtClean="0">
                          <a:solidFill>
                            <a:schemeClr val="tx1"/>
                          </a:solidFill>
                          <a:effectLst/>
                          <a:latin typeface="Meiryo UI" pitchFamily="50" charset="-128"/>
                          <a:ea typeface="Meiryo UI" pitchFamily="50" charset="-128"/>
                        </a:rPr>
                        <a:t>カナダ人高齢者の移動と幸福の関係を調査しています。</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dk1"/>
                          </a:solidFill>
                          <a:effectLst/>
                          <a:latin typeface="Meiryo UI" panose="020B0604030504040204" pitchFamily="50" charset="-128"/>
                          <a:ea typeface="Meiryo UI" panose="020B0604030504040204" pitchFamily="50" charset="-128"/>
                          <a:cs typeface="+mn-cs"/>
                        </a:rPr>
                        <a:t>Currie and Stanley, 2008</a:t>
                      </a:r>
                      <a:endParaRPr kumimoji="1" lang="ja-JP" altLang="en-US" sz="16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smtClean="0">
                          <a:solidFill>
                            <a:schemeClr val="tx1"/>
                          </a:solidFill>
                          <a:effectLst/>
                          <a:latin typeface="Meiryo UI" pitchFamily="50" charset="-128"/>
                          <a:ea typeface="Meiryo UI" pitchFamily="50" charset="-128"/>
                        </a:rPr>
                        <a:t>地域とのつながりを感じるアンケート</a:t>
                      </a:r>
                      <a:endParaRPr lang="ja-JP" altLang="en-US" sz="16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rgbClr val="0000FF"/>
                          </a:solidFill>
                          <a:effectLst/>
                          <a:latin typeface="Meiryo UI" pitchFamily="50" charset="-128"/>
                          <a:ea typeface="Meiryo UI" pitchFamily="50" charset="-128"/>
                        </a:rPr>
                        <a:t>社会的排除と幸福の関係については、ほとんど研究されていない。</a:t>
                      </a:r>
                      <a:endParaRPr lang="ja-JP" altLang="en-US" sz="16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52948"/>
                  </a:ext>
                </a:extLst>
              </a:tr>
            </a:tbl>
          </a:graphicData>
        </a:graphic>
      </p:graphicFrame>
      <p:sp>
        <p:nvSpPr>
          <p:cNvPr id="7" name="下矢印 6"/>
          <p:cNvSpPr/>
          <p:nvPr/>
        </p:nvSpPr>
        <p:spPr>
          <a:xfrm>
            <a:off x="5447910" y="3947858"/>
            <a:ext cx="1080150" cy="360050"/>
          </a:xfrm>
          <a:prstGeom prst="downArrow">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正方形/長方形 8"/>
          <p:cNvSpPr/>
          <p:nvPr/>
        </p:nvSpPr>
        <p:spPr>
          <a:xfrm>
            <a:off x="142410" y="4365130"/>
            <a:ext cx="11881650" cy="2000548"/>
          </a:xfrm>
          <a:prstGeom prst="rect">
            <a:avLst/>
          </a:prstGeom>
          <a:solidFill>
            <a:schemeClr val="bg1">
              <a:lumMod val="85000"/>
            </a:schemeClr>
          </a:solidFill>
        </p:spPr>
        <p:txBody>
          <a:bodyPr wrap="square">
            <a:spAutoFit/>
          </a:bodyPr>
          <a:lstStyle/>
          <a:p>
            <a:r>
              <a:rPr lang="ja-JP" altLang="en-US" sz="2800" b="1" u="sng" dirty="0">
                <a:latin typeface="Meiryo UI" panose="020B0604030504040204" pitchFamily="50" charset="-128"/>
                <a:ea typeface="Meiryo UI" panose="020B0604030504040204" pitchFamily="50" charset="-128"/>
              </a:rPr>
              <a:t>本論文のターゲットは</a:t>
            </a:r>
            <a:r>
              <a:rPr lang="en-US" altLang="ja-JP" sz="2800" b="1" u="sng" dirty="0" smtClean="0">
                <a:latin typeface="Meiryo UI" panose="020B0604030504040204" pitchFamily="50" charset="-128"/>
                <a:ea typeface="Meiryo UI" panose="020B0604030504040204" pitchFamily="50" charset="-128"/>
              </a:rPr>
              <a:t>, </a:t>
            </a:r>
          </a:p>
          <a:p>
            <a:pPr marL="457200" indent="-457200">
              <a:buAutoNum type="arabicParenBoth"/>
            </a:pPr>
            <a:r>
              <a:rPr lang="ja-JP" altLang="en-US" sz="2400" b="1" dirty="0">
                <a:latin typeface="Meiryo UI" panose="020B0604030504040204" pitchFamily="50" charset="-128"/>
                <a:ea typeface="Meiryo UI" panose="020B0604030504040204" pitchFamily="50" charset="-128"/>
              </a:rPr>
              <a:t>モビリティ、社会的排除、主観的幸福の関係に関する単一のモデリングフレームワークを開発する。</a:t>
            </a:r>
            <a:endParaRPr lang="en-US" altLang="ja-JP" sz="2400" b="1" dirty="0" smtClean="0">
              <a:latin typeface="Meiryo UI" panose="020B0604030504040204" pitchFamily="50" charset="-128"/>
              <a:ea typeface="Meiryo UI" panose="020B0604030504040204" pitchFamily="50" charset="-128"/>
            </a:endParaRPr>
          </a:p>
          <a:p>
            <a:pPr marL="457200" indent="-457200">
              <a:buAutoNum type="arabicParenBoth"/>
            </a:pPr>
            <a:r>
              <a:rPr lang="ja-JP" altLang="en-US" sz="2400" b="1" dirty="0">
                <a:latin typeface="Meiryo UI" panose="020B0604030504040204" pitchFamily="50" charset="-128"/>
                <a:ea typeface="Meiryo UI" panose="020B0604030504040204" pitchFamily="50" charset="-128"/>
              </a:rPr>
              <a:t>上記のフレームワークを用いて先行研究を評価すること。</a:t>
            </a:r>
            <a:endParaRPr lang="en-US" altLang="ja-JP" sz="2400" b="1" dirty="0">
              <a:latin typeface="Meiryo UI" panose="020B0604030504040204" pitchFamily="50" charset="-128"/>
              <a:ea typeface="Meiryo UI" panose="020B0604030504040204" pitchFamily="50" charset="-128"/>
            </a:endParaRPr>
          </a:p>
          <a:p>
            <a:pPr marL="457200" indent="-457200">
              <a:buAutoNum type="arabicParenBoth"/>
            </a:pPr>
            <a:r>
              <a:rPr lang="ja-JP" altLang="en-US" sz="2400" b="1" dirty="0">
                <a:solidFill>
                  <a:srgbClr val="0000FF"/>
                </a:solidFill>
                <a:latin typeface="Meiryo UI" panose="020B0604030504040204" pitchFamily="50" charset="-128"/>
                <a:ea typeface="Meiryo UI" panose="020B0604030504040204" pitchFamily="50" charset="-128"/>
              </a:rPr>
              <a:t>新たなターゲットでモビリティ、社会的排除、幸福の関連性を調査する。</a:t>
            </a:r>
          </a:p>
        </p:txBody>
      </p:sp>
    </p:spTree>
    <p:extLst>
      <p:ext uri="{BB962C8B-B14F-4D97-AF65-F5344CB8AC3E}">
        <p14:creationId xmlns:p14="http://schemas.microsoft.com/office/powerpoint/2010/main" val="3348818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タイトル 1"/>
          <p:cNvSpPr txBox="1">
            <a:spLocks/>
          </p:cNvSpPr>
          <p:nvPr/>
        </p:nvSpPr>
        <p:spPr bwMode="gray">
          <a:xfrm>
            <a:off x="4035941" y="3356990"/>
            <a:ext cx="3578737" cy="646331"/>
          </a:xfrm>
          <a:prstGeom prst="rect">
            <a:avLst/>
          </a:prstGeom>
        </p:spPr>
        <p:txBody>
          <a:bodyPr wrap="none">
            <a:spAutoFit/>
          </a:bodyPr>
          <a:lstStyle>
            <a:lvl1pPr algn="ctr" rtl="0" eaLnBrk="0" fontAlgn="base" hangingPunct="0">
              <a:spcBef>
                <a:spcPct val="0"/>
              </a:spcBef>
              <a:spcAft>
                <a:spcPct val="0"/>
              </a:spcAft>
              <a:defRPr kumimoji="1" sz="2400" kern="1200">
                <a:solidFill>
                  <a:schemeClr val="tx1"/>
                </a:solidFill>
                <a:latin typeface="+mj-ea"/>
                <a:ea typeface="+mj-ea"/>
                <a:cs typeface="+mj-cs"/>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r>
              <a:rPr lang="en-US" altLang="ja-JP" sz="3600" b="1" dirty="0">
                <a:latin typeface="Meiryo UI" pitchFamily="50" charset="-128"/>
                <a:ea typeface="Meiryo UI" pitchFamily="50" charset="-128"/>
              </a:rPr>
              <a:t>3. Target field</a:t>
            </a:r>
            <a:endParaRPr lang="ja-JP" altLang="en-US" sz="3600" b="1" dirty="0">
              <a:latin typeface="Meiryo UI" pitchFamily="50" charset="-128"/>
              <a:ea typeface="Meiryo UI" pitchFamily="50" charset="-128"/>
            </a:endParaRPr>
          </a:p>
        </p:txBody>
      </p:sp>
    </p:spTree>
    <p:extLst>
      <p:ext uri="{BB962C8B-B14F-4D97-AF65-F5344CB8AC3E}">
        <p14:creationId xmlns:p14="http://schemas.microsoft.com/office/powerpoint/2010/main" val="1913834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p:cNvSpPr/>
          <p:nvPr/>
        </p:nvSpPr>
        <p:spPr>
          <a:xfrm>
            <a:off x="119170" y="1412720"/>
            <a:ext cx="12241700" cy="707886"/>
          </a:xfrm>
          <a:prstGeom prst="rect">
            <a:avLst/>
          </a:prstGeom>
        </p:spPr>
        <p:txBody>
          <a:bodyPr wrap="square" lIns="91440" tIns="45720" rIns="91440" bIns="45720" anchor="t">
            <a:spAutoFit/>
          </a:bodyPr>
          <a:lstStyle/>
          <a:p>
            <a:r>
              <a:rPr lang="ja-JP" altLang="en-US" sz="2800" b="1" dirty="0">
                <a:latin typeface="Meiryo UI"/>
                <a:ea typeface="Meiryo UI"/>
              </a:rPr>
              <a:t>■</a:t>
            </a:r>
            <a:r>
              <a:rPr lang="en-US" altLang="ja-JP" sz="2800" b="1" dirty="0">
                <a:latin typeface="Meiryo UI"/>
                <a:ea typeface="Meiryo UI"/>
              </a:rPr>
              <a:t>Two Areas in </a:t>
            </a:r>
            <a:r>
              <a:rPr lang="en-US" altLang="ja-JP" sz="2800" b="1" dirty="0">
                <a:latin typeface="Meiryo UI" panose="020B0604030504040204" pitchFamily="50" charset="-128"/>
                <a:ea typeface="Meiryo UI" panose="020B0604030504040204" pitchFamily="50" charset="-128"/>
              </a:rPr>
              <a:t>Australia</a:t>
            </a:r>
            <a:r>
              <a:rPr lang="en-US" altLang="ja-JP" sz="2800" b="1" dirty="0">
                <a:latin typeface="Meiryo UI"/>
                <a:ea typeface="Meiryo UI"/>
              </a:rPr>
              <a:t> </a:t>
            </a:r>
            <a:r>
              <a:rPr lang="en-US" altLang="ja-JP" sz="2400" b="1" dirty="0">
                <a:latin typeface="Meiryo UI"/>
                <a:ea typeface="Meiryo UI"/>
              </a:rPr>
              <a:t> </a:t>
            </a:r>
            <a:r>
              <a:rPr lang="en-US" altLang="ja-JP" sz="2400" b="1" dirty="0">
                <a:solidFill>
                  <a:srgbClr val="0000FF"/>
                </a:solidFill>
                <a:latin typeface="Meiryo UI"/>
                <a:ea typeface="Meiryo UI"/>
              </a:rPr>
              <a:t/>
            </a:r>
            <a:br>
              <a:rPr lang="en-US" altLang="ja-JP" sz="2400" b="1" dirty="0">
                <a:solidFill>
                  <a:srgbClr val="0000FF"/>
                </a:solidFill>
                <a:latin typeface="Meiryo UI"/>
                <a:ea typeface="Meiryo UI"/>
              </a:rPr>
            </a:br>
            <a:r>
              <a:rPr lang="en-US" altLang="ja-JP" sz="1200" b="1" dirty="0">
                <a:latin typeface="Meiryo UI"/>
                <a:ea typeface="Meiryo UI"/>
              </a:rPr>
              <a:t> </a:t>
            </a:r>
          </a:p>
        </p:txBody>
      </p:sp>
      <p:sp>
        <p:nvSpPr>
          <p:cNvPr id="4" name="タイトル 1"/>
          <p:cNvSpPr>
            <a:spLocks noGrp="1"/>
          </p:cNvSpPr>
          <p:nvPr>
            <p:ph type="title"/>
          </p:nvPr>
        </p:nvSpPr>
        <p:spPr>
          <a:xfrm>
            <a:off x="119170" y="116540"/>
            <a:ext cx="2855910" cy="523220"/>
          </a:xfrm>
        </p:spPr>
        <p:txBody>
          <a:bodyPr/>
          <a:lstStyle/>
          <a:p>
            <a:pPr algn="l"/>
            <a:r>
              <a:rPr lang="en-US" altLang="ja-JP" sz="2800" b="1" dirty="0">
                <a:latin typeface="Meiryo UI" pitchFamily="50" charset="-128"/>
                <a:ea typeface="Meiryo UI" pitchFamily="50" charset="-128"/>
              </a:rPr>
              <a:t>3-1. Overview</a:t>
            </a:r>
            <a:endParaRPr lang="ja-JP" altLang="en-US" sz="2800" b="1" dirty="0">
              <a:latin typeface="Meiryo UI" pitchFamily="50" charset="-128"/>
              <a:ea typeface="Meiryo UI" pitchFamily="50" charset="-128"/>
            </a:endParaRPr>
          </a:p>
        </p:txBody>
      </p:sp>
      <p:sp>
        <p:nvSpPr>
          <p:cNvPr id="14" name="正方形/長方形 13"/>
          <p:cNvSpPr/>
          <p:nvPr/>
        </p:nvSpPr>
        <p:spPr>
          <a:xfrm>
            <a:off x="93988" y="865824"/>
            <a:ext cx="11978842" cy="523220"/>
          </a:xfrm>
          <a:prstGeom prst="rect">
            <a:avLst/>
          </a:prstGeom>
          <a:ln w="38100">
            <a:solidFill>
              <a:schemeClr val="tx1"/>
            </a:solidFill>
          </a:ln>
        </p:spPr>
        <p:txBody>
          <a:bodyPr wrap="square">
            <a:spAutoFit/>
          </a:bodyPr>
          <a:lstStyle/>
          <a:p>
            <a:pPr algn="ctr"/>
            <a:r>
              <a:rPr lang="en-US" altLang="ja-JP" sz="2800" b="1" dirty="0" smtClean="0">
                <a:latin typeface="Meiryo UI" panose="020B0604030504040204" pitchFamily="50" charset="-128"/>
                <a:ea typeface="Meiryo UI" panose="020B0604030504040204" pitchFamily="50" charset="-128"/>
              </a:rPr>
              <a:t>Experiment Field is Australia  </a:t>
            </a:r>
            <a:endParaRPr lang="ja-JP" altLang="en-US" sz="2800" b="1"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134370" y="1949133"/>
            <a:ext cx="2423788" cy="1802304"/>
          </a:xfrm>
          <a:prstGeom prst="rect">
            <a:avLst/>
          </a:prstGeom>
        </p:spPr>
      </p:pic>
      <p:pic>
        <p:nvPicPr>
          <p:cNvPr id="9" name="図 8"/>
          <p:cNvPicPr>
            <a:picLocks noChangeAspect="1"/>
          </p:cNvPicPr>
          <p:nvPr/>
        </p:nvPicPr>
        <p:blipFill>
          <a:blip r:embed="rId4"/>
          <a:stretch>
            <a:fillRect/>
          </a:stretch>
        </p:blipFill>
        <p:spPr>
          <a:xfrm>
            <a:off x="2702178" y="2663208"/>
            <a:ext cx="2156483" cy="1026262"/>
          </a:xfrm>
          <a:prstGeom prst="rect">
            <a:avLst/>
          </a:prstGeom>
        </p:spPr>
      </p:pic>
      <p:sp>
        <p:nvSpPr>
          <p:cNvPr id="11" name="正方形/長方形 10"/>
          <p:cNvSpPr/>
          <p:nvPr/>
        </p:nvSpPr>
        <p:spPr>
          <a:xfrm>
            <a:off x="1982078" y="3543466"/>
            <a:ext cx="216030" cy="137531"/>
          </a:xfrm>
          <a:prstGeom prst="rect">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正方形/長方形 23"/>
          <p:cNvSpPr/>
          <p:nvPr/>
        </p:nvSpPr>
        <p:spPr>
          <a:xfrm>
            <a:off x="2704457" y="2676994"/>
            <a:ext cx="2154203" cy="1012476"/>
          </a:xfrm>
          <a:prstGeom prst="rect">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6" name="図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5991" y="1927574"/>
            <a:ext cx="1514644" cy="1240371"/>
          </a:xfrm>
          <a:prstGeom prst="rect">
            <a:avLst/>
          </a:prstGeom>
        </p:spPr>
      </p:pic>
      <p:sp>
        <p:nvSpPr>
          <p:cNvPr id="18" name="正方形/長方形 17"/>
          <p:cNvSpPr/>
          <p:nvPr/>
        </p:nvSpPr>
        <p:spPr>
          <a:xfrm>
            <a:off x="163796" y="3871600"/>
            <a:ext cx="2394362" cy="1015663"/>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Melbourne </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metropolitan area</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 (N = </a:t>
            </a:r>
            <a:r>
              <a:rPr lang="ja-JP" altLang="en-US" sz="2000" b="1" dirty="0">
                <a:solidFill>
                  <a:srgbClr val="0000FF"/>
                </a:solidFill>
                <a:latin typeface="Meiryo UI" panose="020B0604030504040204" pitchFamily="50" charset="-128"/>
                <a:ea typeface="Meiryo UI" panose="020B0604030504040204" pitchFamily="50" charset="-128"/>
              </a:rPr>
              <a:t>535</a:t>
            </a:r>
            <a:r>
              <a:rPr lang="ja-JP" altLang="en-US" sz="2000" b="1" dirty="0">
                <a:latin typeface="Meiryo UI" panose="020B0604030504040204" pitchFamily="50" charset="-128"/>
                <a:ea typeface="Meiryo UI" panose="020B0604030504040204" pitchFamily="50" charset="-128"/>
              </a:rPr>
              <a:t>)</a:t>
            </a:r>
          </a:p>
        </p:txBody>
      </p:sp>
      <p:sp>
        <p:nvSpPr>
          <p:cNvPr id="26" name="正方形/長方形 25"/>
          <p:cNvSpPr/>
          <p:nvPr/>
        </p:nvSpPr>
        <p:spPr>
          <a:xfrm>
            <a:off x="2689477" y="3871600"/>
            <a:ext cx="2891052" cy="1015663"/>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Latrobe Valley (rural areas of Victoria) (N = </a:t>
            </a:r>
            <a:r>
              <a:rPr lang="ja-JP" altLang="en-US" sz="2000" b="1" dirty="0">
                <a:solidFill>
                  <a:srgbClr val="0000FF"/>
                </a:solidFill>
                <a:latin typeface="Meiryo UI" panose="020B0604030504040204" pitchFamily="50" charset="-128"/>
                <a:ea typeface="Meiryo UI" panose="020B0604030504040204" pitchFamily="50" charset="-128"/>
              </a:rPr>
              <a:t>148</a:t>
            </a:r>
            <a:r>
              <a:rPr lang="ja-JP" altLang="en-US" sz="2000" b="1" dirty="0">
                <a:latin typeface="Meiryo UI" panose="020B0604030504040204" pitchFamily="50" charset="-128"/>
                <a:ea typeface="Meiryo UI" panose="020B0604030504040204" pitchFamily="50" charset="-128"/>
              </a:rPr>
              <a:t>)</a:t>
            </a:r>
          </a:p>
        </p:txBody>
      </p:sp>
      <p:cxnSp>
        <p:nvCxnSpPr>
          <p:cNvPr id="27" name="直線コネクタ 26"/>
          <p:cNvCxnSpPr/>
          <p:nvPr/>
        </p:nvCxnSpPr>
        <p:spPr>
          <a:xfrm flipH="1">
            <a:off x="1766588" y="3078392"/>
            <a:ext cx="1255486" cy="9093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3708410" y="3365685"/>
            <a:ext cx="825189" cy="50591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5519920" y="1916790"/>
            <a:ext cx="6600070" cy="2800767"/>
          </a:xfrm>
          <a:prstGeom prst="rect">
            <a:avLst/>
          </a:prstGeom>
        </p:spPr>
        <p:txBody>
          <a:bodyPr wrap="square">
            <a:spAutoFit/>
          </a:bodyPr>
          <a:lstStyle/>
          <a:p>
            <a:r>
              <a:rPr lang="en-US" altLang="ja-JP" sz="2200" b="1" dirty="0">
                <a:latin typeface="Meiryo UI" panose="020B0604030504040204" pitchFamily="50" charset="-128"/>
                <a:ea typeface="Meiryo UI" panose="020B0604030504040204" pitchFamily="50" charset="-128"/>
              </a:rPr>
              <a:t>(1)Demographics</a:t>
            </a:r>
          </a:p>
          <a:p>
            <a:r>
              <a:rPr lang="en-US" altLang="ja-JP" sz="2200" b="1" dirty="0">
                <a:latin typeface="Meiryo UI" panose="020B0604030504040204" pitchFamily="50" charset="-128"/>
                <a:ea typeface="Meiryo UI" panose="020B0604030504040204" pitchFamily="50" charset="-128"/>
              </a:rPr>
              <a:t>(2)Household composition</a:t>
            </a:r>
          </a:p>
          <a:p>
            <a:r>
              <a:rPr lang="en-US" altLang="ja-JP" sz="2200" b="1" dirty="0">
                <a:latin typeface="Meiryo UI" panose="020B0604030504040204" pitchFamily="50" charset="-128"/>
                <a:ea typeface="Meiryo UI" panose="020B0604030504040204" pitchFamily="50" charset="-128"/>
              </a:rPr>
              <a:t>(3)Risk factors for Social exclusion</a:t>
            </a:r>
          </a:p>
          <a:p>
            <a:r>
              <a:rPr lang="en-US" altLang="ja-JP" sz="2200" b="1" dirty="0">
                <a:latin typeface="Meiryo UI" panose="020B0604030504040204" pitchFamily="50" charset="-128"/>
                <a:ea typeface="Meiryo UI" panose="020B0604030504040204" pitchFamily="50" charset="-128"/>
              </a:rPr>
              <a:t>(4)Social capital and community ties</a:t>
            </a:r>
          </a:p>
          <a:p>
            <a:r>
              <a:rPr lang="en-US" altLang="ja-JP" sz="2200" b="1" dirty="0">
                <a:latin typeface="Meiryo UI" panose="020B0604030504040204" pitchFamily="50" charset="-128"/>
                <a:ea typeface="Meiryo UI" panose="020B0604030504040204" pitchFamily="50" charset="-128"/>
              </a:rPr>
              <a:t>(5)Subjective and psychological well-being</a:t>
            </a:r>
          </a:p>
          <a:p>
            <a:r>
              <a:rPr lang="en-US" altLang="ja-JP" sz="2200" b="1" dirty="0">
                <a:latin typeface="Meiryo UI" panose="020B0604030504040204" pitchFamily="50" charset="-128"/>
                <a:ea typeface="Meiryo UI" panose="020B0604030504040204" pitchFamily="50" charset="-128"/>
              </a:rPr>
              <a:t>(6)Personality</a:t>
            </a:r>
          </a:p>
          <a:p>
            <a:r>
              <a:rPr lang="en-US" altLang="ja-JP" sz="2200" b="1" dirty="0">
                <a:latin typeface="Meiryo UI" panose="020B0604030504040204" pitchFamily="50" charset="-128"/>
                <a:ea typeface="Meiryo UI" panose="020B0604030504040204" pitchFamily="50" charset="-128"/>
              </a:rPr>
              <a:t>(7)Transportation usage</a:t>
            </a:r>
          </a:p>
          <a:p>
            <a:r>
              <a:rPr lang="en-US" altLang="ja-JP" sz="2200" b="1" dirty="0">
                <a:latin typeface="Meiryo UI" panose="020B0604030504040204" pitchFamily="50" charset="-128"/>
                <a:ea typeface="Meiryo UI" panose="020B0604030504040204" pitchFamily="50" charset="-128"/>
              </a:rPr>
              <a:t>(8)Transportation difficulties</a:t>
            </a:r>
            <a:endParaRPr lang="ja-JP" altLang="en-US" sz="2200" b="1" dirty="0">
              <a:latin typeface="Meiryo UI" panose="020B0604030504040204" pitchFamily="50" charset="-128"/>
              <a:ea typeface="Meiryo UI" panose="020B0604030504040204" pitchFamily="50" charset="-128"/>
            </a:endParaRPr>
          </a:p>
        </p:txBody>
      </p:sp>
      <p:sp>
        <p:nvSpPr>
          <p:cNvPr id="23" name="左中かっこ 22"/>
          <p:cNvSpPr/>
          <p:nvPr/>
        </p:nvSpPr>
        <p:spPr>
          <a:xfrm>
            <a:off x="5266868" y="1916790"/>
            <a:ext cx="325062" cy="2880400"/>
          </a:xfrm>
          <a:prstGeom prst="leftBrace">
            <a:avLst>
              <a:gd name="adj1" fmla="val 45564"/>
              <a:gd name="adj2" fmla="val 2387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正方形/長方形 32"/>
          <p:cNvSpPr/>
          <p:nvPr/>
        </p:nvSpPr>
        <p:spPr>
          <a:xfrm>
            <a:off x="119170" y="5086521"/>
            <a:ext cx="12241700" cy="523220"/>
          </a:xfrm>
          <a:prstGeom prst="rect">
            <a:avLst/>
          </a:prstGeom>
        </p:spPr>
        <p:txBody>
          <a:bodyPr wrap="square" lIns="91440" tIns="45720" rIns="91440" bIns="45720" anchor="t">
            <a:spAutoFit/>
          </a:bodyPr>
          <a:lstStyle/>
          <a:p>
            <a:r>
              <a:rPr lang="ja-JP" altLang="en-US" sz="2800" b="1" dirty="0" smtClean="0">
                <a:latin typeface="Meiryo UI"/>
                <a:ea typeface="Meiryo UI"/>
              </a:rPr>
              <a:t>■</a:t>
            </a:r>
            <a:r>
              <a:rPr lang="en-US" altLang="ja-JP" sz="2800" b="1" dirty="0" smtClean="0">
                <a:latin typeface="Meiryo UI"/>
                <a:ea typeface="Meiryo UI"/>
              </a:rPr>
              <a:t>Focus point</a:t>
            </a:r>
            <a:endParaRPr lang="en-US" altLang="ja-JP" sz="1200" b="1" dirty="0">
              <a:latin typeface="Meiryo UI"/>
              <a:ea typeface="Meiryo UI"/>
            </a:endParaRPr>
          </a:p>
        </p:txBody>
      </p:sp>
      <p:sp>
        <p:nvSpPr>
          <p:cNvPr id="34" name="正方形/長方形 33"/>
          <p:cNvSpPr/>
          <p:nvPr/>
        </p:nvSpPr>
        <p:spPr>
          <a:xfrm>
            <a:off x="335200" y="5544441"/>
            <a:ext cx="11737630" cy="1107996"/>
          </a:xfrm>
          <a:prstGeom prst="rect">
            <a:avLst/>
          </a:prstGeom>
        </p:spPr>
        <p:txBody>
          <a:bodyPr wrap="square">
            <a:spAutoFit/>
          </a:bodyPr>
          <a:lstStyle/>
          <a:p>
            <a:r>
              <a:rPr lang="en-US" altLang="ja-JP" sz="2200" b="1" dirty="0">
                <a:latin typeface="Meiryo UI" panose="020B0604030504040204" pitchFamily="50" charset="-128"/>
                <a:ea typeface="Meiryo UI" panose="020B0604030504040204" pitchFamily="50" charset="-128"/>
              </a:rPr>
              <a:t>(A)To cover people and places </a:t>
            </a:r>
            <a:r>
              <a:rPr lang="en-US" altLang="ja-JP" sz="2200" b="1" dirty="0" smtClean="0">
                <a:latin typeface="Meiryo UI" panose="020B0604030504040204" pitchFamily="50" charset="-128"/>
                <a:ea typeface="Meiryo UI" panose="020B0604030504040204" pitchFamily="50" charset="-128"/>
              </a:rPr>
              <a:t>to </a:t>
            </a:r>
            <a:r>
              <a:rPr lang="en-US" altLang="ja-JP" sz="2200" b="1" dirty="0">
                <a:latin typeface="Meiryo UI" panose="020B0604030504040204" pitchFamily="50" charset="-128"/>
                <a:ea typeface="Meiryo UI" panose="020B0604030504040204" pitchFamily="50" charset="-128"/>
              </a:rPr>
              <a:t>face </a:t>
            </a:r>
            <a:r>
              <a:rPr lang="en-US" altLang="ja-JP" sz="2200" b="1" dirty="0">
                <a:solidFill>
                  <a:srgbClr val="0000FF"/>
                </a:solidFill>
                <a:latin typeface="Meiryo UI" panose="020B0604030504040204" pitchFamily="50" charset="-128"/>
                <a:ea typeface="Meiryo UI" panose="020B0604030504040204" pitchFamily="50" charset="-128"/>
              </a:rPr>
              <a:t>transportation difficulties</a:t>
            </a:r>
            <a:br>
              <a:rPr lang="en-US" altLang="ja-JP" sz="2200" b="1" dirty="0">
                <a:solidFill>
                  <a:srgbClr val="0000FF"/>
                </a:solidFill>
                <a:latin typeface="Meiryo UI" panose="020B0604030504040204" pitchFamily="50" charset="-128"/>
                <a:ea typeface="Meiryo UI" panose="020B0604030504040204" pitchFamily="50" charset="-128"/>
              </a:rPr>
            </a:br>
            <a:r>
              <a:rPr lang="en-US" altLang="ja-JP" sz="2200" b="1" dirty="0">
                <a:solidFill>
                  <a:srgbClr val="0000FF"/>
                </a:solidFill>
                <a:latin typeface="Meiryo UI" panose="020B0604030504040204" pitchFamily="50" charset="-128"/>
                <a:ea typeface="Meiryo UI" panose="020B0604030504040204" pitchFamily="50" charset="-128"/>
              </a:rPr>
              <a:t>     (</a:t>
            </a:r>
            <a:r>
              <a:rPr lang="en-US" altLang="ja-JP" sz="2200" b="1" dirty="0" err="1">
                <a:solidFill>
                  <a:srgbClr val="0000FF"/>
                </a:solidFill>
                <a:latin typeface="Meiryo UI" panose="020B0604030504040204" pitchFamily="50" charset="-128"/>
                <a:ea typeface="Meiryo UI" panose="020B0604030504040204" pitchFamily="50" charset="-128"/>
              </a:rPr>
              <a:t>e.g</a:t>
            </a:r>
            <a:r>
              <a:rPr lang="en-US" altLang="ja-JP" sz="2200" b="1" dirty="0">
                <a:solidFill>
                  <a:srgbClr val="0000FF"/>
                </a:solidFill>
                <a:latin typeface="Meiryo UI" panose="020B0604030504040204" pitchFamily="50" charset="-128"/>
                <a:ea typeface="Meiryo UI" panose="020B0604030504040204" pitchFamily="50" charset="-128"/>
              </a:rPr>
              <a:t> many elders and youngers)</a:t>
            </a:r>
          </a:p>
          <a:p>
            <a:endParaRPr lang="en-US" altLang="ja-JP" sz="2200" b="1" dirty="0">
              <a:solidFill>
                <a:srgbClr val="0000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32707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p:cNvSpPr/>
          <p:nvPr/>
        </p:nvSpPr>
        <p:spPr>
          <a:xfrm>
            <a:off x="119170" y="1412720"/>
            <a:ext cx="12241700" cy="707886"/>
          </a:xfrm>
          <a:prstGeom prst="rect">
            <a:avLst/>
          </a:prstGeom>
        </p:spPr>
        <p:txBody>
          <a:bodyPr wrap="square" lIns="91440" tIns="45720" rIns="91440" bIns="45720" anchor="t">
            <a:spAutoFit/>
          </a:bodyPr>
          <a:lstStyle/>
          <a:p>
            <a:r>
              <a:rPr lang="ja-JP" altLang="en-US" sz="2800" b="1" dirty="0" smtClean="0">
                <a:latin typeface="Meiryo UI"/>
                <a:ea typeface="Meiryo UI"/>
              </a:rPr>
              <a:t>■オーストラリア</a:t>
            </a:r>
            <a:r>
              <a:rPr lang="ja-JP" altLang="en-US" sz="2800" b="1" dirty="0">
                <a:latin typeface="Meiryo UI"/>
                <a:ea typeface="Meiryo UI"/>
              </a:rPr>
              <a:t>の</a:t>
            </a:r>
            <a:r>
              <a:rPr lang="en-US" altLang="ja-JP" sz="2800" b="1" dirty="0">
                <a:latin typeface="Meiryo UI"/>
                <a:ea typeface="Meiryo UI"/>
              </a:rPr>
              <a:t>2</a:t>
            </a:r>
            <a:r>
              <a:rPr lang="ja-JP" altLang="en-US" sz="2800" b="1" dirty="0" err="1">
                <a:latin typeface="Meiryo UI"/>
                <a:ea typeface="Meiryo UI"/>
              </a:rPr>
              <a:t>つの</a:t>
            </a:r>
            <a:r>
              <a:rPr lang="ja-JP" altLang="en-US" sz="2800" b="1" dirty="0">
                <a:latin typeface="Meiryo UI"/>
                <a:ea typeface="Meiryo UI"/>
              </a:rPr>
              <a:t>地域</a:t>
            </a:r>
            <a:r>
              <a:rPr lang="en-US" altLang="ja-JP" sz="2400" b="1" dirty="0">
                <a:solidFill>
                  <a:srgbClr val="0000FF"/>
                </a:solidFill>
                <a:latin typeface="Meiryo UI"/>
                <a:ea typeface="Meiryo UI"/>
              </a:rPr>
              <a:t/>
            </a:r>
            <a:br>
              <a:rPr lang="en-US" altLang="ja-JP" sz="2400" b="1" dirty="0">
                <a:solidFill>
                  <a:srgbClr val="0000FF"/>
                </a:solidFill>
                <a:latin typeface="Meiryo UI"/>
                <a:ea typeface="Meiryo UI"/>
              </a:rPr>
            </a:br>
            <a:r>
              <a:rPr lang="en-US" altLang="ja-JP" sz="1200" b="1" dirty="0">
                <a:latin typeface="Meiryo UI"/>
                <a:ea typeface="Meiryo UI"/>
              </a:rPr>
              <a:t> </a:t>
            </a:r>
          </a:p>
        </p:txBody>
      </p:sp>
      <p:sp>
        <p:nvSpPr>
          <p:cNvPr id="4" name="タイトル 1"/>
          <p:cNvSpPr>
            <a:spLocks noGrp="1"/>
          </p:cNvSpPr>
          <p:nvPr>
            <p:ph type="title"/>
          </p:nvPr>
        </p:nvSpPr>
        <p:spPr>
          <a:xfrm>
            <a:off x="119170" y="116540"/>
            <a:ext cx="1683474" cy="523220"/>
          </a:xfrm>
        </p:spPr>
        <p:txBody>
          <a:bodyPr/>
          <a:lstStyle/>
          <a:p>
            <a:pPr algn="l"/>
            <a:r>
              <a:rPr lang="en-US" altLang="ja-JP" sz="2800" b="1" dirty="0">
                <a:latin typeface="Meiryo UI" pitchFamily="50" charset="-128"/>
                <a:ea typeface="Meiryo UI" pitchFamily="50" charset="-128"/>
              </a:rPr>
              <a:t>3-1</a:t>
            </a:r>
            <a:r>
              <a:rPr lang="en-US" altLang="ja-JP" sz="2800" b="1" dirty="0" smtClean="0">
                <a:latin typeface="Meiryo UI" pitchFamily="50" charset="-128"/>
                <a:ea typeface="Meiryo UI" pitchFamily="50" charset="-128"/>
              </a:rPr>
              <a:t>.</a:t>
            </a:r>
            <a:r>
              <a:rPr lang="ja-JP" altLang="en-US" sz="2800" b="1" dirty="0">
                <a:latin typeface="Meiryo UI" pitchFamily="50" charset="-128"/>
                <a:ea typeface="Meiryo UI" pitchFamily="50" charset="-128"/>
              </a:rPr>
              <a:t>概要</a:t>
            </a:r>
          </a:p>
        </p:txBody>
      </p:sp>
      <p:sp>
        <p:nvSpPr>
          <p:cNvPr id="14" name="正方形/長方形 13"/>
          <p:cNvSpPr/>
          <p:nvPr/>
        </p:nvSpPr>
        <p:spPr>
          <a:xfrm>
            <a:off x="93988" y="865824"/>
            <a:ext cx="11978842"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Mobility, Social Exclusion, Well-being "</a:t>
            </a:r>
            <a:r>
              <a:rPr lang="ja-JP" altLang="en-US" sz="2800" b="1" dirty="0">
                <a:latin typeface="Meiryo UI" panose="020B0604030504040204" pitchFamily="50" charset="-128"/>
                <a:ea typeface="Meiryo UI" panose="020B0604030504040204" pitchFamily="50" charset="-128"/>
              </a:rPr>
              <a:t>の研究プロジェクト。</a:t>
            </a:r>
          </a:p>
        </p:txBody>
      </p:sp>
      <p:pic>
        <p:nvPicPr>
          <p:cNvPr id="5" name="図 4"/>
          <p:cNvPicPr>
            <a:picLocks noChangeAspect="1"/>
          </p:cNvPicPr>
          <p:nvPr/>
        </p:nvPicPr>
        <p:blipFill>
          <a:blip r:embed="rId3"/>
          <a:stretch>
            <a:fillRect/>
          </a:stretch>
        </p:blipFill>
        <p:spPr>
          <a:xfrm>
            <a:off x="134370" y="1949133"/>
            <a:ext cx="2423788" cy="1802304"/>
          </a:xfrm>
          <a:prstGeom prst="rect">
            <a:avLst/>
          </a:prstGeom>
        </p:spPr>
      </p:pic>
      <p:pic>
        <p:nvPicPr>
          <p:cNvPr id="9" name="図 8"/>
          <p:cNvPicPr>
            <a:picLocks noChangeAspect="1"/>
          </p:cNvPicPr>
          <p:nvPr/>
        </p:nvPicPr>
        <p:blipFill>
          <a:blip r:embed="rId4"/>
          <a:stretch>
            <a:fillRect/>
          </a:stretch>
        </p:blipFill>
        <p:spPr>
          <a:xfrm>
            <a:off x="2702178" y="2663208"/>
            <a:ext cx="2156483" cy="1026262"/>
          </a:xfrm>
          <a:prstGeom prst="rect">
            <a:avLst/>
          </a:prstGeom>
        </p:spPr>
      </p:pic>
      <p:sp>
        <p:nvSpPr>
          <p:cNvPr id="11" name="正方形/長方形 10"/>
          <p:cNvSpPr/>
          <p:nvPr/>
        </p:nvSpPr>
        <p:spPr>
          <a:xfrm>
            <a:off x="1982078" y="3543466"/>
            <a:ext cx="216030" cy="137531"/>
          </a:xfrm>
          <a:prstGeom prst="rect">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正方形/長方形 23"/>
          <p:cNvSpPr/>
          <p:nvPr/>
        </p:nvSpPr>
        <p:spPr>
          <a:xfrm>
            <a:off x="2704457" y="2676994"/>
            <a:ext cx="2154203" cy="1012476"/>
          </a:xfrm>
          <a:prstGeom prst="rect">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6" name="図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5991" y="1927574"/>
            <a:ext cx="1514644" cy="1240371"/>
          </a:xfrm>
          <a:prstGeom prst="rect">
            <a:avLst/>
          </a:prstGeom>
        </p:spPr>
      </p:pic>
      <p:sp>
        <p:nvSpPr>
          <p:cNvPr id="18" name="正方形/長方形 17"/>
          <p:cNvSpPr/>
          <p:nvPr/>
        </p:nvSpPr>
        <p:spPr>
          <a:xfrm>
            <a:off x="163796" y="3871600"/>
            <a:ext cx="2394362" cy="1015663"/>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メルボルン</a:t>
            </a:r>
            <a:r>
              <a:rPr lang="ja-JP" altLang="en-US" sz="2000" b="1" dirty="0" smtClean="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metropolitan area</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 (N = </a:t>
            </a:r>
            <a:r>
              <a:rPr lang="ja-JP" altLang="en-US" sz="2000" b="1" dirty="0">
                <a:solidFill>
                  <a:srgbClr val="0000FF"/>
                </a:solidFill>
                <a:latin typeface="Meiryo UI" panose="020B0604030504040204" pitchFamily="50" charset="-128"/>
                <a:ea typeface="Meiryo UI" panose="020B0604030504040204" pitchFamily="50" charset="-128"/>
              </a:rPr>
              <a:t>535</a:t>
            </a:r>
            <a:r>
              <a:rPr lang="ja-JP" altLang="en-US" sz="2000" b="1" dirty="0">
                <a:latin typeface="Meiryo UI" panose="020B0604030504040204" pitchFamily="50" charset="-128"/>
                <a:ea typeface="Meiryo UI" panose="020B0604030504040204" pitchFamily="50" charset="-128"/>
              </a:rPr>
              <a:t>)</a:t>
            </a:r>
          </a:p>
        </p:txBody>
      </p:sp>
      <p:sp>
        <p:nvSpPr>
          <p:cNvPr id="26" name="正方形/長方形 25"/>
          <p:cNvSpPr/>
          <p:nvPr/>
        </p:nvSpPr>
        <p:spPr>
          <a:xfrm>
            <a:off x="2689477" y="3871600"/>
            <a:ext cx="2891052" cy="1015663"/>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ラトローブ・バレー(rural areas of Victoria) (N = </a:t>
            </a:r>
            <a:r>
              <a:rPr lang="ja-JP" altLang="en-US" sz="2000" b="1" dirty="0">
                <a:solidFill>
                  <a:srgbClr val="0000FF"/>
                </a:solidFill>
                <a:latin typeface="Meiryo UI" panose="020B0604030504040204" pitchFamily="50" charset="-128"/>
                <a:ea typeface="Meiryo UI" panose="020B0604030504040204" pitchFamily="50" charset="-128"/>
              </a:rPr>
              <a:t>148</a:t>
            </a:r>
            <a:r>
              <a:rPr lang="ja-JP" altLang="en-US" sz="2000" b="1" dirty="0">
                <a:latin typeface="Meiryo UI" panose="020B0604030504040204" pitchFamily="50" charset="-128"/>
                <a:ea typeface="Meiryo UI" panose="020B0604030504040204" pitchFamily="50" charset="-128"/>
              </a:rPr>
              <a:t>)</a:t>
            </a:r>
          </a:p>
        </p:txBody>
      </p:sp>
      <p:cxnSp>
        <p:nvCxnSpPr>
          <p:cNvPr id="27" name="直線コネクタ 26"/>
          <p:cNvCxnSpPr/>
          <p:nvPr/>
        </p:nvCxnSpPr>
        <p:spPr>
          <a:xfrm flipH="1">
            <a:off x="1766588" y="3078392"/>
            <a:ext cx="1255486" cy="9093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3708410" y="3365685"/>
            <a:ext cx="825189" cy="50591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5519920" y="1916790"/>
            <a:ext cx="6600070" cy="2800767"/>
          </a:xfrm>
          <a:prstGeom prst="rect">
            <a:avLst/>
          </a:prstGeom>
        </p:spPr>
        <p:txBody>
          <a:bodyPr wrap="square">
            <a:spAutoFit/>
          </a:bodyPr>
          <a:lstStyle/>
          <a:p>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人口</a:t>
            </a:r>
            <a:r>
              <a:rPr lang="ja-JP" altLang="en-US" sz="2200" b="1" dirty="0" smtClean="0">
                <a:latin typeface="Meiryo UI" panose="020B0604030504040204" pitchFamily="50" charset="-128"/>
                <a:ea typeface="Meiryo UI" panose="020B0604030504040204" pitchFamily="50" charset="-128"/>
              </a:rPr>
              <a:t>統計</a:t>
            </a:r>
            <a:endParaRPr lang="en-US" altLang="ja-JP" sz="2200" b="1" dirty="0" smtClean="0">
              <a:latin typeface="Meiryo UI" panose="020B0604030504040204" pitchFamily="50" charset="-128"/>
              <a:ea typeface="Meiryo UI" panose="020B0604030504040204" pitchFamily="50" charset="-128"/>
            </a:endParaRPr>
          </a:p>
          <a:p>
            <a:r>
              <a:rPr lang="en-US" altLang="ja-JP" sz="2200" b="1" dirty="0" smtClean="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2)</a:t>
            </a:r>
            <a:r>
              <a:rPr lang="ja-JP" altLang="en-US" sz="2200" b="1" dirty="0">
                <a:latin typeface="Meiryo UI" panose="020B0604030504040204" pitchFamily="50" charset="-128"/>
                <a:ea typeface="Meiryo UI" panose="020B0604030504040204" pitchFamily="50" charset="-128"/>
              </a:rPr>
              <a:t>世帯</a:t>
            </a:r>
            <a:r>
              <a:rPr lang="ja-JP" altLang="en-US" sz="2200" b="1" dirty="0" smtClean="0">
                <a:latin typeface="Meiryo UI" panose="020B0604030504040204" pitchFamily="50" charset="-128"/>
                <a:ea typeface="Meiryo UI" panose="020B0604030504040204" pitchFamily="50" charset="-128"/>
              </a:rPr>
              <a:t>構成</a:t>
            </a:r>
            <a:endParaRPr lang="en-US" altLang="ja-JP" sz="2200" b="1" dirty="0" smtClean="0">
              <a:latin typeface="Meiryo UI" panose="020B0604030504040204" pitchFamily="50" charset="-128"/>
              <a:ea typeface="Meiryo UI" panose="020B0604030504040204" pitchFamily="50" charset="-128"/>
            </a:endParaRPr>
          </a:p>
          <a:p>
            <a:r>
              <a:rPr lang="en-US" altLang="ja-JP" sz="2200" b="1" dirty="0" smtClean="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社会的排除のリスク</a:t>
            </a:r>
            <a:r>
              <a:rPr lang="ja-JP" altLang="en-US" sz="2200" b="1" dirty="0" smtClean="0">
                <a:latin typeface="Meiryo UI" panose="020B0604030504040204" pitchFamily="50" charset="-128"/>
                <a:ea typeface="Meiryo UI" panose="020B0604030504040204" pitchFamily="50" charset="-128"/>
              </a:rPr>
              <a:t>要因</a:t>
            </a:r>
            <a:endParaRPr lang="en-US" altLang="ja-JP" sz="2200" b="1" dirty="0" smtClean="0">
              <a:latin typeface="Meiryo UI" panose="020B0604030504040204" pitchFamily="50" charset="-128"/>
              <a:ea typeface="Meiryo UI" panose="020B0604030504040204" pitchFamily="50" charset="-128"/>
            </a:endParaRPr>
          </a:p>
          <a:p>
            <a:r>
              <a:rPr lang="en-US" altLang="ja-JP" sz="2200" b="1" dirty="0" smtClean="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社会関係資本と地域社会との</a:t>
            </a:r>
            <a:r>
              <a:rPr lang="ja-JP" altLang="en-US" sz="2200" b="1" dirty="0" smtClean="0">
                <a:latin typeface="Meiryo UI" panose="020B0604030504040204" pitchFamily="50" charset="-128"/>
                <a:ea typeface="Meiryo UI" panose="020B0604030504040204" pitchFamily="50" charset="-128"/>
              </a:rPr>
              <a:t>つながり</a:t>
            </a:r>
            <a:endParaRPr lang="en-US" altLang="ja-JP" sz="2200" b="1" dirty="0" smtClean="0">
              <a:latin typeface="Meiryo UI" panose="020B0604030504040204" pitchFamily="50" charset="-128"/>
              <a:ea typeface="Meiryo UI" panose="020B0604030504040204" pitchFamily="50" charset="-128"/>
            </a:endParaRPr>
          </a:p>
          <a:p>
            <a:r>
              <a:rPr lang="en-US" altLang="ja-JP" sz="2200" b="1" dirty="0" smtClean="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5)</a:t>
            </a:r>
            <a:r>
              <a:rPr lang="ja-JP" altLang="en-US" sz="2200" b="1" dirty="0">
                <a:latin typeface="Meiryo UI" panose="020B0604030504040204" pitchFamily="50" charset="-128"/>
                <a:ea typeface="Meiryo UI" panose="020B0604030504040204" pitchFamily="50" charset="-128"/>
              </a:rPr>
              <a:t>主観的・心理的</a:t>
            </a:r>
            <a:r>
              <a:rPr lang="ja-JP" altLang="en-US" sz="2200" b="1" dirty="0" smtClean="0">
                <a:latin typeface="Meiryo UI" panose="020B0604030504040204" pitchFamily="50" charset="-128"/>
                <a:ea typeface="Meiryo UI" panose="020B0604030504040204" pitchFamily="50" charset="-128"/>
              </a:rPr>
              <a:t>幸福感</a:t>
            </a:r>
            <a:endParaRPr lang="en-US" altLang="ja-JP" sz="2200" b="1" dirty="0" smtClean="0">
              <a:latin typeface="Meiryo UI" panose="020B0604030504040204" pitchFamily="50" charset="-128"/>
              <a:ea typeface="Meiryo UI" panose="020B0604030504040204" pitchFamily="50" charset="-128"/>
            </a:endParaRPr>
          </a:p>
          <a:p>
            <a:r>
              <a:rPr lang="en-US" altLang="ja-JP" sz="2200" b="1" dirty="0" smtClean="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6)</a:t>
            </a:r>
            <a:r>
              <a:rPr lang="ja-JP" altLang="en-US" sz="2200" b="1" dirty="0" smtClean="0">
                <a:latin typeface="Meiryo UI" panose="020B0604030504040204" pitchFamily="50" charset="-128"/>
                <a:ea typeface="Meiryo UI" panose="020B0604030504040204" pitchFamily="50" charset="-128"/>
              </a:rPr>
              <a:t>パーソナリティ</a:t>
            </a:r>
            <a:endParaRPr lang="en-US" altLang="ja-JP" sz="2200" b="1" dirty="0" smtClean="0">
              <a:latin typeface="Meiryo UI" panose="020B0604030504040204" pitchFamily="50" charset="-128"/>
              <a:ea typeface="Meiryo UI" panose="020B0604030504040204" pitchFamily="50" charset="-128"/>
            </a:endParaRPr>
          </a:p>
          <a:p>
            <a:r>
              <a:rPr lang="en-US" altLang="ja-JP" sz="2200" b="1" dirty="0" smtClean="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7)</a:t>
            </a:r>
            <a:r>
              <a:rPr lang="ja-JP" altLang="en-US" sz="2200" b="1" dirty="0">
                <a:latin typeface="Meiryo UI" panose="020B0604030504040204" pitchFamily="50" charset="-128"/>
                <a:ea typeface="Meiryo UI" panose="020B0604030504040204" pitchFamily="50" charset="-128"/>
              </a:rPr>
              <a:t>交通機関の利用</a:t>
            </a:r>
            <a:r>
              <a:rPr lang="ja-JP" altLang="en-US" sz="2200" b="1" dirty="0" smtClean="0">
                <a:latin typeface="Meiryo UI" panose="020B0604030504040204" pitchFamily="50" charset="-128"/>
                <a:ea typeface="Meiryo UI" panose="020B0604030504040204" pitchFamily="50" charset="-128"/>
              </a:rPr>
              <a:t>状況</a:t>
            </a:r>
            <a:endParaRPr lang="en-US" altLang="ja-JP" sz="2200" b="1" dirty="0" smtClean="0">
              <a:latin typeface="Meiryo UI" panose="020B0604030504040204" pitchFamily="50" charset="-128"/>
              <a:ea typeface="Meiryo UI" panose="020B0604030504040204" pitchFamily="50" charset="-128"/>
            </a:endParaRPr>
          </a:p>
          <a:p>
            <a:r>
              <a:rPr lang="en-US" altLang="ja-JP" sz="2200" b="1" dirty="0" smtClean="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8)</a:t>
            </a:r>
            <a:r>
              <a:rPr lang="ja-JP" altLang="en-US" sz="2200" b="1" dirty="0">
                <a:latin typeface="Meiryo UI" panose="020B0604030504040204" pitchFamily="50" charset="-128"/>
                <a:ea typeface="Meiryo UI" panose="020B0604030504040204" pitchFamily="50" charset="-128"/>
              </a:rPr>
              <a:t>交通機関の利用困難度</a:t>
            </a:r>
          </a:p>
        </p:txBody>
      </p:sp>
      <p:sp>
        <p:nvSpPr>
          <p:cNvPr id="23" name="左中かっこ 22"/>
          <p:cNvSpPr/>
          <p:nvPr/>
        </p:nvSpPr>
        <p:spPr>
          <a:xfrm>
            <a:off x="5266868" y="1916790"/>
            <a:ext cx="325062" cy="2880400"/>
          </a:xfrm>
          <a:prstGeom prst="leftBrace">
            <a:avLst>
              <a:gd name="adj1" fmla="val 45564"/>
              <a:gd name="adj2" fmla="val 2387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正方形/長方形 32"/>
          <p:cNvSpPr/>
          <p:nvPr/>
        </p:nvSpPr>
        <p:spPr>
          <a:xfrm>
            <a:off x="119170" y="5086521"/>
            <a:ext cx="12241700" cy="523220"/>
          </a:xfrm>
          <a:prstGeom prst="rect">
            <a:avLst/>
          </a:prstGeom>
        </p:spPr>
        <p:txBody>
          <a:bodyPr wrap="square" lIns="91440" tIns="45720" rIns="91440" bIns="45720" anchor="t">
            <a:spAutoFit/>
          </a:bodyPr>
          <a:lstStyle/>
          <a:p>
            <a:r>
              <a:rPr lang="ja-JP" altLang="en-US" sz="2800" b="1" dirty="0">
                <a:latin typeface="Meiryo UI"/>
                <a:ea typeface="Meiryo UI"/>
              </a:rPr>
              <a:t>■狙い</a:t>
            </a:r>
            <a:endParaRPr lang="en-US" altLang="ja-JP" sz="1200" b="1" dirty="0">
              <a:latin typeface="Meiryo UI"/>
              <a:ea typeface="Meiryo UI"/>
            </a:endParaRPr>
          </a:p>
        </p:txBody>
      </p:sp>
      <p:sp>
        <p:nvSpPr>
          <p:cNvPr id="34" name="正方形/長方形 33"/>
          <p:cNvSpPr/>
          <p:nvPr/>
        </p:nvSpPr>
        <p:spPr>
          <a:xfrm>
            <a:off x="335200" y="5544441"/>
            <a:ext cx="11737630" cy="769441"/>
          </a:xfrm>
          <a:prstGeom prst="rect">
            <a:avLst/>
          </a:prstGeom>
        </p:spPr>
        <p:txBody>
          <a:bodyPr wrap="square">
            <a:spAutoFit/>
          </a:bodyPr>
          <a:lstStyle/>
          <a:p>
            <a:r>
              <a:rPr lang="en-US" altLang="ja-JP" sz="2200" b="1" dirty="0">
                <a:latin typeface="Meiryo UI" panose="020B0604030504040204" pitchFamily="50" charset="-128"/>
                <a:ea typeface="Meiryo UI" panose="020B0604030504040204" pitchFamily="50" charset="-128"/>
              </a:rPr>
              <a:t>(A</a:t>
            </a:r>
            <a:r>
              <a:rPr lang="en-US" altLang="ja-JP" sz="2200" b="1" dirty="0" smtClean="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移動が困難な人・場所（高齢者、若年層が多いなど）をカバーする</a:t>
            </a:r>
            <a:r>
              <a:rPr lang="ja-JP" altLang="en-US" sz="2200" b="1" dirty="0" smtClean="0">
                <a:latin typeface="Meiryo UI" panose="020B0604030504040204" pitchFamily="50" charset="-128"/>
                <a:ea typeface="Meiryo UI" panose="020B0604030504040204" pitchFamily="50" charset="-128"/>
              </a:rPr>
              <a:t>ため</a:t>
            </a:r>
            <a:endParaRPr lang="en-US" altLang="ja-JP" sz="2200" b="1" dirty="0">
              <a:solidFill>
                <a:srgbClr val="0000FF"/>
              </a:solidFill>
              <a:latin typeface="Meiryo UI" panose="020B0604030504040204" pitchFamily="50" charset="-128"/>
              <a:ea typeface="Meiryo UI" panose="020B0604030504040204" pitchFamily="50" charset="-128"/>
            </a:endParaRPr>
          </a:p>
          <a:p>
            <a:endParaRPr lang="en-US" altLang="ja-JP" sz="2200" b="1" dirty="0">
              <a:solidFill>
                <a:srgbClr val="0000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37104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p:cNvSpPr/>
          <p:nvPr/>
        </p:nvSpPr>
        <p:spPr>
          <a:xfrm>
            <a:off x="119170" y="848068"/>
            <a:ext cx="12241700" cy="707886"/>
          </a:xfrm>
          <a:prstGeom prst="rect">
            <a:avLst/>
          </a:prstGeom>
        </p:spPr>
        <p:txBody>
          <a:bodyPr wrap="square" lIns="91440" tIns="45720" rIns="91440" bIns="45720" anchor="t">
            <a:spAutoFit/>
          </a:bodyPr>
          <a:lstStyle/>
          <a:p>
            <a:r>
              <a:rPr lang="ja-JP" altLang="en-US" sz="2800" b="1" dirty="0">
                <a:latin typeface="Meiryo UI"/>
                <a:ea typeface="Meiryo UI"/>
              </a:rPr>
              <a:t>■</a:t>
            </a:r>
            <a:r>
              <a:rPr lang="en-US" altLang="ja-JP" sz="2800" b="1" dirty="0">
                <a:latin typeface="Meiryo UI"/>
                <a:ea typeface="Meiryo UI"/>
              </a:rPr>
              <a:t>Characteristics</a:t>
            </a:r>
            <a:r>
              <a:rPr lang="en-US" altLang="ja-JP" sz="2400" b="1" dirty="0">
                <a:solidFill>
                  <a:srgbClr val="0000FF"/>
                </a:solidFill>
                <a:latin typeface="Meiryo UI"/>
                <a:ea typeface="Meiryo UI"/>
              </a:rPr>
              <a:t/>
            </a:r>
            <a:br>
              <a:rPr lang="en-US" altLang="ja-JP" sz="2400" b="1" dirty="0">
                <a:solidFill>
                  <a:srgbClr val="0000FF"/>
                </a:solidFill>
                <a:latin typeface="Meiryo UI"/>
                <a:ea typeface="Meiryo UI"/>
              </a:rPr>
            </a:br>
            <a:r>
              <a:rPr lang="en-US" altLang="ja-JP" sz="1200" b="1" dirty="0">
                <a:latin typeface="Meiryo UI"/>
                <a:ea typeface="Meiryo UI"/>
              </a:rPr>
              <a:t> </a:t>
            </a:r>
          </a:p>
        </p:txBody>
      </p:sp>
      <p:sp>
        <p:nvSpPr>
          <p:cNvPr id="4" name="タイトル 1"/>
          <p:cNvSpPr>
            <a:spLocks noGrp="1"/>
          </p:cNvSpPr>
          <p:nvPr>
            <p:ph type="title"/>
          </p:nvPr>
        </p:nvSpPr>
        <p:spPr>
          <a:xfrm>
            <a:off x="119170" y="116540"/>
            <a:ext cx="4191340" cy="523220"/>
          </a:xfrm>
        </p:spPr>
        <p:txBody>
          <a:bodyPr/>
          <a:lstStyle/>
          <a:p>
            <a:pPr algn="l"/>
            <a:r>
              <a:rPr lang="en-US" altLang="ja-JP" sz="2800" b="1" dirty="0">
                <a:latin typeface="Meiryo UI" pitchFamily="50" charset="-128"/>
                <a:ea typeface="Meiryo UI" pitchFamily="50" charset="-128"/>
              </a:rPr>
              <a:t>3-2. Overview(</a:t>
            </a:r>
            <a:r>
              <a:rPr lang="en-US" altLang="ja-JP" sz="2800" b="1" dirty="0" err="1">
                <a:latin typeface="Meiryo UI" pitchFamily="50" charset="-128"/>
                <a:ea typeface="Meiryo UI" pitchFamily="50" charset="-128"/>
              </a:rPr>
              <a:t>Con’t</a:t>
            </a:r>
            <a:r>
              <a:rPr lang="en-US" altLang="ja-JP" sz="2800" b="1" dirty="0">
                <a:latin typeface="Meiryo UI" pitchFamily="50" charset="-128"/>
                <a:ea typeface="Meiryo UI" pitchFamily="50" charset="-128"/>
              </a:rPr>
              <a:t>)</a:t>
            </a:r>
            <a:endParaRPr lang="ja-JP" altLang="en-US" sz="2800" b="1" dirty="0">
              <a:latin typeface="Meiryo UI" pitchFamily="50" charset="-128"/>
              <a:ea typeface="Meiryo UI" pitchFamily="50" charset="-128"/>
            </a:endParaRPr>
          </a:p>
        </p:txBody>
      </p:sp>
      <p:pic>
        <p:nvPicPr>
          <p:cNvPr id="9" name="図 8"/>
          <p:cNvPicPr>
            <a:picLocks noChangeAspect="1"/>
          </p:cNvPicPr>
          <p:nvPr/>
        </p:nvPicPr>
        <p:blipFill>
          <a:blip r:embed="rId3"/>
          <a:stretch>
            <a:fillRect/>
          </a:stretch>
        </p:blipFill>
        <p:spPr>
          <a:xfrm>
            <a:off x="3871987" y="970652"/>
            <a:ext cx="3633902" cy="1729360"/>
          </a:xfrm>
          <a:prstGeom prst="rect">
            <a:avLst/>
          </a:prstGeom>
        </p:spPr>
      </p:pic>
      <p:sp>
        <p:nvSpPr>
          <p:cNvPr id="24" name="正方形/長方形 23"/>
          <p:cNvSpPr/>
          <p:nvPr/>
        </p:nvSpPr>
        <p:spPr>
          <a:xfrm>
            <a:off x="3874266" y="993883"/>
            <a:ext cx="3630060" cy="1706129"/>
          </a:xfrm>
          <a:prstGeom prst="rect">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6" name="図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3045" y="1245167"/>
            <a:ext cx="1514644" cy="1240371"/>
          </a:xfrm>
          <a:prstGeom prst="rect">
            <a:avLst/>
          </a:prstGeom>
        </p:spPr>
      </p:pic>
      <p:sp>
        <p:nvSpPr>
          <p:cNvPr id="18" name="正方形/長方形 17"/>
          <p:cNvSpPr/>
          <p:nvPr/>
        </p:nvSpPr>
        <p:spPr>
          <a:xfrm>
            <a:off x="346844" y="2873535"/>
            <a:ext cx="4452976" cy="707886"/>
          </a:xfrm>
          <a:prstGeom prst="rect">
            <a:avLst/>
          </a:prstGeom>
        </p:spPr>
        <p:txBody>
          <a:bodyPr wrap="square">
            <a:spAutoFit/>
          </a:bodyPr>
          <a:lstStyle/>
          <a:p>
            <a:pPr algn="ctr"/>
            <a:r>
              <a:rPr lang="ja-JP" altLang="en-US" sz="2000" b="1" dirty="0">
                <a:latin typeface="Meiryo UI" panose="020B0604030504040204" pitchFamily="50" charset="-128"/>
                <a:ea typeface="Meiryo UI" panose="020B0604030504040204" pitchFamily="50" charset="-128"/>
              </a:rPr>
              <a:t>Melbourne </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metropolitan area</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 (N = </a:t>
            </a:r>
            <a:r>
              <a:rPr lang="ja-JP" altLang="en-US" sz="2000" b="1" dirty="0">
                <a:solidFill>
                  <a:srgbClr val="0000FF"/>
                </a:solidFill>
                <a:latin typeface="Meiryo UI" panose="020B0604030504040204" pitchFamily="50" charset="-128"/>
                <a:ea typeface="Meiryo UI" panose="020B0604030504040204" pitchFamily="50" charset="-128"/>
              </a:rPr>
              <a:t>535</a:t>
            </a:r>
            <a:r>
              <a:rPr lang="ja-JP" altLang="en-US" sz="2000" b="1" dirty="0">
                <a:latin typeface="Meiryo UI" panose="020B0604030504040204" pitchFamily="50" charset="-128"/>
                <a:ea typeface="Meiryo UI" panose="020B0604030504040204" pitchFamily="50" charset="-128"/>
              </a:rPr>
              <a:t>)</a:t>
            </a:r>
          </a:p>
        </p:txBody>
      </p:sp>
      <p:sp>
        <p:nvSpPr>
          <p:cNvPr id="26" name="正方形/長方形 25"/>
          <p:cNvSpPr/>
          <p:nvPr/>
        </p:nvSpPr>
        <p:spPr>
          <a:xfrm>
            <a:off x="6781436" y="2897752"/>
            <a:ext cx="5546792" cy="707886"/>
          </a:xfrm>
          <a:prstGeom prst="rect">
            <a:avLst/>
          </a:prstGeom>
        </p:spPr>
        <p:txBody>
          <a:bodyPr wrap="square">
            <a:spAutoFit/>
          </a:bodyPr>
          <a:lstStyle/>
          <a:p>
            <a:pPr algn="ctr"/>
            <a:r>
              <a:rPr lang="ja-JP" altLang="en-US" sz="2000" b="1" dirty="0">
                <a:latin typeface="Meiryo UI" panose="020B0604030504040204" pitchFamily="50" charset="-128"/>
                <a:ea typeface="Meiryo UI" panose="020B0604030504040204" pitchFamily="50" charset="-128"/>
              </a:rPr>
              <a:t>Latrobe Valley (rural areas of Victoria) (N = </a:t>
            </a:r>
            <a:r>
              <a:rPr lang="ja-JP" altLang="en-US" sz="2000" b="1" dirty="0">
                <a:solidFill>
                  <a:srgbClr val="0000FF"/>
                </a:solidFill>
                <a:latin typeface="Meiryo UI" panose="020B0604030504040204" pitchFamily="50" charset="-128"/>
                <a:ea typeface="Meiryo UI" panose="020B0604030504040204" pitchFamily="50" charset="-128"/>
              </a:rPr>
              <a:t>148</a:t>
            </a:r>
            <a:r>
              <a:rPr lang="ja-JP" altLang="en-US" sz="2000" b="1" dirty="0">
                <a:latin typeface="Meiryo UI" panose="020B0604030504040204" pitchFamily="50" charset="-128"/>
                <a:ea typeface="Meiryo UI" panose="020B0604030504040204" pitchFamily="50" charset="-128"/>
              </a:rPr>
              <a:t>)</a:t>
            </a:r>
          </a:p>
        </p:txBody>
      </p:sp>
      <p:cxnSp>
        <p:nvCxnSpPr>
          <p:cNvPr id="27" name="直線コネクタ 26"/>
          <p:cNvCxnSpPr/>
          <p:nvPr/>
        </p:nvCxnSpPr>
        <p:spPr>
          <a:xfrm flipH="1">
            <a:off x="2936397" y="1579185"/>
            <a:ext cx="1374113" cy="14191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7176150" y="2088934"/>
            <a:ext cx="247318" cy="7932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91180" y="3645030"/>
            <a:ext cx="120008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713053" y="2857384"/>
            <a:ext cx="0" cy="1868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5663940" y="3668871"/>
            <a:ext cx="6696930" cy="1015663"/>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Households born abroad, low-income households, owning two or more cars</a:t>
            </a:r>
          </a:p>
          <a:p>
            <a:r>
              <a:rPr lang="ja-JP" altLang="en-US" sz="2000" b="1" dirty="0">
                <a:solidFill>
                  <a:srgbClr val="0000FF"/>
                </a:solidFill>
                <a:latin typeface="Meiryo UI" panose="020B0604030504040204" pitchFamily="50" charset="-128"/>
                <a:ea typeface="Meiryo UI" panose="020B0604030504040204" pitchFamily="50" charset="-128"/>
              </a:rPr>
              <a:t>Low use of public transportation in the region</a:t>
            </a:r>
            <a:r>
              <a:rPr lang="ja-JP" altLang="en-US" sz="2000" b="1" dirty="0">
                <a:latin typeface="Meiryo UI" panose="020B0604030504040204" pitchFamily="50" charset="-128"/>
                <a:ea typeface="Meiryo UI" panose="020B0604030504040204" pitchFamily="50" charset="-128"/>
              </a:rPr>
              <a:t>, </a:t>
            </a:r>
          </a:p>
        </p:txBody>
      </p:sp>
      <p:sp>
        <p:nvSpPr>
          <p:cNvPr id="15" name="正方形/長方形 14"/>
          <p:cNvSpPr/>
          <p:nvPr/>
        </p:nvSpPr>
        <p:spPr>
          <a:xfrm>
            <a:off x="191180" y="3666719"/>
            <a:ext cx="5547270" cy="707886"/>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Women, low-income households, and those living outside the city</a:t>
            </a:r>
          </a:p>
        </p:txBody>
      </p:sp>
      <p:sp>
        <p:nvSpPr>
          <p:cNvPr id="17" name="正方形/長方形 16"/>
          <p:cNvSpPr/>
          <p:nvPr/>
        </p:nvSpPr>
        <p:spPr>
          <a:xfrm>
            <a:off x="3199095" y="4735327"/>
            <a:ext cx="5027915" cy="707886"/>
          </a:xfrm>
          <a:prstGeom prst="rect">
            <a:avLst/>
          </a:prstGeom>
        </p:spPr>
        <p:txBody>
          <a:bodyPr wrap="none">
            <a:spAutoFit/>
          </a:bodyPr>
          <a:lstStyle/>
          <a:p>
            <a:pPr algn="ctr"/>
            <a:r>
              <a:rPr lang="ja-JP" altLang="en-US" sz="2000" b="1" dirty="0">
                <a:latin typeface="Meiryo UI" panose="020B0604030504040204" pitchFamily="50" charset="-128"/>
                <a:ea typeface="Meiryo UI" panose="020B0604030504040204" pitchFamily="50" charset="-128"/>
              </a:rPr>
              <a:t>Socially disadvantaged (N=336)</a:t>
            </a:r>
            <a:r>
              <a:rPr lang="en-US" altLang="ja-JP" sz="2000" b="1" dirty="0">
                <a:latin typeface="Meiryo UI" panose="020B0604030504040204" pitchFamily="50" charset="-128"/>
                <a:ea typeface="Meiryo UI" panose="020B0604030504040204" pitchFamily="50" charset="-128"/>
              </a:rPr>
              <a:t/>
            </a:r>
            <a:br>
              <a:rPr lang="en-US" altLang="ja-JP" sz="2000" b="1" dirty="0">
                <a:latin typeface="Meiryo UI" panose="020B0604030504040204" pitchFamily="50" charset="-128"/>
                <a:ea typeface="Meiryo UI" panose="020B0604030504040204" pitchFamily="50" charset="-128"/>
              </a:rPr>
            </a:br>
            <a:r>
              <a:rPr lang="ja-JP" altLang="en-US" sz="2000" b="1" dirty="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Less </a:t>
            </a:r>
            <a:r>
              <a:rPr lang="en-US" altLang="ja-JP" sz="2000" b="1" dirty="0" smtClean="0">
                <a:latin typeface="Meiryo UI" panose="020B0604030504040204" pitchFamily="50" charset="-128"/>
                <a:ea typeface="Meiryo UI" panose="020B0604030504040204" pitchFamily="50" charset="-128"/>
              </a:rPr>
              <a:t>spontaneous </a:t>
            </a:r>
            <a:r>
              <a:rPr lang="en-US" altLang="ja-JP" sz="2000" b="1" dirty="0">
                <a:latin typeface="Meiryo UI" panose="020B0604030504040204" pitchFamily="50" charset="-128"/>
                <a:ea typeface="Meiryo UI" panose="020B0604030504040204" pitchFamily="50" charset="-128"/>
              </a:rPr>
              <a:t>travel surveys</a:t>
            </a:r>
            <a:endParaRPr lang="ja-JP" altLang="en-US" sz="2000" b="1" dirty="0">
              <a:latin typeface="Meiryo UI" panose="020B0604030504040204" pitchFamily="50" charset="-128"/>
              <a:ea typeface="Meiryo UI" panose="020B0604030504040204" pitchFamily="50" charset="-128"/>
            </a:endParaRPr>
          </a:p>
        </p:txBody>
      </p:sp>
      <p:sp>
        <p:nvSpPr>
          <p:cNvPr id="30" name="下矢印 29"/>
          <p:cNvSpPr/>
          <p:nvPr/>
        </p:nvSpPr>
        <p:spPr>
          <a:xfrm>
            <a:off x="5146359" y="5589300"/>
            <a:ext cx="1080150" cy="360050"/>
          </a:xfrm>
          <a:prstGeom prst="downArrow">
            <a:avLst/>
          </a:prstGeom>
          <a:solidFill>
            <a:schemeClr val="bg1">
              <a:lumMod val="85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a:xfrm>
            <a:off x="1296180" y="5965559"/>
            <a:ext cx="8976400" cy="769441"/>
          </a:xfrm>
          <a:prstGeom prst="rect">
            <a:avLst/>
          </a:prstGeom>
          <a:solidFill>
            <a:schemeClr val="bg1">
              <a:lumMod val="85000"/>
            </a:schemeClr>
          </a:solidFill>
        </p:spPr>
        <p:txBody>
          <a:bodyPr wrap="square">
            <a:spAutoFit/>
          </a:bodyPr>
          <a:lstStyle/>
          <a:p>
            <a:pPr algn="ctr"/>
            <a:r>
              <a:rPr lang="en-US" altLang="ja-JP" sz="2200" b="1" dirty="0">
                <a:latin typeface="Meiryo UI" panose="020B0604030504040204" pitchFamily="50" charset="-128"/>
                <a:ea typeface="Meiryo UI" panose="020B0604030504040204" pitchFamily="50" charset="-128"/>
              </a:rPr>
              <a:t>These are conditions to ask to join </a:t>
            </a:r>
            <a:r>
              <a:rPr lang="en-US" altLang="ja-JP" sz="2200" b="1" dirty="0" smtClean="0">
                <a:latin typeface="Meiryo UI" panose="020B0604030504040204" pitchFamily="50" charset="-128"/>
                <a:ea typeface="Meiryo UI" panose="020B0604030504040204" pitchFamily="50" charset="-128"/>
              </a:rPr>
              <a:t>the Household </a:t>
            </a:r>
            <a:r>
              <a:rPr lang="en-US" altLang="ja-JP" sz="2200" b="1" dirty="0">
                <a:latin typeface="Meiryo UI" panose="020B0604030504040204" pitchFamily="50" charset="-128"/>
                <a:ea typeface="Meiryo UI" panose="020B0604030504040204" pitchFamily="50" charset="-128"/>
              </a:rPr>
              <a:t>Survey on Well-being and Social exclusion</a:t>
            </a:r>
            <a:endParaRPr lang="ja-JP" altLang="en-US" sz="2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648726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正方形/長方形 88"/>
          <p:cNvSpPr/>
          <p:nvPr/>
        </p:nvSpPr>
        <p:spPr>
          <a:xfrm>
            <a:off x="119170" y="848068"/>
            <a:ext cx="12241700" cy="707886"/>
          </a:xfrm>
          <a:prstGeom prst="rect">
            <a:avLst/>
          </a:prstGeom>
        </p:spPr>
        <p:txBody>
          <a:bodyPr wrap="square" lIns="91440" tIns="45720" rIns="91440" bIns="45720" anchor="t">
            <a:spAutoFit/>
          </a:bodyPr>
          <a:lstStyle/>
          <a:p>
            <a:r>
              <a:rPr lang="ja-JP" altLang="en-US" sz="2800" b="1" dirty="0">
                <a:latin typeface="Meiryo UI"/>
                <a:ea typeface="Meiryo UI"/>
              </a:rPr>
              <a:t>■特徴</a:t>
            </a:r>
            <a:r>
              <a:rPr lang="en-US" altLang="ja-JP" sz="2400" b="1" dirty="0">
                <a:solidFill>
                  <a:srgbClr val="0000FF"/>
                </a:solidFill>
                <a:latin typeface="Meiryo UI"/>
                <a:ea typeface="Meiryo UI"/>
              </a:rPr>
              <a:t/>
            </a:r>
            <a:br>
              <a:rPr lang="en-US" altLang="ja-JP" sz="2400" b="1" dirty="0">
                <a:solidFill>
                  <a:srgbClr val="0000FF"/>
                </a:solidFill>
                <a:latin typeface="Meiryo UI"/>
                <a:ea typeface="Meiryo UI"/>
              </a:rPr>
            </a:br>
            <a:r>
              <a:rPr lang="en-US" altLang="ja-JP" sz="1200" b="1" dirty="0">
                <a:latin typeface="Meiryo UI"/>
                <a:ea typeface="Meiryo UI"/>
              </a:rPr>
              <a:t> </a:t>
            </a:r>
          </a:p>
        </p:txBody>
      </p:sp>
      <p:sp>
        <p:nvSpPr>
          <p:cNvPr id="4" name="タイトル 1"/>
          <p:cNvSpPr>
            <a:spLocks noGrp="1"/>
          </p:cNvSpPr>
          <p:nvPr>
            <p:ph type="title"/>
          </p:nvPr>
        </p:nvSpPr>
        <p:spPr>
          <a:xfrm>
            <a:off x="119170" y="116540"/>
            <a:ext cx="3018903" cy="523220"/>
          </a:xfrm>
        </p:spPr>
        <p:txBody>
          <a:bodyPr/>
          <a:lstStyle/>
          <a:p>
            <a:pPr algn="l"/>
            <a:r>
              <a:rPr lang="en-US" altLang="ja-JP" sz="2800" b="1" dirty="0">
                <a:latin typeface="Meiryo UI" pitchFamily="50" charset="-128"/>
                <a:ea typeface="Meiryo UI" pitchFamily="50" charset="-128"/>
              </a:rPr>
              <a:t>3-2</a:t>
            </a:r>
            <a:r>
              <a:rPr lang="en-US" altLang="ja-JP" sz="2800" b="1" dirty="0" smtClean="0">
                <a:latin typeface="Meiryo UI" pitchFamily="50" charset="-128"/>
                <a:ea typeface="Meiryo UI" pitchFamily="50" charset="-128"/>
              </a:rPr>
              <a:t>.</a:t>
            </a:r>
            <a:r>
              <a:rPr lang="ja-JP" altLang="en-US" sz="2800" b="1" dirty="0">
                <a:latin typeface="Meiryo UI" pitchFamily="50" charset="-128"/>
                <a:ea typeface="Meiryo UI" pitchFamily="50" charset="-128"/>
              </a:rPr>
              <a:t>概要</a:t>
            </a:r>
            <a:r>
              <a:rPr lang="en-US" altLang="ja-JP" sz="2800" b="1" dirty="0" smtClean="0">
                <a:latin typeface="Meiryo UI" pitchFamily="50" charset="-128"/>
                <a:ea typeface="Meiryo UI" pitchFamily="50" charset="-128"/>
              </a:rPr>
              <a:t>(</a:t>
            </a:r>
            <a:r>
              <a:rPr lang="en-US" altLang="ja-JP" sz="2800" b="1" dirty="0" err="1">
                <a:latin typeface="Meiryo UI" pitchFamily="50" charset="-128"/>
                <a:ea typeface="Meiryo UI" pitchFamily="50" charset="-128"/>
              </a:rPr>
              <a:t>Con’t</a:t>
            </a:r>
            <a:r>
              <a:rPr lang="en-US" altLang="ja-JP" sz="2800" b="1" dirty="0">
                <a:latin typeface="Meiryo UI" pitchFamily="50" charset="-128"/>
                <a:ea typeface="Meiryo UI" pitchFamily="50" charset="-128"/>
              </a:rPr>
              <a:t>)</a:t>
            </a:r>
            <a:endParaRPr lang="ja-JP" altLang="en-US" sz="2800" b="1" dirty="0">
              <a:latin typeface="Meiryo UI" pitchFamily="50" charset="-128"/>
              <a:ea typeface="Meiryo UI" pitchFamily="50" charset="-128"/>
            </a:endParaRPr>
          </a:p>
        </p:txBody>
      </p:sp>
      <p:pic>
        <p:nvPicPr>
          <p:cNvPr id="9" name="図 8"/>
          <p:cNvPicPr>
            <a:picLocks noChangeAspect="1"/>
          </p:cNvPicPr>
          <p:nvPr/>
        </p:nvPicPr>
        <p:blipFill>
          <a:blip r:embed="rId3"/>
          <a:stretch>
            <a:fillRect/>
          </a:stretch>
        </p:blipFill>
        <p:spPr>
          <a:xfrm>
            <a:off x="3871987" y="970652"/>
            <a:ext cx="3633902" cy="1729360"/>
          </a:xfrm>
          <a:prstGeom prst="rect">
            <a:avLst/>
          </a:prstGeom>
        </p:spPr>
      </p:pic>
      <p:sp>
        <p:nvSpPr>
          <p:cNvPr id="24" name="正方形/長方形 23"/>
          <p:cNvSpPr/>
          <p:nvPr/>
        </p:nvSpPr>
        <p:spPr>
          <a:xfrm>
            <a:off x="3874266" y="993883"/>
            <a:ext cx="3630060" cy="1706129"/>
          </a:xfrm>
          <a:prstGeom prst="rect">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6" name="図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3045" y="1245167"/>
            <a:ext cx="1514644" cy="1240371"/>
          </a:xfrm>
          <a:prstGeom prst="rect">
            <a:avLst/>
          </a:prstGeom>
        </p:spPr>
      </p:pic>
      <p:sp>
        <p:nvSpPr>
          <p:cNvPr id="18" name="正方形/長方形 17"/>
          <p:cNvSpPr/>
          <p:nvPr/>
        </p:nvSpPr>
        <p:spPr>
          <a:xfrm>
            <a:off x="346844" y="2873535"/>
            <a:ext cx="4452976" cy="707886"/>
          </a:xfrm>
          <a:prstGeom prst="rect">
            <a:avLst/>
          </a:prstGeom>
        </p:spPr>
        <p:txBody>
          <a:bodyPr wrap="square">
            <a:spAutoFit/>
          </a:bodyPr>
          <a:lstStyle/>
          <a:p>
            <a:pPr algn="ctr"/>
            <a:r>
              <a:rPr lang="ja-JP" altLang="en-US" sz="2000" b="1" dirty="0" smtClean="0">
                <a:latin typeface="Meiryo UI" panose="020B0604030504040204" pitchFamily="50" charset="-128"/>
                <a:ea typeface="Meiryo UI" panose="020B0604030504040204" pitchFamily="50" charset="-128"/>
              </a:rPr>
              <a:t>メルボルン </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metropolitan area</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 (N = </a:t>
            </a:r>
            <a:r>
              <a:rPr lang="ja-JP" altLang="en-US" sz="2000" b="1" dirty="0">
                <a:solidFill>
                  <a:srgbClr val="0000FF"/>
                </a:solidFill>
                <a:latin typeface="Meiryo UI" panose="020B0604030504040204" pitchFamily="50" charset="-128"/>
                <a:ea typeface="Meiryo UI" panose="020B0604030504040204" pitchFamily="50" charset="-128"/>
              </a:rPr>
              <a:t>535</a:t>
            </a:r>
            <a:r>
              <a:rPr lang="ja-JP" altLang="en-US" sz="2000" b="1" dirty="0">
                <a:latin typeface="Meiryo UI" panose="020B0604030504040204" pitchFamily="50" charset="-128"/>
                <a:ea typeface="Meiryo UI" panose="020B0604030504040204" pitchFamily="50" charset="-128"/>
              </a:rPr>
              <a:t>)</a:t>
            </a:r>
          </a:p>
        </p:txBody>
      </p:sp>
      <p:sp>
        <p:nvSpPr>
          <p:cNvPr id="26" name="正方形/長方形 25"/>
          <p:cNvSpPr/>
          <p:nvPr/>
        </p:nvSpPr>
        <p:spPr>
          <a:xfrm>
            <a:off x="6781436" y="2897752"/>
            <a:ext cx="5546792" cy="707886"/>
          </a:xfrm>
          <a:prstGeom prst="rect">
            <a:avLst/>
          </a:prstGeom>
        </p:spPr>
        <p:txBody>
          <a:bodyPr wrap="square">
            <a:spAutoFit/>
          </a:bodyPr>
          <a:lstStyle/>
          <a:p>
            <a:pPr algn="ctr"/>
            <a:r>
              <a:rPr lang="ja-JP" altLang="en-US" sz="2000" b="1" dirty="0">
                <a:latin typeface="Meiryo UI" panose="020B0604030504040204" pitchFamily="50" charset="-128"/>
                <a:ea typeface="Meiryo UI" panose="020B0604030504040204" pitchFamily="50" charset="-128"/>
              </a:rPr>
              <a:t>ラトローブ・バレー(rural areas of Victoria) (N = </a:t>
            </a:r>
            <a:r>
              <a:rPr lang="ja-JP" altLang="en-US" sz="2000" b="1" dirty="0">
                <a:solidFill>
                  <a:srgbClr val="0000FF"/>
                </a:solidFill>
                <a:latin typeface="Meiryo UI" panose="020B0604030504040204" pitchFamily="50" charset="-128"/>
                <a:ea typeface="Meiryo UI" panose="020B0604030504040204" pitchFamily="50" charset="-128"/>
              </a:rPr>
              <a:t>148</a:t>
            </a:r>
            <a:r>
              <a:rPr lang="ja-JP" altLang="en-US" sz="2000" b="1" dirty="0">
                <a:latin typeface="Meiryo UI" panose="020B0604030504040204" pitchFamily="50" charset="-128"/>
                <a:ea typeface="Meiryo UI" panose="020B0604030504040204" pitchFamily="50" charset="-128"/>
              </a:rPr>
              <a:t>)</a:t>
            </a:r>
          </a:p>
        </p:txBody>
      </p:sp>
      <p:cxnSp>
        <p:nvCxnSpPr>
          <p:cNvPr id="27" name="直線コネクタ 26"/>
          <p:cNvCxnSpPr/>
          <p:nvPr/>
        </p:nvCxnSpPr>
        <p:spPr>
          <a:xfrm flipH="1">
            <a:off x="2936397" y="1579185"/>
            <a:ext cx="1374113" cy="141914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7176150" y="2088934"/>
            <a:ext cx="247318" cy="7932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91180" y="3645030"/>
            <a:ext cx="120008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713053" y="2857384"/>
            <a:ext cx="0" cy="1868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5663940" y="3668871"/>
            <a:ext cx="6696930" cy="707886"/>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海外出生世帯、低所得世帯、自動車</a:t>
            </a:r>
            <a:r>
              <a:rPr lang="en-US" altLang="ja-JP" sz="2000" b="1" dirty="0">
                <a:latin typeface="Meiryo UI" panose="020B0604030504040204" pitchFamily="50" charset="-128"/>
                <a:ea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rPr>
              <a:t>台以上所有地域内の公共交通機関の利用が少ない</a:t>
            </a:r>
          </a:p>
        </p:txBody>
      </p:sp>
      <p:sp>
        <p:nvSpPr>
          <p:cNvPr id="15" name="正方形/長方形 14"/>
          <p:cNvSpPr/>
          <p:nvPr/>
        </p:nvSpPr>
        <p:spPr>
          <a:xfrm>
            <a:off x="191180" y="3666719"/>
            <a:ext cx="5547270"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女性、低所得者世帯、市外在住者</a:t>
            </a:r>
          </a:p>
        </p:txBody>
      </p:sp>
      <p:sp>
        <p:nvSpPr>
          <p:cNvPr id="17" name="正方形/長方形 16"/>
          <p:cNvSpPr/>
          <p:nvPr/>
        </p:nvSpPr>
        <p:spPr>
          <a:xfrm>
            <a:off x="3615363" y="4735327"/>
            <a:ext cx="4195379" cy="707886"/>
          </a:xfrm>
          <a:prstGeom prst="rect">
            <a:avLst/>
          </a:prstGeom>
        </p:spPr>
        <p:txBody>
          <a:bodyPr wrap="none">
            <a:spAutoFit/>
          </a:bodyPr>
          <a:lstStyle/>
          <a:p>
            <a:pPr algn="ctr"/>
            <a:r>
              <a:rPr lang="ja-JP" altLang="en-US" sz="2000" b="1" dirty="0">
                <a:latin typeface="Meiryo UI" panose="020B0604030504040204" pitchFamily="50" charset="-128"/>
                <a:ea typeface="Meiryo UI" panose="020B0604030504040204" pitchFamily="50" charset="-128"/>
              </a:rPr>
              <a:t>社会的弱者(N=336)</a:t>
            </a:r>
            <a:r>
              <a:rPr lang="en-US" altLang="ja-JP" sz="2000" b="1" dirty="0">
                <a:latin typeface="Meiryo UI" panose="020B0604030504040204" pitchFamily="50" charset="-128"/>
                <a:ea typeface="Meiryo UI" panose="020B0604030504040204" pitchFamily="50" charset="-128"/>
              </a:rPr>
              <a:t/>
            </a:r>
            <a:br>
              <a:rPr lang="en-US" altLang="ja-JP" sz="2000" b="1" dirty="0">
                <a:latin typeface="Meiryo UI" panose="020B0604030504040204" pitchFamily="50" charset="-128"/>
                <a:ea typeface="Meiryo UI" panose="020B0604030504040204" pitchFamily="50" charset="-128"/>
              </a:rPr>
            </a:br>
            <a:r>
              <a:rPr lang="ja-JP" altLang="en-US" sz="2000" b="1" dirty="0">
                <a:latin typeface="Meiryo UI" panose="020B0604030504040204" pitchFamily="50" charset="-128"/>
                <a:ea typeface="Meiryo UI" panose="020B0604030504040204" pitchFamily="50" charset="-128"/>
              </a:rPr>
              <a:t>→自発的な旅行調査の実施率が低い</a:t>
            </a:r>
          </a:p>
        </p:txBody>
      </p:sp>
      <p:sp>
        <p:nvSpPr>
          <p:cNvPr id="30" name="下矢印 29"/>
          <p:cNvSpPr/>
          <p:nvPr/>
        </p:nvSpPr>
        <p:spPr>
          <a:xfrm>
            <a:off x="5146359" y="5589300"/>
            <a:ext cx="1080150" cy="360050"/>
          </a:xfrm>
          <a:prstGeom prst="downArrow">
            <a:avLst/>
          </a:prstGeom>
          <a:solidFill>
            <a:schemeClr val="bg1">
              <a:lumMod val="85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a:xfrm>
            <a:off x="1296180" y="5965559"/>
            <a:ext cx="8976400" cy="769441"/>
          </a:xfrm>
          <a:prstGeom prst="rect">
            <a:avLst/>
          </a:prstGeom>
          <a:solidFill>
            <a:schemeClr val="bg1">
              <a:lumMod val="85000"/>
            </a:schemeClr>
          </a:solidFill>
        </p:spPr>
        <p:txBody>
          <a:bodyPr wrap="square">
            <a:spAutoFit/>
          </a:bodyPr>
          <a:lstStyle/>
          <a:p>
            <a:pPr algn="ctr"/>
            <a:r>
              <a:rPr lang="ja-JP" altLang="en-US" sz="2200" b="1" dirty="0" smtClean="0">
                <a:latin typeface="Meiryo UI" panose="020B0604030504040204" pitchFamily="50" charset="-128"/>
                <a:ea typeface="Meiryo UI" panose="020B0604030504040204" pitchFamily="50" charset="-128"/>
              </a:rPr>
              <a:t>「幸福度</a:t>
            </a:r>
            <a:r>
              <a:rPr lang="ja-JP" altLang="en-US" sz="2200" b="1" dirty="0">
                <a:latin typeface="Meiryo UI" panose="020B0604030504040204" pitchFamily="50" charset="-128"/>
                <a:ea typeface="Meiryo UI" panose="020B0604030504040204" pitchFamily="50" charset="-128"/>
              </a:rPr>
              <a:t>・社会的排除に関する家計調査」参加のための前提条件 幸福度と社会的排除に関する家計調査</a:t>
            </a:r>
          </a:p>
        </p:txBody>
      </p:sp>
    </p:spTree>
    <p:extLst>
      <p:ext uri="{BB962C8B-B14F-4D97-AF65-F5344CB8AC3E}">
        <p14:creationId xmlns:p14="http://schemas.microsoft.com/office/powerpoint/2010/main" val="5424808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19170" y="116540"/>
            <a:ext cx="4191340" cy="523220"/>
          </a:xfrm>
        </p:spPr>
        <p:txBody>
          <a:bodyPr/>
          <a:lstStyle/>
          <a:p>
            <a:pPr algn="l"/>
            <a:r>
              <a:rPr lang="en-US" altLang="ja-JP" sz="2800" b="1" dirty="0">
                <a:latin typeface="Meiryo UI" pitchFamily="50" charset="-128"/>
                <a:ea typeface="Meiryo UI" pitchFamily="50" charset="-128"/>
              </a:rPr>
              <a:t>3-3. Overview(</a:t>
            </a:r>
            <a:r>
              <a:rPr lang="en-US" altLang="ja-JP" sz="2800" b="1" dirty="0" err="1">
                <a:latin typeface="Meiryo UI" pitchFamily="50" charset="-128"/>
                <a:ea typeface="Meiryo UI" pitchFamily="50" charset="-128"/>
              </a:rPr>
              <a:t>Con’t</a:t>
            </a:r>
            <a:r>
              <a:rPr lang="en-US" altLang="ja-JP" sz="2800" b="1" dirty="0">
                <a:latin typeface="Meiryo UI" pitchFamily="50" charset="-128"/>
                <a:ea typeface="Meiryo UI" pitchFamily="50" charset="-128"/>
              </a:rPr>
              <a:t>)</a:t>
            </a:r>
            <a:endParaRPr lang="ja-JP" altLang="en-US" sz="2800" b="1" dirty="0">
              <a:latin typeface="Meiryo UI" pitchFamily="50" charset="-128"/>
              <a:ea typeface="Meiryo UI" pitchFamily="50" charset="-128"/>
            </a:endParaRPr>
          </a:p>
        </p:txBody>
      </p:sp>
      <p:pic>
        <p:nvPicPr>
          <p:cNvPr id="20" name="図 19"/>
          <p:cNvPicPr/>
          <p:nvPr/>
        </p:nvPicPr>
        <p:blipFill>
          <a:blip r:embed="rId3"/>
          <a:stretch>
            <a:fillRect/>
          </a:stretch>
        </p:blipFill>
        <p:spPr>
          <a:xfrm>
            <a:off x="1127310" y="897081"/>
            <a:ext cx="9289290" cy="5960919"/>
          </a:xfrm>
          <a:prstGeom prst="rect">
            <a:avLst/>
          </a:prstGeom>
        </p:spPr>
      </p:pic>
      <p:sp>
        <p:nvSpPr>
          <p:cNvPr id="2" name="楕円 1"/>
          <p:cNvSpPr/>
          <p:nvPr/>
        </p:nvSpPr>
        <p:spPr>
          <a:xfrm>
            <a:off x="4058475" y="4077090"/>
            <a:ext cx="504070" cy="216030"/>
          </a:xfrm>
          <a:prstGeom prst="ellips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1" name="図 20"/>
          <p:cNvPicPr/>
          <p:nvPr/>
        </p:nvPicPr>
        <p:blipFill>
          <a:blip r:embed="rId3"/>
          <a:stretch>
            <a:fillRect/>
          </a:stretch>
        </p:blipFill>
        <p:spPr>
          <a:xfrm>
            <a:off x="1149316" y="897081"/>
            <a:ext cx="9289290" cy="5960919"/>
          </a:xfrm>
          <a:prstGeom prst="rect">
            <a:avLst/>
          </a:prstGeom>
        </p:spPr>
      </p:pic>
      <p:sp>
        <p:nvSpPr>
          <p:cNvPr id="28" name="左中かっこ 27"/>
          <p:cNvSpPr/>
          <p:nvPr/>
        </p:nvSpPr>
        <p:spPr>
          <a:xfrm flipH="1">
            <a:off x="7248160" y="1894756"/>
            <a:ext cx="165265" cy="1296180"/>
          </a:xfrm>
          <a:prstGeom prst="leftBrace">
            <a:avLst>
              <a:gd name="adj1" fmla="val 60863"/>
              <a:gd name="adj2" fmla="val 4427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左中かっこ 30"/>
          <p:cNvSpPr/>
          <p:nvPr/>
        </p:nvSpPr>
        <p:spPr>
          <a:xfrm flipH="1">
            <a:off x="4501918" y="1894756"/>
            <a:ext cx="165265" cy="1296180"/>
          </a:xfrm>
          <a:prstGeom prst="leftBrace">
            <a:avLst>
              <a:gd name="adj1" fmla="val 60863"/>
              <a:gd name="adj2" fmla="val 1462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 name="グループ化 2"/>
          <p:cNvGrpSpPr/>
          <p:nvPr/>
        </p:nvGrpSpPr>
        <p:grpSpPr>
          <a:xfrm>
            <a:off x="4501918" y="3429000"/>
            <a:ext cx="2911507" cy="1080150"/>
            <a:chOff x="4501918" y="3429000"/>
            <a:chExt cx="2911507" cy="1296180"/>
          </a:xfrm>
        </p:grpSpPr>
        <p:sp>
          <p:nvSpPr>
            <p:cNvPr id="32" name="左中かっこ 31"/>
            <p:cNvSpPr/>
            <p:nvPr/>
          </p:nvSpPr>
          <p:spPr>
            <a:xfrm flipH="1">
              <a:off x="7248160" y="3429000"/>
              <a:ext cx="165265" cy="1296180"/>
            </a:xfrm>
            <a:prstGeom prst="leftBrace">
              <a:avLst>
                <a:gd name="adj1" fmla="val 60863"/>
                <a:gd name="adj2" fmla="val 4427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左中かっこ 32"/>
            <p:cNvSpPr/>
            <p:nvPr/>
          </p:nvSpPr>
          <p:spPr>
            <a:xfrm flipH="1">
              <a:off x="4501918" y="3429000"/>
              <a:ext cx="165265" cy="1296180"/>
            </a:xfrm>
            <a:prstGeom prst="leftBrace">
              <a:avLst>
                <a:gd name="adj1" fmla="val 60863"/>
                <a:gd name="adj2" fmla="val 4427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4" name="グループ化 33"/>
          <p:cNvGrpSpPr/>
          <p:nvPr/>
        </p:nvGrpSpPr>
        <p:grpSpPr>
          <a:xfrm>
            <a:off x="4501918" y="4639199"/>
            <a:ext cx="2911507" cy="756105"/>
            <a:chOff x="4501918" y="3429000"/>
            <a:chExt cx="2911507" cy="1296180"/>
          </a:xfrm>
        </p:grpSpPr>
        <p:sp>
          <p:nvSpPr>
            <p:cNvPr id="35" name="左中かっこ 34"/>
            <p:cNvSpPr/>
            <p:nvPr/>
          </p:nvSpPr>
          <p:spPr>
            <a:xfrm flipH="1">
              <a:off x="7248160" y="3429000"/>
              <a:ext cx="165265" cy="1296180"/>
            </a:xfrm>
            <a:prstGeom prst="leftBrace">
              <a:avLst>
                <a:gd name="adj1" fmla="val 60863"/>
                <a:gd name="adj2" fmla="val 4427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左中かっこ 35"/>
            <p:cNvSpPr/>
            <p:nvPr/>
          </p:nvSpPr>
          <p:spPr>
            <a:xfrm flipH="1">
              <a:off x="4501918" y="3429000"/>
              <a:ext cx="165265" cy="1296180"/>
            </a:xfrm>
            <a:prstGeom prst="leftBrace">
              <a:avLst>
                <a:gd name="adj1" fmla="val 60863"/>
                <a:gd name="adj2" fmla="val 4427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7" name="グループ化 36"/>
          <p:cNvGrpSpPr/>
          <p:nvPr/>
        </p:nvGrpSpPr>
        <p:grpSpPr>
          <a:xfrm>
            <a:off x="4501918" y="5614841"/>
            <a:ext cx="2911507" cy="478530"/>
            <a:chOff x="4501918" y="3429000"/>
            <a:chExt cx="2911507" cy="1296180"/>
          </a:xfrm>
        </p:grpSpPr>
        <p:sp>
          <p:nvSpPr>
            <p:cNvPr id="38" name="左中かっこ 37"/>
            <p:cNvSpPr/>
            <p:nvPr/>
          </p:nvSpPr>
          <p:spPr>
            <a:xfrm flipH="1">
              <a:off x="7248160" y="3429000"/>
              <a:ext cx="165265" cy="1296180"/>
            </a:xfrm>
            <a:prstGeom prst="leftBrace">
              <a:avLst>
                <a:gd name="adj1" fmla="val 60863"/>
                <a:gd name="adj2" fmla="val 4427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左中かっこ 38"/>
            <p:cNvSpPr/>
            <p:nvPr/>
          </p:nvSpPr>
          <p:spPr>
            <a:xfrm flipH="1">
              <a:off x="4501918" y="3429000"/>
              <a:ext cx="165265" cy="1296180"/>
            </a:xfrm>
            <a:prstGeom prst="leftBrace">
              <a:avLst>
                <a:gd name="adj1" fmla="val 60863"/>
                <a:gd name="adj2" fmla="val 4427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0" name="グループ化 39"/>
          <p:cNvGrpSpPr/>
          <p:nvPr/>
        </p:nvGrpSpPr>
        <p:grpSpPr>
          <a:xfrm>
            <a:off x="4501918" y="6298190"/>
            <a:ext cx="2911507" cy="371260"/>
            <a:chOff x="4501918" y="3429000"/>
            <a:chExt cx="2911507" cy="1296180"/>
          </a:xfrm>
        </p:grpSpPr>
        <p:sp>
          <p:nvSpPr>
            <p:cNvPr id="41" name="左中かっこ 40"/>
            <p:cNvSpPr/>
            <p:nvPr/>
          </p:nvSpPr>
          <p:spPr>
            <a:xfrm flipH="1">
              <a:off x="7248160" y="3429000"/>
              <a:ext cx="165265" cy="1296180"/>
            </a:xfrm>
            <a:prstGeom prst="leftBrace">
              <a:avLst>
                <a:gd name="adj1" fmla="val 60863"/>
                <a:gd name="adj2" fmla="val 4427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左中かっこ 41"/>
            <p:cNvSpPr/>
            <p:nvPr/>
          </p:nvSpPr>
          <p:spPr>
            <a:xfrm flipH="1">
              <a:off x="4501918" y="3429000"/>
              <a:ext cx="165265" cy="1296180"/>
            </a:xfrm>
            <a:prstGeom prst="leftBrace">
              <a:avLst>
                <a:gd name="adj1" fmla="val 60863"/>
                <a:gd name="adj2" fmla="val 4427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3" name="正方形/長方形 42"/>
          <p:cNvSpPr/>
          <p:nvPr/>
        </p:nvSpPr>
        <p:spPr>
          <a:xfrm>
            <a:off x="4610260" y="1863625"/>
            <a:ext cx="997389" cy="400110"/>
          </a:xfrm>
          <a:prstGeom prst="rect">
            <a:avLst/>
          </a:prstGeom>
        </p:spPr>
        <p:txBody>
          <a:bodyPr wrap="none">
            <a:spAutoFit/>
          </a:bodyPr>
          <a:lstStyle/>
          <a:p>
            <a:pPr algn="ctr"/>
            <a:r>
              <a:rPr lang="en-US" altLang="ja-JP" sz="2000" b="1" dirty="0">
                <a:latin typeface="Meiryo UI" panose="020B0604030504040204" pitchFamily="50" charset="-128"/>
                <a:ea typeface="Meiryo UI" panose="020B0604030504040204" pitchFamily="50" charset="-128"/>
              </a:rPr>
              <a:t>100%</a:t>
            </a:r>
            <a:endParaRPr lang="ja-JP" altLang="en-US" sz="2000" b="1" dirty="0">
              <a:latin typeface="Meiryo UI" panose="020B0604030504040204" pitchFamily="50" charset="-128"/>
              <a:ea typeface="Meiryo UI" panose="020B0604030504040204" pitchFamily="50" charset="-128"/>
            </a:endParaRPr>
          </a:p>
        </p:txBody>
      </p:sp>
      <p:sp>
        <p:nvSpPr>
          <p:cNvPr id="5" name="正方形/長方形 4"/>
          <p:cNvSpPr/>
          <p:nvPr/>
        </p:nvSpPr>
        <p:spPr>
          <a:xfrm>
            <a:off x="1343340" y="4111274"/>
            <a:ext cx="6070085" cy="157529"/>
          </a:xfrm>
          <a:prstGeom prst="rect">
            <a:avLst/>
          </a:prstGeom>
          <a:solidFill>
            <a:srgbClr val="FFFF00">
              <a:alpha val="30000"/>
            </a:srgb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FF00"/>
              </a:solidFill>
            </a:endParaRPr>
          </a:p>
        </p:txBody>
      </p:sp>
      <p:sp>
        <p:nvSpPr>
          <p:cNvPr id="45" name="正方形/長方形 44"/>
          <p:cNvSpPr/>
          <p:nvPr/>
        </p:nvSpPr>
        <p:spPr>
          <a:xfrm>
            <a:off x="1343340" y="2386111"/>
            <a:ext cx="6070085" cy="164444"/>
          </a:xfrm>
          <a:prstGeom prst="rect">
            <a:avLst/>
          </a:prstGeom>
          <a:solidFill>
            <a:srgbClr val="FFFF00">
              <a:alpha val="30000"/>
            </a:srgb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FF00"/>
              </a:solidFill>
            </a:endParaRPr>
          </a:p>
        </p:txBody>
      </p:sp>
      <p:sp>
        <p:nvSpPr>
          <p:cNvPr id="46" name="正方形/長方形 45"/>
          <p:cNvSpPr/>
          <p:nvPr/>
        </p:nvSpPr>
        <p:spPr>
          <a:xfrm>
            <a:off x="1343340" y="4685122"/>
            <a:ext cx="6070085" cy="157529"/>
          </a:xfrm>
          <a:prstGeom prst="rect">
            <a:avLst/>
          </a:prstGeom>
          <a:solidFill>
            <a:srgbClr val="FFFF00">
              <a:alpha val="30000"/>
            </a:srgb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FF00"/>
              </a:solidFill>
            </a:endParaRPr>
          </a:p>
        </p:txBody>
      </p:sp>
      <p:sp>
        <p:nvSpPr>
          <p:cNvPr id="47" name="正方形/長方形 46"/>
          <p:cNvSpPr/>
          <p:nvPr/>
        </p:nvSpPr>
        <p:spPr>
          <a:xfrm>
            <a:off x="1343340" y="5175026"/>
            <a:ext cx="6070085" cy="157529"/>
          </a:xfrm>
          <a:prstGeom prst="rect">
            <a:avLst/>
          </a:prstGeom>
          <a:solidFill>
            <a:srgbClr val="FFFF00">
              <a:alpha val="30000"/>
            </a:srgb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FF00"/>
              </a:solidFill>
            </a:endParaRPr>
          </a:p>
        </p:txBody>
      </p:sp>
      <p:sp>
        <p:nvSpPr>
          <p:cNvPr id="48" name="正方形/長方形 47"/>
          <p:cNvSpPr/>
          <p:nvPr/>
        </p:nvSpPr>
        <p:spPr>
          <a:xfrm>
            <a:off x="1343340" y="6324417"/>
            <a:ext cx="3323843" cy="129003"/>
          </a:xfrm>
          <a:prstGeom prst="rect">
            <a:avLst/>
          </a:prstGeom>
          <a:solidFill>
            <a:srgbClr val="FFFF00">
              <a:alpha val="30000"/>
            </a:srgb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FF00"/>
              </a:solidFill>
            </a:endParaRPr>
          </a:p>
        </p:txBody>
      </p:sp>
    </p:spTree>
    <p:extLst>
      <p:ext uri="{BB962C8B-B14F-4D97-AF65-F5344CB8AC3E}">
        <p14:creationId xmlns:p14="http://schemas.microsoft.com/office/powerpoint/2010/main" val="2418542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タイトル 1"/>
          <p:cNvSpPr txBox="1">
            <a:spLocks/>
          </p:cNvSpPr>
          <p:nvPr/>
        </p:nvSpPr>
        <p:spPr bwMode="gray">
          <a:xfrm>
            <a:off x="3359620" y="1891933"/>
            <a:ext cx="4712316" cy="646331"/>
          </a:xfrm>
          <a:prstGeom prst="rect">
            <a:avLst/>
          </a:prstGeom>
        </p:spPr>
        <p:txBody>
          <a:bodyPr wrap="none">
            <a:spAutoFit/>
          </a:bodyPr>
          <a:lstStyle>
            <a:lvl1pPr algn="ctr" rtl="0" eaLnBrk="0" fontAlgn="base" hangingPunct="0">
              <a:spcBef>
                <a:spcPct val="0"/>
              </a:spcBef>
              <a:spcAft>
                <a:spcPct val="0"/>
              </a:spcAft>
              <a:defRPr kumimoji="1" sz="2400" kern="1200">
                <a:solidFill>
                  <a:schemeClr val="tx1"/>
                </a:solidFill>
                <a:latin typeface="+mj-ea"/>
                <a:ea typeface="+mj-ea"/>
                <a:cs typeface="+mj-cs"/>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r>
              <a:rPr lang="en-US" altLang="ja-JP" sz="3600" b="1" dirty="0">
                <a:latin typeface="Meiryo UI" pitchFamily="50" charset="-128"/>
                <a:ea typeface="Meiryo UI" pitchFamily="50" charset="-128"/>
              </a:rPr>
              <a:t>4. Social Exclusion</a:t>
            </a:r>
            <a:endParaRPr lang="ja-JP" altLang="en-US" sz="3600" b="1" dirty="0">
              <a:latin typeface="Meiryo UI" pitchFamily="50" charset="-128"/>
              <a:ea typeface="Meiryo UI"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2650" y="3212970"/>
            <a:ext cx="2526256" cy="2755953"/>
          </a:xfrm>
          <a:prstGeom prst="rect">
            <a:avLst/>
          </a:prstGeom>
        </p:spPr>
      </p:pic>
      <p:sp>
        <p:nvSpPr>
          <p:cNvPr id="3" name="正方形/長方形 2"/>
          <p:cNvSpPr/>
          <p:nvPr/>
        </p:nvSpPr>
        <p:spPr>
          <a:xfrm>
            <a:off x="7536200" y="3501010"/>
            <a:ext cx="3964966" cy="1938992"/>
          </a:xfrm>
          <a:prstGeom prst="rect">
            <a:avLst/>
          </a:prstGeom>
        </p:spPr>
        <p:txBody>
          <a:bodyPr wrap="square">
            <a:spAutoFit/>
          </a:bodyPr>
          <a:lstStyle/>
          <a:p>
            <a:r>
              <a:rPr lang="en-US" altLang="ja-JP" sz="2400" dirty="0" smtClean="0">
                <a:latin typeface="Meiryo UI" panose="020B0604030504040204" pitchFamily="50" charset="-128"/>
                <a:ea typeface="Meiryo UI" panose="020B0604030504040204" pitchFamily="50" charset="-128"/>
              </a:rPr>
              <a:t>A </a:t>
            </a:r>
            <a:r>
              <a:rPr lang="ja-JP" altLang="en-US" sz="2400" dirty="0" smtClean="0">
                <a:latin typeface="Meiryo UI" panose="020B0604030504040204" pitchFamily="50" charset="-128"/>
                <a:ea typeface="Meiryo UI" panose="020B0604030504040204" pitchFamily="50" charset="-128"/>
              </a:rPr>
              <a:t>state </a:t>
            </a:r>
            <a:r>
              <a:rPr lang="ja-JP" altLang="en-US" sz="2400" dirty="0">
                <a:latin typeface="Meiryo UI" panose="020B0604030504040204" pitchFamily="50" charset="-128"/>
                <a:ea typeface="Meiryo UI" panose="020B0604030504040204" pitchFamily="50" charset="-128"/>
              </a:rPr>
              <a:t>in </a:t>
            </a:r>
            <a:r>
              <a:rPr lang="ja-JP" altLang="en-US" sz="2400" dirty="0" smtClean="0">
                <a:latin typeface="Meiryo UI" panose="020B0604030504040204" pitchFamily="50" charset="-128"/>
                <a:ea typeface="Meiryo UI" panose="020B0604030504040204" pitchFamily="50" charset="-128"/>
              </a:rPr>
              <a:t>which</a:t>
            </a:r>
            <a:r>
              <a:rPr lang="en-US" altLang="ja-JP" sz="2400" dirty="0" smtClean="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individuals </a:t>
            </a:r>
            <a:r>
              <a:rPr lang="ja-JP" altLang="en-US" sz="2400" dirty="0">
                <a:latin typeface="Meiryo UI" panose="020B0604030504040204" pitchFamily="50" charset="-128"/>
                <a:ea typeface="Meiryo UI" panose="020B0604030504040204" pitchFamily="50" charset="-128"/>
              </a:rPr>
              <a:t>are unable to participate fully in economic, social, political and. cultural life</a:t>
            </a:r>
          </a:p>
        </p:txBody>
      </p:sp>
    </p:spTree>
    <p:extLst>
      <p:ext uri="{BB962C8B-B14F-4D97-AF65-F5344CB8AC3E}">
        <p14:creationId xmlns:p14="http://schemas.microsoft.com/office/powerpoint/2010/main" val="2483769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タイトル 1"/>
          <p:cNvSpPr txBox="1">
            <a:spLocks/>
          </p:cNvSpPr>
          <p:nvPr/>
        </p:nvSpPr>
        <p:spPr bwMode="gray">
          <a:xfrm>
            <a:off x="1127310" y="1196690"/>
            <a:ext cx="9865370" cy="1969770"/>
          </a:xfrm>
          <a:prstGeom prst="rect">
            <a:avLst/>
          </a:prstGeom>
        </p:spPr>
        <p:txBody>
          <a:bodyPr wrap="square">
            <a:spAutoFit/>
          </a:bodyPr>
          <a:lstStyle>
            <a:lvl1pPr algn="ctr" rtl="0" eaLnBrk="0" fontAlgn="base" hangingPunct="0">
              <a:spcBef>
                <a:spcPct val="0"/>
              </a:spcBef>
              <a:spcAft>
                <a:spcPct val="0"/>
              </a:spcAft>
              <a:defRPr kumimoji="1" sz="2400" kern="1200">
                <a:solidFill>
                  <a:schemeClr val="tx1"/>
                </a:solidFill>
                <a:latin typeface="+mj-ea"/>
                <a:ea typeface="+mj-ea"/>
                <a:cs typeface="+mj-cs"/>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r>
              <a:rPr lang="en-US" altLang="ja-JP" sz="3600" b="1" dirty="0" smtClean="0">
                <a:latin typeface="Meiryo UI" pitchFamily="50" charset="-128"/>
                <a:ea typeface="Meiryo UI" pitchFamily="50" charset="-128"/>
              </a:rPr>
              <a:t>Review </a:t>
            </a:r>
            <a:r>
              <a:rPr lang="en-US" altLang="ja-JP" sz="3600" b="1" dirty="0">
                <a:latin typeface="Meiryo UI" pitchFamily="50" charset="-128"/>
                <a:ea typeface="Meiryo UI" pitchFamily="50" charset="-128"/>
              </a:rPr>
              <a:t>of the previous presentation</a:t>
            </a:r>
            <a:br>
              <a:rPr lang="en-US" altLang="ja-JP" sz="3600" b="1" dirty="0">
                <a:latin typeface="Meiryo UI" pitchFamily="50" charset="-128"/>
                <a:ea typeface="Meiryo UI" pitchFamily="50" charset="-128"/>
              </a:rPr>
            </a:br>
            <a:r>
              <a:rPr lang="en-US" altLang="ja-JP" sz="1800" b="1" dirty="0">
                <a:latin typeface="Meiryo UI" pitchFamily="50" charset="-128"/>
                <a:ea typeface="Meiryo UI" pitchFamily="50" charset="-128"/>
              </a:rPr>
              <a:t> </a:t>
            </a:r>
            <a:r>
              <a:rPr lang="en-US" altLang="ja-JP" sz="3600" b="1" dirty="0">
                <a:latin typeface="Meiryo UI" pitchFamily="50" charset="-128"/>
                <a:ea typeface="Meiryo UI" pitchFamily="50" charset="-128"/>
              </a:rPr>
              <a:t/>
            </a:r>
            <a:br>
              <a:rPr lang="en-US" altLang="ja-JP" sz="3600" b="1" dirty="0">
                <a:latin typeface="Meiryo UI" pitchFamily="50" charset="-128"/>
                <a:ea typeface="Meiryo UI" pitchFamily="50" charset="-128"/>
              </a:rPr>
            </a:br>
            <a:r>
              <a:rPr lang="en-US" altLang="ja-JP" sz="3200" b="1" dirty="0">
                <a:latin typeface="Meiryo UI" pitchFamily="50" charset="-128"/>
                <a:ea typeface="Meiryo UI" pitchFamily="50" charset="-128"/>
              </a:rPr>
              <a:t>“Subjective well-being related to </a:t>
            </a:r>
            <a:br>
              <a:rPr lang="en-US" altLang="ja-JP" sz="3200" b="1" dirty="0">
                <a:latin typeface="Meiryo UI" pitchFamily="50" charset="-128"/>
                <a:ea typeface="Meiryo UI" pitchFamily="50" charset="-128"/>
              </a:rPr>
            </a:br>
            <a:r>
              <a:rPr lang="en-US" altLang="ja-JP" sz="3200" b="1" dirty="0">
                <a:latin typeface="Meiryo UI" pitchFamily="50" charset="-128"/>
                <a:ea typeface="Meiryo UI" pitchFamily="50" charset="-128"/>
              </a:rPr>
              <a:t>satisfaction with daily travel</a:t>
            </a:r>
            <a:r>
              <a:rPr lang="en-US" altLang="ja-JP" sz="3600" b="1" dirty="0">
                <a:latin typeface="Meiryo UI" pitchFamily="50" charset="-128"/>
                <a:ea typeface="Meiryo UI" pitchFamily="50" charset="-128"/>
              </a:rPr>
              <a:t>”</a:t>
            </a:r>
            <a:endParaRPr lang="ja-JP" altLang="en-US" sz="3600" b="1" dirty="0">
              <a:latin typeface="Meiryo UI" pitchFamily="50" charset="-128"/>
              <a:ea typeface="Meiryo UI" pitchFamily="50" charset="-128"/>
            </a:endParaRPr>
          </a:p>
        </p:txBody>
      </p:sp>
      <p:pic>
        <p:nvPicPr>
          <p:cNvPr id="3" name="図 2"/>
          <p:cNvPicPr>
            <a:picLocks noChangeAspect="1"/>
          </p:cNvPicPr>
          <p:nvPr/>
        </p:nvPicPr>
        <p:blipFill>
          <a:blip r:embed="rId3"/>
          <a:stretch>
            <a:fillRect/>
          </a:stretch>
        </p:blipFill>
        <p:spPr>
          <a:xfrm>
            <a:off x="5879970" y="3429000"/>
            <a:ext cx="6011594" cy="3382303"/>
          </a:xfrm>
          <a:prstGeom prst="rect">
            <a:avLst/>
          </a:prstGeom>
        </p:spPr>
      </p:pic>
    </p:spTree>
    <p:extLst>
      <p:ext uri="{BB962C8B-B14F-4D97-AF65-F5344CB8AC3E}">
        <p14:creationId xmlns:p14="http://schemas.microsoft.com/office/powerpoint/2010/main" val="2306359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 30"/>
          <p:cNvGraphicFramePr>
            <a:graphicFrameLocks noGrp="1"/>
          </p:cNvGraphicFramePr>
          <p:nvPr>
            <p:extLst>
              <p:ext uri="{D42A27DB-BD31-4B8C-83A1-F6EECF244321}">
                <p14:modId xmlns:p14="http://schemas.microsoft.com/office/powerpoint/2010/main" val="764015189"/>
              </p:ext>
            </p:extLst>
          </p:nvPr>
        </p:nvGraphicFramePr>
        <p:xfrm>
          <a:off x="191179" y="2204830"/>
          <a:ext cx="11822230" cy="4536630"/>
        </p:xfrm>
        <a:graphic>
          <a:graphicData uri="http://schemas.openxmlformats.org/drawingml/2006/table">
            <a:tbl>
              <a:tblPr firstRow="1" bandRow="1">
                <a:tableStyleId>{5C22544A-7EE6-4342-B048-85BDC9FD1C3A}</a:tableStyleId>
              </a:tblPr>
              <a:tblGrid>
                <a:gridCol w="2364446">
                  <a:extLst>
                    <a:ext uri="{9D8B030D-6E8A-4147-A177-3AD203B41FA5}">
                      <a16:colId xmlns:a16="http://schemas.microsoft.com/office/drawing/2014/main" val="20001"/>
                    </a:ext>
                  </a:extLst>
                </a:gridCol>
                <a:gridCol w="2244195">
                  <a:extLst>
                    <a:ext uri="{9D8B030D-6E8A-4147-A177-3AD203B41FA5}">
                      <a16:colId xmlns:a16="http://schemas.microsoft.com/office/drawing/2014/main" val="1626273747"/>
                    </a:ext>
                  </a:extLst>
                </a:gridCol>
                <a:gridCol w="2484697">
                  <a:extLst>
                    <a:ext uri="{9D8B030D-6E8A-4147-A177-3AD203B41FA5}">
                      <a16:colId xmlns:a16="http://schemas.microsoft.com/office/drawing/2014/main" val="1170383018"/>
                    </a:ext>
                  </a:extLst>
                </a:gridCol>
                <a:gridCol w="2364446">
                  <a:extLst>
                    <a:ext uri="{9D8B030D-6E8A-4147-A177-3AD203B41FA5}">
                      <a16:colId xmlns:a16="http://schemas.microsoft.com/office/drawing/2014/main" val="3818675525"/>
                    </a:ext>
                  </a:extLst>
                </a:gridCol>
                <a:gridCol w="2364446">
                  <a:extLst>
                    <a:ext uri="{9D8B030D-6E8A-4147-A177-3AD203B41FA5}">
                      <a16:colId xmlns:a16="http://schemas.microsoft.com/office/drawing/2014/main" val="1981105599"/>
                    </a:ext>
                  </a:extLst>
                </a:gridCol>
              </a:tblGrid>
              <a:tr h="1485391">
                <a:tc>
                  <a:txBody>
                    <a:bodyPr/>
                    <a:lstStyle/>
                    <a:p>
                      <a:pPr algn="ct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20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chemeClr val="tx1"/>
                          </a:solidFill>
                          <a:effectLst/>
                          <a:latin typeface="Meiryo UI" pitchFamily="50" charset="-128"/>
                          <a:ea typeface="Meiryo UI" pitchFamily="50" charset="-128"/>
                        </a:rPr>
                        <a:t>Household income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chemeClr val="tx1"/>
                          </a:solidFill>
                          <a:effectLst/>
                          <a:latin typeface="Meiryo UI" pitchFamily="50" charset="-128"/>
                          <a:ea typeface="Meiryo UI" pitchFamily="50" charset="-128"/>
                        </a:rPr>
                        <a:t>Employment status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chemeClr val="tx1"/>
                          </a:solidFill>
                          <a:effectLst/>
                          <a:latin typeface="Meiryo UI" pitchFamily="50" charset="-128"/>
                          <a:ea typeface="Meiryo UI" pitchFamily="50" charset="-128"/>
                        </a:rPr>
                        <a:t>Political engagement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chemeClr val="tx1"/>
                          </a:solidFill>
                          <a:effectLst/>
                          <a:latin typeface="Meiryo UI" pitchFamily="50" charset="-128"/>
                          <a:ea typeface="Meiryo UI" pitchFamily="50" charset="-128"/>
                        </a:rPr>
                        <a:t>Participation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chemeClr val="tx1"/>
                          </a:solidFill>
                          <a:effectLst/>
                          <a:latin typeface="Meiryo UI" pitchFamily="50" charset="-128"/>
                          <a:ea typeface="Meiryo UI" pitchFamily="50" charset="-128"/>
                        </a:rPr>
                        <a:t>Social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21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chemeClr val="tx1"/>
                          </a:solidFill>
                          <a:effectLst/>
                          <a:latin typeface="Meiryo UI" pitchFamily="50" charset="-128"/>
                          <a:ea typeface="Meiryo UI" pitchFamily="50" charset="-128"/>
                        </a:rPr>
                        <a:t>less than a threshold of $</a:t>
                      </a:r>
                      <a:r>
                        <a:rPr lang="en-US" altLang="ja-JP" sz="1600" b="0" dirty="0" err="1">
                          <a:solidFill>
                            <a:schemeClr val="tx1"/>
                          </a:solidFill>
                          <a:effectLst/>
                          <a:latin typeface="Meiryo UI" pitchFamily="50" charset="-128"/>
                          <a:ea typeface="Meiryo UI" pitchFamily="50" charset="-128"/>
                        </a:rPr>
                        <a:t>A500</a:t>
                      </a:r>
                      <a:r>
                        <a:rPr lang="en-US" altLang="ja-JP" sz="1600" b="0" dirty="0">
                          <a:solidFill>
                            <a:schemeClr val="tx1"/>
                          </a:solidFill>
                          <a:effectLst/>
                          <a:latin typeface="Meiryo UI" pitchFamily="50" charset="-128"/>
                          <a:ea typeface="Meiryo UI" pitchFamily="50" charset="-128"/>
                        </a:rPr>
                        <a:t> gross </a:t>
                      </a:r>
                      <a:r>
                        <a:rPr lang="en-US" altLang="ja-JP" sz="1600" b="1" dirty="0">
                          <a:solidFill>
                            <a:srgbClr val="0000FF"/>
                          </a:solidFill>
                          <a:effectLst/>
                          <a:latin typeface="Meiryo UI" pitchFamily="50" charset="-128"/>
                          <a:ea typeface="Meiryo UI" pitchFamily="50" charset="-128"/>
                        </a:rPr>
                        <a:t>per week.</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b="0" dirty="0">
                        <a:solidFill>
                          <a:schemeClr val="tx1"/>
                        </a:solidFill>
                        <a:effectLst/>
                        <a:latin typeface="Meiryo UI" pitchFamily="50" charset="-128"/>
                        <a:ea typeface="Meiryo UI"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chemeClr val="tx1"/>
                          </a:solidFill>
                          <a:effectLst/>
                          <a:latin typeface="Meiryo UI" pitchFamily="50" charset="-128"/>
                          <a:ea typeface="Meiryo UI" pitchFamily="50" charset="-128"/>
                        </a:rPr>
                        <a:t>not employed, in education or training, nor looking after family or undertaking voluntary activities.</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b="0" dirty="0">
                        <a:solidFill>
                          <a:schemeClr val="tx1"/>
                        </a:solidFill>
                        <a:effectLst/>
                        <a:latin typeface="Meiryo UI" pitchFamily="50" charset="-128"/>
                        <a:ea typeface="Meiryo UI"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chemeClr val="tx1"/>
                          </a:solidFill>
                          <a:effectLst/>
                          <a:latin typeface="Meiryo UI" pitchFamily="50" charset="-128"/>
                          <a:ea typeface="Meiryo UI" pitchFamily="50" charset="-128"/>
                        </a:rPr>
                        <a:t>- did not contribute to/participate in a government political party, campaign or action group to improve social/environmental conditions</a:t>
                      </a:r>
                      <a:r>
                        <a:rPr lang="en-US" altLang="ja-JP" sz="1600" b="0" baseline="0" dirty="0">
                          <a:solidFill>
                            <a:schemeClr val="tx1"/>
                          </a:solidFill>
                          <a:effectLst/>
                          <a:latin typeface="Meiryo UI" pitchFamily="50" charset="-128"/>
                          <a:ea typeface="Meiryo UI" pitchFamily="50" charset="-128"/>
                        </a:rPr>
                        <a:t> </a:t>
                      </a:r>
                      <a:r>
                        <a:rPr lang="en-US" altLang="ja-JP" sz="1600" b="1" baseline="0" dirty="0">
                          <a:solidFill>
                            <a:srgbClr val="0000FF"/>
                          </a:solidFill>
                          <a:effectLst/>
                          <a:latin typeface="Meiryo UI" pitchFamily="50" charset="-128"/>
                          <a:ea typeface="Meiryo UI" pitchFamily="50" charset="-128"/>
                        </a:rPr>
                        <a:t>for a year</a:t>
                      </a:r>
                      <a:endParaRPr lang="ja-JP" altLang="en-US" sz="1600" b="1" dirty="0">
                        <a:solidFill>
                          <a:srgbClr val="0000FF"/>
                        </a:solidFill>
                        <a:effectLst/>
                        <a:latin typeface="Meiryo UI" pitchFamily="50" charset="-128"/>
                        <a:ea typeface="Meiryo UI"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chemeClr val="tx1"/>
                          </a:solidFill>
                          <a:effectLst/>
                          <a:latin typeface="Meiryo UI" pitchFamily="50" charset="-128"/>
                          <a:ea typeface="Meiryo UI" pitchFamily="50" charset="-128"/>
                        </a:rPr>
                        <a:t>- did not attend one of the following: a library, sporting or exercise event, hobby, leisure or interest group, or arts or cultural event </a:t>
                      </a:r>
                      <a:r>
                        <a:rPr lang="en-US" altLang="ja-JP" sz="1600" b="1" dirty="0">
                          <a:solidFill>
                            <a:srgbClr val="0000FF"/>
                          </a:solidFill>
                          <a:effectLst/>
                          <a:latin typeface="Meiryo UI" pitchFamily="50" charset="-128"/>
                          <a:ea typeface="Meiryo UI" pitchFamily="50" charset="-128"/>
                        </a:rPr>
                        <a:t>for a month</a:t>
                      </a:r>
                      <a:endParaRPr lang="ja-JP" altLang="en-US" sz="1600" b="1" dirty="0">
                        <a:solidFill>
                          <a:srgbClr val="0000FF"/>
                        </a:solidFill>
                        <a:effectLst/>
                        <a:latin typeface="Meiryo UI" pitchFamily="50" charset="-128"/>
                        <a:ea typeface="Meiryo UI"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chemeClr val="tx1"/>
                          </a:solidFill>
                          <a:effectLst/>
                          <a:latin typeface="Meiryo UI" pitchFamily="50" charset="-128"/>
                          <a:ea typeface="Meiryo UI" pitchFamily="50" charset="-128"/>
                        </a:rPr>
                        <a:t>- not able to get help if you need it from close or extended family, friends or neighbors.</a:t>
                      </a: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b="0" dirty="0">
                        <a:solidFill>
                          <a:schemeClr val="tx1"/>
                        </a:solidFill>
                        <a:effectLst/>
                        <a:latin typeface="Meiryo UI" pitchFamily="50" charset="-128"/>
                        <a:ea typeface="Meiryo UI"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3689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a:solidFill>
                            <a:srgbClr val="FF0000"/>
                          </a:solidFill>
                          <a:effectLst/>
                          <a:latin typeface="Meiryo UI" pitchFamily="50" charset="-128"/>
                          <a:ea typeface="Meiryo UI" pitchFamily="50" charset="-128"/>
                        </a:rPr>
                        <a:t>+1 Risk Point</a:t>
                      </a:r>
                      <a:endParaRPr lang="ja-JP" altLang="en-US" sz="1600" b="1" dirty="0">
                        <a:solidFill>
                          <a:srgbClr val="FF0000"/>
                        </a:solidFill>
                        <a:effectLst/>
                        <a:latin typeface="Meiryo UI" pitchFamily="50" charset="-128"/>
                        <a:ea typeface="Meiryo UI"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a:solidFill>
                            <a:srgbClr val="FF0000"/>
                          </a:solidFill>
                          <a:effectLst/>
                          <a:latin typeface="Meiryo UI" pitchFamily="50" charset="-128"/>
                          <a:ea typeface="Meiryo UI" pitchFamily="50" charset="-128"/>
                        </a:rPr>
                        <a:t>+1 Risk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a:solidFill>
                            <a:srgbClr val="FF0000"/>
                          </a:solidFill>
                          <a:effectLst/>
                          <a:latin typeface="Meiryo UI" pitchFamily="50" charset="-128"/>
                          <a:ea typeface="Meiryo UI" pitchFamily="50" charset="-128"/>
                        </a:rPr>
                        <a:t>+1 Risk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a:solidFill>
                            <a:srgbClr val="FF0000"/>
                          </a:solidFill>
                          <a:effectLst/>
                          <a:latin typeface="Meiryo UI" pitchFamily="50" charset="-128"/>
                          <a:ea typeface="Meiryo UI" pitchFamily="50" charset="-128"/>
                        </a:rPr>
                        <a:t>+1 Risk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a:solidFill>
                            <a:srgbClr val="FF0000"/>
                          </a:solidFill>
                          <a:effectLst/>
                          <a:latin typeface="Meiryo UI" pitchFamily="50" charset="-128"/>
                          <a:ea typeface="Meiryo UI" pitchFamily="50" charset="-128"/>
                        </a:rPr>
                        <a:t>+1 Risk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6235523"/>
                  </a:ext>
                </a:extLst>
              </a:tr>
            </a:tbl>
          </a:graphicData>
        </a:graphic>
      </p:graphicFrame>
      <p:sp>
        <p:nvSpPr>
          <p:cNvPr id="4" name="タイトル 1"/>
          <p:cNvSpPr>
            <a:spLocks noGrp="1"/>
          </p:cNvSpPr>
          <p:nvPr>
            <p:ph type="title"/>
          </p:nvPr>
        </p:nvSpPr>
        <p:spPr>
          <a:xfrm>
            <a:off x="119170" y="116540"/>
            <a:ext cx="7459158" cy="523220"/>
          </a:xfrm>
        </p:spPr>
        <p:txBody>
          <a:bodyPr/>
          <a:lstStyle/>
          <a:p>
            <a:pPr algn="l"/>
            <a:r>
              <a:rPr lang="en-US" altLang="ja-JP" sz="2800" b="1" dirty="0">
                <a:latin typeface="Meiryo UI" pitchFamily="50" charset="-128"/>
                <a:ea typeface="Meiryo UI" pitchFamily="50" charset="-128"/>
              </a:rPr>
              <a:t>4-1. Measuring risk of social exclusion</a:t>
            </a:r>
            <a:endParaRPr lang="ja-JP" altLang="en-US" sz="2800" b="1" dirty="0">
              <a:latin typeface="Meiryo UI" pitchFamily="50" charset="-128"/>
              <a:ea typeface="Meiryo UI" pitchFamily="50" charset="-128"/>
            </a:endParaRPr>
          </a:p>
        </p:txBody>
      </p:sp>
      <p:sp>
        <p:nvSpPr>
          <p:cNvPr id="20" name="正方形/長方形 19"/>
          <p:cNvSpPr/>
          <p:nvPr/>
        </p:nvSpPr>
        <p:spPr>
          <a:xfrm>
            <a:off x="93988" y="865824"/>
            <a:ext cx="11978842" cy="954107"/>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Five indicators variables for risk of social exclusion, and related thresholds</a:t>
            </a:r>
            <a:endParaRPr lang="ja-JP" altLang="en-US" sz="28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119170" y="1835498"/>
            <a:ext cx="11894241"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Modified </a:t>
            </a:r>
            <a:r>
              <a:rPr lang="en-US" altLang="ja-JP"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 dimensions identified by the London School of Economics (Burchardt et al</a:t>
            </a:r>
            <a:r>
              <a:rPr lang="ja-JP" altLang="en-US" b="1" dirty="0" err="1">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2002a,b)</a:t>
            </a:r>
          </a:p>
        </p:txBody>
      </p:sp>
      <p:pic>
        <p:nvPicPr>
          <p:cNvPr id="3" name="図 2"/>
          <p:cNvPicPr>
            <a:picLocks noChangeAspect="1"/>
          </p:cNvPicPr>
          <p:nvPr/>
        </p:nvPicPr>
        <p:blipFill>
          <a:blip r:embed="rId3"/>
          <a:stretch>
            <a:fillRect/>
          </a:stretch>
        </p:blipFill>
        <p:spPr>
          <a:xfrm>
            <a:off x="858589" y="2391702"/>
            <a:ext cx="1151664" cy="1113592"/>
          </a:xfrm>
          <a:prstGeom prst="rect">
            <a:avLst/>
          </a:prstGeom>
        </p:spPr>
      </p:pic>
      <p:sp>
        <p:nvSpPr>
          <p:cNvPr id="21" name="正方形/長方形 20"/>
          <p:cNvSpPr/>
          <p:nvPr/>
        </p:nvSpPr>
        <p:spPr>
          <a:xfrm>
            <a:off x="1220877" y="2506618"/>
            <a:ext cx="555270" cy="338554"/>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a:t>
            </a:r>
            <a:r>
              <a:rPr lang="ja-JP" altLang="en-US" sz="1600" b="1" dirty="0">
                <a:latin typeface="Meiryo UI" panose="020B0604030504040204" pitchFamily="50" charset="-128"/>
                <a:ea typeface="Meiryo UI" panose="020B0604030504040204" pitchFamily="50" charset="-128"/>
              </a:rPr>
              <a:t>＄</a:t>
            </a:r>
          </a:p>
        </p:txBody>
      </p:sp>
      <p:pic>
        <p:nvPicPr>
          <p:cNvPr id="5" name="図 4"/>
          <p:cNvPicPr>
            <a:picLocks noChangeAspect="1"/>
          </p:cNvPicPr>
          <p:nvPr/>
        </p:nvPicPr>
        <p:blipFill>
          <a:blip r:embed="rId4"/>
          <a:stretch>
            <a:fillRect/>
          </a:stretch>
        </p:blipFill>
        <p:spPr>
          <a:xfrm>
            <a:off x="3117955" y="2403605"/>
            <a:ext cx="1163203" cy="1038049"/>
          </a:xfrm>
          <a:prstGeom prst="rect">
            <a:avLst/>
          </a:prstGeom>
        </p:spPr>
      </p:pic>
      <p:pic>
        <p:nvPicPr>
          <p:cNvPr id="1026" name="Picture 2" descr="政治活動イラスト／無料イラストなら「イラストA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9201" y="2403604"/>
            <a:ext cx="1805231" cy="1038049"/>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p:cNvPicPr>
            <a:picLocks noChangeAspect="1"/>
          </p:cNvPicPr>
          <p:nvPr/>
        </p:nvPicPr>
        <p:blipFill>
          <a:blip r:embed="rId6"/>
          <a:stretch>
            <a:fillRect/>
          </a:stretch>
        </p:blipFill>
        <p:spPr>
          <a:xfrm>
            <a:off x="7904142" y="2403604"/>
            <a:ext cx="1089611" cy="1060458"/>
          </a:xfrm>
          <a:prstGeom prst="rect">
            <a:avLst/>
          </a:prstGeom>
        </p:spPr>
      </p:pic>
      <p:pic>
        <p:nvPicPr>
          <p:cNvPr id="14" name="図 13"/>
          <p:cNvPicPr>
            <a:picLocks noChangeAspect="1"/>
          </p:cNvPicPr>
          <p:nvPr/>
        </p:nvPicPr>
        <p:blipFill>
          <a:blip r:embed="rId7"/>
          <a:stretch>
            <a:fillRect/>
          </a:stretch>
        </p:blipFill>
        <p:spPr>
          <a:xfrm>
            <a:off x="10130091" y="2391702"/>
            <a:ext cx="1269841" cy="1112861"/>
          </a:xfrm>
          <a:prstGeom prst="rect">
            <a:avLst/>
          </a:prstGeom>
        </p:spPr>
      </p:pic>
      <p:pic>
        <p:nvPicPr>
          <p:cNvPr id="12"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7460" y="6423049"/>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72496" y="6423049"/>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26210" y="6423049"/>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92079" y="6423049"/>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48384" y="6423049"/>
            <a:ext cx="294311" cy="29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450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 30"/>
          <p:cNvGraphicFramePr>
            <a:graphicFrameLocks noGrp="1"/>
          </p:cNvGraphicFramePr>
          <p:nvPr>
            <p:extLst>
              <p:ext uri="{D42A27DB-BD31-4B8C-83A1-F6EECF244321}">
                <p14:modId xmlns:p14="http://schemas.microsoft.com/office/powerpoint/2010/main" val="1781512362"/>
              </p:ext>
            </p:extLst>
          </p:nvPr>
        </p:nvGraphicFramePr>
        <p:xfrm>
          <a:off x="191179" y="2204830"/>
          <a:ext cx="11822230" cy="3597090"/>
        </p:xfrm>
        <a:graphic>
          <a:graphicData uri="http://schemas.openxmlformats.org/drawingml/2006/table">
            <a:tbl>
              <a:tblPr firstRow="1" bandRow="1">
                <a:tableStyleId>{5C22544A-7EE6-4342-B048-85BDC9FD1C3A}</a:tableStyleId>
              </a:tblPr>
              <a:tblGrid>
                <a:gridCol w="2364446">
                  <a:extLst>
                    <a:ext uri="{9D8B030D-6E8A-4147-A177-3AD203B41FA5}">
                      <a16:colId xmlns:a16="http://schemas.microsoft.com/office/drawing/2014/main" val="20001"/>
                    </a:ext>
                  </a:extLst>
                </a:gridCol>
                <a:gridCol w="2244195">
                  <a:extLst>
                    <a:ext uri="{9D8B030D-6E8A-4147-A177-3AD203B41FA5}">
                      <a16:colId xmlns:a16="http://schemas.microsoft.com/office/drawing/2014/main" val="1626273747"/>
                    </a:ext>
                  </a:extLst>
                </a:gridCol>
                <a:gridCol w="2484697">
                  <a:extLst>
                    <a:ext uri="{9D8B030D-6E8A-4147-A177-3AD203B41FA5}">
                      <a16:colId xmlns:a16="http://schemas.microsoft.com/office/drawing/2014/main" val="1170383018"/>
                    </a:ext>
                  </a:extLst>
                </a:gridCol>
                <a:gridCol w="2364446">
                  <a:extLst>
                    <a:ext uri="{9D8B030D-6E8A-4147-A177-3AD203B41FA5}">
                      <a16:colId xmlns:a16="http://schemas.microsoft.com/office/drawing/2014/main" val="3818675525"/>
                    </a:ext>
                  </a:extLst>
                </a:gridCol>
                <a:gridCol w="2364446">
                  <a:extLst>
                    <a:ext uri="{9D8B030D-6E8A-4147-A177-3AD203B41FA5}">
                      <a16:colId xmlns:a16="http://schemas.microsoft.com/office/drawing/2014/main" val="1981105599"/>
                    </a:ext>
                  </a:extLst>
                </a:gridCol>
              </a:tblGrid>
              <a:tr h="1485391">
                <a:tc>
                  <a:txBody>
                    <a:bodyPr/>
                    <a:lstStyle/>
                    <a:p>
                      <a:pPr algn="ct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320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chemeClr val="tx1"/>
                          </a:solidFill>
                          <a:effectLst/>
                          <a:latin typeface="Meiryo UI" pitchFamily="50" charset="-128"/>
                          <a:ea typeface="Meiryo UI" pitchFamily="50" charset="-128"/>
                        </a:rPr>
                        <a:t>世帯収入</a:t>
                      </a:r>
                      <a:endParaRPr lang="en-US" altLang="ja-JP" sz="18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chemeClr val="tx1"/>
                          </a:solidFill>
                          <a:effectLst/>
                          <a:latin typeface="Meiryo UI" pitchFamily="50" charset="-128"/>
                          <a:ea typeface="Meiryo UI" pitchFamily="50" charset="-128"/>
                        </a:rPr>
                        <a:t>雇用形態</a:t>
                      </a:r>
                      <a:endParaRPr lang="en-US" altLang="ja-JP" sz="18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chemeClr val="tx1"/>
                          </a:solidFill>
                          <a:effectLst/>
                          <a:latin typeface="Meiryo UI" pitchFamily="50" charset="-128"/>
                          <a:ea typeface="Meiryo UI" pitchFamily="50" charset="-128"/>
                        </a:rPr>
                        <a:t>政治的関与</a:t>
                      </a:r>
                      <a:endParaRPr lang="en-US" altLang="ja-JP" sz="18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chemeClr val="tx1"/>
                          </a:solidFill>
                          <a:effectLst/>
                          <a:latin typeface="Meiryo UI" pitchFamily="50" charset="-128"/>
                          <a:ea typeface="Meiryo UI" pitchFamily="50" charset="-128"/>
                        </a:rPr>
                        <a:t>参加方法</a:t>
                      </a:r>
                      <a:endParaRPr lang="en-US" altLang="ja-JP" sz="18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chemeClr val="tx1"/>
                          </a:solidFill>
                          <a:effectLst/>
                          <a:latin typeface="Meiryo UI" pitchFamily="50" charset="-128"/>
                          <a:ea typeface="Meiryo UI" pitchFamily="50" charset="-128"/>
                        </a:rPr>
                        <a:t>社会的支援</a:t>
                      </a:r>
                      <a:endParaRPr lang="en-US" altLang="ja-JP" sz="18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21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smtClean="0">
                          <a:solidFill>
                            <a:schemeClr val="tx1"/>
                          </a:solidFill>
                          <a:effectLst/>
                          <a:latin typeface="Meiryo UI" pitchFamily="50" charset="-128"/>
                          <a:ea typeface="Meiryo UI" pitchFamily="50" charset="-128"/>
                        </a:rPr>
                        <a:t>週総額の基準値（</a:t>
                      </a:r>
                      <a:r>
                        <a:rPr lang="en-US" altLang="ja-JP" sz="1600" b="0" dirty="0" err="1" smtClean="0">
                          <a:solidFill>
                            <a:schemeClr val="tx1"/>
                          </a:solidFill>
                          <a:effectLst/>
                          <a:latin typeface="Meiryo UI" pitchFamily="50" charset="-128"/>
                          <a:ea typeface="Meiryo UI" pitchFamily="50" charset="-128"/>
                        </a:rPr>
                        <a:t>A500</a:t>
                      </a:r>
                      <a:r>
                        <a:rPr lang="ja-JP" altLang="en-US" sz="1600" b="0" dirty="0" smtClean="0">
                          <a:solidFill>
                            <a:schemeClr val="tx1"/>
                          </a:solidFill>
                          <a:effectLst/>
                          <a:latin typeface="Meiryo UI" pitchFamily="50" charset="-128"/>
                          <a:ea typeface="Meiryo UI" pitchFamily="50" charset="-128"/>
                        </a:rPr>
                        <a:t>ドル）未満であること</a:t>
                      </a:r>
                      <a:endParaRPr lang="ja-JP" altLang="en-US" sz="1600" b="0" dirty="0">
                        <a:solidFill>
                          <a:schemeClr val="tx1"/>
                        </a:solidFill>
                        <a:effectLst/>
                        <a:latin typeface="Meiryo UI" pitchFamily="50" charset="-128"/>
                        <a:ea typeface="Meiryo UI"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0" dirty="0" smtClean="0">
                          <a:solidFill>
                            <a:schemeClr val="tx1"/>
                          </a:solidFill>
                          <a:effectLst/>
                          <a:latin typeface="Meiryo UI" pitchFamily="50" charset="-128"/>
                          <a:ea typeface="Meiryo UI" pitchFamily="50" charset="-128"/>
                        </a:rPr>
                        <a:t>雇用されていない、教育や訓練を受けていない、家族の世話をしていない、ボランティア活動をしていない。</a:t>
                      </a:r>
                      <a:endParaRPr lang="ja-JP" altLang="en-US" sz="1600" b="0" dirty="0">
                        <a:solidFill>
                          <a:schemeClr val="tx1"/>
                        </a:solidFill>
                        <a:effectLst/>
                        <a:latin typeface="Meiryo UI" pitchFamily="50" charset="-128"/>
                        <a:ea typeface="Meiryo UI"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smtClean="0">
                          <a:solidFill>
                            <a:schemeClr val="tx1"/>
                          </a:solidFill>
                          <a:effectLst/>
                          <a:latin typeface="Meiryo UI" pitchFamily="50" charset="-128"/>
                          <a:ea typeface="Meiryo UI" pitchFamily="50" charset="-128"/>
                        </a:rPr>
                        <a:t>- </a:t>
                      </a:r>
                      <a:r>
                        <a:rPr lang="ja-JP" altLang="en-US" sz="1600" b="0" dirty="0" smtClean="0">
                          <a:solidFill>
                            <a:schemeClr val="tx1"/>
                          </a:solidFill>
                          <a:effectLst/>
                          <a:latin typeface="Meiryo UI" pitchFamily="50" charset="-128"/>
                          <a:ea typeface="Meiryo UI" pitchFamily="50" charset="-128"/>
                        </a:rPr>
                        <a:t>社会的</a:t>
                      </a:r>
                      <a:r>
                        <a:rPr lang="en-US" altLang="ja-JP" sz="1600" b="0" dirty="0" smtClean="0">
                          <a:solidFill>
                            <a:schemeClr val="tx1"/>
                          </a:solidFill>
                          <a:effectLst/>
                          <a:latin typeface="Meiryo UI" pitchFamily="50" charset="-128"/>
                          <a:ea typeface="Meiryo UI" pitchFamily="50" charset="-128"/>
                        </a:rPr>
                        <a:t>/</a:t>
                      </a:r>
                      <a:r>
                        <a:rPr lang="ja-JP" altLang="en-US" sz="1600" b="0" dirty="0" smtClean="0">
                          <a:solidFill>
                            <a:schemeClr val="tx1"/>
                          </a:solidFill>
                          <a:effectLst/>
                          <a:latin typeface="Meiryo UI" pitchFamily="50" charset="-128"/>
                          <a:ea typeface="Meiryo UI" pitchFamily="50" charset="-128"/>
                        </a:rPr>
                        <a:t>環境的条件を改善するための政府の政党、キャンペーン、行動グループへの貢献</a:t>
                      </a:r>
                      <a:r>
                        <a:rPr lang="en-US" altLang="ja-JP" sz="1600" b="0" dirty="0" smtClean="0">
                          <a:solidFill>
                            <a:schemeClr val="tx1"/>
                          </a:solidFill>
                          <a:effectLst/>
                          <a:latin typeface="Meiryo UI" pitchFamily="50" charset="-128"/>
                          <a:ea typeface="Meiryo UI" pitchFamily="50" charset="-128"/>
                        </a:rPr>
                        <a:t>/</a:t>
                      </a:r>
                      <a:r>
                        <a:rPr lang="ja-JP" altLang="en-US" sz="1600" b="0" dirty="0" smtClean="0">
                          <a:solidFill>
                            <a:schemeClr val="tx1"/>
                          </a:solidFill>
                          <a:effectLst/>
                          <a:latin typeface="Meiryo UI" pitchFamily="50" charset="-128"/>
                          <a:ea typeface="Meiryo UI" pitchFamily="50" charset="-128"/>
                        </a:rPr>
                        <a:t>参加を</a:t>
                      </a:r>
                      <a:r>
                        <a:rPr lang="en-US" altLang="ja-JP" sz="1600" b="0" dirty="0" smtClean="0">
                          <a:solidFill>
                            <a:schemeClr val="tx1"/>
                          </a:solidFill>
                          <a:effectLst/>
                          <a:latin typeface="Meiryo UI" pitchFamily="50" charset="-128"/>
                          <a:ea typeface="Meiryo UI" pitchFamily="50" charset="-128"/>
                        </a:rPr>
                        <a:t>1</a:t>
                      </a:r>
                      <a:r>
                        <a:rPr lang="ja-JP" altLang="en-US" sz="1600" b="0" dirty="0" smtClean="0">
                          <a:solidFill>
                            <a:schemeClr val="tx1"/>
                          </a:solidFill>
                          <a:effectLst/>
                          <a:latin typeface="Meiryo UI" pitchFamily="50" charset="-128"/>
                          <a:ea typeface="Meiryo UI" pitchFamily="50" charset="-128"/>
                        </a:rPr>
                        <a:t>年間行わなかった。</a:t>
                      </a:r>
                      <a:endParaRPr lang="ja-JP" altLang="en-US" sz="1600" b="1" dirty="0">
                        <a:solidFill>
                          <a:srgbClr val="0000FF"/>
                        </a:solidFill>
                        <a:effectLst/>
                        <a:latin typeface="Meiryo UI" pitchFamily="50" charset="-128"/>
                        <a:ea typeface="Meiryo UI"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smtClean="0">
                          <a:solidFill>
                            <a:schemeClr val="tx1"/>
                          </a:solidFill>
                          <a:effectLst/>
                          <a:latin typeface="Meiryo UI" pitchFamily="50" charset="-128"/>
                          <a:ea typeface="Meiryo UI" pitchFamily="50" charset="-128"/>
                        </a:rPr>
                        <a:t>- </a:t>
                      </a:r>
                      <a:r>
                        <a:rPr lang="ja-JP" altLang="en-US" sz="1600" b="0" dirty="0" smtClean="0">
                          <a:solidFill>
                            <a:schemeClr val="tx1"/>
                          </a:solidFill>
                          <a:effectLst/>
                          <a:latin typeface="Meiryo UI" pitchFamily="50" charset="-128"/>
                          <a:ea typeface="Meiryo UI" pitchFamily="50" charset="-128"/>
                        </a:rPr>
                        <a:t>図書館、スポーツや運動のイベント、趣味・レジャー・関心のあるグループ、芸術や文化のイベントのいずれかに</a:t>
                      </a:r>
                      <a:r>
                        <a:rPr lang="en-US" altLang="ja-JP" sz="1600" b="0" dirty="0" smtClean="0">
                          <a:solidFill>
                            <a:schemeClr val="tx1"/>
                          </a:solidFill>
                          <a:effectLst/>
                          <a:latin typeface="Meiryo UI" pitchFamily="50" charset="-128"/>
                          <a:ea typeface="Meiryo UI" pitchFamily="50" charset="-128"/>
                        </a:rPr>
                        <a:t>1</a:t>
                      </a:r>
                      <a:r>
                        <a:rPr lang="ja-JP" altLang="en-US" sz="1600" b="0" dirty="0" smtClean="0">
                          <a:solidFill>
                            <a:schemeClr val="tx1"/>
                          </a:solidFill>
                          <a:effectLst/>
                          <a:latin typeface="Meiryo UI" pitchFamily="50" charset="-128"/>
                          <a:ea typeface="Meiryo UI" pitchFamily="50" charset="-128"/>
                        </a:rPr>
                        <a:t>ヶ月間出席しなかった。</a:t>
                      </a:r>
                      <a:endParaRPr lang="ja-JP" altLang="en-US" sz="1600" b="1" dirty="0">
                        <a:solidFill>
                          <a:srgbClr val="0000FF"/>
                        </a:solidFill>
                        <a:effectLst/>
                        <a:latin typeface="Meiryo UI" pitchFamily="50" charset="-128"/>
                        <a:ea typeface="Meiryo UI"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600" b="0" dirty="0" smtClean="0">
                          <a:solidFill>
                            <a:schemeClr val="tx1"/>
                          </a:solidFill>
                          <a:effectLst/>
                          <a:latin typeface="Meiryo UI" pitchFamily="50" charset="-128"/>
                          <a:ea typeface="Meiryo UI" pitchFamily="50" charset="-128"/>
                        </a:rPr>
                        <a:t>- </a:t>
                      </a:r>
                      <a:r>
                        <a:rPr lang="ja-JP" altLang="en-US" sz="1600" b="0" dirty="0" smtClean="0">
                          <a:solidFill>
                            <a:schemeClr val="tx1"/>
                          </a:solidFill>
                          <a:effectLst/>
                          <a:latin typeface="Meiryo UI" pitchFamily="50" charset="-128"/>
                          <a:ea typeface="Meiryo UI" pitchFamily="50" charset="-128"/>
                        </a:rPr>
                        <a:t>親しい家族や友人、隣人から助けが得られない。</a:t>
                      </a:r>
                      <a:endParaRPr lang="ja-JP" altLang="en-US" sz="1600" b="0" dirty="0">
                        <a:solidFill>
                          <a:schemeClr val="tx1"/>
                        </a:solidFill>
                        <a:effectLst/>
                        <a:latin typeface="Meiryo UI" pitchFamily="50" charset="-128"/>
                        <a:ea typeface="Meiryo UI"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3689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a:solidFill>
                            <a:srgbClr val="FF0000"/>
                          </a:solidFill>
                          <a:effectLst/>
                          <a:latin typeface="Meiryo UI" pitchFamily="50" charset="-128"/>
                          <a:ea typeface="Meiryo UI" pitchFamily="50" charset="-128"/>
                        </a:rPr>
                        <a:t>+1 Risk Point</a:t>
                      </a:r>
                      <a:endParaRPr lang="ja-JP" altLang="en-US" sz="1600" b="1" dirty="0">
                        <a:solidFill>
                          <a:srgbClr val="FF0000"/>
                        </a:solidFill>
                        <a:effectLst/>
                        <a:latin typeface="Meiryo UI" pitchFamily="50" charset="-128"/>
                        <a:ea typeface="Meiryo UI"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a:solidFill>
                            <a:srgbClr val="FF0000"/>
                          </a:solidFill>
                          <a:effectLst/>
                          <a:latin typeface="Meiryo UI" pitchFamily="50" charset="-128"/>
                          <a:ea typeface="Meiryo UI" pitchFamily="50" charset="-128"/>
                        </a:rPr>
                        <a:t>+1 Risk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a:solidFill>
                            <a:srgbClr val="FF0000"/>
                          </a:solidFill>
                          <a:effectLst/>
                          <a:latin typeface="Meiryo UI" pitchFamily="50" charset="-128"/>
                          <a:ea typeface="Meiryo UI" pitchFamily="50" charset="-128"/>
                        </a:rPr>
                        <a:t>+1 Risk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a:solidFill>
                            <a:srgbClr val="FF0000"/>
                          </a:solidFill>
                          <a:effectLst/>
                          <a:latin typeface="Meiryo UI" pitchFamily="50" charset="-128"/>
                          <a:ea typeface="Meiryo UI" pitchFamily="50" charset="-128"/>
                        </a:rPr>
                        <a:t>+1 Risk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600" b="1" dirty="0">
                          <a:solidFill>
                            <a:srgbClr val="FF0000"/>
                          </a:solidFill>
                          <a:effectLst/>
                          <a:latin typeface="Meiryo UI" pitchFamily="50" charset="-128"/>
                          <a:ea typeface="Meiryo UI" pitchFamily="50" charset="-128"/>
                        </a:rPr>
                        <a:t>+1 Risk Point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6235523"/>
                  </a:ext>
                </a:extLst>
              </a:tr>
            </a:tbl>
          </a:graphicData>
        </a:graphic>
      </p:graphicFrame>
      <p:sp>
        <p:nvSpPr>
          <p:cNvPr id="4" name="タイトル 1"/>
          <p:cNvSpPr>
            <a:spLocks noGrp="1"/>
          </p:cNvSpPr>
          <p:nvPr>
            <p:ph type="title"/>
          </p:nvPr>
        </p:nvSpPr>
        <p:spPr>
          <a:xfrm>
            <a:off x="119170" y="116540"/>
            <a:ext cx="5529078" cy="523220"/>
          </a:xfrm>
        </p:spPr>
        <p:txBody>
          <a:bodyPr/>
          <a:lstStyle/>
          <a:p>
            <a:pPr algn="l"/>
            <a:r>
              <a:rPr lang="en-US" altLang="ja-JP" sz="2800" b="1" dirty="0">
                <a:latin typeface="Meiryo UI" pitchFamily="50" charset="-128"/>
                <a:ea typeface="Meiryo UI" pitchFamily="50" charset="-128"/>
              </a:rPr>
              <a:t>4-1</a:t>
            </a:r>
            <a:r>
              <a:rPr lang="en-US" altLang="ja-JP" sz="2800" b="1" dirty="0" smtClean="0">
                <a:latin typeface="Meiryo UI" pitchFamily="50" charset="-128"/>
                <a:ea typeface="Meiryo UI" pitchFamily="50" charset="-128"/>
              </a:rPr>
              <a:t>.</a:t>
            </a:r>
            <a:r>
              <a:rPr lang="ja-JP" altLang="en-US" sz="2800" b="1" dirty="0">
                <a:latin typeface="Meiryo UI" pitchFamily="50" charset="-128"/>
                <a:ea typeface="Meiryo UI" pitchFamily="50" charset="-128"/>
              </a:rPr>
              <a:t>社会的排除のリスクを測定する</a:t>
            </a:r>
          </a:p>
        </p:txBody>
      </p:sp>
      <p:sp>
        <p:nvSpPr>
          <p:cNvPr id="20" name="正方形/長方形 19"/>
          <p:cNvSpPr/>
          <p:nvPr/>
        </p:nvSpPr>
        <p:spPr>
          <a:xfrm>
            <a:off x="93988" y="865824"/>
            <a:ext cx="11978842" cy="523220"/>
          </a:xfrm>
          <a:prstGeom prst="rect">
            <a:avLst/>
          </a:prstGeom>
          <a:ln w="38100">
            <a:solidFill>
              <a:schemeClr val="tx1"/>
            </a:solidFill>
          </a:ln>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社会的排除のリスクに関する</a:t>
            </a:r>
            <a:r>
              <a:rPr lang="en-US" altLang="ja-JP" sz="2800" b="1" dirty="0">
                <a:latin typeface="Meiryo UI" panose="020B0604030504040204" pitchFamily="50" charset="-128"/>
                <a:ea typeface="Meiryo UI" panose="020B0604030504040204" pitchFamily="50" charset="-128"/>
              </a:rPr>
              <a:t>5</a:t>
            </a:r>
            <a:r>
              <a:rPr lang="ja-JP" altLang="en-US" sz="2800" b="1" dirty="0" err="1">
                <a:latin typeface="Meiryo UI" panose="020B0604030504040204" pitchFamily="50" charset="-128"/>
                <a:ea typeface="Meiryo UI" panose="020B0604030504040204" pitchFamily="50" charset="-128"/>
              </a:rPr>
              <a:t>つの</a:t>
            </a:r>
            <a:r>
              <a:rPr lang="ja-JP" altLang="en-US" sz="2800" b="1" dirty="0">
                <a:latin typeface="Meiryo UI" panose="020B0604030504040204" pitchFamily="50" charset="-128"/>
                <a:ea typeface="Meiryo UI" panose="020B0604030504040204" pitchFamily="50" charset="-128"/>
              </a:rPr>
              <a:t>指標変数と、それに関連する閾値</a:t>
            </a:r>
          </a:p>
        </p:txBody>
      </p:sp>
      <p:sp>
        <p:nvSpPr>
          <p:cNvPr id="2" name="正方形/長方形 1"/>
          <p:cNvSpPr/>
          <p:nvPr/>
        </p:nvSpPr>
        <p:spPr>
          <a:xfrm>
            <a:off x="119170" y="1835498"/>
            <a:ext cx="11894241"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ロンドン・スクール・オブ・エコノミクス（</a:t>
            </a:r>
            <a:r>
              <a:rPr lang="en-US" altLang="ja-JP" b="1" dirty="0" err="1">
                <a:latin typeface="Meiryo UI" panose="020B0604030504040204" pitchFamily="50" charset="-128"/>
                <a:ea typeface="Meiryo UI" panose="020B0604030504040204" pitchFamily="50" charset="-128"/>
              </a:rPr>
              <a:t>Burchardt</a:t>
            </a:r>
            <a:r>
              <a:rPr lang="en-US" altLang="ja-JP" b="1" dirty="0">
                <a:latin typeface="Meiryo UI" panose="020B0604030504040204" pitchFamily="50" charset="-128"/>
                <a:ea typeface="Meiryo UI" panose="020B0604030504040204" pitchFamily="50" charset="-128"/>
              </a:rPr>
              <a:t> et </a:t>
            </a:r>
            <a:r>
              <a:rPr lang="en-US" altLang="ja-JP" b="1" dirty="0" err="1">
                <a:latin typeface="Meiryo UI" panose="020B0604030504040204" pitchFamily="50" charset="-128"/>
                <a:ea typeface="Meiryo UI" panose="020B0604030504040204" pitchFamily="50" charset="-128"/>
              </a:rPr>
              <a:t>al.2002a,b</a:t>
            </a:r>
            <a:r>
              <a:rPr lang="ja-JP" altLang="en-US" b="1" dirty="0">
                <a:latin typeface="Meiryo UI" panose="020B0604030504040204" pitchFamily="50" charset="-128"/>
                <a:ea typeface="Meiryo UI" panose="020B0604030504040204" pitchFamily="50" charset="-128"/>
              </a:rPr>
              <a:t>）で特定された</a:t>
            </a:r>
            <a:r>
              <a:rPr lang="en-US" altLang="ja-JP" b="1" dirty="0">
                <a:latin typeface="Meiryo UI" panose="020B0604030504040204" pitchFamily="50" charset="-128"/>
                <a:ea typeface="Meiryo UI" panose="020B0604030504040204" pitchFamily="50" charset="-128"/>
              </a:rPr>
              <a:t>4</a:t>
            </a:r>
            <a:r>
              <a:rPr lang="ja-JP" altLang="en-US" b="1" dirty="0" err="1">
                <a:latin typeface="Meiryo UI" panose="020B0604030504040204" pitchFamily="50" charset="-128"/>
                <a:ea typeface="Meiryo UI" panose="020B0604030504040204" pitchFamily="50" charset="-128"/>
              </a:rPr>
              <a:t>つの</a:t>
            </a:r>
            <a:r>
              <a:rPr lang="ja-JP" altLang="en-US" b="1" dirty="0">
                <a:latin typeface="Meiryo UI" panose="020B0604030504040204" pitchFamily="50" charset="-128"/>
                <a:ea typeface="Meiryo UI" panose="020B0604030504040204" pitchFamily="50" charset="-128"/>
              </a:rPr>
              <a:t>次元を修正</a:t>
            </a:r>
          </a:p>
        </p:txBody>
      </p:sp>
      <p:pic>
        <p:nvPicPr>
          <p:cNvPr id="3" name="図 2"/>
          <p:cNvPicPr>
            <a:picLocks noChangeAspect="1"/>
          </p:cNvPicPr>
          <p:nvPr/>
        </p:nvPicPr>
        <p:blipFill>
          <a:blip r:embed="rId3"/>
          <a:stretch>
            <a:fillRect/>
          </a:stretch>
        </p:blipFill>
        <p:spPr>
          <a:xfrm>
            <a:off x="858589" y="2391702"/>
            <a:ext cx="1151664" cy="1113592"/>
          </a:xfrm>
          <a:prstGeom prst="rect">
            <a:avLst/>
          </a:prstGeom>
        </p:spPr>
      </p:pic>
      <p:sp>
        <p:nvSpPr>
          <p:cNvPr id="21" name="正方形/長方形 20"/>
          <p:cNvSpPr/>
          <p:nvPr/>
        </p:nvSpPr>
        <p:spPr>
          <a:xfrm>
            <a:off x="1220877" y="2506618"/>
            <a:ext cx="555270" cy="338554"/>
          </a:xfrm>
          <a:prstGeom prst="rect">
            <a:avLst/>
          </a:prstGeom>
        </p:spPr>
        <p:txBody>
          <a:bodyPr wrap="square">
            <a:spAutoFit/>
          </a:bodyPr>
          <a:lstStyle/>
          <a:p>
            <a:r>
              <a:rPr lang="en-US" altLang="ja-JP" sz="1600" b="1" dirty="0">
                <a:latin typeface="Meiryo UI" panose="020B0604030504040204" pitchFamily="50" charset="-128"/>
                <a:ea typeface="Meiryo UI" panose="020B0604030504040204" pitchFamily="50" charset="-128"/>
              </a:rPr>
              <a:t>A</a:t>
            </a:r>
            <a:r>
              <a:rPr lang="ja-JP" altLang="en-US" sz="1600" b="1" dirty="0">
                <a:latin typeface="Meiryo UI" panose="020B0604030504040204" pitchFamily="50" charset="-128"/>
                <a:ea typeface="Meiryo UI" panose="020B0604030504040204" pitchFamily="50" charset="-128"/>
              </a:rPr>
              <a:t>＄</a:t>
            </a:r>
          </a:p>
        </p:txBody>
      </p:sp>
      <p:pic>
        <p:nvPicPr>
          <p:cNvPr id="5" name="図 4"/>
          <p:cNvPicPr>
            <a:picLocks noChangeAspect="1"/>
          </p:cNvPicPr>
          <p:nvPr/>
        </p:nvPicPr>
        <p:blipFill>
          <a:blip r:embed="rId4"/>
          <a:stretch>
            <a:fillRect/>
          </a:stretch>
        </p:blipFill>
        <p:spPr>
          <a:xfrm>
            <a:off x="3117955" y="2403605"/>
            <a:ext cx="1163203" cy="1038049"/>
          </a:xfrm>
          <a:prstGeom prst="rect">
            <a:avLst/>
          </a:prstGeom>
        </p:spPr>
      </p:pic>
      <p:pic>
        <p:nvPicPr>
          <p:cNvPr id="1026" name="Picture 2" descr="政治活動イラスト／無料イラストなら「イラストA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9201" y="2403604"/>
            <a:ext cx="1805231" cy="1038049"/>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p:cNvPicPr>
            <a:picLocks noChangeAspect="1"/>
          </p:cNvPicPr>
          <p:nvPr/>
        </p:nvPicPr>
        <p:blipFill>
          <a:blip r:embed="rId6"/>
          <a:stretch>
            <a:fillRect/>
          </a:stretch>
        </p:blipFill>
        <p:spPr>
          <a:xfrm>
            <a:off x="7904142" y="2403604"/>
            <a:ext cx="1089611" cy="1060458"/>
          </a:xfrm>
          <a:prstGeom prst="rect">
            <a:avLst/>
          </a:prstGeom>
        </p:spPr>
      </p:pic>
      <p:pic>
        <p:nvPicPr>
          <p:cNvPr id="14" name="図 13"/>
          <p:cNvPicPr>
            <a:picLocks noChangeAspect="1"/>
          </p:cNvPicPr>
          <p:nvPr/>
        </p:nvPicPr>
        <p:blipFill>
          <a:blip r:embed="rId7"/>
          <a:stretch>
            <a:fillRect/>
          </a:stretch>
        </p:blipFill>
        <p:spPr>
          <a:xfrm>
            <a:off x="10130091" y="2391702"/>
            <a:ext cx="1269841" cy="1112861"/>
          </a:xfrm>
          <a:prstGeom prst="rect">
            <a:avLst/>
          </a:prstGeom>
        </p:spPr>
      </p:pic>
    </p:spTree>
    <p:extLst>
      <p:ext uri="{BB962C8B-B14F-4D97-AF65-F5344CB8AC3E}">
        <p14:creationId xmlns:p14="http://schemas.microsoft.com/office/powerpoint/2010/main" val="1119114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11681659" cy="523220"/>
          </a:xfrm>
        </p:spPr>
        <p:txBody>
          <a:bodyPr/>
          <a:lstStyle/>
          <a:p>
            <a:pPr algn="l"/>
            <a:r>
              <a:rPr lang="en-US" altLang="ja-JP" sz="2800" b="1" dirty="0">
                <a:latin typeface="Meiryo UI" pitchFamily="50" charset="-128"/>
                <a:ea typeface="Meiryo UI" pitchFamily="50" charset="-128"/>
              </a:rPr>
              <a:t>4-2. </a:t>
            </a:r>
            <a:r>
              <a:rPr lang="en-US" altLang="ja-JP" sz="2800" b="1" dirty="0" smtClean="0">
                <a:latin typeface="Meiryo UI" pitchFamily="50" charset="-128"/>
                <a:ea typeface="Meiryo UI" pitchFamily="50" charset="-128"/>
              </a:rPr>
              <a:t>Relations </a:t>
            </a:r>
            <a:r>
              <a:rPr lang="en-US" altLang="ja-JP" sz="2800" b="1" dirty="0">
                <a:latin typeface="Meiryo UI" pitchFamily="50" charset="-128"/>
                <a:ea typeface="Meiryo UI" pitchFamily="50" charset="-128"/>
              </a:rPr>
              <a:t>among the five dimensions of social exclusion</a:t>
            </a:r>
            <a:endParaRPr lang="ja-JP" altLang="en-US" sz="2800" b="1" dirty="0">
              <a:latin typeface="Meiryo UI" pitchFamily="50" charset="-128"/>
              <a:ea typeface="Meiryo UI" pitchFamily="50" charset="-128"/>
            </a:endParaRPr>
          </a:p>
        </p:txBody>
      </p:sp>
      <p:sp>
        <p:nvSpPr>
          <p:cNvPr id="20" name="正方形/長方形 19"/>
          <p:cNvSpPr/>
          <p:nvPr/>
        </p:nvSpPr>
        <p:spPr>
          <a:xfrm>
            <a:off x="93988" y="865824"/>
            <a:ext cx="11978842" cy="523220"/>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All measurements are </a:t>
            </a:r>
            <a:r>
              <a:rPr lang="en-US" altLang="ja-JP" sz="2800" b="1" dirty="0">
                <a:solidFill>
                  <a:srgbClr val="0000FF"/>
                </a:solidFill>
                <a:latin typeface="Meiryo UI" panose="020B0604030504040204" pitchFamily="50" charset="-128"/>
                <a:ea typeface="Meiryo UI" panose="020B0604030504040204" pitchFamily="50" charset="-128"/>
              </a:rPr>
              <a:t>relatively</a:t>
            </a:r>
            <a:r>
              <a:rPr lang="en-US" altLang="ja-JP" sz="2800" b="1" dirty="0">
                <a:latin typeface="Meiryo UI" panose="020B0604030504040204" pitchFamily="50" charset="-128"/>
                <a:ea typeface="Meiryo UI" panose="020B0604030504040204" pitchFamily="50" charset="-128"/>
              </a:rPr>
              <a:t> independent</a:t>
            </a:r>
            <a:endParaRPr lang="ja-JP" altLang="en-US" sz="2800" b="1"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2160009" y="2684103"/>
            <a:ext cx="1032100" cy="3732867"/>
            <a:chOff x="119170" y="2420860"/>
            <a:chExt cx="1805231" cy="6297581"/>
          </a:xfrm>
        </p:grpSpPr>
        <p:pic>
          <p:nvPicPr>
            <p:cNvPr id="3" name="図 2"/>
            <p:cNvPicPr>
              <a:picLocks noChangeAspect="1"/>
            </p:cNvPicPr>
            <p:nvPr/>
          </p:nvPicPr>
          <p:blipFill>
            <a:blip r:embed="rId3"/>
            <a:stretch>
              <a:fillRect/>
            </a:stretch>
          </p:blipFill>
          <p:spPr>
            <a:xfrm>
              <a:off x="335200" y="2420860"/>
              <a:ext cx="1151664" cy="1113592"/>
            </a:xfrm>
            <a:prstGeom prst="rect">
              <a:avLst/>
            </a:prstGeom>
          </p:spPr>
        </p:pic>
        <p:pic>
          <p:nvPicPr>
            <p:cNvPr id="5" name="図 4"/>
            <p:cNvPicPr>
              <a:picLocks noChangeAspect="1"/>
            </p:cNvPicPr>
            <p:nvPr/>
          </p:nvPicPr>
          <p:blipFill>
            <a:blip r:embed="rId4"/>
            <a:stretch>
              <a:fillRect/>
            </a:stretch>
          </p:blipFill>
          <p:spPr>
            <a:xfrm>
              <a:off x="323661" y="3634901"/>
              <a:ext cx="1163203" cy="1038049"/>
            </a:xfrm>
            <a:prstGeom prst="rect">
              <a:avLst/>
            </a:prstGeom>
          </p:spPr>
        </p:pic>
        <p:pic>
          <p:nvPicPr>
            <p:cNvPr id="1026" name="Picture 2" descr="政治活動イラスト／無料イラストなら「イラストA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170" y="4869200"/>
              <a:ext cx="1805231" cy="1038049"/>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p:cNvPicPr>
              <a:picLocks noChangeAspect="1"/>
            </p:cNvPicPr>
            <p:nvPr/>
          </p:nvPicPr>
          <p:blipFill>
            <a:blip r:embed="rId6"/>
            <a:stretch>
              <a:fillRect/>
            </a:stretch>
          </p:blipFill>
          <p:spPr>
            <a:xfrm>
              <a:off x="476979" y="6181539"/>
              <a:ext cx="1089611" cy="1060458"/>
            </a:xfrm>
            <a:prstGeom prst="rect">
              <a:avLst/>
            </a:prstGeom>
          </p:spPr>
        </p:pic>
        <p:pic>
          <p:nvPicPr>
            <p:cNvPr id="14" name="図 13"/>
            <p:cNvPicPr>
              <a:picLocks noChangeAspect="1"/>
            </p:cNvPicPr>
            <p:nvPr/>
          </p:nvPicPr>
          <p:blipFill>
            <a:blip r:embed="rId7"/>
            <a:stretch>
              <a:fillRect/>
            </a:stretch>
          </p:blipFill>
          <p:spPr>
            <a:xfrm>
              <a:off x="460299" y="7605580"/>
              <a:ext cx="1269841" cy="1112861"/>
            </a:xfrm>
            <a:prstGeom prst="rect">
              <a:avLst/>
            </a:prstGeom>
          </p:spPr>
        </p:pic>
      </p:grpSp>
      <p:pic>
        <p:nvPicPr>
          <p:cNvPr id="15" name="図 14"/>
          <p:cNvPicPr>
            <a:picLocks noChangeAspect="1"/>
          </p:cNvPicPr>
          <p:nvPr/>
        </p:nvPicPr>
        <p:blipFill>
          <a:blip r:embed="rId3"/>
          <a:stretch>
            <a:fillRect/>
          </a:stretch>
        </p:blipFill>
        <p:spPr>
          <a:xfrm>
            <a:off x="3604753" y="1940631"/>
            <a:ext cx="584955" cy="654216"/>
          </a:xfrm>
          <a:prstGeom prst="rect">
            <a:avLst/>
          </a:prstGeom>
        </p:spPr>
      </p:pic>
      <p:pic>
        <p:nvPicPr>
          <p:cNvPr id="16" name="図 15"/>
          <p:cNvPicPr>
            <a:picLocks noChangeAspect="1"/>
          </p:cNvPicPr>
          <p:nvPr/>
        </p:nvPicPr>
        <p:blipFill>
          <a:blip r:embed="rId4"/>
          <a:stretch>
            <a:fillRect/>
          </a:stretch>
        </p:blipFill>
        <p:spPr>
          <a:xfrm>
            <a:off x="4752334" y="1947624"/>
            <a:ext cx="590816" cy="609836"/>
          </a:xfrm>
          <a:prstGeom prst="rect">
            <a:avLst/>
          </a:prstGeom>
        </p:spPr>
      </p:pic>
      <p:pic>
        <p:nvPicPr>
          <p:cNvPr id="17" name="Picture 2" descr="政治活動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9761" y="1947623"/>
            <a:ext cx="916916" cy="609836"/>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p:nvPicPr>
        <p:blipFill>
          <a:blip r:embed="rId6"/>
          <a:stretch>
            <a:fillRect/>
          </a:stretch>
        </p:blipFill>
        <p:spPr>
          <a:xfrm>
            <a:off x="7183342" y="1947623"/>
            <a:ext cx="553437" cy="623001"/>
          </a:xfrm>
          <a:prstGeom prst="rect">
            <a:avLst/>
          </a:prstGeom>
        </p:spPr>
      </p:pic>
      <p:pic>
        <p:nvPicPr>
          <p:cNvPr id="19" name="図 18"/>
          <p:cNvPicPr>
            <a:picLocks noChangeAspect="1"/>
          </p:cNvPicPr>
          <p:nvPr/>
        </p:nvPicPr>
        <p:blipFill>
          <a:blip r:embed="rId7"/>
          <a:stretch>
            <a:fillRect/>
          </a:stretch>
        </p:blipFill>
        <p:spPr>
          <a:xfrm>
            <a:off x="8313949" y="1940631"/>
            <a:ext cx="644980" cy="653787"/>
          </a:xfrm>
          <a:prstGeom prst="rect">
            <a:avLst/>
          </a:prstGeom>
        </p:spPr>
      </p:pic>
      <p:grpSp>
        <p:nvGrpSpPr>
          <p:cNvPr id="81" name="グループ化 80"/>
          <p:cNvGrpSpPr/>
          <p:nvPr/>
        </p:nvGrpSpPr>
        <p:grpSpPr>
          <a:xfrm>
            <a:off x="155543" y="2624398"/>
            <a:ext cx="8979823" cy="3822553"/>
            <a:chOff x="2160009" y="2816587"/>
            <a:chExt cx="6975357" cy="3822553"/>
          </a:xfrm>
        </p:grpSpPr>
        <p:cxnSp>
          <p:nvCxnSpPr>
            <p:cNvPr id="10" name="直線コネクタ 9"/>
            <p:cNvCxnSpPr/>
            <p:nvPr/>
          </p:nvCxnSpPr>
          <p:spPr>
            <a:xfrm>
              <a:off x="2160009" y="2816587"/>
              <a:ext cx="69753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160009" y="3570394"/>
              <a:ext cx="69753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160009" y="4328543"/>
              <a:ext cx="69753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160009" y="5095497"/>
              <a:ext cx="69753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160009" y="5852156"/>
              <a:ext cx="69753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160009" y="6639140"/>
              <a:ext cx="69753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直線コネクタ 32"/>
          <p:cNvCxnSpPr/>
          <p:nvPr/>
        </p:nvCxnSpPr>
        <p:spPr>
          <a:xfrm flipV="1">
            <a:off x="3389983" y="1977603"/>
            <a:ext cx="0" cy="44598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4536339" y="1977603"/>
            <a:ext cx="0" cy="44598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5682695" y="1977603"/>
            <a:ext cx="0" cy="44598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6834855" y="1977603"/>
            <a:ext cx="0" cy="44598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7987015" y="1977603"/>
            <a:ext cx="0" cy="44598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9135366" y="1977603"/>
            <a:ext cx="0" cy="44598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3389983" y="2624398"/>
            <a:ext cx="5745383" cy="37925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3574911" y="3452841"/>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0.11</a:t>
            </a:r>
            <a:endParaRPr lang="ja-JP" altLang="en-US" sz="2000" b="1" dirty="0">
              <a:latin typeface="Meiryo UI" panose="020B0604030504040204" pitchFamily="50" charset="-128"/>
              <a:ea typeface="Meiryo UI" panose="020B0604030504040204" pitchFamily="50" charset="-128"/>
            </a:endParaRPr>
          </a:p>
        </p:txBody>
      </p:sp>
      <p:sp>
        <p:nvSpPr>
          <p:cNvPr id="53" name="正方形/長方形 52"/>
          <p:cNvSpPr/>
          <p:nvPr/>
        </p:nvSpPr>
        <p:spPr>
          <a:xfrm>
            <a:off x="3574911" y="4189597"/>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0.06</a:t>
            </a:r>
            <a:endParaRPr lang="ja-JP" altLang="en-US" sz="2000" b="1" dirty="0">
              <a:latin typeface="Meiryo UI" panose="020B0604030504040204" pitchFamily="50" charset="-128"/>
              <a:ea typeface="Meiryo UI" panose="020B0604030504040204" pitchFamily="50" charset="-128"/>
            </a:endParaRPr>
          </a:p>
        </p:txBody>
      </p:sp>
      <p:sp>
        <p:nvSpPr>
          <p:cNvPr id="54" name="正方形/長方形 53"/>
          <p:cNvSpPr/>
          <p:nvPr/>
        </p:nvSpPr>
        <p:spPr>
          <a:xfrm>
            <a:off x="3574911" y="4939568"/>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0.18</a:t>
            </a:r>
            <a:endParaRPr lang="ja-JP" altLang="en-US" sz="2000" b="1" dirty="0">
              <a:latin typeface="Meiryo UI" panose="020B0604030504040204" pitchFamily="50" charset="-128"/>
              <a:ea typeface="Meiryo UI" panose="020B0604030504040204" pitchFamily="50" charset="-128"/>
            </a:endParaRPr>
          </a:p>
        </p:txBody>
      </p:sp>
      <p:sp>
        <p:nvSpPr>
          <p:cNvPr id="55" name="正方形/長方形 54"/>
          <p:cNvSpPr/>
          <p:nvPr/>
        </p:nvSpPr>
        <p:spPr>
          <a:xfrm>
            <a:off x="3574911" y="5742840"/>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-0.02</a:t>
            </a:r>
            <a:endParaRPr lang="ja-JP" altLang="en-US" sz="2000" b="1" dirty="0">
              <a:latin typeface="Meiryo UI" panose="020B0604030504040204" pitchFamily="50" charset="-128"/>
              <a:ea typeface="Meiryo UI" panose="020B0604030504040204" pitchFamily="50" charset="-128"/>
            </a:endParaRPr>
          </a:p>
        </p:txBody>
      </p:sp>
      <p:sp>
        <p:nvSpPr>
          <p:cNvPr id="57" name="正方形/長方形 56"/>
          <p:cNvSpPr/>
          <p:nvPr/>
        </p:nvSpPr>
        <p:spPr>
          <a:xfrm>
            <a:off x="4689890" y="4189597"/>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0.00</a:t>
            </a:r>
            <a:endParaRPr lang="ja-JP" altLang="en-US" sz="2000" b="1" dirty="0">
              <a:latin typeface="Meiryo UI" panose="020B0604030504040204" pitchFamily="50" charset="-128"/>
              <a:ea typeface="Meiryo UI" panose="020B0604030504040204" pitchFamily="50" charset="-128"/>
            </a:endParaRPr>
          </a:p>
        </p:txBody>
      </p:sp>
      <p:sp>
        <p:nvSpPr>
          <p:cNvPr id="58" name="正方形/長方形 57"/>
          <p:cNvSpPr/>
          <p:nvPr/>
        </p:nvSpPr>
        <p:spPr>
          <a:xfrm>
            <a:off x="4689890" y="4939568"/>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0.07</a:t>
            </a:r>
            <a:endParaRPr lang="ja-JP" altLang="en-US" sz="2000" b="1" dirty="0">
              <a:latin typeface="Meiryo UI" panose="020B0604030504040204" pitchFamily="50" charset="-128"/>
              <a:ea typeface="Meiryo UI" panose="020B0604030504040204" pitchFamily="50" charset="-128"/>
            </a:endParaRPr>
          </a:p>
        </p:txBody>
      </p:sp>
      <p:sp>
        <p:nvSpPr>
          <p:cNvPr id="59" name="正方形/長方形 58"/>
          <p:cNvSpPr/>
          <p:nvPr/>
        </p:nvSpPr>
        <p:spPr>
          <a:xfrm>
            <a:off x="4689890" y="5742840"/>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-0.04</a:t>
            </a:r>
            <a:endParaRPr lang="ja-JP" altLang="en-US" sz="2000" b="1" dirty="0">
              <a:latin typeface="Meiryo UI" panose="020B0604030504040204" pitchFamily="50" charset="-128"/>
              <a:ea typeface="Meiryo UI" panose="020B0604030504040204" pitchFamily="50" charset="-128"/>
            </a:endParaRPr>
          </a:p>
        </p:txBody>
      </p:sp>
      <p:sp>
        <p:nvSpPr>
          <p:cNvPr id="60" name="正方形/長方形 59"/>
          <p:cNvSpPr/>
          <p:nvPr/>
        </p:nvSpPr>
        <p:spPr>
          <a:xfrm>
            <a:off x="5902546" y="4939568"/>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0.32</a:t>
            </a:r>
            <a:endParaRPr lang="ja-JP" altLang="en-US" sz="2000" b="1" dirty="0">
              <a:latin typeface="Meiryo UI" panose="020B0604030504040204" pitchFamily="50" charset="-128"/>
              <a:ea typeface="Meiryo UI" panose="020B0604030504040204" pitchFamily="50" charset="-128"/>
            </a:endParaRPr>
          </a:p>
        </p:txBody>
      </p:sp>
      <p:sp>
        <p:nvSpPr>
          <p:cNvPr id="61" name="正方形/長方形 60"/>
          <p:cNvSpPr/>
          <p:nvPr/>
        </p:nvSpPr>
        <p:spPr>
          <a:xfrm>
            <a:off x="5902546" y="5719809"/>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0.08</a:t>
            </a:r>
            <a:endParaRPr lang="ja-JP" altLang="en-US" sz="2000" b="1" dirty="0">
              <a:latin typeface="Meiryo UI" panose="020B0604030504040204" pitchFamily="50" charset="-128"/>
              <a:ea typeface="Meiryo UI" panose="020B0604030504040204" pitchFamily="50" charset="-128"/>
            </a:endParaRPr>
          </a:p>
        </p:txBody>
      </p:sp>
      <p:sp>
        <p:nvSpPr>
          <p:cNvPr id="62" name="正方形/長方形 61"/>
          <p:cNvSpPr/>
          <p:nvPr/>
        </p:nvSpPr>
        <p:spPr>
          <a:xfrm>
            <a:off x="7011293" y="5719809"/>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0.23</a:t>
            </a:r>
            <a:endParaRPr lang="ja-JP" altLang="en-US" sz="2000" b="1" dirty="0">
              <a:latin typeface="Meiryo UI" panose="020B0604030504040204" pitchFamily="50" charset="-128"/>
              <a:ea typeface="Meiryo UI" panose="020B0604030504040204" pitchFamily="50" charset="-128"/>
            </a:endParaRPr>
          </a:p>
        </p:txBody>
      </p:sp>
      <p:sp>
        <p:nvSpPr>
          <p:cNvPr id="63" name="正方形/長方形 62"/>
          <p:cNvSpPr/>
          <p:nvPr/>
        </p:nvSpPr>
        <p:spPr>
          <a:xfrm>
            <a:off x="3574911" y="3753314"/>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0.18</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3574911" y="4490070"/>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0.03</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3574911" y="5240041"/>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0.15</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66" name="正方形/長方形 65"/>
          <p:cNvSpPr/>
          <p:nvPr/>
        </p:nvSpPr>
        <p:spPr>
          <a:xfrm>
            <a:off x="3574911" y="6043313"/>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-0.10</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67" name="正方形/長方形 66"/>
          <p:cNvSpPr/>
          <p:nvPr/>
        </p:nvSpPr>
        <p:spPr>
          <a:xfrm>
            <a:off x="4689890" y="4490070"/>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-0.08</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68" name="正方形/長方形 67"/>
          <p:cNvSpPr/>
          <p:nvPr/>
        </p:nvSpPr>
        <p:spPr>
          <a:xfrm>
            <a:off x="4689890" y="5240041"/>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0.04</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69" name="正方形/長方形 68"/>
          <p:cNvSpPr/>
          <p:nvPr/>
        </p:nvSpPr>
        <p:spPr>
          <a:xfrm>
            <a:off x="4689890" y="6043313"/>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0.19</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70" name="正方形/長方形 69"/>
          <p:cNvSpPr/>
          <p:nvPr/>
        </p:nvSpPr>
        <p:spPr>
          <a:xfrm>
            <a:off x="5902546" y="5240041"/>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0.27</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71" name="正方形/長方形 70"/>
          <p:cNvSpPr/>
          <p:nvPr/>
        </p:nvSpPr>
        <p:spPr>
          <a:xfrm>
            <a:off x="5902546" y="6020282"/>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0.10</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72" name="正方形/長方形 71"/>
          <p:cNvSpPr/>
          <p:nvPr/>
        </p:nvSpPr>
        <p:spPr>
          <a:xfrm>
            <a:off x="7011293" y="6020282"/>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0.07</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73" name="正方形/長方形 72"/>
          <p:cNvSpPr/>
          <p:nvPr/>
        </p:nvSpPr>
        <p:spPr>
          <a:xfrm>
            <a:off x="1171668" y="1761420"/>
            <a:ext cx="1834529"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Melbourne</a:t>
            </a:r>
            <a:endParaRPr lang="ja-JP" altLang="en-US" sz="2000" b="1" dirty="0">
              <a:latin typeface="Meiryo UI" panose="020B0604030504040204" pitchFamily="50" charset="-128"/>
              <a:ea typeface="Meiryo UI" panose="020B0604030504040204" pitchFamily="50" charset="-128"/>
            </a:endParaRPr>
          </a:p>
        </p:txBody>
      </p:sp>
      <p:sp>
        <p:nvSpPr>
          <p:cNvPr id="74" name="正方形/長方形 73"/>
          <p:cNvSpPr/>
          <p:nvPr/>
        </p:nvSpPr>
        <p:spPr>
          <a:xfrm>
            <a:off x="1166492" y="2171124"/>
            <a:ext cx="2249069"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Latrobe Valley</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75" name="正方形/長方形 74"/>
          <p:cNvSpPr/>
          <p:nvPr/>
        </p:nvSpPr>
        <p:spPr>
          <a:xfrm>
            <a:off x="647799" y="2764691"/>
            <a:ext cx="1216359" cy="400110"/>
          </a:xfrm>
          <a:prstGeom prst="rect">
            <a:avLst/>
          </a:prstGeom>
        </p:spPr>
        <p:txBody>
          <a:bodyPr wrap="none">
            <a:spAutoFit/>
          </a:bodyPr>
          <a:lstStyle/>
          <a:p>
            <a:pPr algn="ctr"/>
            <a:r>
              <a:rPr lang="en-US" altLang="ja-JP" sz="2000" b="1" dirty="0">
                <a:latin typeface="Meiryo UI" panose="020B0604030504040204" pitchFamily="50" charset="-128"/>
                <a:ea typeface="Meiryo UI" panose="020B0604030504040204" pitchFamily="50" charset="-128"/>
              </a:rPr>
              <a:t>I</a:t>
            </a:r>
            <a:r>
              <a:rPr lang="ja-JP" altLang="en-US" sz="2000" b="1" dirty="0">
                <a:latin typeface="Meiryo UI" panose="020B0604030504040204" pitchFamily="50" charset="-128"/>
                <a:ea typeface="Meiryo UI" panose="020B0604030504040204" pitchFamily="50" charset="-128"/>
              </a:rPr>
              <a:t>ncome</a:t>
            </a:r>
          </a:p>
        </p:txBody>
      </p:sp>
      <p:sp>
        <p:nvSpPr>
          <p:cNvPr id="78" name="正方形/長方形 77"/>
          <p:cNvSpPr/>
          <p:nvPr/>
        </p:nvSpPr>
        <p:spPr>
          <a:xfrm>
            <a:off x="328366" y="3387726"/>
            <a:ext cx="1891736" cy="707886"/>
          </a:xfrm>
          <a:prstGeom prst="rect">
            <a:avLst/>
          </a:prstGeom>
        </p:spPr>
        <p:txBody>
          <a:bodyPr wrap="none">
            <a:spAutoFit/>
          </a:bodyPr>
          <a:lstStyle/>
          <a:p>
            <a:pPr algn="ctr"/>
            <a:r>
              <a:rPr lang="en-US" altLang="ja-JP" sz="2000" b="1" dirty="0">
                <a:latin typeface="Meiryo UI" panose="020B0604030504040204" pitchFamily="50" charset="-128"/>
                <a:ea typeface="Meiryo UI" panose="020B0604030504040204" pitchFamily="50" charset="-128"/>
              </a:rPr>
              <a:t>Employment</a:t>
            </a:r>
          </a:p>
          <a:p>
            <a:pPr algn="ctr"/>
            <a:r>
              <a:rPr lang="en-US" altLang="ja-JP" sz="2000" b="1" dirty="0">
                <a:latin typeface="Meiryo UI" panose="020B0604030504040204" pitchFamily="50" charset="-128"/>
                <a:ea typeface="Meiryo UI" panose="020B0604030504040204" pitchFamily="50" charset="-128"/>
              </a:rPr>
              <a:t> status </a:t>
            </a:r>
          </a:p>
        </p:txBody>
      </p:sp>
      <p:sp>
        <p:nvSpPr>
          <p:cNvPr id="77" name="正方形/長方形 76"/>
          <p:cNvSpPr/>
          <p:nvPr/>
        </p:nvSpPr>
        <p:spPr>
          <a:xfrm>
            <a:off x="155543" y="4204659"/>
            <a:ext cx="1968809" cy="707886"/>
          </a:xfrm>
          <a:prstGeom prst="rect">
            <a:avLst/>
          </a:prstGeom>
        </p:spPr>
        <p:txBody>
          <a:bodyPr wrap="none">
            <a:spAutoFit/>
          </a:bodyPr>
          <a:lstStyle/>
          <a:p>
            <a:pPr algn="ctr"/>
            <a:r>
              <a:rPr lang="ja-JP" altLang="en-US" sz="2000" b="1" dirty="0">
                <a:latin typeface="Meiryo UI" panose="020B0604030504040204" pitchFamily="50" charset="-128"/>
                <a:ea typeface="Meiryo UI" panose="020B0604030504040204" pitchFamily="50" charset="-128"/>
              </a:rPr>
              <a:t>Political</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 engagement</a:t>
            </a:r>
          </a:p>
        </p:txBody>
      </p:sp>
      <p:sp>
        <p:nvSpPr>
          <p:cNvPr id="79" name="正方形/長方形 78"/>
          <p:cNvSpPr/>
          <p:nvPr/>
        </p:nvSpPr>
        <p:spPr>
          <a:xfrm>
            <a:off x="160666" y="5107195"/>
            <a:ext cx="1993559" cy="400110"/>
          </a:xfrm>
          <a:prstGeom prst="rect">
            <a:avLst/>
          </a:prstGeom>
        </p:spPr>
        <p:txBody>
          <a:bodyPr wrap="none">
            <a:spAutoFit/>
          </a:bodyPr>
          <a:lstStyle/>
          <a:p>
            <a:pPr algn="ctr"/>
            <a:r>
              <a:rPr lang="ja-JP" altLang="en-US" sz="2000" b="1" dirty="0">
                <a:latin typeface="Meiryo UI" panose="020B0604030504040204" pitchFamily="50" charset="-128"/>
                <a:ea typeface="Meiryo UI" panose="020B0604030504040204" pitchFamily="50" charset="-128"/>
              </a:rPr>
              <a:t>Participation </a:t>
            </a:r>
          </a:p>
        </p:txBody>
      </p:sp>
      <p:sp>
        <p:nvSpPr>
          <p:cNvPr id="80" name="正方形/長方形 79"/>
          <p:cNvSpPr/>
          <p:nvPr/>
        </p:nvSpPr>
        <p:spPr>
          <a:xfrm>
            <a:off x="700269" y="5718214"/>
            <a:ext cx="1239890" cy="707886"/>
          </a:xfrm>
          <a:prstGeom prst="rect">
            <a:avLst/>
          </a:prstGeom>
        </p:spPr>
        <p:txBody>
          <a:bodyPr wrap="none">
            <a:spAutoFit/>
          </a:bodyPr>
          <a:lstStyle/>
          <a:p>
            <a:pPr algn="ctr"/>
            <a:r>
              <a:rPr lang="ja-JP" altLang="en-US" sz="2000" b="1" dirty="0">
                <a:latin typeface="Meiryo UI" panose="020B0604030504040204" pitchFamily="50" charset="-128"/>
                <a:ea typeface="Meiryo UI" panose="020B0604030504040204" pitchFamily="50" charset="-128"/>
              </a:rPr>
              <a:t>Social </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support</a:t>
            </a:r>
          </a:p>
        </p:txBody>
      </p:sp>
      <p:sp>
        <p:nvSpPr>
          <p:cNvPr id="82" name="正方形/長方形 81"/>
          <p:cNvSpPr/>
          <p:nvPr/>
        </p:nvSpPr>
        <p:spPr>
          <a:xfrm>
            <a:off x="9336450" y="4903308"/>
            <a:ext cx="2855078" cy="1477328"/>
          </a:xfrm>
          <a:prstGeom prst="rect">
            <a:avLst/>
          </a:prstGeom>
          <a:solidFill>
            <a:schemeClr val="bg1">
              <a:lumMod val="95000"/>
            </a:schemeClr>
          </a:solidFill>
        </p:spPr>
        <p:txBody>
          <a:bodyPr wrap="square">
            <a:spAutoFit/>
          </a:bodyPr>
          <a:lstStyle/>
          <a:p>
            <a:r>
              <a:rPr lang="en-US" altLang="ja-JP" b="1" dirty="0">
                <a:latin typeface="Meiryo UI" panose="020B0604030504040204" pitchFamily="50" charset="-128"/>
                <a:ea typeface="Meiryo UI" panose="020B0604030504040204" pitchFamily="50" charset="-128"/>
              </a:rPr>
              <a:t>The more a person </a:t>
            </a:r>
            <a:r>
              <a:rPr lang="en-US" altLang="ja-JP" b="1" dirty="0" smtClean="0">
                <a:latin typeface="Meiryo UI" panose="020B0604030504040204" pitchFamily="50" charset="-128"/>
                <a:ea typeface="Meiryo UI" panose="020B0604030504040204" pitchFamily="50" charset="-128"/>
              </a:rPr>
              <a:t> is politically active, </a:t>
            </a:r>
            <a:r>
              <a:rPr lang="en-US" altLang="ja-JP" b="1" dirty="0">
                <a:latin typeface="Meiryo UI" panose="020B0604030504040204" pitchFamily="50" charset="-128"/>
                <a:ea typeface="Meiryo UI" panose="020B0604030504040204" pitchFamily="50" charset="-128"/>
              </a:rPr>
              <a:t>the more likely he or she is to participate in other activities.</a:t>
            </a:r>
            <a:endParaRPr lang="en-US" altLang="ja-JP" b="1" dirty="0">
              <a:latin typeface="Meiryo UI" panose="020B0604030504040204" pitchFamily="50" charset="-128"/>
              <a:ea typeface="Meiryo UI" panose="020B0604030504040204" pitchFamily="50" charset="-128"/>
            </a:endParaRPr>
          </a:p>
        </p:txBody>
      </p:sp>
      <p:sp>
        <p:nvSpPr>
          <p:cNvPr id="2" name="右矢印 1"/>
          <p:cNvSpPr/>
          <p:nvPr/>
        </p:nvSpPr>
        <p:spPr>
          <a:xfrm>
            <a:off x="3192109" y="5107195"/>
            <a:ext cx="2605907" cy="400110"/>
          </a:xfrm>
          <a:prstGeom prst="rightArrow">
            <a:avLst/>
          </a:prstGeom>
          <a:solidFill>
            <a:schemeClr val="accent1">
              <a:alpha val="30000"/>
            </a:scheme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7" name="右矢印 86"/>
          <p:cNvSpPr/>
          <p:nvPr/>
        </p:nvSpPr>
        <p:spPr>
          <a:xfrm rot="5400000">
            <a:off x="5152917" y="3520113"/>
            <a:ext cx="2207906" cy="440331"/>
          </a:xfrm>
          <a:prstGeom prst="rightArrow">
            <a:avLst/>
          </a:prstGeom>
          <a:solidFill>
            <a:schemeClr val="accent1">
              <a:alpha val="30000"/>
            </a:scheme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楕円 87"/>
          <p:cNvSpPr/>
          <p:nvPr/>
        </p:nvSpPr>
        <p:spPr>
          <a:xfrm>
            <a:off x="5798016" y="4949085"/>
            <a:ext cx="989276" cy="680901"/>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9" name="直線コネクタ 88"/>
          <p:cNvCxnSpPr/>
          <p:nvPr/>
        </p:nvCxnSpPr>
        <p:spPr>
          <a:xfrm flipH="1">
            <a:off x="6821298" y="5301260"/>
            <a:ext cx="2515152" cy="0"/>
          </a:xfrm>
          <a:prstGeom prst="line">
            <a:avLst/>
          </a:prstGeom>
          <a:ln w="25400">
            <a:solidFill>
              <a:srgbClr val="0000FF"/>
            </a:solidFill>
            <a:prstDash val="sysDash"/>
            <a:head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222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6444393" cy="523220"/>
          </a:xfrm>
        </p:spPr>
        <p:txBody>
          <a:bodyPr/>
          <a:lstStyle/>
          <a:p>
            <a:pPr algn="l"/>
            <a:r>
              <a:rPr lang="en-US" altLang="ja-JP" sz="2800" b="1" dirty="0">
                <a:latin typeface="Meiryo UI" pitchFamily="50" charset="-128"/>
                <a:ea typeface="Meiryo UI" pitchFamily="50" charset="-128"/>
              </a:rPr>
              <a:t>4-2</a:t>
            </a:r>
            <a:r>
              <a:rPr lang="en-US" altLang="ja-JP" sz="2800" b="1" dirty="0" smtClean="0">
                <a:latin typeface="Meiryo UI" pitchFamily="50" charset="-128"/>
                <a:ea typeface="Meiryo UI" pitchFamily="50" charset="-128"/>
              </a:rPr>
              <a:t>.</a:t>
            </a:r>
            <a:r>
              <a:rPr lang="ja-JP" altLang="en-US" sz="2800" b="1" dirty="0">
                <a:latin typeface="Meiryo UI" pitchFamily="50" charset="-128"/>
                <a:ea typeface="Meiryo UI" pitchFamily="50" charset="-128"/>
              </a:rPr>
              <a:t>社会的排除の</a:t>
            </a:r>
            <a:r>
              <a:rPr lang="en-US" altLang="ja-JP" sz="2800" b="1" dirty="0">
                <a:latin typeface="Meiryo UI" pitchFamily="50" charset="-128"/>
                <a:ea typeface="Meiryo UI" pitchFamily="50" charset="-128"/>
              </a:rPr>
              <a:t>5</a:t>
            </a:r>
            <a:r>
              <a:rPr lang="ja-JP" altLang="en-US" sz="2800" b="1" dirty="0" err="1">
                <a:latin typeface="Meiryo UI" pitchFamily="50" charset="-128"/>
                <a:ea typeface="Meiryo UI" pitchFamily="50" charset="-128"/>
              </a:rPr>
              <a:t>つの</a:t>
            </a:r>
            <a:r>
              <a:rPr lang="ja-JP" altLang="en-US" sz="2800" b="1" dirty="0">
                <a:latin typeface="Meiryo UI" pitchFamily="50" charset="-128"/>
                <a:ea typeface="Meiryo UI" pitchFamily="50" charset="-128"/>
              </a:rPr>
              <a:t>次元の相関関係</a:t>
            </a:r>
          </a:p>
        </p:txBody>
      </p:sp>
      <p:sp>
        <p:nvSpPr>
          <p:cNvPr id="20" name="正方形/長方形 19"/>
          <p:cNvSpPr/>
          <p:nvPr/>
        </p:nvSpPr>
        <p:spPr>
          <a:xfrm>
            <a:off x="93988" y="865824"/>
            <a:ext cx="11978842" cy="523220"/>
          </a:xfrm>
          <a:prstGeom prst="rect">
            <a:avLst/>
          </a:prstGeom>
          <a:ln w="38100">
            <a:solidFill>
              <a:schemeClr val="tx1"/>
            </a:solidFill>
          </a:ln>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すべての測定は比較的独立している</a:t>
            </a:r>
          </a:p>
        </p:txBody>
      </p:sp>
      <p:grpSp>
        <p:nvGrpSpPr>
          <p:cNvPr id="7" name="グループ化 6"/>
          <p:cNvGrpSpPr/>
          <p:nvPr/>
        </p:nvGrpSpPr>
        <p:grpSpPr>
          <a:xfrm>
            <a:off x="2160009" y="2684103"/>
            <a:ext cx="1032100" cy="3732867"/>
            <a:chOff x="119170" y="2420860"/>
            <a:chExt cx="1805231" cy="6297581"/>
          </a:xfrm>
        </p:grpSpPr>
        <p:pic>
          <p:nvPicPr>
            <p:cNvPr id="3" name="図 2"/>
            <p:cNvPicPr>
              <a:picLocks noChangeAspect="1"/>
            </p:cNvPicPr>
            <p:nvPr/>
          </p:nvPicPr>
          <p:blipFill>
            <a:blip r:embed="rId3"/>
            <a:stretch>
              <a:fillRect/>
            </a:stretch>
          </p:blipFill>
          <p:spPr>
            <a:xfrm>
              <a:off x="335200" y="2420860"/>
              <a:ext cx="1151664" cy="1113592"/>
            </a:xfrm>
            <a:prstGeom prst="rect">
              <a:avLst/>
            </a:prstGeom>
          </p:spPr>
        </p:pic>
        <p:pic>
          <p:nvPicPr>
            <p:cNvPr id="5" name="図 4"/>
            <p:cNvPicPr>
              <a:picLocks noChangeAspect="1"/>
            </p:cNvPicPr>
            <p:nvPr/>
          </p:nvPicPr>
          <p:blipFill>
            <a:blip r:embed="rId4"/>
            <a:stretch>
              <a:fillRect/>
            </a:stretch>
          </p:blipFill>
          <p:spPr>
            <a:xfrm>
              <a:off x="323661" y="3634901"/>
              <a:ext cx="1163203" cy="1038049"/>
            </a:xfrm>
            <a:prstGeom prst="rect">
              <a:avLst/>
            </a:prstGeom>
          </p:spPr>
        </p:pic>
        <p:pic>
          <p:nvPicPr>
            <p:cNvPr id="1026" name="Picture 2" descr="政治活動イラスト／無料イラストなら「イラストA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170" y="4869200"/>
              <a:ext cx="1805231" cy="1038049"/>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p:cNvPicPr>
              <a:picLocks noChangeAspect="1"/>
            </p:cNvPicPr>
            <p:nvPr/>
          </p:nvPicPr>
          <p:blipFill>
            <a:blip r:embed="rId6"/>
            <a:stretch>
              <a:fillRect/>
            </a:stretch>
          </p:blipFill>
          <p:spPr>
            <a:xfrm>
              <a:off x="476979" y="6181539"/>
              <a:ext cx="1089611" cy="1060458"/>
            </a:xfrm>
            <a:prstGeom prst="rect">
              <a:avLst/>
            </a:prstGeom>
          </p:spPr>
        </p:pic>
        <p:pic>
          <p:nvPicPr>
            <p:cNvPr id="14" name="図 13"/>
            <p:cNvPicPr>
              <a:picLocks noChangeAspect="1"/>
            </p:cNvPicPr>
            <p:nvPr/>
          </p:nvPicPr>
          <p:blipFill>
            <a:blip r:embed="rId7"/>
            <a:stretch>
              <a:fillRect/>
            </a:stretch>
          </p:blipFill>
          <p:spPr>
            <a:xfrm>
              <a:off x="460299" y="7605580"/>
              <a:ext cx="1269841" cy="1112861"/>
            </a:xfrm>
            <a:prstGeom prst="rect">
              <a:avLst/>
            </a:prstGeom>
          </p:spPr>
        </p:pic>
      </p:grpSp>
      <p:pic>
        <p:nvPicPr>
          <p:cNvPr id="15" name="図 14"/>
          <p:cNvPicPr>
            <a:picLocks noChangeAspect="1"/>
          </p:cNvPicPr>
          <p:nvPr/>
        </p:nvPicPr>
        <p:blipFill>
          <a:blip r:embed="rId3"/>
          <a:stretch>
            <a:fillRect/>
          </a:stretch>
        </p:blipFill>
        <p:spPr>
          <a:xfrm>
            <a:off x="3604753" y="1940631"/>
            <a:ext cx="584955" cy="654216"/>
          </a:xfrm>
          <a:prstGeom prst="rect">
            <a:avLst/>
          </a:prstGeom>
        </p:spPr>
      </p:pic>
      <p:pic>
        <p:nvPicPr>
          <p:cNvPr id="16" name="図 15"/>
          <p:cNvPicPr>
            <a:picLocks noChangeAspect="1"/>
          </p:cNvPicPr>
          <p:nvPr/>
        </p:nvPicPr>
        <p:blipFill>
          <a:blip r:embed="rId4"/>
          <a:stretch>
            <a:fillRect/>
          </a:stretch>
        </p:blipFill>
        <p:spPr>
          <a:xfrm>
            <a:off x="4752334" y="1947624"/>
            <a:ext cx="590816" cy="609836"/>
          </a:xfrm>
          <a:prstGeom prst="rect">
            <a:avLst/>
          </a:prstGeom>
        </p:spPr>
      </p:pic>
      <p:pic>
        <p:nvPicPr>
          <p:cNvPr id="17" name="Picture 2" descr="政治活動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29761" y="1947623"/>
            <a:ext cx="916916" cy="609836"/>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p:nvPicPr>
        <p:blipFill>
          <a:blip r:embed="rId6"/>
          <a:stretch>
            <a:fillRect/>
          </a:stretch>
        </p:blipFill>
        <p:spPr>
          <a:xfrm>
            <a:off x="7183342" y="1947623"/>
            <a:ext cx="553437" cy="623001"/>
          </a:xfrm>
          <a:prstGeom prst="rect">
            <a:avLst/>
          </a:prstGeom>
        </p:spPr>
      </p:pic>
      <p:pic>
        <p:nvPicPr>
          <p:cNvPr id="19" name="図 18"/>
          <p:cNvPicPr>
            <a:picLocks noChangeAspect="1"/>
          </p:cNvPicPr>
          <p:nvPr/>
        </p:nvPicPr>
        <p:blipFill>
          <a:blip r:embed="rId7"/>
          <a:stretch>
            <a:fillRect/>
          </a:stretch>
        </p:blipFill>
        <p:spPr>
          <a:xfrm>
            <a:off x="8313949" y="1940631"/>
            <a:ext cx="644980" cy="653787"/>
          </a:xfrm>
          <a:prstGeom prst="rect">
            <a:avLst/>
          </a:prstGeom>
        </p:spPr>
      </p:pic>
      <p:grpSp>
        <p:nvGrpSpPr>
          <p:cNvPr id="81" name="グループ化 80"/>
          <p:cNvGrpSpPr/>
          <p:nvPr/>
        </p:nvGrpSpPr>
        <p:grpSpPr>
          <a:xfrm>
            <a:off x="155543" y="2624398"/>
            <a:ext cx="8979823" cy="3822553"/>
            <a:chOff x="2160009" y="2816587"/>
            <a:chExt cx="6975357" cy="3822553"/>
          </a:xfrm>
        </p:grpSpPr>
        <p:cxnSp>
          <p:nvCxnSpPr>
            <p:cNvPr id="10" name="直線コネクタ 9"/>
            <p:cNvCxnSpPr/>
            <p:nvPr/>
          </p:nvCxnSpPr>
          <p:spPr>
            <a:xfrm>
              <a:off x="2160009" y="2816587"/>
              <a:ext cx="69753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160009" y="3570394"/>
              <a:ext cx="69753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160009" y="4328543"/>
              <a:ext cx="69753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160009" y="5095497"/>
              <a:ext cx="69753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160009" y="5852156"/>
              <a:ext cx="69753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160009" y="6639140"/>
              <a:ext cx="697535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直線コネクタ 32"/>
          <p:cNvCxnSpPr/>
          <p:nvPr/>
        </p:nvCxnSpPr>
        <p:spPr>
          <a:xfrm flipV="1">
            <a:off x="3389983" y="1977603"/>
            <a:ext cx="0" cy="44598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4536339" y="1977603"/>
            <a:ext cx="0" cy="44598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5682695" y="1977603"/>
            <a:ext cx="0" cy="44598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V="1">
            <a:off x="6834855" y="1977603"/>
            <a:ext cx="0" cy="44598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7987015" y="1977603"/>
            <a:ext cx="0" cy="44598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9135366" y="1977603"/>
            <a:ext cx="0" cy="44598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3389983" y="2624398"/>
            <a:ext cx="5745383" cy="37925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3574911" y="3452841"/>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0.11</a:t>
            </a:r>
            <a:endParaRPr lang="ja-JP" altLang="en-US" sz="2000" b="1" dirty="0">
              <a:latin typeface="Meiryo UI" panose="020B0604030504040204" pitchFamily="50" charset="-128"/>
              <a:ea typeface="Meiryo UI" panose="020B0604030504040204" pitchFamily="50" charset="-128"/>
            </a:endParaRPr>
          </a:p>
        </p:txBody>
      </p:sp>
      <p:sp>
        <p:nvSpPr>
          <p:cNvPr id="53" name="正方形/長方形 52"/>
          <p:cNvSpPr/>
          <p:nvPr/>
        </p:nvSpPr>
        <p:spPr>
          <a:xfrm>
            <a:off x="3574911" y="4189597"/>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0.06</a:t>
            </a:r>
            <a:endParaRPr lang="ja-JP" altLang="en-US" sz="2000" b="1" dirty="0">
              <a:latin typeface="Meiryo UI" panose="020B0604030504040204" pitchFamily="50" charset="-128"/>
              <a:ea typeface="Meiryo UI" panose="020B0604030504040204" pitchFamily="50" charset="-128"/>
            </a:endParaRPr>
          </a:p>
        </p:txBody>
      </p:sp>
      <p:sp>
        <p:nvSpPr>
          <p:cNvPr id="54" name="正方形/長方形 53"/>
          <p:cNvSpPr/>
          <p:nvPr/>
        </p:nvSpPr>
        <p:spPr>
          <a:xfrm>
            <a:off x="3574911" y="4939568"/>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0.18</a:t>
            </a:r>
            <a:endParaRPr lang="ja-JP" altLang="en-US" sz="2000" b="1" dirty="0">
              <a:latin typeface="Meiryo UI" panose="020B0604030504040204" pitchFamily="50" charset="-128"/>
              <a:ea typeface="Meiryo UI" panose="020B0604030504040204" pitchFamily="50" charset="-128"/>
            </a:endParaRPr>
          </a:p>
        </p:txBody>
      </p:sp>
      <p:sp>
        <p:nvSpPr>
          <p:cNvPr id="55" name="正方形/長方形 54"/>
          <p:cNvSpPr/>
          <p:nvPr/>
        </p:nvSpPr>
        <p:spPr>
          <a:xfrm>
            <a:off x="3574911" y="5742840"/>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-0.02</a:t>
            </a:r>
            <a:endParaRPr lang="ja-JP" altLang="en-US" sz="2000" b="1" dirty="0">
              <a:latin typeface="Meiryo UI" panose="020B0604030504040204" pitchFamily="50" charset="-128"/>
              <a:ea typeface="Meiryo UI" panose="020B0604030504040204" pitchFamily="50" charset="-128"/>
            </a:endParaRPr>
          </a:p>
        </p:txBody>
      </p:sp>
      <p:sp>
        <p:nvSpPr>
          <p:cNvPr id="57" name="正方形/長方形 56"/>
          <p:cNvSpPr/>
          <p:nvPr/>
        </p:nvSpPr>
        <p:spPr>
          <a:xfrm>
            <a:off x="4689890" y="4189597"/>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0.00</a:t>
            </a:r>
            <a:endParaRPr lang="ja-JP" altLang="en-US" sz="2000" b="1" dirty="0">
              <a:latin typeface="Meiryo UI" panose="020B0604030504040204" pitchFamily="50" charset="-128"/>
              <a:ea typeface="Meiryo UI" panose="020B0604030504040204" pitchFamily="50" charset="-128"/>
            </a:endParaRPr>
          </a:p>
        </p:txBody>
      </p:sp>
      <p:sp>
        <p:nvSpPr>
          <p:cNvPr id="58" name="正方形/長方形 57"/>
          <p:cNvSpPr/>
          <p:nvPr/>
        </p:nvSpPr>
        <p:spPr>
          <a:xfrm>
            <a:off x="4689890" y="4939568"/>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0.07</a:t>
            </a:r>
            <a:endParaRPr lang="ja-JP" altLang="en-US" sz="2000" b="1" dirty="0">
              <a:latin typeface="Meiryo UI" panose="020B0604030504040204" pitchFamily="50" charset="-128"/>
              <a:ea typeface="Meiryo UI" panose="020B0604030504040204" pitchFamily="50" charset="-128"/>
            </a:endParaRPr>
          </a:p>
        </p:txBody>
      </p:sp>
      <p:sp>
        <p:nvSpPr>
          <p:cNvPr id="59" name="正方形/長方形 58"/>
          <p:cNvSpPr/>
          <p:nvPr/>
        </p:nvSpPr>
        <p:spPr>
          <a:xfrm>
            <a:off x="4689890" y="5742840"/>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-0.04</a:t>
            </a:r>
            <a:endParaRPr lang="ja-JP" altLang="en-US" sz="2000" b="1" dirty="0">
              <a:latin typeface="Meiryo UI" panose="020B0604030504040204" pitchFamily="50" charset="-128"/>
              <a:ea typeface="Meiryo UI" panose="020B0604030504040204" pitchFamily="50" charset="-128"/>
            </a:endParaRPr>
          </a:p>
        </p:txBody>
      </p:sp>
      <p:sp>
        <p:nvSpPr>
          <p:cNvPr id="60" name="正方形/長方形 59"/>
          <p:cNvSpPr/>
          <p:nvPr/>
        </p:nvSpPr>
        <p:spPr>
          <a:xfrm>
            <a:off x="5902546" y="4939568"/>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0.32</a:t>
            </a:r>
            <a:endParaRPr lang="ja-JP" altLang="en-US" sz="2000" b="1" dirty="0">
              <a:latin typeface="Meiryo UI" panose="020B0604030504040204" pitchFamily="50" charset="-128"/>
              <a:ea typeface="Meiryo UI" panose="020B0604030504040204" pitchFamily="50" charset="-128"/>
            </a:endParaRPr>
          </a:p>
        </p:txBody>
      </p:sp>
      <p:sp>
        <p:nvSpPr>
          <p:cNvPr id="61" name="正方形/長方形 60"/>
          <p:cNvSpPr/>
          <p:nvPr/>
        </p:nvSpPr>
        <p:spPr>
          <a:xfrm>
            <a:off x="5902546" y="5719809"/>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0.08</a:t>
            </a:r>
            <a:endParaRPr lang="ja-JP" altLang="en-US" sz="2000" b="1" dirty="0">
              <a:latin typeface="Meiryo UI" panose="020B0604030504040204" pitchFamily="50" charset="-128"/>
              <a:ea typeface="Meiryo UI" panose="020B0604030504040204" pitchFamily="50" charset="-128"/>
            </a:endParaRPr>
          </a:p>
        </p:txBody>
      </p:sp>
      <p:sp>
        <p:nvSpPr>
          <p:cNvPr id="62" name="正方形/長方形 61"/>
          <p:cNvSpPr/>
          <p:nvPr/>
        </p:nvSpPr>
        <p:spPr>
          <a:xfrm>
            <a:off x="7011293" y="5719809"/>
            <a:ext cx="1026801"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0.23</a:t>
            </a:r>
            <a:endParaRPr lang="ja-JP" altLang="en-US" sz="2000" b="1" dirty="0">
              <a:latin typeface="Meiryo UI" panose="020B0604030504040204" pitchFamily="50" charset="-128"/>
              <a:ea typeface="Meiryo UI" panose="020B0604030504040204" pitchFamily="50" charset="-128"/>
            </a:endParaRPr>
          </a:p>
        </p:txBody>
      </p:sp>
      <p:sp>
        <p:nvSpPr>
          <p:cNvPr id="63" name="正方形/長方形 62"/>
          <p:cNvSpPr/>
          <p:nvPr/>
        </p:nvSpPr>
        <p:spPr>
          <a:xfrm>
            <a:off x="3574911" y="3753314"/>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0.18</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3574911" y="4490070"/>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0.03</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3574911" y="5240041"/>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0.15</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66" name="正方形/長方形 65"/>
          <p:cNvSpPr/>
          <p:nvPr/>
        </p:nvSpPr>
        <p:spPr>
          <a:xfrm>
            <a:off x="3574911" y="6043313"/>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-0.10</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67" name="正方形/長方形 66"/>
          <p:cNvSpPr/>
          <p:nvPr/>
        </p:nvSpPr>
        <p:spPr>
          <a:xfrm>
            <a:off x="4689890" y="4490070"/>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-0.08</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68" name="正方形/長方形 67"/>
          <p:cNvSpPr/>
          <p:nvPr/>
        </p:nvSpPr>
        <p:spPr>
          <a:xfrm>
            <a:off x="4689890" y="5240041"/>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0.04</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69" name="正方形/長方形 68"/>
          <p:cNvSpPr/>
          <p:nvPr/>
        </p:nvSpPr>
        <p:spPr>
          <a:xfrm>
            <a:off x="4689890" y="6043313"/>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0.19</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70" name="正方形/長方形 69"/>
          <p:cNvSpPr/>
          <p:nvPr/>
        </p:nvSpPr>
        <p:spPr>
          <a:xfrm>
            <a:off x="5902546" y="5240041"/>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0.27</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71" name="正方形/長方形 70"/>
          <p:cNvSpPr/>
          <p:nvPr/>
        </p:nvSpPr>
        <p:spPr>
          <a:xfrm>
            <a:off x="5902546" y="6020282"/>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0.10</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72" name="正方形/長方形 71"/>
          <p:cNvSpPr/>
          <p:nvPr/>
        </p:nvSpPr>
        <p:spPr>
          <a:xfrm>
            <a:off x="7011293" y="6020282"/>
            <a:ext cx="1026801"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0.07</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73" name="正方形/長方形 72"/>
          <p:cNvSpPr/>
          <p:nvPr/>
        </p:nvSpPr>
        <p:spPr>
          <a:xfrm>
            <a:off x="1171668" y="1761420"/>
            <a:ext cx="1834529"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Melbourne</a:t>
            </a:r>
            <a:endParaRPr lang="ja-JP" altLang="en-US" sz="2000" b="1" dirty="0">
              <a:latin typeface="Meiryo UI" panose="020B0604030504040204" pitchFamily="50" charset="-128"/>
              <a:ea typeface="Meiryo UI" panose="020B0604030504040204" pitchFamily="50" charset="-128"/>
            </a:endParaRPr>
          </a:p>
        </p:txBody>
      </p:sp>
      <p:sp>
        <p:nvSpPr>
          <p:cNvPr id="74" name="正方形/長方形 73"/>
          <p:cNvSpPr/>
          <p:nvPr/>
        </p:nvSpPr>
        <p:spPr>
          <a:xfrm>
            <a:off x="1166492" y="2171124"/>
            <a:ext cx="2249069" cy="400110"/>
          </a:xfrm>
          <a:prstGeom prst="rect">
            <a:avLst/>
          </a:prstGeom>
        </p:spPr>
        <p:txBody>
          <a:bodyPr wrap="square">
            <a:spAutoFit/>
          </a:bodyPr>
          <a:lstStyle/>
          <a:p>
            <a:r>
              <a:rPr lang="en-US" altLang="ja-JP" sz="2000" b="1" dirty="0">
                <a:solidFill>
                  <a:schemeClr val="bg2">
                    <a:lumMod val="50000"/>
                  </a:schemeClr>
                </a:solidFill>
                <a:latin typeface="Meiryo UI" panose="020B0604030504040204" pitchFamily="50" charset="-128"/>
                <a:ea typeface="Meiryo UI" panose="020B0604030504040204" pitchFamily="50" charset="-128"/>
              </a:rPr>
              <a:t>Latrobe Valley</a:t>
            </a:r>
            <a:endParaRPr lang="ja-JP" altLang="en-US" sz="2000" b="1" dirty="0">
              <a:solidFill>
                <a:schemeClr val="bg2">
                  <a:lumMod val="50000"/>
                </a:schemeClr>
              </a:solidFill>
              <a:latin typeface="Meiryo UI" panose="020B0604030504040204" pitchFamily="50" charset="-128"/>
              <a:ea typeface="Meiryo UI" panose="020B0604030504040204" pitchFamily="50" charset="-128"/>
            </a:endParaRPr>
          </a:p>
        </p:txBody>
      </p:sp>
      <p:sp>
        <p:nvSpPr>
          <p:cNvPr id="51" name="楕円 50"/>
          <p:cNvSpPr/>
          <p:nvPr/>
        </p:nvSpPr>
        <p:spPr>
          <a:xfrm>
            <a:off x="5798016" y="4949086"/>
            <a:ext cx="989276" cy="287533"/>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5" name="正方形/長方形 74"/>
          <p:cNvSpPr/>
          <p:nvPr/>
        </p:nvSpPr>
        <p:spPr>
          <a:xfrm>
            <a:off x="650684" y="2764691"/>
            <a:ext cx="1210589" cy="400110"/>
          </a:xfrm>
          <a:prstGeom prst="rect">
            <a:avLst/>
          </a:prstGeom>
        </p:spPr>
        <p:txBody>
          <a:bodyPr wrap="none">
            <a:spAutoFit/>
          </a:bodyPr>
          <a:lstStyle/>
          <a:p>
            <a:pPr algn="ctr" fontAlgn="auto">
              <a:spcBef>
                <a:spcPts val="0"/>
              </a:spcBef>
              <a:spcAft>
                <a:spcPts val="0"/>
              </a:spcAft>
              <a:defRPr/>
            </a:pPr>
            <a:r>
              <a:rPr lang="ja-JP" altLang="en-US" sz="2000" b="1" dirty="0">
                <a:latin typeface="Meiryo UI" pitchFamily="50" charset="-128"/>
                <a:ea typeface="Meiryo UI" pitchFamily="50" charset="-128"/>
              </a:rPr>
              <a:t>世帯収入</a:t>
            </a:r>
            <a:endParaRPr lang="en-US" altLang="ja-JP" sz="2000" b="1" dirty="0">
              <a:latin typeface="Meiryo UI" pitchFamily="50" charset="-128"/>
              <a:ea typeface="Meiryo UI" pitchFamily="50" charset="-128"/>
            </a:endParaRPr>
          </a:p>
        </p:txBody>
      </p:sp>
      <p:sp>
        <p:nvSpPr>
          <p:cNvPr id="78" name="正方形/長方形 77"/>
          <p:cNvSpPr/>
          <p:nvPr/>
        </p:nvSpPr>
        <p:spPr>
          <a:xfrm>
            <a:off x="668940" y="3387726"/>
            <a:ext cx="1210589" cy="400110"/>
          </a:xfrm>
          <a:prstGeom prst="rect">
            <a:avLst/>
          </a:prstGeom>
        </p:spPr>
        <p:txBody>
          <a:bodyPr wrap="none">
            <a:spAutoFit/>
          </a:bodyPr>
          <a:lstStyle/>
          <a:p>
            <a:pPr algn="ctr" fontAlgn="auto">
              <a:spcBef>
                <a:spcPts val="0"/>
              </a:spcBef>
              <a:spcAft>
                <a:spcPts val="0"/>
              </a:spcAft>
              <a:defRPr/>
            </a:pPr>
            <a:r>
              <a:rPr lang="ja-JP" altLang="en-US" sz="2000" b="1" dirty="0">
                <a:latin typeface="Meiryo UI" pitchFamily="50" charset="-128"/>
                <a:ea typeface="Meiryo UI" pitchFamily="50" charset="-128"/>
              </a:rPr>
              <a:t>雇用形態</a:t>
            </a:r>
            <a:endParaRPr lang="en-US" altLang="ja-JP" sz="2000" b="1" dirty="0">
              <a:latin typeface="Meiryo UI" pitchFamily="50" charset="-128"/>
              <a:ea typeface="Meiryo UI" pitchFamily="50" charset="-128"/>
            </a:endParaRPr>
          </a:p>
        </p:txBody>
      </p:sp>
      <p:sp>
        <p:nvSpPr>
          <p:cNvPr id="77" name="正方形/長方形 76"/>
          <p:cNvSpPr/>
          <p:nvPr/>
        </p:nvSpPr>
        <p:spPr>
          <a:xfrm>
            <a:off x="406413" y="4204659"/>
            <a:ext cx="1467068" cy="400110"/>
          </a:xfrm>
          <a:prstGeom prst="rect">
            <a:avLst/>
          </a:prstGeom>
        </p:spPr>
        <p:txBody>
          <a:bodyPr wrap="none">
            <a:spAutoFit/>
          </a:bodyPr>
          <a:lstStyle/>
          <a:p>
            <a:pPr algn="ctr" fontAlgn="auto">
              <a:spcBef>
                <a:spcPts val="0"/>
              </a:spcBef>
              <a:spcAft>
                <a:spcPts val="0"/>
              </a:spcAft>
              <a:defRPr/>
            </a:pPr>
            <a:r>
              <a:rPr lang="ja-JP" altLang="en-US" sz="2000" b="1" dirty="0">
                <a:latin typeface="Meiryo UI" pitchFamily="50" charset="-128"/>
                <a:ea typeface="Meiryo UI" pitchFamily="50" charset="-128"/>
              </a:rPr>
              <a:t>政治的関与</a:t>
            </a:r>
            <a:endParaRPr lang="en-US" altLang="ja-JP" sz="2000" b="1" dirty="0">
              <a:latin typeface="Meiryo UI" pitchFamily="50" charset="-128"/>
              <a:ea typeface="Meiryo UI" pitchFamily="50" charset="-128"/>
            </a:endParaRPr>
          </a:p>
        </p:txBody>
      </p:sp>
      <p:sp>
        <p:nvSpPr>
          <p:cNvPr id="79" name="正方形/長方形 78"/>
          <p:cNvSpPr/>
          <p:nvPr/>
        </p:nvSpPr>
        <p:spPr>
          <a:xfrm>
            <a:off x="552151" y="5107195"/>
            <a:ext cx="1210589" cy="400110"/>
          </a:xfrm>
          <a:prstGeom prst="rect">
            <a:avLst/>
          </a:prstGeom>
        </p:spPr>
        <p:txBody>
          <a:bodyPr wrap="none">
            <a:spAutoFit/>
          </a:bodyPr>
          <a:lstStyle/>
          <a:p>
            <a:pPr algn="ctr" fontAlgn="auto">
              <a:spcBef>
                <a:spcPts val="0"/>
              </a:spcBef>
              <a:spcAft>
                <a:spcPts val="0"/>
              </a:spcAft>
              <a:defRPr/>
            </a:pPr>
            <a:r>
              <a:rPr lang="ja-JP" altLang="en-US" sz="2000" b="1" dirty="0">
                <a:latin typeface="Meiryo UI" pitchFamily="50" charset="-128"/>
                <a:ea typeface="Meiryo UI" pitchFamily="50" charset="-128"/>
              </a:rPr>
              <a:t>参加方法</a:t>
            </a:r>
            <a:endParaRPr lang="en-US" altLang="ja-JP" sz="2000" b="1" dirty="0">
              <a:latin typeface="Meiryo UI" pitchFamily="50" charset="-128"/>
              <a:ea typeface="Meiryo UI" pitchFamily="50" charset="-128"/>
            </a:endParaRPr>
          </a:p>
        </p:txBody>
      </p:sp>
      <p:sp>
        <p:nvSpPr>
          <p:cNvPr id="80" name="正方形/長方形 79"/>
          <p:cNvSpPr/>
          <p:nvPr/>
        </p:nvSpPr>
        <p:spPr>
          <a:xfrm>
            <a:off x="586681" y="5718214"/>
            <a:ext cx="1467068" cy="400110"/>
          </a:xfrm>
          <a:prstGeom prst="rect">
            <a:avLst/>
          </a:prstGeom>
        </p:spPr>
        <p:txBody>
          <a:bodyPr wrap="none">
            <a:spAutoFit/>
          </a:bodyPr>
          <a:lstStyle/>
          <a:p>
            <a:pPr algn="ctr" fontAlgn="auto">
              <a:spcBef>
                <a:spcPts val="0"/>
              </a:spcBef>
              <a:spcAft>
                <a:spcPts val="0"/>
              </a:spcAft>
              <a:defRPr/>
            </a:pPr>
            <a:r>
              <a:rPr lang="ja-JP" altLang="en-US" sz="2000" b="1" dirty="0">
                <a:latin typeface="Meiryo UI" pitchFamily="50" charset="-128"/>
                <a:ea typeface="Meiryo UI" pitchFamily="50" charset="-128"/>
              </a:rPr>
              <a:t>社会的支援</a:t>
            </a:r>
            <a:endParaRPr lang="en-US" altLang="ja-JP" sz="2000" b="1" dirty="0">
              <a:latin typeface="Meiryo UI" pitchFamily="50" charset="-128"/>
              <a:ea typeface="Meiryo UI" pitchFamily="50" charset="-128"/>
            </a:endParaRPr>
          </a:p>
        </p:txBody>
      </p:sp>
      <p:sp>
        <p:nvSpPr>
          <p:cNvPr id="82" name="正方形/長方形 81"/>
          <p:cNvSpPr/>
          <p:nvPr/>
        </p:nvSpPr>
        <p:spPr>
          <a:xfrm>
            <a:off x="9239896" y="2104022"/>
            <a:ext cx="2855078" cy="923330"/>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政治的</a:t>
            </a:r>
            <a:r>
              <a:rPr lang="ja-JP" altLang="en-US" b="1" dirty="0">
                <a:latin typeface="Meiryo UI" panose="020B0604030504040204" pitchFamily="50" charset="-128"/>
                <a:ea typeface="Meiryo UI" panose="020B0604030504040204" pitchFamily="50" charset="-128"/>
              </a:rPr>
              <a:t>な活動が活発な人ほど、他の活動にも参加している可能性が高い。</a:t>
            </a:r>
          </a:p>
        </p:txBody>
      </p:sp>
    </p:spTree>
    <p:extLst>
      <p:ext uri="{BB962C8B-B14F-4D97-AF65-F5344CB8AC3E}">
        <p14:creationId xmlns:p14="http://schemas.microsoft.com/office/powerpoint/2010/main" val="2627343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11681659" cy="523220"/>
          </a:xfrm>
        </p:spPr>
        <p:txBody>
          <a:bodyPr/>
          <a:lstStyle/>
          <a:p>
            <a:pPr algn="l"/>
            <a:r>
              <a:rPr lang="en-US" altLang="ja-JP" sz="2800" b="1" dirty="0">
                <a:latin typeface="Meiryo UI" pitchFamily="50" charset="-128"/>
                <a:ea typeface="Meiryo UI" pitchFamily="50" charset="-128"/>
              </a:rPr>
              <a:t>4-3. </a:t>
            </a:r>
            <a:r>
              <a:rPr lang="en-US" altLang="ja-JP" sz="2800" b="1" dirty="0" smtClean="0">
                <a:latin typeface="Meiryo UI" pitchFamily="50" charset="-128"/>
                <a:ea typeface="Meiryo UI" pitchFamily="50" charset="-128"/>
              </a:rPr>
              <a:t>Relations </a:t>
            </a:r>
            <a:r>
              <a:rPr lang="en-US" altLang="ja-JP" sz="2800" b="1" dirty="0">
                <a:latin typeface="Meiryo UI" pitchFamily="50" charset="-128"/>
                <a:ea typeface="Meiryo UI" pitchFamily="50" charset="-128"/>
              </a:rPr>
              <a:t>among the five dimensions of social exclusion</a:t>
            </a:r>
            <a:endParaRPr lang="ja-JP" altLang="en-US" sz="2800" b="1" dirty="0">
              <a:latin typeface="Meiryo UI" pitchFamily="50" charset="-128"/>
              <a:ea typeface="Meiryo UI" pitchFamily="50" charset="-128"/>
            </a:endParaRPr>
          </a:p>
        </p:txBody>
      </p:sp>
      <p:sp>
        <p:nvSpPr>
          <p:cNvPr id="20" name="正方形/長方形 19"/>
          <p:cNvSpPr/>
          <p:nvPr/>
        </p:nvSpPr>
        <p:spPr>
          <a:xfrm>
            <a:off x="93988" y="865824"/>
            <a:ext cx="11978842" cy="523220"/>
          </a:xfrm>
          <a:prstGeom prst="rect">
            <a:avLst/>
          </a:prstGeom>
          <a:ln w="38100">
            <a:solidFill>
              <a:schemeClr val="tx1"/>
            </a:solidFill>
          </a:ln>
        </p:spPr>
        <p:txBody>
          <a:bodyPr wrap="square">
            <a:spAutoFit/>
          </a:bodyPr>
          <a:lstStyle/>
          <a:p>
            <a:pPr algn="ctr"/>
            <a:r>
              <a:rPr lang="en-US" altLang="ja-JP" sz="2800" b="1" dirty="0" smtClean="0">
                <a:latin typeface="Meiryo UI" panose="020B0604030504040204" pitchFamily="50" charset="-128"/>
                <a:ea typeface="Meiryo UI" panose="020B0604030504040204" pitchFamily="50" charset="-128"/>
              </a:rPr>
              <a:t>Numbers of risk </a:t>
            </a:r>
            <a:r>
              <a:rPr lang="en-US" altLang="ja-JP" sz="2800" b="1" dirty="0">
                <a:latin typeface="Meiryo UI" panose="020B0604030504040204" pitchFamily="50" charset="-128"/>
                <a:ea typeface="Meiryo UI" panose="020B0604030504040204" pitchFamily="50" charset="-128"/>
              </a:rPr>
              <a:t>points </a:t>
            </a:r>
            <a:r>
              <a:rPr lang="en-US" altLang="ja-JP" sz="2800" b="1" dirty="0" smtClean="0">
                <a:latin typeface="Meiryo UI" panose="020B0604030504040204" pitchFamily="50" charset="-128"/>
                <a:ea typeface="Meiryo UI" panose="020B0604030504040204" pitchFamily="50" charset="-128"/>
              </a:rPr>
              <a:t>from each respondent and factor</a:t>
            </a:r>
            <a:endParaRPr lang="en-US" altLang="ja-JP" sz="2800" b="1" dirty="0">
              <a:latin typeface="Meiryo UI" panose="020B0604030504040204" pitchFamily="50" charset="-128"/>
              <a:ea typeface="Meiryo UI" panose="020B0604030504040204" pitchFamily="50" charset="-128"/>
            </a:endParaRPr>
          </a:p>
        </p:txBody>
      </p:sp>
      <p:sp>
        <p:nvSpPr>
          <p:cNvPr id="23" name="Freeform 6"/>
          <p:cNvSpPr>
            <a:spLocks noEditPoints="1"/>
          </p:cNvSpPr>
          <p:nvPr/>
        </p:nvSpPr>
        <p:spPr bwMode="auto">
          <a:xfrm>
            <a:off x="408233" y="2110771"/>
            <a:ext cx="5219700" cy="2431694"/>
          </a:xfrm>
          <a:custGeom>
            <a:avLst/>
            <a:gdLst>
              <a:gd name="T0" fmla="*/ 0 w 3288"/>
              <a:gd name="T1" fmla="*/ 1256 h 1256"/>
              <a:gd name="T2" fmla="*/ 3288 w 3288"/>
              <a:gd name="T3" fmla="*/ 1256 h 1256"/>
              <a:gd name="T4" fmla="*/ 0 w 3288"/>
              <a:gd name="T5" fmla="*/ 1116 h 1256"/>
              <a:gd name="T6" fmla="*/ 3288 w 3288"/>
              <a:gd name="T7" fmla="*/ 1116 h 1256"/>
              <a:gd name="T8" fmla="*/ 0 w 3288"/>
              <a:gd name="T9" fmla="*/ 975 h 1256"/>
              <a:gd name="T10" fmla="*/ 3288 w 3288"/>
              <a:gd name="T11" fmla="*/ 975 h 1256"/>
              <a:gd name="T12" fmla="*/ 0 w 3288"/>
              <a:gd name="T13" fmla="*/ 835 h 1256"/>
              <a:gd name="T14" fmla="*/ 3288 w 3288"/>
              <a:gd name="T15" fmla="*/ 835 h 1256"/>
              <a:gd name="T16" fmla="*/ 0 w 3288"/>
              <a:gd name="T17" fmla="*/ 694 h 1256"/>
              <a:gd name="T18" fmla="*/ 3288 w 3288"/>
              <a:gd name="T19" fmla="*/ 694 h 1256"/>
              <a:gd name="T20" fmla="*/ 0 w 3288"/>
              <a:gd name="T21" fmla="*/ 553 h 1256"/>
              <a:gd name="T22" fmla="*/ 3288 w 3288"/>
              <a:gd name="T23" fmla="*/ 553 h 1256"/>
              <a:gd name="T24" fmla="*/ 0 w 3288"/>
              <a:gd name="T25" fmla="*/ 421 h 1256"/>
              <a:gd name="T26" fmla="*/ 3288 w 3288"/>
              <a:gd name="T27" fmla="*/ 421 h 1256"/>
              <a:gd name="T28" fmla="*/ 0 w 3288"/>
              <a:gd name="T29" fmla="*/ 281 h 1256"/>
              <a:gd name="T30" fmla="*/ 3288 w 3288"/>
              <a:gd name="T31" fmla="*/ 281 h 1256"/>
              <a:gd name="T32" fmla="*/ 0 w 3288"/>
              <a:gd name="T33" fmla="*/ 140 h 1256"/>
              <a:gd name="T34" fmla="*/ 3288 w 3288"/>
              <a:gd name="T35" fmla="*/ 140 h 1256"/>
              <a:gd name="T36" fmla="*/ 0 w 3288"/>
              <a:gd name="T37" fmla="*/ 0 h 1256"/>
              <a:gd name="T38" fmla="*/ 3288 w 3288"/>
              <a:gd name="T39" fmla="*/ 0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8" h="1256">
                <a:moveTo>
                  <a:pt x="0" y="1256"/>
                </a:moveTo>
                <a:lnTo>
                  <a:pt x="3288" y="1256"/>
                </a:lnTo>
                <a:moveTo>
                  <a:pt x="0" y="1116"/>
                </a:moveTo>
                <a:lnTo>
                  <a:pt x="3288" y="1116"/>
                </a:lnTo>
                <a:moveTo>
                  <a:pt x="0" y="975"/>
                </a:moveTo>
                <a:lnTo>
                  <a:pt x="3288" y="975"/>
                </a:lnTo>
                <a:moveTo>
                  <a:pt x="0" y="835"/>
                </a:moveTo>
                <a:lnTo>
                  <a:pt x="3288" y="835"/>
                </a:lnTo>
                <a:moveTo>
                  <a:pt x="0" y="694"/>
                </a:moveTo>
                <a:lnTo>
                  <a:pt x="3288" y="694"/>
                </a:lnTo>
                <a:moveTo>
                  <a:pt x="0" y="553"/>
                </a:moveTo>
                <a:lnTo>
                  <a:pt x="3288" y="553"/>
                </a:lnTo>
                <a:moveTo>
                  <a:pt x="0" y="421"/>
                </a:moveTo>
                <a:lnTo>
                  <a:pt x="3288" y="421"/>
                </a:lnTo>
                <a:moveTo>
                  <a:pt x="0" y="281"/>
                </a:moveTo>
                <a:lnTo>
                  <a:pt x="3288" y="281"/>
                </a:lnTo>
                <a:moveTo>
                  <a:pt x="0" y="140"/>
                </a:moveTo>
                <a:lnTo>
                  <a:pt x="3288" y="140"/>
                </a:lnTo>
                <a:moveTo>
                  <a:pt x="0" y="0"/>
                </a:moveTo>
                <a:lnTo>
                  <a:pt x="3288"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000" b="1">
              <a:latin typeface="Meiryo UI" panose="020B0604030504040204" pitchFamily="50" charset="-128"/>
              <a:ea typeface="Meiryo UI" panose="020B0604030504040204" pitchFamily="50" charset="-128"/>
            </a:endParaRPr>
          </a:p>
        </p:txBody>
      </p:sp>
      <p:sp>
        <p:nvSpPr>
          <p:cNvPr id="25" name="Freeform 7"/>
          <p:cNvSpPr>
            <a:spLocks noEditPoints="1"/>
          </p:cNvSpPr>
          <p:nvPr/>
        </p:nvSpPr>
        <p:spPr bwMode="auto">
          <a:xfrm>
            <a:off x="593971" y="2374076"/>
            <a:ext cx="3151187" cy="2433630"/>
          </a:xfrm>
          <a:custGeom>
            <a:avLst/>
            <a:gdLst>
              <a:gd name="T0" fmla="*/ 0 w 1985"/>
              <a:gd name="T1" fmla="*/ 0 h 1257"/>
              <a:gd name="T2" fmla="*/ 106 w 1985"/>
              <a:gd name="T3" fmla="*/ 0 h 1257"/>
              <a:gd name="T4" fmla="*/ 106 w 1985"/>
              <a:gd name="T5" fmla="*/ 1257 h 1257"/>
              <a:gd name="T6" fmla="*/ 0 w 1985"/>
              <a:gd name="T7" fmla="*/ 1257 h 1257"/>
              <a:gd name="T8" fmla="*/ 0 w 1985"/>
              <a:gd name="T9" fmla="*/ 0 h 1257"/>
              <a:gd name="T10" fmla="*/ 470 w 1985"/>
              <a:gd name="T11" fmla="*/ 256 h 1257"/>
              <a:gd name="T12" fmla="*/ 576 w 1985"/>
              <a:gd name="T13" fmla="*/ 256 h 1257"/>
              <a:gd name="T14" fmla="*/ 576 w 1985"/>
              <a:gd name="T15" fmla="*/ 1257 h 1257"/>
              <a:gd name="T16" fmla="*/ 470 w 1985"/>
              <a:gd name="T17" fmla="*/ 1257 h 1257"/>
              <a:gd name="T18" fmla="*/ 470 w 1985"/>
              <a:gd name="T19" fmla="*/ 256 h 1257"/>
              <a:gd name="T20" fmla="*/ 940 w 1985"/>
              <a:gd name="T21" fmla="*/ 893 h 1257"/>
              <a:gd name="T22" fmla="*/ 1046 w 1985"/>
              <a:gd name="T23" fmla="*/ 893 h 1257"/>
              <a:gd name="T24" fmla="*/ 1046 w 1985"/>
              <a:gd name="T25" fmla="*/ 1257 h 1257"/>
              <a:gd name="T26" fmla="*/ 940 w 1985"/>
              <a:gd name="T27" fmla="*/ 1257 h 1257"/>
              <a:gd name="T28" fmla="*/ 940 w 1985"/>
              <a:gd name="T29" fmla="*/ 893 h 1257"/>
              <a:gd name="T30" fmla="*/ 1409 w 1985"/>
              <a:gd name="T31" fmla="*/ 1116 h 1257"/>
              <a:gd name="T32" fmla="*/ 1516 w 1985"/>
              <a:gd name="T33" fmla="*/ 1116 h 1257"/>
              <a:gd name="T34" fmla="*/ 1516 w 1985"/>
              <a:gd name="T35" fmla="*/ 1257 h 1257"/>
              <a:gd name="T36" fmla="*/ 1409 w 1985"/>
              <a:gd name="T37" fmla="*/ 1257 h 1257"/>
              <a:gd name="T38" fmla="*/ 1409 w 1985"/>
              <a:gd name="T39" fmla="*/ 1116 h 1257"/>
              <a:gd name="T40" fmla="*/ 1879 w 1985"/>
              <a:gd name="T41" fmla="*/ 1232 h 1257"/>
              <a:gd name="T42" fmla="*/ 1985 w 1985"/>
              <a:gd name="T43" fmla="*/ 1232 h 1257"/>
              <a:gd name="T44" fmla="*/ 1985 w 1985"/>
              <a:gd name="T45" fmla="*/ 1257 h 1257"/>
              <a:gd name="T46" fmla="*/ 1879 w 1985"/>
              <a:gd name="T47" fmla="*/ 1257 h 1257"/>
              <a:gd name="T48" fmla="*/ 1879 w 1985"/>
              <a:gd name="T49" fmla="*/ 1232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5" h="1257">
                <a:moveTo>
                  <a:pt x="0" y="0"/>
                </a:moveTo>
                <a:lnTo>
                  <a:pt x="106" y="0"/>
                </a:lnTo>
                <a:lnTo>
                  <a:pt x="106" y="1257"/>
                </a:lnTo>
                <a:lnTo>
                  <a:pt x="0" y="1257"/>
                </a:lnTo>
                <a:lnTo>
                  <a:pt x="0" y="0"/>
                </a:lnTo>
                <a:close/>
                <a:moveTo>
                  <a:pt x="470" y="256"/>
                </a:moveTo>
                <a:lnTo>
                  <a:pt x="576" y="256"/>
                </a:lnTo>
                <a:lnTo>
                  <a:pt x="576" y="1257"/>
                </a:lnTo>
                <a:lnTo>
                  <a:pt x="470" y="1257"/>
                </a:lnTo>
                <a:lnTo>
                  <a:pt x="470" y="256"/>
                </a:lnTo>
                <a:close/>
                <a:moveTo>
                  <a:pt x="940" y="893"/>
                </a:moveTo>
                <a:lnTo>
                  <a:pt x="1046" y="893"/>
                </a:lnTo>
                <a:lnTo>
                  <a:pt x="1046" y="1257"/>
                </a:lnTo>
                <a:lnTo>
                  <a:pt x="940" y="1257"/>
                </a:lnTo>
                <a:lnTo>
                  <a:pt x="940" y="893"/>
                </a:lnTo>
                <a:close/>
                <a:moveTo>
                  <a:pt x="1409" y="1116"/>
                </a:moveTo>
                <a:lnTo>
                  <a:pt x="1516" y="1116"/>
                </a:lnTo>
                <a:lnTo>
                  <a:pt x="1516" y="1257"/>
                </a:lnTo>
                <a:lnTo>
                  <a:pt x="1409" y="1257"/>
                </a:lnTo>
                <a:lnTo>
                  <a:pt x="1409" y="1116"/>
                </a:lnTo>
                <a:close/>
                <a:moveTo>
                  <a:pt x="1879" y="1232"/>
                </a:moveTo>
                <a:lnTo>
                  <a:pt x="1985" y="1232"/>
                </a:lnTo>
                <a:lnTo>
                  <a:pt x="1985" y="1257"/>
                </a:lnTo>
                <a:lnTo>
                  <a:pt x="1879" y="1257"/>
                </a:lnTo>
                <a:lnTo>
                  <a:pt x="1879" y="1232"/>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000" b="1">
              <a:latin typeface="Meiryo UI" panose="020B0604030504040204" pitchFamily="50" charset="-128"/>
              <a:ea typeface="Meiryo UI" panose="020B0604030504040204" pitchFamily="50" charset="-128"/>
            </a:endParaRPr>
          </a:p>
        </p:txBody>
      </p:sp>
      <p:sp>
        <p:nvSpPr>
          <p:cNvPr id="27" name="Freeform 8"/>
          <p:cNvSpPr>
            <a:spLocks noEditPoints="1"/>
          </p:cNvSpPr>
          <p:nvPr/>
        </p:nvSpPr>
        <p:spPr bwMode="auto">
          <a:xfrm>
            <a:off x="811458" y="2805818"/>
            <a:ext cx="3138487" cy="2001888"/>
          </a:xfrm>
          <a:custGeom>
            <a:avLst/>
            <a:gdLst>
              <a:gd name="T0" fmla="*/ 0 w 1977"/>
              <a:gd name="T1" fmla="*/ 33 h 1034"/>
              <a:gd name="T2" fmla="*/ 106 w 1977"/>
              <a:gd name="T3" fmla="*/ 33 h 1034"/>
              <a:gd name="T4" fmla="*/ 106 w 1977"/>
              <a:gd name="T5" fmla="*/ 1034 h 1034"/>
              <a:gd name="T6" fmla="*/ 0 w 1977"/>
              <a:gd name="T7" fmla="*/ 1034 h 1034"/>
              <a:gd name="T8" fmla="*/ 0 w 1977"/>
              <a:gd name="T9" fmla="*/ 33 h 1034"/>
              <a:gd name="T10" fmla="*/ 469 w 1977"/>
              <a:gd name="T11" fmla="*/ 0 h 1034"/>
              <a:gd name="T12" fmla="*/ 575 w 1977"/>
              <a:gd name="T13" fmla="*/ 0 h 1034"/>
              <a:gd name="T14" fmla="*/ 575 w 1977"/>
              <a:gd name="T15" fmla="*/ 1034 h 1034"/>
              <a:gd name="T16" fmla="*/ 469 w 1977"/>
              <a:gd name="T17" fmla="*/ 1034 h 1034"/>
              <a:gd name="T18" fmla="*/ 469 w 1977"/>
              <a:gd name="T19" fmla="*/ 0 h 1034"/>
              <a:gd name="T20" fmla="*/ 939 w 1977"/>
              <a:gd name="T21" fmla="*/ 529 h 1034"/>
              <a:gd name="T22" fmla="*/ 1038 w 1977"/>
              <a:gd name="T23" fmla="*/ 529 h 1034"/>
              <a:gd name="T24" fmla="*/ 1038 w 1977"/>
              <a:gd name="T25" fmla="*/ 1034 h 1034"/>
              <a:gd name="T26" fmla="*/ 939 w 1977"/>
              <a:gd name="T27" fmla="*/ 1034 h 1034"/>
              <a:gd name="T28" fmla="*/ 939 w 1977"/>
              <a:gd name="T29" fmla="*/ 529 h 1034"/>
              <a:gd name="T30" fmla="*/ 1409 w 1977"/>
              <a:gd name="T31" fmla="*/ 835 h 1034"/>
              <a:gd name="T32" fmla="*/ 1507 w 1977"/>
              <a:gd name="T33" fmla="*/ 835 h 1034"/>
              <a:gd name="T34" fmla="*/ 1507 w 1977"/>
              <a:gd name="T35" fmla="*/ 1034 h 1034"/>
              <a:gd name="T36" fmla="*/ 1409 w 1977"/>
              <a:gd name="T37" fmla="*/ 1034 h 1034"/>
              <a:gd name="T38" fmla="*/ 1409 w 1977"/>
              <a:gd name="T39" fmla="*/ 835 h 1034"/>
              <a:gd name="T40" fmla="*/ 1871 w 1977"/>
              <a:gd name="T41" fmla="*/ 951 h 1034"/>
              <a:gd name="T42" fmla="*/ 1977 w 1977"/>
              <a:gd name="T43" fmla="*/ 951 h 1034"/>
              <a:gd name="T44" fmla="*/ 1977 w 1977"/>
              <a:gd name="T45" fmla="*/ 1034 h 1034"/>
              <a:gd name="T46" fmla="*/ 1871 w 1977"/>
              <a:gd name="T47" fmla="*/ 1034 h 1034"/>
              <a:gd name="T48" fmla="*/ 1871 w 1977"/>
              <a:gd name="T49" fmla="*/ 951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77" h="1034">
                <a:moveTo>
                  <a:pt x="0" y="33"/>
                </a:moveTo>
                <a:lnTo>
                  <a:pt x="106" y="33"/>
                </a:lnTo>
                <a:lnTo>
                  <a:pt x="106" y="1034"/>
                </a:lnTo>
                <a:lnTo>
                  <a:pt x="0" y="1034"/>
                </a:lnTo>
                <a:lnTo>
                  <a:pt x="0" y="33"/>
                </a:lnTo>
                <a:close/>
                <a:moveTo>
                  <a:pt x="469" y="0"/>
                </a:moveTo>
                <a:lnTo>
                  <a:pt x="575" y="0"/>
                </a:lnTo>
                <a:lnTo>
                  <a:pt x="575" y="1034"/>
                </a:lnTo>
                <a:lnTo>
                  <a:pt x="469" y="1034"/>
                </a:lnTo>
                <a:lnTo>
                  <a:pt x="469" y="0"/>
                </a:lnTo>
                <a:close/>
                <a:moveTo>
                  <a:pt x="939" y="529"/>
                </a:moveTo>
                <a:lnTo>
                  <a:pt x="1038" y="529"/>
                </a:lnTo>
                <a:lnTo>
                  <a:pt x="1038" y="1034"/>
                </a:lnTo>
                <a:lnTo>
                  <a:pt x="939" y="1034"/>
                </a:lnTo>
                <a:lnTo>
                  <a:pt x="939" y="529"/>
                </a:lnTo>
                <a:close/>
                <a:moveTo>
                  <a:pt x="1409" y="835"/>
                </a:moveTo>
                <a:lnTo>
                  <a:pt x="1507" y="835"/>
                </a:lnTo>
                <a:lnTo>
                  <a:pt x="1507" y="1034"/>
                </a:lnTo>
                <a:lnTo>
                  <a:pt x="1409" y="1034"/>
                </a:lnTo>
                <a:lnTo>
                  <a:pt x="1409" y="835"/>
                </a:lnTo>
                <a:close/>
                <a:moveTo>
                  <a:pt x="1871" y="951"/>
                </a:moveTo>
                <a:lnTo>
                  <a:pt x="1977" y="951"/>
                </a:lnTo>
                <a:lnTo>
                  <a:pt x="1977" y="1034"/>
                </a:lnTo>
                <a:lnTo>
                  <a:pt x="1871" y="1034"/>
                </a:lnTo>
                <a:lnTo>
                  <a:pt x="1871" y="951"/>
                </a:lnTo>
                <a:close/>
              </a:path>
            </a:pathLst>
          </a:custGeom>
          <a:solidFill>
            <a:srgbClr val="ED7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000" b="1">
              <a:latin typeface="Meiryo UI" panose="020B0604030504040204" pitchFamily="50" charset="-128"/>
              <a:ea typeface="Meiryo UI" panose="020B0604030504040204" pitchFamily="50" charset="-128"/>
            </a:endParaRPr>
          </a:p>
        </p:txBody>
      </p:sp>
      <p:sp>
        <p:nvSpPr>
          <p:cNvPr id="30" name="Line 9"/>
          <p:cNvSpPr>
            <a:spLocks noChangeShapeType="1"/>
          </p:cNvSpPr>
          <p:nvPr/>
        </p:nvSpPr>
        <p:spPr bwMode="auto">
          <a:xfrm>
            <a:off x="408233" y="4815450"/>
            <a:ext cx="5219700" cy="0"/>
          </a:xfrm>
          <a:prstGeom prst="line">
            <a:avLst/>
          </a:prstGeom>
          <a:noFill/>
          <a:ln w="12700"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2000" b="1">
              <a:latin typeface="Meiryo UI" panose="020B0604030504040204" pitchFamily="50" charset="-128"/>
              <a:ea typeface="Meiryo UI" panose="020B0604030504040204" pitchFamily="50" charset="-128"/>
            </a:endParaRPr>
          </a:p>
        </p:txBody>
      </p:sp>
      <p:sp>
        <p:nvSpPr>
          <p:cNvPr id="31" name="Rectangle 10"/>
          <p:cNvSpPr>
            <a:spLocks noChangeArrowheads="1"/>
          </p:cNvSpPr>
          <p:nvPr/>
        </p:nvSpPr>
        <p:spPr bwMode="auto">
          <a:xfrm>
            <a:off x="212971" y="4687670"/>
            <a:ext cx="1218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34" name="Rectangle 11"/>
          <p:cNvSpPr>
            <a:spLocks noChangeArrowheads="1"/>
          </p:cNvSpPr>
          <p:nvPr/>
        </p:nvSpPr>
        <p:spPr bwMode="auto">
          <a:xfrm>
            <a:off x="212971" y="4418557"/>
            <a:ext cx="1218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36" name="Rectangle 12"/>
          <p:cNvSpPr>
            <a:spLocks noChangeArrowheads="1"/>
          </p:cNvSpPr>
          <p:nvPr/>
        </p:nvSpPr>
        <p:spPr bwMode="auto">
          <a:xfrm>
            <a:off x="139946" y="4147508"/>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10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38" name="Rectangle 13"/>
          <p:cNvSpPr>
            <a:spLocks noChangeArrowheads="1"/>
          </p:cNvSpPr>
          <p:nvPr/>
        </p:nvSpPr>
        <p:spPr bwMode="auto">
          <a:xfrm>
            <a:off x="139946" y="3878396"/>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15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40" name="Rectangle 14"/>
          <p:cNvSpPr>
            <a:spLocks noChangeArrowheads="1"/>
          </p:cNvSpPr>
          <p:nvPr/>
        </p:nvSpPr>
        <p:spPr bwMode="auto">
          <a:xfrm>
            <a:off x="139946" y="3607348"/>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20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42" name="Rectangle 15"/>
          <p:cNvSpPr>
            <a:spLocks noChangeArrowheads="1"/>
          </p:cNvSpPr>
          <p:nvPr/>
        </p:nvSpPr>
        <p:spPr bwMode="auto">
          <a:xfrm>
            <a:off x="139946" y="3338234"/>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25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44" name="Rectangle 16"/>
          <p:cNvSpPr>
            <a:spLocks noChangeArrowheads="1"/>
          </p:cNvSpPr>
          <p:nvPr/>
        </p:nvSpPr>
        <p:spPr bwMode="auto">
          <a:xfrm>
            <a:off x="139946" y="3069122"/>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30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45" name="Rectangle 17"/>
          <p:cNvSpPr>
            <a:spLocks noChangeArrowheads="1"/>
          </p:cNvSpPr>
          <p:nvPr/>
        </p:nvSpPr>
        <p:spPr bwMode="auto">
          <a:xfrm>
            <a:off x="139946" y="2798074"/>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35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46" name="Rectangle 18"/>
          <p:cNvSpPr>
            <a:spLocks noChangeArrowheads="1"/>
          </p:cNvSpPr>
          <p:nvPr/>
        </p:nvSpPr>
        <p:spPr bwMode="auto">
          <a:xfrm>
            <a:off x="139946" y="2528961"/>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40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47" name="Rectangle 19"/>
          <p:cNvSpPr>
            <a:spLocks noChangeArrowheads="1"/>
          </p:cNvSpPr>
          <p:nvPr/>
        </p:nvSpPr>
        <p:spPr bwMode="auto">
          <a:xfrm>
            <a:off x="139946" y="2257912"/>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45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48" name="Rectangle 20"/>
          <p:cNvSpPr>
            <a:spLocks noChangeArrowheads="1"/>
          </p:cNvSpPr>
          <p:nvPr/>
        </p:nvSpPr>
        <p:spPr bwMode="auto">
          <a:xfrm>
            <a:off x="139946" y="1988800"/>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50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49" name="Rectangle 21"/>
          <p:cNvSpPr>
            <a:spLocks noChangeArrowheads="1"/>
          </p:cNvSpPr>
          <p:nvPr/>
        </p:nvSpPr>
        <p:spPr bwMode="auto">
          <a:xfrm>
            <a:off x="633658" y="4937421"/>
            <a:ext cx="4953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None</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56" name="Rectangle 22"/>
          <p:cNvSpPr>
            <a:spLocks noChangeArrowheads="1"/>
          </p:cNvSpPr>
          <p:nvPr/>
        </p:nvSpPr>
        <p:spPr bwMode="auto">
          <a:xfrm>
            <a:off x="1414708" y="4937421"/>
            <a:ext cx="3767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One</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86" name="Rectangle 23"/>
          <p:cNvSpPr>
            <a:spLocks noChangeArrowheads="1"/>
          </p:cNvSpPr>
          <p:nvPr/>
        </p:nvSpPr>
        <p:spPr bwMode="auto">
          <a:xfrm>
            <a:off x="2156071" y="4937421"/>
            <a:ext cx="3794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Two</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87" name="Rectangle 24"/>
          <p:cNvSpPr>
            <a:spLocks noChangeArrowheads="1"/>
          </p:cNvSpPr>
          <p:nvPr/>
        </p:nvSpPr>
        <p:spPr bwMode="auto">
          <a:xfrm>
            <a:off x="2856158" y="4937421"/>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Three</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88" name="Rectangle 25"/>
          <p:cNvSpPr>
            <a:spLocks noChangeArrowheads="1"/>
          </p:cNvSpPr>
          <p:nvPr/>
        </p:nvSpPr>
        <p:spPr bwMode="auto">
          <a:xfrm>
            <a:off x="3635621" y="4937421"/>
            <a:ext cx="4310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Four</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89" name="Rectangle 26"/>
          <p:cNvSpPr>
            <a:spLocks noChangeArrowheads="1"/>
          </p:cNvSpPr>
          <p:nvPr/>
        </p:nvSpPr>
        <p:spPr bwMode="auto">
          <a:xfrm>
            <a:off x="4396033" y="4937421"/>
            <a:ext cx="3833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Five</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92" name="Rectangle 29"/>
          <p:cNvSpPr>
            <a:spLocks noChangeArrowheads="1"/>
          </p:cNvSpPr>
          <p:nvPr/>
        </p:nvSpPr>
        <p:spPr bwMode="auto">
          <a:xfrm>
            <a:off x="2315521" y="2116523"/>
            <a:ext cx="84137" cy="112292"/>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2000" b="1">
              <a:latin typeface="Meiryo UI" panose="020B0604030504040204" pitchFamily="50" charset="-128"/>
              <a:ea typeface="Meiryo UI" panose="020B0604030504040204" pitchFamily="50" charset="-128"/>
            </a:endParaRPr>
          </a:p>
        </p:txBody>
      </p:sp>
      <p:sp>
        <p:nvSpPr>
          <p:cNvPr id="93" name="Rectangle 30"/>
          <p:cNvSpPr>
            <a:spLocks noChangeArrowheads="1"/>
          </p:cNvSpPr>
          <p:nvPr/>
        </p:nvSpPr>
        <p:spPr bwMode="auto">
          <a:xfrm>
            <a:off x="2434584" y="2048760"/>
            <a:ext cx="1005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Melborune</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94" name="Rectangle 31"/>
          <p:cNvSpPr>
            <a:spLocks noChangeArrowheads="1"/>
          </p:cNvSpPr>
          <p:nvPr/>
        </p:nvSpPr>
        <p:spPr bwMode="auto">
          <a:xfrm>
            <a:off x="3621824" y="2116523"/>
            <a:ext cx="71437" cy="112292"/>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2000" b="1">
              <a:latin typeface="Meiryo UI" panose="020B0604030504040204" pitchFamily="50" charset="-128"/>
              <a:ea typeface="Meiryo UI" panose="020B0604030504040204" pitchFamily="50" charset="-128"/>
            </a:endParaRPr>
          </a:p>
        </p:txBody>
      </p:sp>
      <p:sp>
        <p:nvSpPr>
          <p:cNvPr id="95" name="Rectangle 32"/>
          <p:cNvSpPr>
            <a:spLocks noChangeArrowheads="1"/>
          </p:cNvSpPr>
          <p:nvPr/>
        </p:nvSpPr>
        <p:spPr bwMode="auto">
          <a:xfrm>
            <a:off x="3736124" y="2048760"/>
            <a:ext cx="13571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Latrobe Valley</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00" name="Freeform 38"/>
          <p:cNvSpPr>
            <a:spLocks noEditPoints="1"/>
          </p:cNvSpPr>
          <p:nvPr/>
        </p:nvSpPr>
        <p:spPr bwMode="auto">
          <a:xfrm>
            <a:off x="6578846" y="2110773"/>
            <a:ext cx="5208587" cy="2160645"/>
          </a:xfrm>
          <a:custGeom>
            <a:avLst/>
            <a:gdLst>
              <a:gd name="T0" fmla="*/ 0 w 3281"/>
              <a:gd name="T1" fmla="*/ 1116 h 1116"/>
              <a:gd name="T2" fmla="*/ 3281 w 3281"/>
              <a:gd name="T3" fmla="*/ 1116 h 1116"/>
              <a:gd name="T4" fmla="*/ 0 w 3281"/>
              <a:gd name="T5" fmla="*/ 951 h 1116"/>
              <a:gd name="T6" fmla="*/ 3281 w 3281"/>
              <a:gd name="T7" fmla="*/ 951 h 1116"/>
              <a:gd name="T8" fmla="*/ 0 w 3281"/>
              <a:gd name="T9" fmla="*/ 794 h 1116"/>
              <a:gd name="T10" fmla="*/ 3281 w 3281"/>
              <a:gd name="T11" fmla="*/ 794 h 1116"/>
              <a:gd name="T12" fmla="*/ 0 w 3281"/>
              <a:gd name="T13" fmla="*/ 637 h 1116"/>
              <a:gd name="T14" fmla="*/ 3281 w 3281"/>
              <a:gd name="T15" fmla="*/ 637 h 1116"/>
              <a:gd name="T16" fmla="*/ 0 w 3281"/>
              <a:gd name="T17" fmla="*/ 480 h 1116"/>
              <a:gd name="T18" fmla="*/ 3281 w 3281"/>
              <a:gd name="T19" fmla="*/ 480 h 1116"/>
              <a:gd name="T20" fmla="*/ 0 w 3281"/>
              <a:gd name="T21" fmla="*/ 314 h 1116"/>
              <a:gd name="T22" fmla="*/ 3281 w 3281"/>
              <a:gd name="T23" fmla="*/ 314 h 1116"/>
              <a:gd name="T24" fmla="*/ 0 w 3281"/>
              <a:gd name="T25" fmla="*/ 157 h 1116"/>
              <a:gd name="T26" fmla="*/ 3281 w 3281"/>
              <a:gd name="T27" fmla="*/ 157 h 1116"/>
              <a:gd name="T28" fmla="*/ 0 w 3281"/>
              <a:gd name="T29" fmla="*/ 0 h 1116"/>
              <a:gd name="T30" fmla="*/ 3281 w 3281"/>
              <a:gd name="T31" fmla="*/ 0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1" h="1116">
                <a:moveTo>
                  <a:pt x="0" y="1116"/>
                </a:moveTo>
                <a:lnTo>
                  <a:pt x="3281" y="1116"/>
                </a:lnTo>
                <a:moveTo>
                  <a:pt x="0" y="951"/>
                </a:moveTo>
                <a:lnTo>
                  <a:pt x="3281" y="951"/>
                </a:lnTo>
                <a:moveTo>
                  <a:pt x="0" y="794"/>
                </a:moveTo>
                <a:lnTo>
                  <a:pt x="3281" y="794"/>
                </a:lnTo>
                <a:moveTo>
                  <a:pt x="0" y="637"/>
                </a:moveTo>
                <a:lnTo>
                  <a:pt x="3281" y="637"/>
                </a:lnTo>
                <a:moveTo>
                  <a:pt x="0" y="480"/>
                </a:moveTo>
                <a:lnTo>
                  <a:pt x="3281" y="480"/>
                </a:lnTo>
                <a:moveTo>
                  <a:pt x="0" y="314"/>
                </a:moveTo>
                <a:lnTo>
                  <a:pt x="3281" y="314"/>
                </a:lnTo>
                <a:moveTo>
                  <a:pt x="0" y="157"/>
                </a:moveTo>
                <a:lnTo>
                  <a:pt x="3281" y="157"/>
                </a:lnTo>
                <a:moveTo>
                  <a:pt x="0" y="0"/>
                </a:moveTo>
                <a:lnTo>
                  <a:pt x="3281"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000" b="1">
              <a:latin typeface="Meiryo UI" panose="020B0604030504040204" pitchFamily="50" charset="-128"/>
              <a:ea typeface="Meiryo UI" panose="020B0604030504040204" pitchFamily="50" charset="-128"/>
            </a:endParaRPr>
          </a:p>
        </p:txBody>
      </p:sp>
      <p:sp>
        <p:nvSpPr>
          <p:cNvPr id="101" name="Freeform 39"/>
          <p:cNvSpPr>
            <a:spLocks noEditPoints="1"/>
          </p:cNvSpPr>
          <p:nvPr/>
        </p:nvSpPr>
        <p:spPr bwMode="auto">
          <a:xfrm>
            <a:off x="6837608" y="2902621"/>
            <a:ext cx="4392612" cy="1665013"/>
          </a:xfrm>
          <a:custGeom>
            <a:avLst/>
            <a:gdLst>
              <a:gd name="T0" fmla="*/ 0 w 2767"/>
              <a:gd name="T1" fmla="*/ 67 h 860"/>
              <a:gd name="T2" fmla="*/ 151 w 2767"/>
              <a:gd name="T3" fmla="*/ 67 h 860"/>
              <a:gd name="T4" fmla="*/ 151 w 2767"/>
              <a:gd name="T5" fmla="*/ 860 h 860"/>
              <a:gd name="T6" fmla="*/ 0 w 2767"/>
              <a:gd name="T7" fmla="*/ 860 h 860"/>
              <a:gd name="T8" fmla="*/ 0 w 2767"/>
              <a:gd name="T9" fmla="*/ 67 h 860"/>
              <a:gd name="T10" fmla="*/ 658 w 2767"/>
              <a:gd name="T11" fmla="*/ 703 h 860"/>
              <a:gd name="T12" fmla="*/ 801 w 2767"/>
              <a:gd name="T13" fmla="*/ 703 h 860"/>
              <a:gd name="T14" fmla="*/ 801 w 2767"/>
              <a:gd name="T15" fmla="*/ 860 h 860"/>
              <a:gd name="T16" fmla="*/ 658 w 2767"/>
              <a:gd name="T17" fmla="*/ 860 h 860"/>
              <a:gd name="T18" fmla="*/ 658 w 2767"/>
              <a:gd name="T19" fmla="*/ 703 h 860"/>
              <a:gd name="T20" fmla="*/ 1315 w 2767"/>
              <a:gd name="T21" fmla="*/ 0 h 860"/>
              <a:gd name="T22" fmla="*/ 1459 w 2767"/>
              <a:gd name="T23" fmla="*/ 0 h 860"/>
              <a:gd name="T24" fmla="*/ 1459 w 2767"/>
              <a:gd name="T25" fmla="*/ 860 h 860"/>
              <a:gd name="T26" fmla="*/ 1315 w 2767"/>
              <a:gd name="T27" fmla="*/ 860 h 860"/>
              <a:gd name="T28" fmla="*/ 1315 w 2767"/>
              <a:gd name="T29" fmla="*/ 0 h 860"/>
              <a:gd name="T30" fmla="*/ 1965 w 2767"/>
              <a:gd name="T31" fmla="*/ 637 h 860"/>
              <a:gd name="T32" fmla="*/ 2116 w 2767"/>
              <a:gd name="T33" fmla="*/ 637 h 860"/>
              <a:gd name="T34" fmla="*/ 2116 w 2767"/>
              <a:gd name="T35" fmla="*/ 860 h 860"/>
              <a:gd name="T36" fmla="*/ 1965 w 2767"/>
              <a:gd name="T37" fmla="*/ 860 h 860"/>
              <a:gd name="T38" fmla="*/ 1965 w 2767"/>
              <a:gd name="T39" fmla="*/ 637 h 860"/>
              <a:gd name="T40" fmla="*/ 2623 w 2767"/>
              <a:gd name="T41" fmla="*/ 290 h 860"/>
              <a:gd name="T42" fmla="*/ 2767 w 2767"/>
              <a:gd name="T43" fmla="*/ 290 h 860"/>
              <a:gd name="T44" fmla="*/ 2767 w 2767"/>
              <a:gd name="T45" fmla="*/ 860 h 860"/>
              <a:gd name="T46" fmla="*/ 2623 w 2767"/>
              <a:gd name="T47" fmla="*/ 860 h 860"/>
              <a:gd name="T48" fmla="*/ 2623 w 2767"/>
              <a:gd name="T49" fmla="*/ 29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7" h="860">
                <a:moveTo>
                  <a:pt x="0" y="67"/>
                </a:moveTo>
                <a:lnTo>
                  <a:pt x="151" y="67"/>
                </a:lnTo>
                <a:lnTo>
                  <a:pt x="151" y="860"/>
                </a:lnTo>
                <a:lnTo>
                  <a:pt x="0" y="860"/>
                </a:lnTo>
                <a:lnTo>
                  <a:pt x="0" y="67"/>
                </a:lnTo>
                <a:close/>
                <a:moveTo>
                  <a:pt x="658" y="703"/>
                </a:moveTo>
                <a:lnTo>
                  <a:pt x="801" y="703"/>
                </a:lnTo>
                <a:lnTo>
                  <a:pt x="801" y="860"/>
                </a:lnTo>
                <a:lnTo>
                  <a:pt x="658" y="860"/>
                </a:lnTo>
                <a:lnTo>
                  <a:pt x="658" y="703"/>
                </a:lnTo>
                <a:close/>
                <a:moveTo>
                  <a:pt x="1315" y="0"/>
                </a:moveTo>
                <a:lnTo>
                  <a:pt x="1459" y="0"/>
                </a:lnTo>
                <a:lnTo>
                  <a:pt x="1459" y="860"/>
                </a:lnTo>
                <a:lnTo>
                  <a:pt x="1315" y="860"/>
                </a:lnTo>
                <a:lnTo>
                  <a:pt x="1315" y="0"/>
                </a:lnTo>
                <a:close/>
                <a:moveTo>
                  <a:pt x="1965" y="637"/>
                </a:moveTo>
                <a:lnTo>
                  <a:pt x="2116" y="637"/>
                </a:lnTo>
                <a:lnTo>
                  <a:pt x="2116" y="860"/>
                </a:lnTo>
                <a:lnTo>
                  <a:pt x="1965" y="860"/>
                </a:lnTo>
                <a:lnTo>
                  <a:pt x="1965" y="637"/>
                </a:lnTo>
                <a:close/>
                <a:moveTo>
                  <a:pt x="2623" y="290"/>
                </a:moveTo>
                <a:lnTo>
                  <a:pt x="2767" y="290"/>
                </a:lnTo>
                <a:lnTo>
                  <a:pt x="2767" y="860"/>
                </a:lnTo>
                <a:lnTo>
                  <a:pt x="2623" y="860"/>
                </a:lnTo>
                <a:lnTo>
                  <a:pt x="2623" y="290"/>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000" b="1">
              <a:latin typeface="Meiryo UI" panose="020B0604030504040204" pitchFamily="50" charset="-128"/>
              <a:ea typeface="Meiryo UI" panose="020B0604030504040204" pitchFamily="50" charset="-128"/>
            </a:endParaRPr>
          </a:p>
        </p:txBody>
      </p:sp>
      <p:sp>
        <p:nvSpPr>
          <p:cNvPr id="102" name="Freeform 40"/>
          <p:cNvSpPr>
            <a:spLocks noEditPoints="1"/>
          </p:cNvSpPr>
          <p:nvPr/>
        </p:nvSpPr>
        <p:spPr bwMode="auto">
          <a:xfrm>
            <a:off x="7137646" y="2488304"/>
            <a:ext cx="4392612" cy="2079330"/>
          </a:xfrm>
          <a:custGeom>
            <a:avLst/>
            <a:gdLst>
              <a:gd name="T0" fmla="*/ 0 w 2767"/>
              <a:gd name="T1" fmla="*/ 190 h 1074"/>
              <a:gd name="T2" fmla="*/ 143 w 2767"/>
              <a:gd name="T3" fmla="*/ 190 h 1074"/>
              <a:gd name="T4" fmla="*/ 143 w 2767"/>
              <a:gd name="T5" fmla="*/ 1074 h 1074"/>
              <a:gd name="T6" fmla="*/ 0 w 2767"/>
              <a:gd name="T7" fmla="*/ 1074 h 1074"/>
              <a:gd name="T8" fmla="*/ 0 w 2767"/>
              <a:gd name="T9" fmla="*/ 190 h 1074"/>
              <a:gd name="T10" fmla="*/ 658 w 2767"/>
              <a:gd name="T11" fmla="*/ 884 h 1074"/>
              <a:gd name="T12" fmla="*/ 801 w 2767"/>
              <a:gd name="T13" fmla="*/ 884 h 1074"/>
              <a:gd name="T14" fmla="*/ 801 w 2767"/>
              <a:gd name="T15" fmla="*/ 1074 h 1074"/>
              <a:gd name="T16" fmla="*/ 658 w 2767"/>
              <a:gd name="T17" fmla="*/ 1074 h 1074"/>
              <a:gd name="T18" fmla="*/ 658 w 2767"/>
              <a:gd name="T19" fmla="*/ 884 h 1074"/>
              <a:gd name="T20" fmla="*/ 1308 w 2767"/>
              <a:gd name="T21" fmla="*/ 0 h 1074"/>
              <a:gd name="T22" fmla="*/ 1459 w 2767"/>
              <a:gd name="T23" fmla="*/ 0 h 1074"/>
              <a:gd name="T24" fmla="*/ 1459 w 2767"/>
              <a:gd name="T25" fmla="*/ 1074 h 1074"/>
              <a:gd name="T26" fmla="*/ 1308 w 2767"/>
              <a:gd name="T27" fmla="*/ 1074 h 1074"/>
              <a:gd name="T28" fmla="*/ 1308 w 2767"/>
              <a:gd name="T29" fmla="*/ 0 h 1074"/>
              <a:gd name="T30" fmla="*/ 1965 w 2767"/>
              <a:gd name="T31" fmla="*/ 570 h 1074"/>
              <a:gd name="T32" fmla="*/ 2109 w 2767"/>
              <a:gd name="T33" fmla="*/ 570 h 1074"/>
              <a:gd name="T34" fmla="*/ 2109 w 2767"/>
              <a:gd name="T35" fmla="*/ 1074 h 1074"/>
              <a:gd name="T36" fmla="*/ 1965 w 2767"/>
              <a:gd name="T37" fmla="*/ 1074 h 1074"/>
              <a:gd name="T38" fmla="*/ 1965 w 2767"/>
              <a:gd name="T39" fmla="*/ 570 h 1074"/>
              <a:gd name="T40" fmla="*/ 2623 w 2767"/>
              <a:gd name="T41" fmla="*/ 438 h 1074"/>
              <a:gd name="T42" fmla="*/ 2767 w 2767"/>
              <a:gd name="T43" fmla="*/ 438 h 1074"/>
              <a:gd name="T44" fmla="*/ 2767 w 2767"/>
              <a:gd name="T45" fmla="*/ 1074 h 1074"/>
              <a:gd name="T46" fmla="*/ 2623 w 2767"/>
              <a:gd name="T47" fmla="*/ 1074 h 1074"/>
              <a:gd name="T48" fmla="*/ 2623 w 2767"/>
              <a:gd name="T49" fmla="*/ 438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7" h="1074">
                <a:moveTo>
                  <a:pt x="0" y="190"/>
                </a:moveTo>
                <a:lnTo>
                  <a:pt x="143" y="190"/>
                </a:lnTo>
                <a:lnTo>
                  <a:pt x="143" y="1074"/>
                </a:lnTo>
                <a:lnTo>
                  <a:pt x="0" y="1074"/>
                </a:lnTo>
                <a:lnTo>
                  <a:pt x="0" y="190"/>
                </a:lnTo>
                <a:close/>
                <a:moveTo>
                  <a:pt x="658" y="884"/>
                </a:moveTo>
                <a:lnTo>
                  <a:pt x="801" y="884"/>
                </a:lnTo>
                <a:lnTo>
                  <a:pt x="801" y="1074"/>
                </a:lnTo>
                <a:lnTo>
                  <a:pt x="658" y="1074"/>
                </a:lnTo>
                <a:lnTo>
                  <a:pt x="658" y="884"/>
                </a:lnTo>
                <a:close/>
                <a:moveTo>
                  <a:pt x="1308" y="0"/>
                </a:moveTo>
                <a:lnTo>
                  <a:pt x="1459" y="0"/>
                </a:lnTo>
                <a:lnTo>
                  <a:pt x="1459" y="1074"/>
                </a:lnTo>
                <a:lnTo>
                  <a:pt x="1308" y="1074"/>
                </a:lnTo>
                <a:lnTo>
                  <a:pt x="1308" y="0"/>
                </a:lnTo>
                <a:close/>
                <a:moveTo>
                  <a:pt x="1965" y="570"/>
                </a:moveTo>
                <a:lnTo>
                  <a:pt x="2109" y="570"/>
                </a:lnTo>
                <a:lnTo>
                  <a:pt x="2109" y="1074"/>
                </a:lnTo>
                <a:lnTo>
                  <a:pt x="1965" y="1074"/>
                </a:lnTo>
                <a:lnTo>
                  <a:pt x="1965" y="570"/>
                </a:lnTo>
                <a:close/>
                <a:moveTo>
                  <a:pt x="2623" y="438"/>
                </a:moveTo>
                <a:lnTo>
                  <a:pt x="2767" y="438"/>
                </a:lnTo>
                <a:lnTo>
                  <a:pt x="2767" y="1074"/>
                </a:lnTo>
                <a:lnTo>
                  <a:pt x="2623" y="1074"/>
                </a:lnTo>
                <a:lnTo>
                  <a:pt x="2623" y="438"/>
                </a:lnTo>
                <a:close/>
              </a:path>
            </a:pathLst>
          </a:custGeom>
          <a:solidFill>
            <a:srgbClr val="ED7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2000" b="1">
              <a:latin typeface="Meiryo UI" panose="020B0604030504040204" pitchFamily="50" charset="-128"/>
              <a:ea typeface="Meiryo UI" panose="020B0604030504040204" pitchFamily="50" charset="-128"/>
            </a:endParaRPr>
          </a:p>
        </p:txBody>
      </p:sp>
      <p:sp>
        <p:nvSpPr>
          <p:cNvPr id="103" name="Line 41"/>
          <p:cNvSpPr>
            <a:spLocks noChangeShapeType="1"/>
          </p:cNvSpPr>
          <p:nvPr/>
        </p:nvSpPr>
        <p:spPr bwMode="auto">
          <a:xfrm>
            <a:off x="6578846" y="4575379"/>
            <a:ext cx="5208587" cy="0"/>
          </a:xfrm>
          <a:prstGeom prst="line">
            <a:avLst/>
          </a:prstGeom>
          <a:noFill/>
          <a:ln w="12700"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2000" b="1">
              <a:latin typeface="Meiryo UI" panose="020B0604030504040204" pitchFamily="50" charset="-128"/>
              <a:ea typeface="Meiryo UI" panose="020B0604030504040204" pitchFamily="50" charset="-128"/>
            </a:endParaRPr>
          </a:p>
        </p:txBody>
      </p:sp>
      <p:sp>
        <p:nvSpPr>
          <p:cNvPr id="104" name="Rectangle 42"/>
          <p:cNvSpPr>
            <a:spLocks noChangeArrowheads="1"/>
          </p:cNvSpPr>
          <p:nvPr/>
        </p:nvSpPr>
        <p:spPr bwMode="auto">
          <a:xfrm>
            <a:off x="6385171" y="4453407"/>
            <a:ext cx="1218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05" name="Rectangle 43"/>
          <p:cNvSpPr>
            <a:spLocks noChangeArrowheads="1"/>
          </p:cNvSpPr>
          <p:nvPr/>
        </p:nvSpPr>
        <p:spPr bwMode="auto">
          <a:xfrm>
            <a:off x="6385171" y="4145573"/>
            <a:ext cx="1218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06" name="Rectangle 44"/>
          <p:cNvSpPr>
            <a:spLocks noChangeArrowheads="1"/>
          </p:cNvSpPr>
          <p:nvPr/>
        </p:nvSpPr>
        <p:spPr bwMode="auto">
          <a:xfrm>
            <a:off x="6312146" y="3837740"/>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10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07" name="Rectangle 45"/>
          <p:cNvSpPr>
            <a:spLocks noChangeArrowheads="1"/>
          </p:cNvSpPr>
          <p:nvPr/>
        </p:nvSpPr>
        <p:spPr bwMode="auto">
          <a:xfrm>
            <a:off x="6312146" y="3529905"/>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15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08" name="Rectangle 46"/>
          <p:cNvSpPr>
            <a:spLocks noChangeArrowheads="1"/>
          </p:cNvSpPr>
          <p:nvPr/>
        </p:nvSpPr>
        <p:spPr bwMode="auto">
          <a:xfrm>
            <a:off x="6312146" y="3222072"/>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20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09" name="Rectangle 47"/>
          <p:cNvSpPr>
            <a:spLocks noChangeArrowheads="1"/>
          </p:cNvSpPr>
          <p:nvPr/>
        </p:nvSpPr>
        <p:spPr bwMode="auto">
          <a:xfrm>
            <a:off x="6312146" y="2914238"/>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25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10" name="Rectangle 48"/>
          <p:cNvSpPr>
            <a:spLocks noChangeArrowheads="1"/>
          </p:cNvSpPr>
          <p:nvPr/>
        </p:nvSpPr>
        <p:spPr bwMode="auto">
          <a:xfrm>
            <a:off x="6312146" y="2606404"/>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30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11" name="Rectangle 49"/>
          <p:cNvSpPr>
            <a:spLocks noChangeArrowheads="1"/>
          </p:cNvSpPr>
          <p:nvPr/>
        </p:nvSpPr>
        <p:spPr bwMode="auto">
          <a:xfrm>
            <a:off x="6312146" y="2298570"/>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35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12" name="Rectangle 50"/>
          <p:cNvSpPr>
            <a:spLocks noChangeArrowheads="1"/>
          </p:cNvSpPr>
          <p:nvPr/>
        </p:nvSpPr>
        <p:spPr bwMode="auto">
          <a:xfrm>
            <a:off x="6305180" y="1992672"/>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40</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13" name="Rectangle 51"/>
          <p:cNvSpPr>
            <a:spLocks noChangeArrowheads="1"/>
          </p:cNvSpPr>
          <p:nvPr/>
        </p:nvSpPr>
        <p:spPr bwMode="auto">
          <a:xfrm>
            <a:off x="6691605" y="4703159"/>
            <a:ext cx="7213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Income</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14" name="Rectangle 52"/>
          <p:cNvSpPr>
            <a:spLocks noChangeArrowheads="1"/>
          </p:cNvSpPr>
          <p:nvPr/>
        </p:nvSpPr>
        <p:spPr bwMode="auto">
          <a:xfrm>
            <a:off x="7556976" y="4703159"/>
            <a:ext cx="11946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Employment</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15" name="Rectangle 53"/>
          <p:cNvSpPr>
            <a:spLocks noChangeArrowheads="1"/>
          </p:cNvSpPr>
          <p:nvPr/>
        </p:nvSpPr>
        <p:spPr bwMode="auto">
          <a:xfrm>
            <a:off x="8871061" y="4703159"/>
            <a:ext cx="6657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Policial</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16" name="Rectangle 54"/>
          <p:cNvSpPr>
            <a:spLocks noChangeArrowheads="1"/>
          </p:cNvSpPr>
          <p:nvPr/>
        </p:nvSpPr>
        <p:spPr bwMode="auto">
          <a:xfrm>
            <a:off x="8679156" y="4937423"/>
            <a:ext cx="11910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engagement</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17" name="Rectangle 55"/>
          <p:cNvSpPr>
            <a:spLocks noChangeArrowheads="1"/>
          </p:cNvSpPr>
          <p:nvPr/>
        </p:nvSpPr>
        <p:spPr bwMode="auto">
          <a:xfrm>
            <a:off x="9717276" y="4703159"/>
            <a:ext cx="1208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1" dirty="0">
                <a:latin typeface="Meiryo UI" panose="020B0604030504040204" pitchFamily="50" charset="-128"/>
                <a:ea typeface="Meiryo UI" panose="020B0604030504040204" pitchFamily="50" charset="-128"/>
              </a:rPr>
              <a:t>P</a:t>
            </a: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articipation</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18" name="Rectangle 56"/>
          <p:cNvSpPr>
            <a:spLocks noChangeArrowheads="1"/>
          </p:cNvSpPr>
          <p:nvPr/>
        </p:nvSpPr>
        <p:spPr bwMode="auto">
          <a:xfrm>
            <a:off x="11038133" y="4703159"/>
            <a:ext cx="7655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Support</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21" name="Rectangle 59"/>
          <p:cNvSpPr>
            <a:spLocks noChangeArrowheads="1"/>
          </p:cNvSpPr>
          <p:nvPr/>
        </p:nvSpPr>
        <p:spPr bwMode="auto">
          <a:xfrm>
            <a:off x="8843009" y="2116523"/>
            <a:ext cx="84137" cy="112292"/>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2000" b="1">
              <a:latin typeface="Meiryo UI" panose="020B0604030504040204" pitchFamily="50" charset="-128"/>
              <a:ea typeface="Meiryo UI" panose="020B0604030504040204" pitchFamily="50" charset="-128"/>
            </a:endParaRPr>
          </a:p>
        </p:txBody>
      </p:sp>
      <p:sp>
        <p:nvSpPr>
          <p:cNvPr id="122" name="Rectangle 60"/>
          <p:cNvSpPr>
            <a:spLocks noChangeArrowheads="1"/>
          </p:cNvSpPr>
          <p:nvPr/>
        </p:nvSpPr>
        <p:spPr bwMode="auto">
          <a:xfrm>
            <a:off x="8962071" y="2048761"/>
            <a:ext cx="1005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Melborune</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23" name="Rectangle 61"/>
          <p:cNvSpPr>
            <a:spLocks noChangeArrowheads="1"/>
          </p:cNvSpPr>
          <p:nvPr/>
        </p:nvSpPr>
        <p:spPr bwMode="auto">
          <a:xfrm>
            <a:off x="10191668" y="2116523"/>
            <a:ext cx="71437" cy="112292"/>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2000" b="1">
              <a:latin typeface="Meiryo UI" panose="020B0604030504040204" pitchFamily="50" charset="-128"/>
              <a:ea typeface="Meiryo UI" panose="020B0604030504040204" pitchFamily="50" charset="-128"/>
            </a:endParaRPr>
          </a:p>
        </p:txBody>
      </p:sp>
      <p:sp>
        <p:nvSpPr>
          <p:cNvPr id="124" name="Rectangle 62"/>
          <p:cNvSpPr>
            <a:spLocks noChangeArrowheads="1"/>
          </p:cNvSpPr>
          <p:nvPr/>
        </p:nvSpPr>
        <p:spPr bwMode="auto">
          <a:xfrm>
            <a:off x="10304380" y="2048761"/>
            <a:ext cx="13571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Latrobe Valley</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27" name="正方形/長方形 126"/>
          <p:cNvSpPr/>
          <p:nvPr/>
        </p:nvSpPr>
        <p:spPr>
          <a:xfrm>
            <a:off x="716026" y="1556740"/>
            <a:ext cx="4384534" cy="400110"/>
          </a:xfrm>
          <a:prstGeom prst="rect">
            <a:avLst/>
          </a:prstGeom>
        </p:spPr>
        <p:txBody>
          <a:bodyPr wrap="none">
            <a:spAutoFit/>
          </a:bodyPr>
          <a:lstStyle/>
          <a:p>
            <a:r>
              <a:rPr lang="en-US" altLang="ja-JP" sz="2000" b="1" dirty="0" smtClean="0">
                <a:latin typeface="Meiryo UI" panose="020B0604030504040204" pitchFamily="50" charset="-128"/>
                <a:ea typeface="Meiryo UI" panose="020B0604030504040204" pitchFamily="50" charset="-128"/>
              </a:rPr>
              <a:t>Risk points </a:t>
            </a:r>
            <a:r>
              <a:rPr lang="en-US" altLang="ja-JP" sz="2000" b="1" dirty="0">
                <a:latin typeface="Meiryo UI" panose="020B0604030504040204" pitchFamily="50" charset="-128"/>
                <a:ea typeface="Meiryo UI" panose="020B0604030504040204" pitchFamily="50" charset="-128"/>
              </a:rPr>
              <a:t>of </a:t>
            </a:r>
            <a:r>
              <a:rPr lang="en-US" altLang="ja-JP" sz="2000" b="1" dirty="0" smtClean="0">
                <a:latin typeface="Meiryo UI" panose="020B0604030504040204" pitchFamily="50" charset="-128"/>
                <a:ea typeface="Meiryo UI" panose="020B0604030504040204" pitchFamily="50" charset="-128"/>
              </a:rPr>
              <a:t>each respondent</a:t>
            </a:r>
            <a:endParaRPr lang="ja-JP" altLang="en-US" sz="2000" b="1" dirty="0">
              <a:latin typeface="Meiryo UI" panose="020B0604030504040204" pitchFamily="50" charset="-128"/>
              <a:ea typeface="Meiryo UI" panose="020B0604030504040204" pitchFamily="50" charset="-128"/>
            </a:endParaRPr>
          </a:p>
        </p:txBody>
      </p:sp>
      <p:sp>
        <p:nvSpPr>
          <p:cNvPr id="129" name="正方形/長方形 128"/>
          <p:cNvSpPr/>
          <p:nvPr/>
        </p:nvSpPr>
        <p:spPr>
          <a:xfrm>
            <a:off x="7268936" y="1556740"/>
            <a:ext cx="3780779" cy="400110"/>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Risk points of each </a:t>
            </a:r>
            <a:r>
              <a:rPr lang="en-US" altLang="ja-JP" sz="2000" b="1" dirty="0" smtClean="0">
                <a:latin typeface="Meiryo UI" panose="020B0604030504040204" pitchFamily="50" charset="-128"/>
                <a:ea typeface="Meiryo UI" panose="020B0604030504040204" pitchFamily="50" charset="-128"/>
              </a:rPr>
              <a:t>factor</a:t>
            </a:r>
            <a:endParaRPr lang="en-US" altLang="ja-JP" sz="2000" b="1" dirty="0">
              <a:latin typeface="Meiryo UI" panose="020B0604030504040204" pitchFamily="50" charset="-128"/>
              <a:ea typeface="Meiryo UI" panose="020B0604030504040204" pitchFamily="50" charset="-128"/>
            </a:endParaRPr>
          </a:p>
        </p:txBody>
      </p:sp>
      <p:sp>
        <p:nvSpPr>
          <p:cNvPr id="1024" name="正方形/長方形 1023"/>
          <p:cNvSpPr/>
          <p:nvPr/>
        </p:nvSpPr>
        <p:spPr>
          <a:xfrm>
            <a:off x="1227069" y="2715561"/>
            <a:ext cx="3812768" cy="2491621"/>
          </a:xfrm>
          <a:prstGeom prst="rect">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1" name="正方形/長方形 130"/>
          <p:cNvSpPr/>
          <p:nvPr/>
        </p:nvSpPr>
        <p:spPr>
          <a:xfrm>
            <a:off x="4247091" y="4694579"/>
            <a:ext cx="691595" cy="467633"/>
          </a:xfrm>
          <a:prstGeom prst="rect">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2" name="正方形/長方形 131"/>
          <p:cNvSpPr/>
          <p:nvPr/>
        </p:nvSpPr>
        <p:spPr>
          <a:xfrm>
            <a:off x="1963085" y="2813195"/>
            <a:ext cx="2697293" cy="461665"/>
          </a:xfrm>
          <a:prstGeom prst="rect">
            <a:avLst/>
          </a:prstGeom>
        </p:spPr>
        <p:txBody>
          <a:bodyPr wrap="square">
            <a:spAutoFit/>
          </a:bodyPr>
          <a:lstStyle/>
          <a:p>
            <a:pPr algn="ctr"/>
            <a:r>
              <a:rPr lang="en-US" altLang="ja-JP" sz="2400" b="1" dirty="0">
                <a:latin typeface="Meiryo UI" panose="020B0604030504040204" pitchFamily="50" charset="-128"/>
                <a:ea typeface="Meiryo UI" panose="020B0604030504040204" pitchFamily="50" charset="-128"/>
              </a:rPr>
              <a:t>2/3 of total</a:t>
            </a:r>
            <a:endParaRPr lang="ja-JP" altLang="en-US" sz="2400" b="1" dirty="0">
              <a:latin typeface="Meiryo UI" panose="020B0604030504040204" pitchFamily="50" charset="-128"/>
              <a:ea typeface="Meiryo UI" panose="020B0604030504040204" pitchFamily="50" charset="-128"/>
            </a:endParaRPr>
          </a:p>
        </p:txBody>
      </p:sp>
      <p:sp>
        <p:nvSpPr>
          <p:cNvPr id="133" name="正方形/長方形 132"/>
          <p:cNvSpPr/>
          <p:nvPr/>
        </p:nvSpPr>
        <p:spPr>
          <a:xfrm>
            <a:off x="4025935" y="4659190"/>
            <a:ext cx="1124146" cy="369332"/>
          </a:xfrm>
          <a:prstGeom prst="rect">
            <a:avLst/>
          </a:prstGeom>
        </p:spPr>
        <p:txBody>
          <a:bodyPr wrap="square">
            <a:spAutoFit/>
          </a:bodyPr>
          <a:lstStyle/>
          <a:p>
            <a:pPr algn="ctr"/>
            <a:r>
              <a:rPr lang="en-US" altLang="ja-JP" b="1" dirty="0">
                <a:solidFill>
                  <a:srgbClr val="FF0000"/>
                </a:solidFill>
                <a:latin typeface="Meiryo UI" panose="020B0604030504040204" pitchFamily="50" charset="-128"/>
                <a:ea typeface="Meiryo UI" panose="020B0604030504040204" pitchFamily="50" charset="-128"/>
              </a:rPr>
              <a:t>Zero</a:t>
            </a:r>
            <a:endParaRPr lang="ja-JP" altLang="en-US" b="1" dirty="0">
              <a:solidFill>
                <a:srgbClr val="FF0000"/>
              </a:solidFill>
              <a:latin typeface="Meiryo UI" panose="020B0604030504040204" pitchFamily="50" charset="-128"/>
              <a:ea typeface="Meiryo UI" panose="020B0604030504040204" pitchFamily="50" charset="-128"/>
            </a:endParaRPr>
          </a:p>
        </p:txBody>
      </p:sp>
      <p:sp>
        <p:nvSpPr>
          <p:cNvPr id="134" name="正方形/長方形 133"/>
          <p:cNvSpPr/>
          <p:nvPr/>
        </p:nvSpPr>
        <p:spPr>
          <a:xfrm>
            <a:off x="8622632" y="2342533"/>
            <a:ext cx="1255858" cy="2864649"/>
          </a:xfrm>
          <a:prstGeom prst="rect">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5" name="正方形/長方形 134"/>
          <p:cNvSpPr/>
          <p:nvPr/>
        </p:nvSpPr>
        <p:spPr>
          <a:xfrm>
            <a:off x="10867231" y="3129681"/>
            <a:ext cx="989569" cy="2077501"/>
          </a:xfrm>
          <a:prstGeom prst="rect">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 name="正方形/長方形 135"/>
          <p:cNvSpPr/>
          <p:nvPr/>
        </p:nvSpPr>
        <p:spPr>
          <a:xfrm>
            <a:off x="7495740" y="4132442"/>
            <a:ext cx="1347269" cy="896080"/>
          </a:xfrm>
          <a:prstGeom prst="rect">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5" name="正方形/長方形 1024"/>
          <p:cNvSpPr/>
          <p:nvPr/>
        </p:nvSpPr>
        <p:spPr>
          <a:xfrm>
            <a:off x="5828736" y="6167139"/>
            <a:ext cx="2949199" cy="646331"/>
          </a:xfrm>
          <a:prstGeom prst="rect">
            <a:avLst/>
          </a:prstGeom>
        </p:spPr>
        <p:txBody>
          <a:bodyPr wrap="square">
            <a:spAutoFit/>
          </a:bodyPr>
          <a:lstStyle/>
          <a:p>
            <a:pPr algn="ct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Employment</a:t>
            </a:r>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is not a major factor</a:t>
            </a:r>
          </a:p>
        </p:txBody>
      </p:sp>
      <p:cxnSp>
        <p:nvCxnSpPr>
          <p:cNvPr id="1028" name="直線コネクタ 1027"/>
          <p:cNvCxnSpPr>
            <a:stCxn id="136" idx="2"/>
            <a:endCxn id="1025" idx="0"/>
          </p:cNvCxnSpPr>
          <p:nvPr/>
        </p:nvCxnSpPr>
        <p:spPr>
          <a:xfrm flipH="1">
            <a:off x="7303336" y="5028522"/>
            <a:ext cx="866039" cy="11386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正方形/長方形 139"/>
          <p:cNvSpPr/>
          <p:nvPr/>
        </p:nvSpPr>
        <p:spPr>
          <a:xfrm>
            <a:off x="6619320" y="2715561"/>
            <a:ext cx="989569" cy="2491621"/>
          </a:xfrm>
          <a:prstGeom prst="rect">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41" name="直線コネクタ 140"/>
          <p:cNvCxnSpPr>
            <a:stCxn id="140" idx="2"/>
            <a:endCxn id="144" idx="0"/>
          </p:cNvCxnSpPr>
          <p:nvPr/>
        </p:nvCxnSpPr>
        <p:spPr>
          <a:xfrm>
            <a:off x="7114105" y="5207182"/>
            <a:ext cx="3047615" cy="11101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正方形/長方形 143"/>
          <p:cNvSpPr/>
          <p:nvPr/>
        </p:nvSpPr>
        <p:spPr>
          <a:xfrm>
            <a:off x="8853156" y="6317306"/>
            <a:ext cx="2617127" cy="369332"/>
          </a:xfrm>
          <a:prstGeom prst="rect">
            <a:avLst/>
          </a:prstGeom>
        </p:spPr>
        <p:txBody>
          <a:bodyPr wrap="none">
            <a:spAutoFit/>
          </a:bodyPr>
          <a:lstStyle/>
          <a:p>
            <a:r>
              <a:rPr lang="en-US" altLang="ja-JP" b="1" dirty="0">
                <a:latin typeface="Meiryo UI" panose="020B0604030504040204" pitchFamily="50" charset="-128"/>
                <a:ea typeface="Meiryo UI" panose="020B0604030504040204" pitchFamily="50" charset="-128"/>
              </a:rPr>
              <a:t>Three </a:t>
            </a:r>
            <a:r>
              <a:rPr lang="ja-JP" altLang="en-US" b="1" dirty="0">
                <a:latin typeface="Meiryo UI" panose="020B0604030504040204" pitchFamily="50" charset="-128"/>
                <a:ea typeface="Meiryo UI" panose="020B0604030504040204" pitchFamily="50" charset="-128"/>
              </a:rPr>
              <a:t>major factor</a:t>
            </a:r>
            <a:r>
              <a:rPr lang="en-US" altLang="ja-JP" b="1" dirty="0">
                <a:latin typeface="Meiryo UI" panose="020B0604030504040204" pitchFamily="50" charset="-128"/>
                <a:ea typeface="Meiryo UI" panose="020B0604030504040204" pitchFamily="50" charset="-128"/>
              </a:rPr>
              <a:t>s</a:t>
            </a:r>
            <a:endParaRPr lang="ja-JP" altLang="en-US" b="1" dirty="0">
              <a:latin typeface="Meiryo UI" panose="020B0604030504040204" pitchFamily="50" charset="-128"/>
              <a:ea typeface="Meiryo UI" panose="020B0604030504040204" pitchFamily="50" charset="-128"/>
            </a:endParaRPr>
          </a:p>
        </p:txBody>
      </p:sp>
      <p:cxnSp>
        <p:nvCxnSpPr>
          <p:cNvPr id="145" name="直線コネクタ 144"/>
          <p:cNvCxnSpPr>
            <a:stCxn id="134" idx="2"/>
            <a:endCxn id="144" idx="0"/>
          </p:cNvCxnSpPr>
          <p:nvPr/>
        </p:nvCxnSpPr>
        <p:spPr>
          <a:xfrm>
            <a:off x="9250561" y="5207182"/>
            <a:ext cx="911159" cy="11101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a:stCxn id="135" idx="2"/>
            <a:endCxn id="144" idx="0"/>
          </p:cNvCxnSpPr>
          <p:nvPr/>
        </p:nvCxnSpPr>
        <p:spPr>
          <a:xfrm flipH="1">
            <a:off x="10161720" y="5207182"/>
            <a:ext cx="1200296" cy="11101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グループ化 1"/>
          <p:cNvGrpSpPr/>
          <p:nvPr/>
        </p:nvGrpSpPr>
        <p:grpSpPr>
          <a:xfrm>
            <a:off x="6872533" y="5277121"/>
            <a:ext cx="4912257" cy="600219"/>
            <a:chOff x="6618001" y="2715760"/>
            <a:chExt cx="5354176" cy="654216"/>
          </a:xfrm>
        </p:grpSpPr>
        <p:pic>
          <p:nvPicPr>
            <p:cNvPr id="68" name="図 67"/>
            <p:cNvPicPr>
              <a:picLocks noChangeAspect="1"/>
            </p:cNvPicPr>
            <p:nvPr/>
          </p:nvPicPr>
          <p:blipFill>
            <a:blip r:embed="rId3"/>
            <a:stretch>
              <a:fillRect/>
            </a:stretch>
          </p:blipFill>
          <p:spPr>
            <a:xfrm>
              <a:off x="6618001" y="2715760"/>
              <a:ext cx="584955" cy="654216"/>
            </a:xfrm>
            <a:prstGeom prst="rect">
              <a:avLst/>
            </a:prstGeom>
          </p:spPr>
        </p:pic>
        <p:pic>
          <p:nvPicPr>
            <p:cNvPr id="69" name="図 68"/>
            <p:cNvPicPr>
              <a:picLocks noChangeAspect="1"/>
            </p:cNvPicPr>
            <p:nvPr/>
          </p:nvPicPr>
          <p:blipFill>
            <a:blip r:embed="rId4"/>
            <a:stretch>
              <a:fillRect/>
            </a:stretch>
          </p:blipFill>
          <p:spPr>
            <a:xfrm>
              <a:off x="7765582" y="2722753"/>
              <a:ext cx="590816" cy="609836"/>
            </a:xfrm>
            <a:prstGeom prst="rect">
              <a:avLst/>
            </a:prstGeom>
          </p:spPr>
        </p:pic>
        <p:pic>
          <p:nvPicPr>
            <p:cNvPr id="70" name="Picture 2" descr="政治活動イラスト／無料イラストなら「イラストA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3009" y="2722752"/>
              <a:ext cx="916916" cy="609836"/>
            </a:xfrm>
            <a:prstGeom prst="rect">
              <a:avLst/>
            </a:prstGeom>
            <a:noFill/>
            <a:extLst>
              <a:ext uri="{909E8E84-426E-40DD-AFC4-6F175D3DCCD1}">
                <a14:hiddenFill xmlns:a14="http://schemas.microsoft.com/office/drawing/2010/main">
                  <a:solidFill>
                    <a:srgbClr val="FFFFFF"/>
                  </a:solidFill>
                </a14:hiddenFill>
              </a:ext>
            </a:extLst>
          </p:spPr>
        </p:pic>
        <p:pic>
          <p:nvPicPr>
            <p:cNvPr id="71" name="図 70"/>
            <p:cNvPicPr>
              <a:picLocks noChangeAspect="1"/>
            </p:cNvPicPr>
            <p:nvPr/>
          </p:nvPicPr>
          <p:blipFill>
            <a:blip r:embed="rId6"/>
            <a:stretch>
              <a:fillRect/>
            </a:stretch>
          </p:blipFill>
          <p:spPr>
            <a:xfrm>
              <a:off x="10196590" y="2722752"/>
              <a:ext cx="553437" cy="623001"/>
            </a:xfrm>
            <a:prstGeom prst="rect">
              <a:avLst/>
            </a:prstGeom>
          </p:spPr>
        </p:pic>
        <p:pic>
          <p:nvPicPr>
            <p:cNvPr id="72" name="図 71"/>
            <p:cNvPicPr>
              <a:picLocks noChangeAspect="1"/>
            </p:cNvPicPr>
            <p:nvPr/>
          </p:nvPicPr>
          <p:blipFill>
            <a:blip r:embed="rId7"/>
            <a:stretch>
              <a:fillRect/>
            </a:stretch>
          </p:blipFill>
          <p:spPr>
            <a:xfrm>
              <a:off x="11327197" y="2715760"/>
              <a:ext cx="644980" cy="653787"/>
            </a:xfrm>
            <a:prstGeom prst="rect">
              <a:avLst/>
            </a:prstGeom>
          </p:spPr>
        </p:pic>
      </p:grpSp>
      <p:pic>
        <p:nvPicPr>
          <p:cNvPr id="74"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2825" y="5449419"/>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17789" y="5449420"/>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5745" y="5449420"/>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07441" y="5398376"/>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75397" y="5398376"/>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4937" y="5692687"/>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92478" y="5398376"/>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0434" y="5398376"/>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93653" y="5699410"/>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1609" y="5699410"/>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0122" y="5398376"/>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88078" y="5398376"/>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28186" y="5699410"/>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96142" y="5699410"/>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6" descr="ほのおイラスト／無料イラストなら「イラストA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80849" y="5398376"/>
            <a:ext cx="294311" cy="29431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p:cNvGrpSpPr/>
          <p:nvPr/>
        </p:nvGrpSpPr>
        <p:grpSpPr>
          <a:xfrm>
            <a:off x="1949649" y="3286572"/>
            <a:ext cx="2234244" cy="2880567"/>
            <a:chOff x="1949649" y="3286572"/>
            <a:chExt cx="2234244" cy="3166848"/>
          </a:xfrm>
        </p:grpSpPr>
        <p:cxnSp>
          <p:nvCxnSpPr>
            <p:cNvPr id="97" name="直線コネクタ 96"/>
            <p:cNvCxnSpPr/>
            <p:nvPr/>
          </p:nvCxnSpPr>
          <p:spPr>
            <a:xfrm flipH="1">
              <a:off x="1949649" y="3286572"/>
              <a:ext cx="1" cy="31668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flipH="1">
              <a:off x="2712743" y="3286572"/>
              <a:ext cx="1" cy="31668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H="1">
              <a:off x="3536161" y="3286572"/>
              <a:ext cx="1" cy="31668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H="1">
              <a:off x="4183892" y="3286572"/>
              <a:ext cx="1" cy="31668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47251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6444393" cy="523220"/>
          </a:xfrm>
        </p:spPr>
        <p:txBody>
          <a:bodyPr/>
          <a:lstStyle/>
          <a:p>
            <a:r>
              <a:rPr lang="en-US" altLang="ja-JP" sz="2800" b="1" dirty="0">
                <a:latin typeface="Meiryo UI" pitchFamily="50" charset="-128"/>
                <a:ea typeface="Meiryo UI" pitchFamily="50" charset="-128"/>
              </a:rPr>
              <a:t>4-3</a:t>
            </a:r>
            <a:r>
              <a:rPr lang="en-US" altLang="ja-JP" sz="2800" b="1" dirty="0" smtClean="0">
                <a:latin typeface="Meiryo UI" pitchFamily="50" charset="-128"/>
                <a:ea typeface="Meiryo UI" pitchFamily="50" charset="-128"/>
              </a:rPr>
              <a:t>.</a:t>
            </a:r>
            <a:r>
              <a:rPr lang="ja-JP" altLang="en-US" sz="2800" b="1" dirty="0">
                <a:latin typeface="Meiryo UI" pitchFamily="50" charset="-128"/>
                <a:ea typeface="Meiryo UI" pitchFamily="50" charset="-128"/>
              </a:rPr>
              <a:t>社会的排除の</a:t>
            </a:r>
            <a:r>
              <a:rPr lang="en-US" altLang="ja-JP" sz="2800" b="1" dirty="0">
                <a:latin typeface="Meiryo UI" pitchFamily="50" charset="-128"/>
                <a:ea typeface="Meiryo UI" pitchFamily="50" charset="-128"/>
              </a:rPr>
              <a:t>5</a:t>
            </a:r>
            <a:r>
              <a:rPr lang="ja-JP" altLang="en-US" sz="2800" b="1" dirty="0" err="1">
                <a:latin typeface="Meiryo UI" pitchFamily="50" charset="-128"/>
                <a:ea typeface="Meiryo UI" pitchFamily="50" charset="-128"/>
              </a:rPr>
              <a:t>つの</a:t>
            </a:r>
            <a:r>
              <a:rPr lang="ja-JP" altLang="en-US" sz="2800" b="1" dirty="0">
                <a:latin typeface="Meiryo UI" pitchFamily="50" charset="-128"/>
                <a:ea typeface="Meiryo UI" pitchFamily="50" charset="-128"/>
              </a:rPr>
              <a:t>次元の相関関係</a:t>
            </a:r>
          </a:p>
        </p:txBody>
      </p:sp>
      <p:sp>
        <p:nvSpPr>
          <p:cNvPr id="20" name="正方形/長方形 19"/>
          <p:cNvSpPr/>
          <p:nvPr/>
        </p:nvSpPr>
        <p:spPr>
          <a:xfrm>
            <a:off x="93988" y="865824"/>
            <a:ext cx="11978842" cy="523220"/>
          </a:xfrm>
          <a:prstGeom prst="rect">
            <a:avLst/>
          </a:prstGeom>
          <a:ln w="38100">
            <a:solidFill>
              <a:schemeClr val="tx1"/>
            </a:solidFill>
          </a:ln>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定義されたリスク閾値の様々な数に対して不合格となった各サンプルの割合。</a:t>
            </a:r>
          </a:p>
        </p:txBody>
      </p:sp>
      <p:sp>
        <p:nvSpPr>
          <p:cNvPr id="23" name="Freeform 6"/>
          <p:cNvSpPr>
            <a:spLocks noEditPoints="1"/>
          </p:cNvSpPr>
          <p:nvPr/>
        </p:nvSpPr>
        <p:spPr bwMode="auto">
          <a:xfrm>
            <a:off x="603487" y="2686851"/>
            <a:ext cx="5219700" cy="2431694"/>
          </a:xfrm>
          <a:custGeom>
            <a:avLst/>
            <a:gdLst>
              <a:gd name="T0" fmla="*/ 0 w 3288"/>
              <a:gd name="T1" fmla="*/ 1256 h 1256"/>
              <a:gd name="T2" fmla="*/ 3288 w 3288"/>
              <a:gd name="T3" fmla="*/ 1256 h 1256"/>
              <a:gd name="T4" fmla="*/ 0 w 3288"/>
              <a:gd name="T5" fmla="*/ 1116 h 1256"/>
              <a:gd name="T6" fmla="*/ 3288 w 3288"/>
              <a:gd name="T7" fmla="*/ 1116 h 1256"/>
              <a:gd name="T8" fmla="*/ 0 w 3288"/>
              <a:gd name="T9" fmla="*/ 975 h 1256"/>
              <a:gd name="T10" fmla="*/ 3288 w 3288"/>
              <a:gd name="T11" fmla="*/ 975 h 1256"/>
              <a:gd name="T12" fmla="*/ 0 w 3288"/>
              <a:gd name="T13" fmla="*/ 835 h 1256"/>
              <a:gd name="T14" fmla="*/ 3288 w 3288"/>
              <a:gd name="T15" fmla="*/ 835 h 1256"/>
              <a:gd name="T16" fmla="*/ 0 w 3288"/>
              <a:gd name="T17" fmla="*/ 694 h 1256"/>
              <a:gd name="T18" fmla="*/ 3288 w 3288"/>
              <a:gd name="T19" fmla="*/ 694 h 1256"/>
              <a:gd name="T20" fmla="*/ 0 w 3288"/>
              <a:gd name="T21" fmla="*/ 553 h 1256"/>
              <a:gd name="T22" fmla="*/ 3288 w 3288"/>
              <a:gd name="T23" fmla="*/ 553 h 1256"/>
              <a:gd name="T24" fmla="*/ 0 w 3288"/>
              <a:gd name="T25" fmla="*/ 421 h 1256"/>
              <a:gd name="T26" fmla="*/ 3288 w 3288"/>
              <a:gd name="T27" fmla="*/ 421 h 1256"/>
              <a:gd name="T28" fmla="*/ 0 w 3288"/>
              <a:gd name="T29" fmla="*/ 281 h 1256"/>
              <a:gd name="T30" fmla="*/ 3288 w 3288"/>
              <a:gd name="T31" fmla="*/ 281 h 1256"/>
              <a:gd name="T32" fmla="*/ 0 w 3288"/>
              <a:gd name="T33" fmla="*/ 140 h 1256"/>
              <a:gd name="T34" fmla="*/ 3288 w 3288"/>
              <a:gd name="T35" fmla="*/ 140 h 1256"/>
              <a:gd name="T36" fmla="*/ 0 w 3288"/>
              <a:gd name="T37" fmla="*/ 0 h 1256"/>
              <a:gd name="T38" fmla="*/ 3288 w 3288"/>
              <a:gd name="T39" fmla="*/ 0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88" h="1256">
                <a:moveTo>
                  <a:pt x="0" y="1256"/>
                </a:moveTo>
                <a:lnTo>
                  <a:pt x="3288" y="1256"/>
                </a:lnTo>
                <a:moveTo>
                  <a:pt x="0" y="1116"/>
                </a:moveTo>
                <a:lnTo>
                  <a:pt x="3288" y="1116"/>
                </a:lnTo>
                <a:moveTo>
                  <a:pt x="0" y="975"/>
                </a:moveTo>
                <a:lnTo>
                  <a:pt x="3288" y="975"/>
                </a:lnTo>
                <a:moveTo>
                  <a:pt x="0" y="835"/>
                </a:moveTo>
                <a:lnTo>
                  <a:pt x="3288" y="835"/>
                </a:lnTo>
                <a:moveTo>
                  <a:pt x="0" y="694"/>
                </a:moveTo>
                <a:lnTo>
                  <a:pt x="3288" y="694"/>
                </a:lnTo>
                <a:moveTo>
                  <a:pt x="0" y="553"/>
                </a:moveTo>
                <a:lnTo>
                  <a:pt x="3288" y="553"/>
                </a:lnTo>
                <a:moveTo>
                  <a:pt x="0" y="421"/>
                </a:moveTo>
                <a:lnTo>
                  <a:pt x="3288" y="421"/>
                </a:lnTo>
                <a:moveTo>
                  <a:pt x="0" y="281"/>
                </a:moveTo>
                <a:lnTo>
                  <a:pt x="3288" y="281"/>
                </a:lnTo>
                <a:moveTo>
                  <a:pt x="0" y="140"/>
                </a:moveTo>
                <a:lnTo>
                  <a:pt x="3288" y="140"/>
                </a:lnTo>
                <a:moveTo>
                  <a:pt x="0" y="0"/>
                </a:moveTo>
                <a:lnTo>
                  <a:pt x="3288"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ja-JP" altLang="en-US" sz="2000" b="1">
              <a:latin typeface="Meiryo UI" panose="020B0604030504040204" pitchFamily="50" charset="-128"/>
              <a:ea typeface="Meiryo UI" panose="020B0604030504040204" pitchFamily="50" charset="-128"/>
            </a:endParaRPr>
          </a:p>
        </p:txBody>
      </p:sp>
      <p:sp>
        <p:nvSpPr>
          <p:cNvPr id="25" name="Freeform 7"/>
          <p:cNvSpPr>
            <a:spLocks noEditPoints="1"/>
          </p:cNvSpPr>
          <p:nvPr/>
        </p:nvSpPr>
        <p:spPr bwMode="auto">
          <a:xfrm>
            <a:off x="789225" y="2950156"/>
            <a:ext cx="3151187" cy="2433630"/>
          </a:xfrm>
          <a:custGeom>
            <a:avLst/>
            <a:gdLst>
              <a:gd name="T0" fmla="*/ 0 w 1985"/>
              <a:gd name="T1" fmla="*/ 0 h 1257"/>
              <a:gd name="T2" fmla="*/ 106 w 1985"/>
              <a:gd name="T3" fmla="*/ 0 h 1257"/>
              <a:gd name="T4" fmla="*/ 106 w 1985"/>
              <a:gd name="T5" fmla="*/ 1257 h 1257"/>
              <a:gd name="T6" fmla="*/ 0 w 1985"/>
              <a:gd name="T7" fmla="*/ 1257 h 1257"/>
              <a:gd name="T8" fmla="*/ 0 w 1985"/>
              <a:gd name="T9" fmla="*/ 0 h 1257"/>
              <a:gd name="T10" fmla="*/ 470 w 1985"/>
              <a:gd name="T11" fmla="*/ 256 h 1257"/>
              <a:gd name="T12" fmla="*/ 576 w 1985"/>
              <a:gd name="T13" fmla="*/ 256 h 1257"/>
              <a:gd name="T14" fmla="*/ 576 w 1985"/>
              <a:gd name="T15" fmla="*/ 1257 h 1257"/>
              <a:gd name="T16" fmla="*/ 470 w 1985"/>
              <a:gd name="T17" fmla="*/ 1257 h 1257"/>
              <a:gd name="T18" fmla="*/ 470 w 1985"/>
              <a:gd name="T19" fmla="*/ 256 h 1257"/>
              <a:gd name="T20" fmla="*/ 940 w 1985"/>
              <a:gd name="T21" fmla="*/ 893 h 1257"/>
              <a:gd name="T22" fmla="*/ 1046 w 1985"/>
              <a:gd name="T23" fmla="*/ 893 h 1257"/>
              <a:gd name="T24" fmla="*/ 1046 w 1985"/>
              <a:gd name="T25" fmla="*/ 1257 h 1257"/>
              <a:gd name="T26" fmla="*/ 940 w 1985"/>
              <a:gd name="T27" fmla="*/ 1257 h 1257"/>
              <a:gd name="T28" fmla="*/ 940 w 1985"/>
              <a:gd name="T29" fmla="*/ 893 h 1257"/>
              <a:gd name="T30" fmla="*/ 1409 w 1985"/>
              <a:gd name="T31" fmla="*/ 1116 h 1257"/>
              <a:gd name="T32" fmla="*/ 1516 w 1985"/>
              <a:gd name="T33" fmla="*/ 1116 h 1257"/>
              <a:gd name="T34" fmla="*/ 1516 w 1985"/>
              <a:gd name="T35" fmla="*/ 1257 h 1257"/>
              <a:gd name="T36" fmla="*/ 1409 w 1985"/>
              <a:gd name="T37" fmla="*/ 1257 h 1257"/>
              <a:gd name="T38" fmla="*/ 1409 w 1985"/>
              <a:gd name="T39" fmla="*/ 1116 h 1257"/>
              <a:gd name="T40" fmla="*/ 1879 w 1985"/>
              <a:gd name="T41" fmla="*/ 1232 h 1257"/>
              <a:gd name="T42" fmla="*/ 1985 w 1985"/>
              <a:gd name="T43" fmla="*/ 1232 h 1257"/>
              <a:gd name="T44" fmla="*/ 1985 w 1985"/>
              <a:gd name="T45" fmla="*/ 1257 h 1257"/>
              <a:gd name="T46" fmla="*/ 1879 w 1985"/>
              <a:gd name="T47" fmla="*/ 1257 h 1257"/>
              <a:gd name="T48" fmla="*/ 1879 w 1985"/>
              <a:gd name="T49" fmla="*/ 1232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85" h="1257">
                <a:moveTo>
                  <a:pt x="0" y="0"/>
                </a:moveTo>
                <a:lnTo>
                  <a:pt x="106" y="0"/>
                </a:lnTo>
                <a:lnTo>
                  <a:pt x="106" y="1257"/>
                </a:lnTo>
                <a:lnTo>
                  <a:pt x="0" y="1257"/>
                </a:lnTo>
                <a:lnTo>
                  <a:pt x="0" y="0"/>
                </a:lnTo>
                <a:close/>
                <a:moveTo>
                  <a:pt x="470" y="256"/>
                </a:moveTo>
                <a:lnTo>
                  <a:pt x="576" y="256"/>
                </a:lnTo>
                <a:lnTo>
                  <a:pt x="576" y="1257"/>
                </a:lnTo>
                <a:lnTo>
                  <a:pt x="470" y="1257"/>
                </a:lnTo>
                <a:lnTo>
                  <a:pt x="470" y="256"/>
                </a:lnTo>
                <a:close/>
                <a:moveTo>
                  <a:pt x="940" y="893"/>
                </a:moveTo>
                <a:lnTo>
                  <a:pt x="1046" y="893"/>
                </a:lnTo>
                <a:lnTo>
                  <a:pt x="1046" y="1257"/>
                </a:lnTo>
                <a:lnTo>
                  <a:pt x="940" y="1257"/>
                </a:lnTo>
                <a:lnTo>
                  <a:pt x="940" y="893"/>
                </a:lnTo>
                <a:close/>
                <a:moveTo>
                  <a:pt x="1409" y="1116"/>
                </a:moveTo>
                <a:lnTo>
                  <a:pt x="1516" y="1116"/>
                </a:lnTo>
                <a:lnTo>
                  <a:pt x="1516" y="1257"/>
                </a:lnTo>
                <a:lnTo>
                  <a:pt x="1409" y="1257"/>
                </a:lnTo>
                <a:lnTo>
                  <a:pt x="1409" y="1116"/>
                </a:lnTo>
                <a:close/>
                <a:moveTo>
                  <a:pt x="1879" y="1232"/>
                </a:moveTo>
                <a:lnTo>
                  <a:pt x="1985" y="1232"/>
                </a:lnTo>
                <a:lnTo>
                  <a:pt x="1985" y="1257"/>
                </a:lnTo>
                <a:lnTo>
                  <a:pt x="1879" y="1257"/>
                </a:lnTo>
                <a:lnTo>
                  <a:pt x="1879" y="1232"/>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sz="2000" b="1">
              <a:latin typeface="Meiryo UI" panose="020B0604030504040204" pitchFamily="50" charset="-128"/>
              <a:ea typeface="Meiryo UI" panose="020B0604030504040204" pitchFamily="50" charset="-128"/>
            </a:endParaRPr>
          </a:p>
        </p:txBody>
      </p:sp>
      <p:sp>
        <p:nvSpPr>
          <p:cNvPr id="27" name="Freeform 8"/>
          <p:cNvSpPr>
            <a:spLocks noEditPoints="1"/>
          </p:cNvSpPr>
          <p:nvPr/>
        </p:nvSpPr>
        <p:spPr bwMode="auto">
          <a:xfrm>
            <a:off x="1006712" y="3381898"/>
            <a:ext cx="3138487" cy="2001888"/>
          </a:xfrm>
          <a:custGeom>
            <a:avLst/>
            <a:gdLst>
              <a:gd name="T0" fmla="*/ 0 w 1977"/>
              <a:gd name="T1" fmla="*/ 33 h 1034"/>
              <a:gd name="T2" fmla="*/ 106 w 1977"/>
              <a:gd name="T3" fmla="*/ 33 h 1034"/>
              <a:gd name="T4" fmla="*/ 106 w 1977"/>
              <a:gd name="T5" fmla="*/ 1034 h 1034"/>
              <a:gd name="T6" fmla="*/ 0 w 1977"/>
              <a:gd name="T7" fmla="*/ 1034 h 1034"/>
              <a:gd name="T8" fmla="*/ 0 w 1977"/>
              <a:gd name="T9" fmla="*/ 33 h 1034"/>
              <a:gd name="T10" fmla="*/ 469 w 1977"/>
              <a:gd name="T11" fmla="*/ 0 h 1034"/>
              <a:gd name="T12" fmla="*/ 575 w 1977"/>
              <a:gd name="T13" fmla="*/ 0 h 1034"/>
              <a:gd name="T14" fmla="*/ 575 w 1977"/>
              <a:gd name="T15" fmla="*/ 1034 h 1034"/>
              <a:gd name="T16" fmla="*/ 469 w 1977"/>
              <a:gd name="T17" fmla="*/ 1034 h 1034"/>
              <a:gd name="T18" fmla="*/ 469 w 1977"/>
              <a:gd name="T19" fmla="*/ 0 h 1034"/>
              <a:gd name="T20" fmla="*/ 939 w 1977"/>
              <a:gd name="T21" fmla="*/ 529 h 1034"/>
              <a:gd name="T22" fmla="*/ 1038 w 1977"/>
              <a:gd name="T23" fmla="*/ 529 h 1034"/>
              <a:gd name="T24" fmla="*/ 1038 w 1977"/>
              <a:gd name="T25" fmla="*/ 1034 h 1034"/>
              <a:gd name="T26" fmla="*/ 939 w 1977"/>
              <a:gd name="T27" fmla="*/ 1034 h 1034"/>
              <a:gd name="T28" fmla="*/ 939 w 1977"/>
              <a:gd name="T29" fmla="*/ 529 h 1034"/>
              <a:gd name="T30" fmla="*/ 1409 w 1977"/>
              <a:gd name="T31" fmla="*/ 835 h 1034"/>
              <a:gd name="T32" fmla="*/ 1507 w 1977"/>
              <a:gd name="T33" fmla="*/ 835 h 1034"/>
              <a:gd name="T34" fmla="*/ 1507 w 1977"/>
              <a:gd name="T35" fmla="*/ 1034 h 1034"/>
              <a:gd name="T36" fmla="*/ 1409 w 1977"/>
              <a:gd name="T37" fmla="*/ 1034 h 1034"/>
              <a:gd name="T38" fmla="*/ 1409 w 1977"/>
              <a:gd name="T39" fmla="*/ 835 h 1034"/>
              <a:gd name="T40" fmla="*/ 1871 w 1977"/>
              <a:gd name="T41" fmla="*/ 951 h 1034"/>
              <a:gd name="T42" fmla="*/ 1977 w 1977"/>
              <a:gd name="T43" fmla="*/ 951 h 1034"/>
              <a:gd name="T44" fmla="*/ 1977 w 1977"/>
              <a:gd name="T45" fmla="*/ 1034 h 1034"/>
              <a:gd name="T46" fmla="*/ 1871 w 1977"/>
              <a:gd name="T47" fmla="*/ 1034 h 1034"/>
              <a:gd name="T48" fmla="*/ 1871 w 1977"/>
              <a:gd name="T49" fmla="*/ 951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77" h="1034">
                <a:moveTo>
                  <a:pt x="0" y="33"/>
                </a:moveTo>
                <a:lnTo>
                  <a:pt x="106" y="33"/>
                </a:lnTo>
                <a:lnTo>
                  <a:pt x="106" y="1034"/>
                </a:lnTo>
                <a:lnTo>
                  <a:pt x="0" y="1034"/>
                </a:lnTo>
                <a:lnTo>
                  <a:pt x="0" y="33"/>
                </a:lnTo>
                <a:close/>
                <a:moveTo>
                  <a:pt x="469" y="0"/>
                </a:moveTo>
                <a:lnTo>
                  <a:pt x="575" y="0"/>
                </a:lnTo>
                <a:lnTo>
                  <a:pt x="575" y="1034"/>
                </a:lnTo>
                <a:lnTo>
                  <a:pt x="469" y="1034"/>
                </a:lnTo>
                <a:lnTo>
                  <a:pt x="469" y="0"/>
                </a:lnTo>
                <a:close/>
                <a:moveTo>
                  <a:pt x="939" y="529"/>
                </a:moveTo>
                <a:lnTo>
                  <a:pt x="1038" y="529"/>
                </a:lnTo>
                <a:lnTo>
                  <a:pt x="1038" y="1034"/>
                </a:lnTo>
                <a:lnTo>
                  <a:pt x="939" y="1034"/>
                </a:lnTo>
                <a:lnTo>
                  <a:pt x="939" y="529"/>
                </a:lnTo>
                <a:close/>
                <a:moveTo>
                  <a:pt x="1409" y="835"/>
                </a:moveTo>
                <a:lnTo>
                  <a:pt x="1507" y="835"/>
                </a:lnTo>
                <a:lnTo>
                  <a:pt x="1507" y="1034"/>
                </a:lnTo>
                <a:lnTo>
                  <a:pt x="1409" y="1034"/>
                </a:lnTo>
                <a:lnTo>
                  <a:pt x="1409" y="835"/>
                </a:lnTo>
                <a:close/>
                <a:moveTo>
                  <a:pt x="1871" y="951"/>
                </a:moveTo>
                <a:lnTo>
                  <a:pt x="1977" y="951"/>
                </a:lnTo>
                <a:lnTo>
                  <a:pt x="1977" y="1034"/>
                </a:lnTo>
                <a:lnTo>
                  <a:pt x="1871" y="1034"/>
                </a:lnTo>
                <a:lnTo>
                  <a:pt x="1871" y="951"/>
                </a:lnTo>
                <a:close/>
              </a:path>
            </a:pathLst>
          </a:custGeom>
          <a:solidFill>
            <a:srgbClr val="ED7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sz="2000" b="1">
              <a:latin typeface="Meiryo UI" panose="020B0604030504040204" pitchFamily="50" charset="-128"/>
              <a:ea typeface="Meiryo UI" panose="020B0604030504040204" pitchFamily="50" charset="-128"/>
            </a:endParaRPr>
          </a:p>
        </p:txBody>
      </p:sp>
      <p:sp>
        <p:nvSpPr>
          <p:cNvPr id="30" name="Line 9"/>
          <p:cNvSpPr>
            <a:spLocks noChangeShapeType="1"/>
          </p:cNvSpPr>
          <p:nvPr/>
        </p:nvSpPr>
        <p:spPr bwMode="auto">
          <a:xfrm>
            <a:off x="603487" y="5391530"/>
            <a:ext cx="5219700" cy="0"/>
          </a:xfrm>
          <a:prstGeom prst="line">
            <a:avLst/>
          </a:prstGeom>
          <a:noFill/>
          <a:ln w="12700"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sz="2000" b="1">
              <a:latin typeface="Meiryo UI" panose="020B0604030504040204" pitchFamily="50" charset="-128"/>
              <a:ea typeface="Meiryo UI" panose="020B0604030504040204" pitchFamily="50" charset="-128"/>
            </a:endParaRPr>
          </a:p>
        </p:txBody>
      </p:sp>
      <p:sp>
        <p:nvSpPr>
          <p:cNvPr id="31" name="Rectangle 10"/>
          <p:cNvSpPr>
            <a:spLocks noChangeArrowheads="1"/>
          </p:cNvSpPr>
          <p:nvPr/>
        </p:nvSpPr>
        <p:spPr bwMode="auto">
          <a:xfrm>
            <a:off x="408225" y="5263750"/>
            <a:ext cx="1218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34" name="Rectangle 11"/>
          <p:cNvSpPr>
            <a:spLocks noChangeArrowheads="1"/>
          </p:cNvSpPr>
          <p:nvPr/>
        </p:nvSpPr>
        <p:spPr bwMode="auto">
          <a:xfrm>
            <a:off x="408225" y="4994637"/>
            <a:ext cx="1218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36" name="Rectangle 12"/>
          <p:cNvSpPr>
            <a:spLocks noChangeArrowheads="1"/>
          </p:cNvSpPr>
          <p:nvPr/>
        </p:nvSpPr>
        <p:spPr bwMode="auto">
          <a:xfrm>
            <a:off x="335200" y="4723588"/>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10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38" name="Rectangle 13"/>
          <p:cNvSpPr>
            <a:spLocks noChangeArrowheads="1"/>
          </p:cNvSpPr>
          <p:nvPr/>
        </p:nvSpPr>
        <p:spPr bwMode="auto">
          <a:xfrm>
            <a:off x="335200" y="4454476"/>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15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40" name="Rectangle 14"/>
          <p:cNvSpPr>
            <a:spLocks noChangeArrowheads="1"/>
          </p:cNvSpPr>
          <p:nvPr/>
        </p:nvSpPr>
        <p:spPr bwMode="auto">
          <a:xfrm>
            <a:off x="335200" y="4183428"/>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20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42" name="Rectangle 15"/>
          <p:cNvSpPr>
            <a:spLocks noChangeArrowheads="1"/>
          </p:cNvSpPr>
          <p:nvPr/>
        </p:nvSpPr>
        <p:spPr bwMode="auto">
          <a:xfrm>
            <a:off x="335200" y="3914314"/>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25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44" name="Rectangle 16"/>
          <p:cNvSpPr>
            <a:spLocks noChangeArrowheads="1"/>
          </p:cNvSpPr>
          <p:nvPr/>
        </p:nvSpPr>
        <p:spPr bwMode="auto">
          <a:xfrm>
            <a:off x="335200" y="3645202"/>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30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45" name="Rectangle 17"/>
          <p:cNvSpPr>
            <a:spLocks noChangeArrowheads="1"/>
          </p:cNvSpPr>
          <p:nvPr/>
        </p:nvSpPr>
        <p:spPr bwMode="auto">
          <a:xfrm>
            <a:off x="335200" y="3374154"/>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35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46" name="Rectangle 18"/>
          <p:cNvSpPr>
            <a:spLocks noChangeArrowheads="1"/>
          </p:cNvSpPr>
          <p:nvPr/>
        </p:nvSpPr>
        <p:spPr bwMode="auto">
          <a:xfrm>
            <a:off x="335200" y="3105041"/>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40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47" name="Rectangle 19"/>
          <p:cNvSpPr>
            <a:spLocks noChangeArrowheads="1"/>
          </p:cNvSpPr>
          <p:nvPr/>
        </p:nvSpPr>
        <p:spPr bwMode="auto">
          <a:xfrm>
            <a:off x="335200" y="2833992"/>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45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48" name="Rectangle 20"/>
          <p:cNvSpPr>
            <a:spLocks noChangeArrowheads="1"/>
          </p:cNvSpPr>
          <p:nvPr/>
        </p:nvSpPr>
        <p:spPr bwMode="auto">
          <a:xfrm>
            <a:off x="335200" y="2564880"/>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50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49" name="Rectangle 21"/>
          <p:cNvSpPr>
            <a:spLocks noChangeArrowheads="1"/>
          </p:cNvSpPr>
          <p:nvPr/>
        </p:nvSpPr>
        <p:spPr bwMode="auto">
          <a:xfrm>
            <a:off x="828912" y="5513501"/>
            <a:ext cx="4953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None</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56" name="Rectangle 22"/>
          <p:cNvSpPr>
            <a:spLocks noChangeArrowheads="1"/>
          </p:cNvSpPr>
          <p:nvPr/>
        </p:nvSpPr>
        <p:spPr bwMode="auto">
          <a:xfrm>
            <a:off x="1609962" y="5513501"/>
            <a:ext cx="3767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One</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86" name="Rectangle 23"/>
          <p:cNvSpPr>
            <a:spLocks noChangeArrowheads="1"/>
          </p:cNvSpPr>
          <p:nvPr/>
        </p:nvSpPr>
        <p:spPr bwMode="auto">
          <a:xfrm>
            <a:off x="2351325" y="5513501"/>
            <a:ext cx="3794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Two</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87" name="Rectangle 24"/>
          <p:cNvSpPr>
            <a:spLocks noChangeArrowheads="1"/>
          </p:cNvSpPr>
          <p:nvPr/>
        </p:nvSpPr>
        <p:spPr bwMode="auto">
          <a:xfrm>
            <a:off x="3051412" y="5513501"/>
            <a:ext cx="5466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Three</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88" name="Rectangle 25"/>
          <p:cNvSpPr>
            <a:spLocks noChangeArrowheads="1"/>
          </p:cNvSpPr>
          <p:nvPr/>
        </p:nvSpPr>
        <p:spPr bwMode="auto">
          <a:xfrm>
            <a:off x="3830875" y="5513501"/>
            <a:ext cx="4310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Four</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89" name="Rectangle 26"/>
          <p:cNvSpPr>
            <a:spLocks noChangeArrowheads="1"/>
          </p:cNvSpPr>
          <p:nvPr/>
        </p:nvSpPr>
        <p:spPr bwMode="auto">
          <a:xfrm>
            <a:off x="4378103" y="5513501"/>
            <a:ext cx="3833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Five</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92" name="Rectangle 29"/>
          <p:cNvSpPr>
            <a:spLocks noChangeArrowheads="1"/>
          </p:cNvSpPr>
          <p:nvPr/>
        </p:nvSpPr>
        <p:spPr bwMode="auto">
          <a:xfrm>
            <a:off x="2510775" y="2692603"/>
            <a:ext cx="84137" cy="112292"/>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sz="2000" b="1">
              <a:latin typeface="Meiryo UI" panose="020B0604030504040204" pitchFamily="50" charset="-128"/>
              <a:ea typeface="Meiryo UI" panose="020B0604030504040204" pitchFamily="50" charset="-128"/>
            </a:endParaRPr>
          </a:p>
        </p:txBody>
      </p:sp>
      <p:sp>
        <p:nvSpPr>
          <p:cNvPr id="93" name="Rectangle 30"/>
          <p:cNvSpPr>
            <a:spLocks noChangeArrowheads="1"/>
          </p:cNvSpPr>
          <p:nvPr/>
        </p:nvSpPr>
        <p:spPr bwMode="auto">
          <a:xfrm>
            <a:off x="2629838" y="2624840"/>
            <a:ext cx="1005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Melborune</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94" name="Rectangle 31"/>
          <p:cNvSpPr>
            <a:spLocks noChangeArrowheads="1"/>
          </p:cNvSpPr>
          <p:nvPr/>
        </p:nvSpPr>
        <p:spPr bwMode="auto">
          <a:xfrm>
            <a:off x="3817078" y="2692603"/>
            <a:ext cx="71437" cy="112292"/>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sz="2000" b="1">
              <a:latin typeface="Meiryo UI" panose="020B0604030504040204" pitchFamily="50" charset="-128"/>
              <a:ea typeface="Meiryo UI" panose="020B0604030504040204" pitchFamily="50" charset="-128"/>
            </a:endParaRPr>
          </a:p>
        </p:txBody>
      </p:sp>
      <p:sp>
        <p:nvSpPr>
          <p:cNvPr id="95" name="Rectangle 32"/>
          <p:cNvSpPr>
            <a:spLocks noChangeArrowheads="1"/>
          </p:cNvSpPr>
          <p:nvPr/>
        </p:nvSpPr>
        <p:spPr bwMode="auto">
          <a:xfrm>
            <a:off x="3931378" y="2624840"/>
            <a:ext cx="13571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Latrobe Valley</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00" name="Freeform 38"/>
          <p:cNvSpPr>
            <a:spLocks noEditPoints="1"/>
          </p:cNvSpPr>
          <p:nvPr/>
        </p:nvSpPr>
        <p:spPr bwMode="auto">
          <a:xfrm>
            <a:off x="6774100" y="2686853"/>
            <a:ext cx="5208587" cy="2160645"/>
          </a:xfrm>
          <a:custGeom>
            <a:avLst/>
            <a:gdLst>
              <a:gd name="T0" fmla="*/ 0 w 3281"/>
              <a:gd name="T1" fmla="*/ 1116 h 1116"/>
              <a:gd name="T2" fmla="*/ 3281 w 3281"/>
              <a:gd name="T3" fmla="*/ 1116 h 1116"/>
              <a:gd name="T4" fmla="*/ 0 w 3281"/>
              <a:gd name="T5" fmla="*/ 951 h 1116"/>
              <a:gd name="T6" fmla="*/ 3281 w 3281"/>
              <a:gd name="T7" fmla="*/ 951 h 1116"/>
              <a:gd name="T8" fmla="*/ 0 w 3281"/>
              <a:gd name="T9" fmla="*/ 794 h 1116"/>
              <a:gd name="T10" fmla="*/ 3281 w 3281"/>
              <a:gd name="T11" fmla="*/ 794 h 1116"/>
              <a:gd name="T12" fmla="*/ 0 w 3281"/>
              <a:gd name="T13" fmla="*/ 637 h 1116"/>
              <a:gd name="T14" fmla="*/ 3281 w 3281"/>
              <a:gd name="T15" fmla="*/ 637 h 1116"/>
              <a:gd name="T16" fmla="*/ 0 w 3281"/>
              <a:gd name="T17" fmla="*/ 480 h 1116"/>
              <a:gd name="T18" fmla="*/ 3281 w 3281"/>
              <a:gd name="T19" fmla="*/ 480 h 1116"/>
              <a:gd name="T20" fmla="*/ 0 w 3281"/>
              <a:gd name="T21" fmla="*/ 314 h 1116"/>
              <a:gd name="T22" fmla="*/ 3281 w 3281"/>
              <a:gd name="T23" fmla="*/ 314 h 1116"/>
              <a:gd name="T24" fmla="*/ 0 w 3281"/>
              <a:gd name="T25" fmla="*/ 157 h 1116"/>
              <a:gd name="T26" fmla="*/ 3281 w 3281"/>
              <a:gd name="T27" fmla="*/ 157 h 1116"/>
              <a:gd name="T28" fmla="*/ 0 w 3281"/>
              <a:gd name="T29" fmla="*/ 0 h 1116"/>
              <a:gd name="T30" fmla="*/ 3281 w 3281"/>
              <a:gd name="T31" fmla="*/ 0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81" h="1116">
                <a:moveTo>
                  <a:pt x="0" y="1116"/>
                </a:moveTo>
                <a:lnTo>
                  <a:pt x="3281" y="1116"/>
                </a:lnTo>
                <a:moveTo>
                  <a:pt x="0" y="951"/>
                </a:moveTo>
                <a:lnTo>
                  <a:pt x="3281" y="951"/>
                </a:lnTo>
                <a:moveTo>
                  <a:pt x="0" y="794"/>
                </a:moveTo>
                <a:lnTo>
                  <a:pt x="3281" y="794"/>
                </a:lnTo>
                <a:moveTo>
                  <a:pt x="0" y="637"/>
                </a:moveTo>
                <a:lnTo>
                  <a:pt x="3281" y="637"/>
                </a:lnTo>
                <a:moveTo>
                  <a:pt x="0" y="480"/>
                </a:moveTo>
                <a:lnTo>
                  <a:pt x="3281" y="480"/>
                </a:lnTo>
                <a:moveTo>
                  <a:pt x="0" y="314"/>
                </a:moveTo>
                <a:lnTo>
                  <a:pt x="3281" y="314"/>
                </a:lnTo>
                <a:moveTo>
                  <a:pt x="0" y="157"/>
                </a:moveTo>
                <a:lnTo>
                  <a:pt x="3281" y="157"/>
                </a:lnTo>
                <a:moveTo>
                  <a:pt x="0" y="0"/>
                </a:moveTo>
                <a:lnTo>
                  <a:pt x="3281" y="0"/>
                </a:lnTo>
              </a:path>
            </a:pathLst>
          </a:custGeom>
          <a:noFill/>
          <a:ln w="1270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ja-JP" altLang="en-US" sz="2000" b="1">
              <a:latin typeface="Meiryo UI" panose="020B0604030504040204" pitchFamily="50" charset="-128"/>
              <a:ea typeface="Meiryo UI" panose="020B0604030504040204" pitchFamily="50" charset="-128"/>
            </a:endParaRPr>
          </a:p>
        </p:txBody>
      </p:sp>
      <p:sp>
        <p:nvSpPr>
          <p:cNvPr id="101" name="Freeform 39"/>
          <p:cNvSpPr>
            <a:spLocks noEditPoints="1"/>
          </p:cNvSpPr>
          <p:nvPr/>
        </p:nvSpPr>
        <p:spPr bwMode="auto">
          <a:xfrm>
            <a:off x="7032862" y="3478701"/>
            <a:ext cx="4392612" cy="1665013"/>
          </a:xfrm>
          <a:custGeom>
            <a:avLst/>
            <a:gdLst>
              <a:gd name="T0" fmla="*/ 0 w 2767"/>
              <a:gd name="T1" fmla="*/ 67 h 860"/>
              <a:gd name="T2" fmla="*/ 151 w 2767"/>
              <a:gd name="T3" fmla="*/ 67 h 860"/>
              <a:gd name="T4" fmla="*/ 151 w 2767"/>
              <a:gd name="T5" fmla="*/ 860 h 860"/>
              <a:gd name="T6" fmla="*/ 0 w 2767"/>
              <a:gd name="T7" fmla="*/ 860 h 860"/>
              <a:gd name="T8" fmla="*/ 0 w 2767"/>
              <a:gd name="T9" fmla="*/ 67 h 860"/>
              <a:gd name="T10" fmla="*/ 658 w 2767"/>
              <a:gd name="T11" fmla="*/ 703 h 860"/>
              <a:gd name="T12" fmla="*/ 801 w 2767"/>
              <a:gd name="T13" fmla="*/ 703 h 860"/>
              <a:gd name="T14" fmla="*/ 801 w 2767"/>
              <a:gd name="T15" fmla="*/ 860 h 860"/>
              <a:gd name="T16" fmla="*/ 658 w 2767"/>
              <a:gd name="T17" fmla="*/ 860 h 860"/>
              <a:gd name="T18" fmla="*/ 658 w 2767"/>
              <a:gd name="T19" fmla="*/ 703 h 860"/>
              <a:gd name="T20" fmla="*/ 1315 w 2767"/>
              <a:gd name="T21" fmla="*/ 0 h 860"/>
              <a:gd name="T22" fmla="*/ 1459 w 2767"/>
              <a:gd name="T23" fmla="*/ 0 h 860"/>
              <a:gd name="T24" fmla="*/ 1459 w 2767"/>
              <a:gd name="T25" fmla="*/ 860 h 860"/>
              <a:gd name="T26" fmla="*/ 1315 w 2767"/>
              <a:gd name="T27" fmla="*/ 860 h 860"/>
              <a:gd name="T28" fmla="*/ 1315 w 2767"/>
              <a:gd name="T29" fmla="*/ 0 h 860"/>
              <a:gd name="T30" fmla="*/ 1965 w 2767"/>
              <a:gd name="T31" fmla="*/ 637 h 860"/>
              <a:gd name="T32" fmla="*/ 2116 w 2767"/>
              <a:gd name="T33" fmla="*/ 637 h 860"/>
              <a:gd name="T34" fmla="*/ 2116 w 2767"/>
              <a:gd name="T35" fmla="*/ 860 h 860"/>
              <a:gd name="T36" fmla="*/ 1965 w 2767"/>
              <a:gd name="T37" fmla="*/ 860 h 860"/>
              <a:gd name="T38" fmla="*/ 1965 w 2767"/>
              <a:gd name="T39" fmla="*/ 637 h 860"/>
              <a:gd name="T40" fmla="*/ 2623 w 2767"/>
              <a:gd name="T41" fmla="*/ 290 h 860"/>
              <a:gd name="T42" fmla="*/ 2767 w 2767"/>
              <a:gd name="T43" fmla="*/ 290 h 860"/>
              <a:gd name="T44" fmla="*/ 2767 w 2767"/>
              <a:gd name="T45" fmla="*/ 860 h 860"/>
              <a:gd name="T46" fmla="*/ 2623 w 2767"/>
              <a:gd name="T47" fmla="*/ 860 h 860"/>
              <a:gd name="T48" fmla="*/ 2623 w 2767"/>
              <a:gd name="T49" fmla="*/ 29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7" h="860">
                <a:moveTo>
                  <a:pt x="0" y="67"/>
                </a:moveTo>
                <a:lnTo>
                  <a:pt x="151" y="67"/>
                </a:lnTo>
                <a:lnTo>
                  <a:pt x="151" y="860"/>
                </a:lnTo>
                <a:lnTo>
                  <a:pt x="0" y="860"/>
                </a:lnTo>
                <a:lnTo>
                  <a:pt x="0" y="67"/>
                </a:lnTo>
                <a:close/>
                <a:moveTo>
                  <a:pt x="658" y="703"/>
                </a:moveTo>
                <a:lnTo>
                  <a:pt x="801" y="703"/>
                </a:lnTo>
                <a:lnTo>
                  <a:pt x="801" y="860"/>
                </a:lnTo>
                <a:lnTo>
                  <a:pt x="658" y="860"/>
                </a:lnTo>
                <a:lnTo>
                  <a:pt x="658" y="703"/>
                </a:lnTo>
                <a:close/>
                <a:moveTo>
                  <a:pt x="1315" y="0"/>
                </a:moveTo>
                <a:lnTo>
                  <a:pt x="1459" y="0"/>
                </a:lnTo>
                <a:lnTo>
                  <a:pt x="1459" y="860"/>
                </a:lnTo>
                <a:lnTo>
                  <a:pt x="1315" y="860"/>
                </a:lnTo>
                <a:lnTo>
                  <a:pt x="1315" y="0"/>
                </a:lnTo>
                <a:close/>
                <a:moveTo>
                  <a:pt x="1965" y="637"/>
                </a:moveTo>
                <a:lnTo>
                  <a:pt x="2116" y="637"/>
                </a:lnTo>
                <a:lnTo>
                  <a:pt x="2116" y="860"/>
                </a:lnTo>
                <a:lnTo>
                  <a:pt x="1965" y="860"/>
                </a:lnTo>
                <a:lnTo>
                  <a:pt x="1965" y="637"/>
                </a:lnTo>
                <a:close/>
                <a:moveTo>
                  <a:pt x="2623" y="290"/>
                </a:moveTo>
                <a:lnTo>
                  <a:pt x="2767" y="290"/>
                </a:lnTo>
                <a:lnTo>
                  <a:pt x="2767" y="860"/>
                </a:lnTo>
                <a:lnTo>
                  <a:pt x="2623" y="860"/>
                </a:lnTo>
                <a:lnTo>
                  <a:pt x="2623" y="290"/>
                </a:lnTo>
                <a:close/>
              </a:path>
            </a:pathLst>
          </a:custGeom>
          <a:solidFill>
            <a:srgbClr val="5B9B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sz="2000" b="1">
              <a:latin typeface="Meiryo UI" panose="020B0604030504040204" pitchFamily="50" charset="-128"/>
              <a:ea typeface="Meiryo UI" panose="020B0604030504040204" pitchFamily="50" charset="-128"/>
            </a:endParaRPr>
          </a:p>
        </p:txBody>
      </p:sp>
      <p:sp>
        <p:nvSpPr>
          <p:cNvPr id="102" name="Freeform 40"/>
          <p:cNvSpPr>
            <a:spLocks noEditPoints="1"/>
          </p:cNvSpPr>
          <p:nvPr/>
        </p:nvSpPr>
        <p:spPr bwMode="auto">
          <a:xfrm>
            <a:off x="7332900" y="3064384"/>
            <a:ext cx="4392612" cy="2079330"/>
          </a:xfrm>
          <a:custGeom>
            <a:avLst/>
            <a:gdLst>
              <a:gd name="T0" fmla="*/ 0 w 2767"/>
              <a:gd name="T1" fmla="*/ 190 h 1074"/>
              <a:gd name="T2" fmla="*/ 143 w 2767"/>
              <a:gd name="T3" fmla="*/ 190 h 1074"/>
              <a:gd name="T4" fmla="*/ 143 w 2767"/>
              <a:gd name="T5" fmla="*/ 1074 h 1074"/>
              <a:gd name="T6" fmla="*/ 0 w 2767"/>
              <a:gd name="T7" fmla="*/ 1074 h 1074"/>
              <a:gd name="T8" fmla="*/ 0 w 2767"/>
              <a:gd name="T9" fmla="*/ 190 h 1074"/>
              <a:gd name="T10" fmla="*/ 658 w 2767"/>
              <a:gd name="T11" fmla="*/ 884 h 1074"/>
              <a:gd name="T12" fmla="*/ 801 w 2767"/>
              <a:gd name="T13" fmla="*/ 884 h 1074"/>
              <a:gd name="T14" fmla="*/ 801 w 2767"/>
              <a:gd name="T15" fmla="*/ 1074 h 1074"/>
              <a:gd name="T16" fmla="*/ 658 w 2767"/>
              <a:gd name="T17" fmla="*/ 1074 h 1074"/>
              <a:gd name="T18" fmla="*/ 658 w 2767"/>
              <a:gd name="T19" fmla="*/ 884 h 1074"/>
              <a:gd name="T20" fmla="*/ 1308 w 2767"/>
              <a:gd name="T21" fmla="*/ 0 h 1074"/>
              <a:gd name="T22" fmla="*/ 1459 w 2767"/>
              <a:gd name="T23" fmla="*/ 0 h 1074"/>
              <a:gd name="T24" fmla="*/ 1459 w 2767"/>
              <a:gd name="T25" fmla="*/ 1074 h 1074"/>
              <a:gd name="T26" fmla="*/ 1308 w 2767"/>
              <a:gd name="T27" fmla="*/ 1074 h 1074"/>
              <a:gd name="T28" fmla="*/ 1308 w 2767"/>
              <a:gd name="T29" fmla="*/ 0 h 1074"/>
              <a:gd name="T30" fmla="*/ 1965 w 2767"/>
              <a:gd name="T31" fmla="*/ 570 h 1074"/>
              <a:gd name="T32" fmla="*/ 2109 w 2767"/>
              <a:gd name="T33" fmla="*/ 570 h 1074"/>
              <a:gd name="T34" fmla="*/ 2109 w 2767"/>
              <a:gd name="T35" fmla="*/ 1074 h 1074"/>
              <a:gd name="T36" fmla="*/ 1965 w 2767"/>
              <a:gd name="T37" fmla="*/ 1074 h 1074"/>
              <a:gd name="T38" fmla="*/ 1965 w 2767"/>
              <a:gd name="T39" fmla="*/ 570 h 1074"/>
              <a:gd name="T40" fmla="*/ 2623 w 2767"/>
              <a:gd name="T41" fmla="*/ 438 h 1074"/>
              <a:gd name="T42" fmla="*/ 2767 w 2767"/>
              <a:gd name="T43" fmla="*/ 438 h 1074"/>
              <a:gd name="T44" fmla="*/ 2767 w 2767"/>
              <a:gd name="T45" fmla="*/ 1074 h 1074"/>
              <a:gd name="T46" fmla="*/ 2623 w 2767"/>
              <a:gd name="T47" fmla="*/ 1074 h 1074"/>
              <a:gd name="T48" fmla="*/ 2623 w 2767"/>
              <a:gd name="T49" fmla="*/ 438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7" h="1074">
                <a:moveTo>
                  <a:pt x="0" y="190"/>
                </a:moveTo>
                <a:lnTo>
                  <a:pt x="143" y="190"/>
                </a:lnTo>
                <a:lnTo>
                  <a:pt x="143" y="1074"/>
                </a:lnTo>
                <a:lnTo>
                  <a:pt x="0" y="1074"/>
                </a:lnTo>
                <a:lnTo>
                  <a:pt x="0" y="190"/>
                </a:lnTo>
                <a:close/>
                <a:moveTo>
                  <a:pt x="658" y="884"/>
                </a:moveTo>
                <a:lnTo>
                  <a:pt x="801" y="884"/>
                </a:lnTo>
                <a:lnTo>
                  <a:pt x="801" y="1074"/>
                </a:lnTo>
                <a:lnTo>
                  <a:pt x="658" y="1074"/>
                </a:lnTo>
                <a:lnTo>
                  <a:pt x="658" y="884"/>
                </a:lnTo>
                <a:close/>
                <a:moveTo>
                  <a:pt x="1308" y="0"/>
                </a:moveTo>
                <a:lnTo>
                  <a:pt x="1459" y="0"/>
                </a:lnTo>
                <a:lnTo>
                  <a:pt x="1459" y="1074"/>
                </a:lnTo>
                <a:lnTo>
                  <a:pt x="1308" y="1074"/>
                </a:lnTo>
                <a:lnTo>
                  <a:pt x="1308" y="0"/>
                </a:lnTo>
                <a:close/>
                <a:moveTo>
                  <a:pt x="1965" y="570"/>
                </a:moveTo>
                <a:lnTo>
                  <a:pt x="2109" y="570"/>
                </a:lnTo>
                <a:lnTo>
                  <a:pt x="2109" y="1074"/>
                </a:lnTo>
                <a:lnTo>
                  <a:pt x="1965" y="1074"/>
                </a:lnTo>
                <a:lnTo>
                  <a:pt x="1965" y="570"/>
                </a:lnTo>
                <a:close/>
                <a:moveTo>
                  <a:pt x="2623" y="438"/>
                </a:moveTo>
                <a:lnTo>
                  <a:pt x="2767" y="438"/>
                </a:lnTo>
                <a:lnTo>
                  <a:pt x="2767" y="1074"/>
                </a:lnTo>
                <a:lnTo>
                  <a:pt x="2623" y="1074"/>
                </a:lnTo>
                <a:lnTo>
                  <a:pt x="2623" y="438"/>
                </a:lnTo>
                <a:close/>
              </a:path>
            </a:pathLst>
          </a:custGeom>
          <a:solidFill>
            <a:srgbClr val="ED7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sz="2000" b="1">
              <a:latin typeface="Meiryo UI" panose="020B0604030504040204" pitchFamily="50" charset="-128"/>
              <a:ea typeface="Meiryo UI" panose="020B0604030504040204" pitchFamily="50" charset="-128"/>
            </a:endParaRPr>
          </a:p>
        </p:txBody>
      </p:sp>
      <p:sp>
        <p:nvSpPr>
          <p:cNvPr id="103" name="Line 41"/>
          <p:cNvSpPr>
            <a:spLocks noChangeShapeType="1"/>
          </p:cNvSpPr>
          <p:nvPr/>
        </p:nvSpPr>
        <p:spPr bwMode="auto">
          <a:xfrm>
            <a:off x="6774100" y="5151459"/>
            <a:ext cx="5208587" cy="0"/>
          </a:xfrm>
          <a:prstGeom prst="line">
            <a:avLst/>
          </a:prstGeom>
          <a:noFill/>
          <a:ln w="12700"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ja-JP" altLang="en-US" sz="2000" b="1">
              <a:latin typeface="Meiryo UI" panose="020B0604030504040204" pitchFamily="50" charset="-128"/>
              <a:ea typeface="Meiryo UI" panose="020B0604030504040204" pitchFamily="50" charset="-128"/>
            </a:endParaRPr>
          </a:p>
        </p:txBody>
      </p:sp>
      <p:sp>
        <p:nvSpPr>
          <p:cNvPr id="104" name="Rectangle 42"/>
          <p:cNvSpPr>
            <a:spLocks noChangeArrowheads="1"/>
          </p:cNvSpPr>
          <p:nvPr/>
        </p:nvSpPr>
        <p:spPr bwMode="auto">
          <a:xfrm>
            <a:off x="6580425" y="5029487"/>
            <a:ext cx="1218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05" name="Rectangle 43"/>
          <p:cNvSpPr>
            <a:spLocks noChangeArrowheads="1"/>
          </p:cNvSpPr>
          <p:nvPr/>
        </p:nvSpPr>
        <p:spPr bwMode="auto">
          <a:xfrm>
            <a:off x="6580425" y="4721653"/>
            <a:ext cx="12182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06" name="Rectangle 44"/>
          <p:cNvSpPr>
            <a:spLocks noChangeArrowheads="1"/>
          </p:cNvSpPr>
          <p:nvPr/>
        </p:nvSpPr>
        <p:spPr bwMode="auto">
          <a:xfrm>
            <a:off x="6507400" y="4413820"/>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10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07" name="Rectangle 45"/>
          <p:cNvSpPr>
            <a:spLocks noChangeArrowheads="1"/>
          </p:cNvSpPr>
          <p:nvPr/>
        </p:nvSpPr>
        <p:spPr bwMode="auto">
          <a:xfrm>
            <a:off x="6507400" y="4105985"/>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15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08" name="Rectangle 46"/>
          <p:cNvSpPr>
            <a:spLocks noChangeArrowheads="1"/>
          </p:cNvSpPr>
          <p:nvPr/>
        </p:nvSpPr>
        <p:spPr bwMode="auto">
          <a:xfrm>
            <a:off x="6507400" y="3798152"/>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20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09" name="Rectangle 47"/>
          <p:cNvSpPr>
            <a:spLocks noChangeArrowheads="1"/>
          </p:cNvSpPr>
          <p:nvPr/>
        </p:nvSpPr>
        <p:spPr bwMode="auto">
          <a:xfrm>
            <a:off x="6507400" y="3490318"/>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25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10" name="Rectangle 48"/>
          <p:cNvSpPr>
            <a:spLocks noChangeArrowheads="1"/>
          </p:cNvSpPr>
          <p:nvPr/>
        </p:nvSpPr>
        <p:spPr bwMode="auto">
          <a:xfrm>
            <a:off x="6507400" y="3182484"/>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30</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11" name="Rectangle 49"/>
          <p:cNvSpPr>
            <a:spLocks noChangeArrowheads="1"/>
          </p:cNvSpPr>
          <p:nvPr/>
        </p:nvSpPr>
        <p:spPr bwMode="auto">
          <a:xfrm>
            <a:off x="6507400" y="2874650"/>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35</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12" name="Rectangle 50"/>
          <p:cNvSpPr>
            <a:spLocks noChangeArrowheads="1"/>
          </p:cNvSpPr>
          <p:nvPr/>
        </p:nvSpPr>
        <p:spPr bwMode="auto">
          <a:xfrm>
            <a:off x="6500434" y="2568752"/>
            <a:ext cx="24365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40</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13" name="Rectangle 51"/>
          <p:cNvSpPr>
            <a:spLocks noChangeArrowheads="1"/>
          </p:cNvSpPr>
          <p:nvPr/>
        </p:nvSpPr>
        <p:spPr bwMode="auto">
          <a:xfrm>
            <a:off x="6886859" y="5279239"/>
            <a:ext cx="7213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Income</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14" name="Rectangle 52"/>
          <p:cNvSpPr>
            <a:spLocks noChangeArrowheads="1"/>
          </p:cNvSpPr>
          <p:nvPr/>
        </p:nvSpPr>
        <p:spPr bwMode="auto">
          <a:xfrm>
            <a:off x="7752230" y="5279239"/>
            <a:ext cx="11946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Employment</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15" name="Rectangle 53"/>
          <p:cNvSpPr>
            <a:spLocks noChangeArrowheads="1"/>
          </p:cNvSpPr>
          <p:nvPr/>
        </p:nvSpPr>
        <p:spPr bwMode="auto">
          <a:xfrm>
            <a:off x="9066315" y="5279239"/>
            <a:ext cx="6657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Policial</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16" name="Rectangle 54"/>
          <p:cNvSpPr>
            <a:spLocks noChangeArrowheads="1"/>
          </p:cNvSpPr>
          <p:nvPr/>
        </p:nvSpPr>
        <p:spPr bwMode="auto">
          <a:xfrm>
            <a:off x="8874410" y="5513503"/>
            <a:ext cx="11910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engagement</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17" name="Rectangle 55"/>
          <p:cNvSpPr>
            <a:spLocks noChangeArrowheads="1"/>
          </p:cNvSpPr>
          <p:nvPr/>
        </p:nvSpPr>
        <p:spPr bwMode="auto">
          <a:xfrm>
            <a:off x="9912530" y="5279239"/>
            <a:ext cx="1208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400" b="1" dirty="0">
                <a:latin typeface="Meiryo UI" panose="020B0604030504040204" pitchFamily="50" charset="-128"/>
                <a:ea typeface="Meiryo UI" panose="020B0604030504040204" pitchFamily="50" charset="-128"/>
              </a:rPr>
              <a:t>P</a:t>
            </a: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articipation</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18" name="Rectangle 56"/>
          <p:cNvSpPr>
            <a:spLocks noChangeArrowheads="1"/>
          </p:cNvSpPr>
          <p:nvPr/>
        </p:nvSpPr>
        <p:spPr bwMode="auto">
          <a:xfrm>
            <a:off x="11233387" y="5279239"/>
            <a:ext cx="7655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effectLst/>
                <a:latin typeface="Meiryo UI" panose="020B0604030504040204" pitchFamily="50" charset="-128"/>
                <a:ea typeface="Meiryo UI" panose="020B0604030504040204" pitchFamily="50" charset="-128"/>
              </a:rPr>
              <a:t>Support</a:t>
            </a:r>
            <a:endParaRPr kumimoji="0" lang="ja-JP" altLang="ja-JP" sz="2000" b="1"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21" name="Rectangle 59"/>
          <p:cNvSpPr>
            <a:spLocks noChangeArrowheads="1"/>
          </p:cNvSpPr>
          <p:nvPr/>
        </p:nvSpPr>
        <p:spPr bwMode="auto">
          <a:xfrm>
            <a:off x="9038263" y="2692603"/>
            <a:ext cx="84137" cy="112292"/>
          </a:xfrm>
          <a:prstGeom prst="rect">
            <a:avLst/>
          </a:prstGeom>
          <a:solidFill>
            <a:srgbClr val="5B9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sz="2000" b="1">
              <a:latin typeface="Meiryo UI" panose="020B0604030504040204" pitchFamily="50" charset="-128"/>
              <a:ea typeface="Meiryo UI" panose="020B0604030504040204" pitchFamily="50" charset="-128"/>
            </a:endParaRPr>
          </a:p>
        </p:txBody>
      </p:sp>
      <p:sp>
        <p:nvSpPr>
          <p:cNvPr id="122" name="Rectangle 60"/>
          <p:cNvSpPr>
            <a:spLocks noChangeArrowheads="1"/>
          </p:cNvSpPr>
          <p:nvPr/>
        </p:nvSpPr>
        <p:spPr bwMode="auto">
          <a:xfrm>
            <a:off x="9157325" y="2624841"/>
            <a:ext cx="1005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Melborune</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23" name="Rectangle 61"/>
          <p:cNvSpPr>
            <a:spLocks noChangeArrowheads="1"/>
          </p:cNvSpPr>
          <p:nvPr/>
        </p:nvSpPr>
        <p:spPr bwMode="auto">
          <a:xfrm>
            <a:off x="10386922" y="2692603"/>
            <a:ext cx="71437" cy="112292"/>
          </a:xfrm>
          <a:prstGeom prst="rect">
            <a:avLst/>
          </a:prstGeom>
          <a:solidFill>
            <a:srgbClr val="ED7D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ja-JP" altLang="en-US" sz="2000" b="1">
              <a:latin typeface="Meiryo UI" panose="020B0604030504040204" pitchFamily="50" charset="-128"/>
              <a:ea typeface="Meiryo UI" panose="020B0604030504040204" pitchFamily="50" charset="-128"/>
            </a:endParaRPr>
          </a:p>
        </p:txBody>
      </p:sp>
      <p:sp>
        <p:nvSpPr>
          <p:cNvPr id="124" name="Rectangle 62"/>
          <p:cNvSpPr>
            <a:spLocks noChangeArrowheads="1"/>
          </p:cNvSpPr>
          <p:nvPr/>
        </p:nvSpPr>
        <p:spPr bwMode="auto">
          <a:xfrm>
            <a:off x="10499634" y="2624841"/>
            <a:ext cx="13571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a:ln>
                  <a:noFill/>
                </a:ln>
                <a:effectLst/>
                <a:latin typeface="Meiryo UI" panose="020B0604030504040204" pitchFamily="50" charset="-128"/>
                <a:ea typeface="Meiryo UI" panose="020B0604030504040204" pitchFamily="50" charset="-128"/>
              </a:rPr>
              <a:t>Latrobe Valley</a:t>
            </a:r>
            <a:endParaRPr kumimoji="0" lang="ja-JP" altLang="ja-JP" sz="2000" b="1" i="0" u="none" strike="noStrike" cap="none" normalizeH="0" baseline="0">
              <a:ln>
                <a:noFill/>
              </a:ln>
              <a:effectLst/>
              <a:latin typeface="Meiryo UI" panose="020B0604030504040204" pitchFamily="50" charset="-128"/>
              <a:ea typeface="Meiryo UI" panose="020B0604030504040204" pitchFamily="50" charset="-128"/>
            </a:endParaRPr>
          </a:p>
        </p:txBody>
      </p:sp>
      <p:sp>
        <p:nvSpPr>
          <p:cNvPr id="127" name="正方形/長方形 126"/>
          <p:cNvSpPr/>
          <p:nvPr/>
        </p:nvSpPr>
        <p:spPr>
          <a:xfrm>
            <a:off x="2383814" y="2132820"/>
            <a:ext cx="1872629" cy="400110"/>
          </a:xfrm>
          <a:prstGeom prst="rect">
            <a:avLst/>
          </a:prstGeom>
        </p:spPr>
        <p:txBody>
          <a:bodyPr wrap="none">
            <a:spAutoFit/>
          </a:bodyPr>
          <a:lstStyle/>
          <a:p>
            <a:pPr algn="ctr"/>
            <a:r>
              <a:rPr lang="ja-JP" altLang="en-US" sz="2000" b="1" dirty="0">
                <a:latin typeface="Meiryo UI" panose="020B0604030504040204" pitchFamily="50" charset="-128"/>
                <a:ea typeface="Meiryo UI" panose="020B0604030504040204" pitchFamily="50" charset="-128"/>
              </a:rPr>
              <a:t>失敗した寸法数</a:t>
            </a:r>
          </a:p>
        </p:txBody>
      </p:sp>
      <p:sp>
        <p:nvSpPr>
          <p:cNvPr id="129" name="正方形/長方形 128"/>
          <p:cNvSpPr/>
          <p:nvPr/>
        </p:nvSpPr>
        <p:spPr>
          <a:xfrm>
            <a:off x="6886041" y="2132820"/>
            <a:ext cx="4471096" cy="400110"/>
          </a:xfrm>
          <a:prstGeom prst="rect">
            <a:avLst/>
          </a:prstGeom>
        </p:spPr>
        <p:txBody>
          <a:bodyPr wrap="none">
            <a:spAutoFit/>
          </a:bodyPr>
          <a:lstStyle/>
          <a:p>
            <a:pPr algn="ctr"/>
            <a:r>
              <a:rPr lang="ja-JP" altLang="en-US" sz="2000" b="1" dirty="0">
                <a:latin typeface="Meiryo UI" panose="020B0604030504040204" pitchFamily="50" charset="-128"/>
                <a:ea typeface="Meiryo UI" panose="020B0604030504040204" pitchFamily="50" charset="-128"/>
              </a:rPr>
              <a:t>具体的な社会的排除の危険因子は失敗</a:t>
            </a:r>
          </a:p>
        </p:txBody>
      </p:sp>
      <p:sp>
        <p:nvSpPr>
          <p:cNvPr id="1024" name="正方形/長方形 1023"/>
          <p:cNvSpPr/>
          <p:nvPr/>
        </p:nvSpPr>
        <p:spPr>
          <a:xfrm>
            <a:off x="1422323" y="3291641"/>
            <a:ext cx="3812768" cy="2491621"/>
          </a:xfrm>
          <a:prstGeom prst="rect">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1" name="正方形/長方形 130"/>
          <p:cNvSpPr/>
          <p:nvPr/>
        </p:nvSpPr>
        <p:spPr>
          <a:xfrm>
            <a:off x="4442345" y="5270659"/>
            <a:ext cx="691595" cy="467633"/>
          </a:xfrm>
          <a:prstGeom prst="rect">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2" name="正方形/長方形 131"/>
          <p:cNvSpPr/>
          <p:nvPr/>
        </p:nvSpPr>
        <p:spPr>
          <a:xfrm>
            <a:off x="2158339" y="3389275"/>
            <a:ext cx="2697293" cy="461665"/>
          </a:xfrm>
          <a:prstGeom prst="rect">
            <a:avLst/>
          </a:prstGeom>
        </p:spPr>
        <p:txBody>
          <a:bodyPr wrap="square">
            <a:spAutoFit/>
          </a:bodyPr>
          <a:lstStyle/>
          <a:p>
            <a:pPr algn="ctr"/>
            <a:r>
              <a:rPr lang="en-US" altLang="ja-JP" sz="2400" b="1" dirty="0">
                <a:latin typeface="Meiryo UI" panose="020B0604030504040204" pitchFamily="50" charset="-128"/>
                <a:ea typeface="Meiryo UI" panose="020B0604030504040204" pitchFamily="50" charset="-128"/>
              </a:rPr>
              <a:t>2/3 of total</a:t>
            </a:r>
            <a:endParaRPr lang="ja-JP" altLang="en-US" sz="2400" b="1" dirty="0">
              <a:latin typeface="Meiryo UI" panose="020B0604030504040204" pitchFamily="50" charset="-128"/>
              <a:ea typeface="Meiryo UI" panose="020B0604030504040204" pitchFamily="50" charset="-128"/>
            </a:endParaRPr>
          </a:p>
        </p:txBody>
      </p:sp>
      <p:sp>
        <p:nvSpPr>
          <p:cNvPr id="133" name="正方形/長方形 132"/>
          <p:cNvSpPr/>
          <p:nvPr/>
        </p:nvSpPr>
        <p:spPr>
          <a:xfrm>
            <a:off x="4221189" y="5235270"/>
            <a:ext cx="1124146" cy="369332"/>
          </a:xfrm>
          <a:prstGeom prst="rect">
            <a:avLst/>
          </a:prstGeom>
        </p:spPr>
        <p:txBody>
          <a:bodyPr wrap="square">
            <a:spAutoFit/>
          </a:bodyPr>
          <a:lstStyle/>
          <a:p>
            <a:pPr algn="ctr"/>
            <a:r>
              <a:rPr lang="en-US" altLang="ja-JP" b="1" dirty="0">
                <a:solidFill>
                  <a:srgbClr val="FF0000"/>
                </a:solidFill>
                <a:latin typeface="Meiryo UI" panose="020B0604030504040204" pitchFamily="50" charset="-128"/>
                <a:ea typeface="Meiryo UI" panose="020B0604030504040204" pitchFamily="50" charset="-128"/>
              </a:rPr>
              <a:t>Zero</a:t>
            </a:r>
            <a:endParaRPr lang="ja-JP" altLang="en-US" b="1" dirty="0">
              <a:solidFill>
                <a:srgbClr val="FF0000"/>
              </a:solidFill>
              <a:latin typeface="Meiryo UI" panose="020B0604030504040204" pitchFamily="50" charset="-128"/>
              <a:ea typeface="Meiryo UI" panose="020B0604030504040204" pitchFamily="50" charset="-128"/>
            </a:endParaRPr>
          </a:p>
        </p:txBody>
      </p:sp>
      <p:sp>
        <p:nvSpPr>
          <p:cNvPr id="134" name="正方形/長方形 133"/>
          <p:cNvSpPr/>
          <p:nvPr/>
        </p:nvSpPr>
        <p:spPr>
          <a:xfrm>
            <a:off x="8817886" y="2918613"/>
            <a:ext cx="1255858" cy="2864649"/>
          </a:xfrm>
          <a:prstGeom prst="rect">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5" name="正方形/長方形 134"/>
          <p:cNvSpPr/>
          <p:nvPr/>
        </p:nvSpPr>
        <p:spPr>
          <a:xfrm>
            <a:off x="11062485" y="3705761"/>
            <a:ext cx="989569" cy="2077501"/>
          </a:xfrm>
          <a:prstGeom prst="rect">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 name="正方形/長方形 135"/>
          <p:cNvSpPr/>
          <p:nvPr/>
        </p:nvSpPr>
        <p:spPr>
          <a:xfrm>
            <a:off x="7690994" y="4708522"/>
            <a:ext cx="1347269" cy="896080"/>
          </a:xfrm>
          <a:prstGeom prst="rect">
            <a:avLst/>
          </a:prstGeom>
          <a:ln w="254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5" name="正方形/長方形 1024"/>
          <p:cNvSpPr/>
          <p:nvPr/>
        </p:nvSpPr>
        <p:spPr>
          <a:xfrm>
            <a:off x="6023990" y="6087223"/>
            <a:ext cx="2949199" cy="369332"/>
          </a:xfrm>
          <a:prstGeom prst="rect">
            <a:avLst/>
          </a:prstGeom>
        </p:spPr>
        <p:txBody>
          <a:bodyPr wrap="square">
            <a:spAutoFit/>
          </a:bodyPr>
          <a:lstStyle/>
          <a:p>
            <a:pPr algn="ctr"/>
            <a:r>
              <a:rPr lang="ja-JP" altLang="en-US" b="1" dirty="0">
                <a:latin typeface="Meiryo UI" panose="020B0604030504040204" pitchFamily="50" charset="-128"/>
                <a:ea typeface="Meiryo UI" panose="020B0604030504040204" pitchFamily="50" charset="-128"/>
              </a:rPr>
              <a:t>雇用は大きな要因ではない</a:t>
            </a:r>
          </a:p>
        </p:txBody>
      </p:sp>
      <p:cxnSp>
        <p:nvCxnSpPr>
          <p:cNvPr id="1028" name="直線コネクタ 1027"/>
          <p:cNvCxnSpPr>
            <a:stCxn id="136" idx="2"/>
            <a:endCxn id="1025" idx="0"/>
          </p:cNvCxnSpPr>
          <p:nvPr/>
        </p:nvCxnSpPr>
        <p:spPr>
          <a:xfrm flipH="1">
            <a:off x="7498590" y="5604602"/>
            <a:ext cx="866039" cy="4826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正方形/長方形 139"/>
          <p:cNvSpPr/>
          <p:nvPr/>
        </p:nvSpPr>
        <p:spPr>
          <a:xfrm>
            <a:off x="6814574" y="3291641"/>
            <a:ext cx="989569" cy="2491621"/>
          </a:xfrm>
          <a:prstGeom prst="rect">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41" name="直線コネクタ 140"/>
          <p:cNvCxnSpPr>
            <a:stCxn id="140" idx="2"/>
            <a:endCxn id="144" idx="0"/>
          </p:cNvCxnSpPr>
          <p:nvPr/>
        </p:nvCxnSpPr>
        <p:spPr>
          <a:xfrm>
            <a:off x="7309359" y="5783262"/>
            <a:ext cx="3047615" cy="4541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正方形/長方形 143"/>
          <p:cNvSpPr/>
          <p:nvPr/>
        </p:nvSpPr>
        <p:spPr>
          <a:xfrm>
            <a:off x="9840646" y="6237390"/>
            <a:ext cx="1032655" cy="369332"/>
          </a:xfrm>
          <a:prstGeom prst="rect">
            <a:avLst/>
          </a:prstGeom>
        </p:spPr>
        <p:txBody>
          <a:bodyPr wrap="none">
            <a:spAutoFit/>
          </a:bodyPr>
          <a:lstStyle/>
          <a:p>
            <a:pPr algn="ctr"/>
            <a:r>
              <a:rPr lang="en-US" altLang="ja-JP" b="1" dirty="0">
                <a:latin typeface="Meiryo UI" panose="020B0604030504040204" pitchFamily="50" charset="-128"/>
                <a:ea typeface="Meiryo UI" panose="020B0604030504040204" pitchFamily="50" charset="-128"/>
              </a:rPr>
              <a:t>3</a:t>
            </a:r>
            <a:r>
              <a:rPr lang="ja-JP" altLang="en-US" b="1" dirty="0">
                <a:latin typeface="Meiryo UI" panose="020B0604030504040204" pitchFamily="50" charset="-128"/>
                <a:ea typeface="Meiryo UI" panose="020B0604030504040204" pitchFamily="50" charset="-128"/>
              </a:rPr>
              <a:t>大要素</a:t>
            </a:r>
          </a:p>
        </p:txBody>
      </p:sp>
      <p:cxnSp>
        <p:nvCxnSpPr>
          <p:cNvPr id="145" name="直線コネクタ 144"/>
          <p:cNvCxnSpPr>
            <a:stCxn id="134" idx="2"/>
            <a:endCxn id="144" idx="0"/>
          </p:cNvCxnSpPr>
          <p:nvPr/>
        </p:nvCxnSpPr>
        <p:spPr>
          <a:xfrm>
            <a:off x="9445815" y="5783262"/>
            <a:ext cx="911159" cy="4541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a:stCxn id="135" idx="2"/>
            <a:endCxn id="144" idx="0"/>
          </p:cNvCxnSpPr>
          <p:nvPr/>
        </p:nvCxnSpPr>
        <p:spPr>
          <a:xfrm flipH="1">
            <a:off x="10356974" y="5783262"/>
            <a:ext cx="1200296" cy="4541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ほのおイラスト／無料イラストなら「イラスト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5355" y="5881479"/>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6" descr="ほのおイラスト／無料イラストなら「イラスト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0319" y="5881480"/>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ほのおイラスト／無料イラストなら「イラスト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8275" y="5881480"/>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ほのおイラスト／無料イラストなら「イラスト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971" y="5830436"/>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descr="ほのおイラスト／無料イラストなら「イラスト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7927" y="5830436"/>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ほのおイラスト／無料イラストなら「イラスト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7467" y="6124747"/>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6" descr="ほのおイラスト／無料イラストなら「イラスト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5008" y="5830436"/>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ほのおイラスト／無料イラストなら「イラスト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2964" y="5830436"/>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6" descr="ほのおイラスト／無料イラストなら「イラスト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6183" y="6131470"/>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ほのおイラスト／無料イラストなら「イラスト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139" y="6131470"/>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6" descr="ほのおイラスト／無料イラストなら「イラスト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2652" y="5830436"/>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6" descr="ほのおイラスト／無料イラストなら「イラスト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0608" y="5830436"/>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ほのおイラスト／無料イラストなら「イラスト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716" y="6131470"/>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6" descr="ほのおイラスト／無料イラストなら「イラスト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8672" y="6131470"/>
            <a:ext cx="294311" cy="294311"/>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6" descr="ほのおイラスト／無料イラストなら「イラスト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3379" y="5830436"/>
            <a:ext cx="294311" cy="294311"/>
          </a:xfrm>
          <a:prstGeom prst="rect">
            <a:avLst/>
          </a:prstGeom>
          <a:noFill/>
          <a:extLst>
            <a:ext uri="{909E8E84-426E-40DD-AFC4-6F175D3DCCD1}">
              <a14:hiddenFill xmlns:a14="http://schemas.microsoft.com/office/drawing/2010/main">
                <a:solidFill>
                  <a:srgbClr val="FFFFFF"/>
                </a:solidFill>
              </a14:hiddenFill>
            </a:ext>
          </a:extLst>
        </p:spPr>
      </p:pic>
      <p:cxnSp>
        <p:nvCxnSpPr>
          <p:cNvPr id="90" name="直線コネクタ 89"/>
          <p:cNvCxnSpPr/>
          <p:nvPr/>
        </p:nvCxnSpPr>
        <p:spPr>
          <a:xfrm flipH="1">
            <a:off x="2102179" y="3429000"/>
            <a:ext cx="1" cy="31668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H="1">
            <a:off x="2865273" y="3429000"/>
            <a:ext cx="1" cy="31668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3688691" y="3429000"/>
            <a:ext cx="1" cy="31668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flipH="1">
            <a:off x="4336422" y="3429000"/>
            <a:ext cx="1" cy="31668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43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タイトル 1"/>
          <p:cNvSpPr txBox="1">
            <a:spLocks/>
          </p:cNvSpPr>
          <p:nvPr/>
        </p:nvSpPr>
        <p:spPr bwMode="gray">
          <a:xfrm>
            <a:off x="3782121" y="2206589"/>
            <a:ext cx="4086375" cy="646331"/>
          </a:xfrm>
          <a:prstGeom prst="rect">
            <a:avLst/>
          </a:prstGeom>
        </p:spPr>
        <p:txBody>
          <a:bodyPr wrap="none">
            <a:spAutoFit/>
          </a:bodyPr>
          <a:lstStyle>
            <a:lvl1pPr algn="ctr" rtl="0" eaLnBrk="0" fontAlgn="base" hangingPunct="0">
              <a:spcBef>
                <a:spcPct val="0"/>
              </a:spcBef>
              <a:spcAft>
                <a:spcPct val="0"/>
              </a:spcAft>
              <a:defRPr kumimoji="1" sz="2400" kern="1200">
                <a:solidFill>
                  <a:schemeClr val="tx1"/>
                </a:solidFill>
                <a:latin typeface="+mj-ea"/>
                <a:ea typeface="+mj-ea"/>
                <a:cs typeface="+mj-cs"/>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r>
              <a:rPr lang="en-US" altLang="ja-JP" sz="3600" b="1" dirty="0">
                <a:latin typeface="Meiryo UI" pitchFamily="50" charset="-128"/>
                <a:ea typeface="Meiryo UI" pitchFamily="50" charset="-128"/>
              </a:rPr>
              <a:t>5. Social Capital</a:t>
            </a:r>
            <a:endParaRPr lang="ja-JP" altLang="en-US" sz="3600" b="1" dirty="0">
              <a:latin typeface="Meiryo UI" pitchFamily="50" charset="-128"/>
              <a:ea typeface="Meiryo UI" pitchFamily="50" charset="-128"/>
            </a:endParaRPr>
          </a:p>
        </p:txBody>
      </p:sp>
      <p:pic>
        <p:nvPicPr>
          <p:cNvPr id="4" name="図 3"/>
          <p:cNvPicPr>
            <a:picLocks noChangeAspect="1"/>
          </p:cNvPicPr>
          <p:nvPr/>
        </p:nvPicPr>
        <p:blipFill>
          <a:blip r:embed="rId3"/>
          <a:stretch>
            <a:fillRect/>
          </a:stretch>
        </p:blipFill>
        <p:spPr>
          <a:xfrm>
            <a:off x="4727810" y="3717040"/>
            <a:ext cx="2798609" cy="2694232"/>
          </a:xfrm>
          <a:prstGeom prst="rect">
            <a:avLst/>
          </a:prstGeom>
        </p:spPr>
      </p:pic>
    </p:spTree>
    <p:extLst>
      <p:ext uri="{BB962C8B-B14F-4D97-AF65-F5344CB8AC3E}">
        <p14:creationId xmlns:p14="http://schemas.microsoft.com/office/powerpoint/2010/main" val="562508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4875117" cy="523220"/>
          </a:xfrm>
        </p:spPr>
        <p:txBody>
          <a:bodyPr/>
          <a:lstStyle/>
          <a:p>
            <a:pPr algn="l"/>
            <a:r>
              <a:rPr lang="en-US" altLang="ja-JP" sz="2800" b="1" dirty="0">
                <a:latin typeface="Meiryo UI" pitchFamily="50" charset="-128"/>
                <a:ea typeface="Meiryo UI" pitchFamily="50" charset="-128"/>
              </a:rPr>
              <a:t>5-1. About Social Capital</a:t>
            </a:r>
            <a:endParaRPr lang="ja-JP" altLang="en-US" sz="2800" b="1" dirty="0">
              <a:latin typeface="Meiryo UI" pitchFamily="50" charset="-128"/>
              <a:ea typeface="Meiryo UI" pitchFamily="50" charset="-128"/>
            </a:endParaRPr>
          </a:p>
        </p:txBody>
      </p:sp>
      <p:sp>
        <p:nvSpPr>
          <p:cNvPr id="20" name="正方形/長方形 19"/>
          <p:cNvSpPr/>
          <p:nvPr/>
        </p:nvSpPr>
        <p:spPr>
          <a:xfrm>
            <a:off x="93988" y="865824"/>
            <a:ext cx="11978842" cy="954107"/>
          </a:xfrm>
          <a:prstGeom prst="rect">
            <a:avLst/>
          </a:prstGeom>
          <a:ln w="38100">
            <a:solidFill>
              <a:schemeClr val="tx1"/>
            </a:solidFill>
          </a:ln>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“Social Capital” is a </a:t>
            </a:r>
            <a:r>
              <a:rPr lang="en-US" altLang="ja-JP" sz="2800" b="1" dirty="0">
                <a:solidFill>
                  <a:srgbClr val="0000FF"/>
                </a:solidFill>
                <a:latin typeface="Meiryo UI" panose="020B0604030504040204" pitchFamily="50" charset="-128"/>
                <a:ea typeface="Meiryo UI" panose="020B0604030504040204" pitchFamily="50" charset="-128"/>
              </a:rPr>
              <a:t>person's social network </a:t>
            </a:r>
          </a:p>
          <a:p>
            <a:pPr algn="ctr"/>
            <a:r>
              <a:rPr lang="en-US" altLang="ja-JP" sz="2800" b="1" dirty="0">
                <a:latin typeface="Meiryo UI" panose="020B0604030504040204" pitchFamily="50" charset="-128"/>
                <a:ea typeface="Meiryo UI" panose="020B0604030504040204" pitchFamily="50" charset="-128"/>
              </a:rPr>
              <a:t>and views on both </a:t>
            </a:r>
            <a:r>
              <a:rPr lang="en-US" altLang="ja-JP" sz="2800" b="1" dirty="0">
                <a:solidFill>
                  <a:srgbClr val="0000FF"/>
                </a:solidFill>
                <a:latin typeface="Meiryo UI" panose="020B0604030504040204" pitchFamily="50" charset="-128"/>
                <a:ea typeface="Meiryo UI" panose="020B0604030504040204" pitchFamily="50" charset="-128"/>
              </a:rPr>
              <a:t>trust</a:t>
            </a:r>
            <a:r>
              <a:rPr lang="en-US" altLang="ja-JP" sz="2800" b="1" dirty="0">
                <a:latin typeface="Meiryo UI" panose="020B0604030504040204" pitchFamily="50" charset="-128"/>
                <a:ea typeface="Meiryo UI" panose="020B0604030504040204" pitchFamily="50" charset="-128"/>
              </a:rPr>
              <a:t> and </a:t>
            </a:r>
            <a:r>
              <a:rPr lang="en-US" altLang="ja-JP" sz="2800" b="1" dirty="0">
                <a:solidFill>
                  <a:srgbClr val="0000FF"/>
                </a:solidFill>
                <a:latin typeface="Meiryo UI" panose="020B0604030504040204" pitchFamily="50" charset="-128"/>
                <a:ea typeface="Meiryo UI" panose="020B0604030504040204" pitchFamily="50" charset="-128"/>
              </a:rPr>
              <a:t>reciprocity</a:t>
            </a:r>
            <a:r>
              <a:rPr lang="en-US" altLang="ja-JP" sz="2800" b="1" dirty="0">
                <a:latin typeface="Meiryo UI" panose="020B0604030504040204" pitchFamily="50" charset="-128"/>
                <a:ea typeface="Meiryo UI" panose="020B0604030504040204" pitchFamily="50" charset="-128"/>
              </a:rPr>
              <a:t>(Stone et al.)</a:t>
            </a:r>
            <a:endParaRPr lang="ja-JP" altLang="en-US" sz="28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055300" y="2207874"/>
            <a:ext cx="2798609" cy="2694232"/>
          </a:xfrm>
          <a:prstGeom prst="rect">
            <a:avLst/>
          </a:prstGeom>
        </p:spPr>
      </p:pic>
      <p:sp>
        <p:nvSpPr>
          <p:cNvPr id="6" name="正方形/長方形 5"/>
          <p:cNvSpPr/>
          <p:nvPr/>
        </p:nvSpPr>
        <p:spPr>
          <a:xfrm>
            <a:off x="-14254" y="4902106"/>
            <a:ext cx="4684296" cy="1938992"/>
          </a:xfrm>
          <a:prstGeom prst="rect">
            <a:avLst/>
          </a:prstGeom>
        </p:spPr>
        <p:txBody>
          <a:bodyPr wrap="none">
            <a:spAutoFit/>
          </a:bodyPr>
          <a:lstStyle/>
          <a:p>
            <a:pPr algn="ctr"/>
            <a:r>
              <a:rPr lang="en-US" altLang="ja-JP" sz="2000" b="1" dirty="0">
                <a:latin typeface="Meiryo UI" panose="020B0604030504040204" pitchFamily="50" charset="-128"/>
                <a:ea typeface="Meiryo UI" panose="020B0604030504040204" pitchFamily="50" charset="-128"/>
              </a:rPr>
              <a:t>This is a “Capital”</a:t>
            </a:r>
          </a:p>
          <a:p>
            <a:pPr algn="ctr"/>
            <a:r>
              <a:rPr lang="en-US" altLang="ja-JP" sz="2000" b="1" dirty="0">
                <a:latin typeface="Meiryo UI" panose="020B0604030504040204" pitchFamily="50" charset="-128"/>
                <a:ea typeface="Meiryo UI" panose="020B0604030504040204" pitchFamily="50" charset="-128"/>
              </a:rPr>
              <a:t>Realized by (e.g.)</a:t>
            </a:r>
          </a:p>
          <a:p>
            <a:pPr marL="342900" indent="-342900" algn="ctr">
              <a:buFontTx/>
              <a:buChar char="-"/>
            </a:pPr>
            <a:r>
              <a:rPr lang="en-US" altLang="ja-JP" sz="2000" b="1" dirty="0">
                <a:latin typeface="Meiryo UI" panose="020B0604030504040204" pitchFamily="50" charset="-128"/>
                <a:ea typeface="Meiryo UI" panose="020B0604030504040204" pitchFamily="50" charset="-128"/>
              </a:rPr>
              <a:t>neighborly companionship</a:t>
            </a:r>
          </a:p>
          <a:p>
            <a:pPr marL="342900" indent="-342900" algn="ctr">
              <a:buFontTx/>
              <a:buChar char="-"/>
            </a:pPr>
            <a:r>
              <a:rPr lang="en-US" altLang="ja-JP" sz="2000" b="1" dirty="0">
                <a:latin typeface="Meiryo UI" panose="020B0604030504040204" pitchFamily="50" charset="-128"/>
                <a:ea typeface="Meiryo UI" panose="020B0604030504040204" pitchFamily="50" charset="-128"/>
              </a:rPr>
              <a:t>Summer festival(Bon dancing)</a:t>
            </a:r>
          </a:p>
          <a:p>
            <a:pPr marL="342900" indent="-342900" algn="ctr">
              <a:buFontTx/>
              <a:buChar char="-"/>
            </a:pPr>
            <a:r>
              <a:rPr lang="en-US" altLang="ja-JP" sz="2000" b="1" dirty="0">
                <a:latin typeface="Meiryo UI" panose="020B0604030504040204" pitchFamily="50" charset="-128"/>
                <a:ea typeface="Meiryo UI" panose="020B0604030504040204" pitchFamily="50" charset="-128"/>
              </a:rPr>
              <a:t>New Year's visit to a shrine</a:t>
            </a:r>
          </a:p>
          <a:p>
            <a:pPr algn="ctr"/>
            <a:endParaRPr lang="ja-JP" altLang="en-US" sz="2000" b="1"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009735812"/>
              </p:ext>
            </p:extLst>
          </p:nvPr>
        </p:nvGraphicFramePr>
        <p:xfrm>
          <a:off x="4223740" y="2132820"/>
          <a:ext cx="7849090" cy="3035825"/>
        </p:xfrm>
        <a:graphic>
          <a:graphicData uri="http://schemas.openxmlformats.org/drawingml/2006/table">
            <a:tbl>
              <a:tblPr firstRow="1" bandRow="1">
                <a:tableStyleId>{5C22544A-7EE6-4342-B048-85BDC9FD1C3A}</a:tableStyleId>
              </a:tblPr>
              <a:tblGrid>
                <a:gridCol w="2792465">
                  <a:extLst>
                    <a:ext uri="{9D8B030D-6E8A-4147-A177-3AD203B41FA5}">
                      <a16:colId xmlns:a16="http://schemas.microsoft.com/office/drawing/2014/main" val="20000"/>
                    </a:ext>
                  </a:extLst>
                </a:gridCol>
                <a:gridCol w="5056625">
                  <a:extLst>
                    <a:ext uri="{9D8B030D-6E8A-4147-A177-3AD203B41FA5}">
                      <a16:colId xmlns:a16="http://schemas.microsoft.com/office/drawing/2014/main" val="20001"/>
                    </a:ext>
                  </a:extLst>
                </a:gridCol>
              </a:tblGrid>
              <a:tr h="321736">
                <a:tc>
                  <a:txBody>
                    <a:bodyPr/>
                    <a:lstStyle/>
                    <a:p>
                      <a:pPr algn="ctr"/>
                      <a:r>
                        <a:rPr kumimoji="1" lang="en-US" altLang="ja-JP" sz="2400" b="1"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Factors</a:t>
                      </a:r>
                      <a:endPar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2400" dirty="0">
                          <a:latin typeface="Meiryo UI" pitchFamily="50" charset="-128"/>
                          <a:ea typeface="Meiryo UI" pitchFamily="50" charset="-128"/>
                        </a:rPr>
                        <a:t>How</a:t>
                      </a:r>
                      <a:r>
                        <a:rPr lang="en-US" altLang="ja-JP" sz="2400" baseline="0" dirty="0">
                          <a:latin typeface="Meiryo UI" pitchFamily="50" charset="-128"/>
                          <a:ea typeface="Meiryo UI" pitchFamily="50" charset="-128"/>
                        </a:rPr>
                        <a:t> to </a:t>
                      </a:r>
                      <a:r>
                        <a:rPr lang="en-US" altLang="ja-JP" sz="2400" baseline="0" dirty="0" smtClean="0">
                          <a:latin typeface="Meiryo UI" pitchFamily="50" charset="-128"/>
                          <a:ea typeface="Meiryo UI" pitchFamily="50" charset="-128"/>
                        </a:rPr>
                        <a:t>measure</a:t>
                      </a: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5992">
                <a:tc>
                  <a:txBody>
                    <a:bodyPr/>
                    <a:lstStyle/>
                    <a:p>
                      <a:pPr algn="ctr"/>
                      <a:r>
                        <a:rPr lang="en-US" altLang="ja-JP" sz="2400" b="1" dirty="0" smtClean="0">
                          <a:solidFill>
                            <a:srgbClr val="0000FF"/>
                          </a:solidFill>
                          <a:latin typeface="Meiryo UI" panose="020B0604030504040204" pitchFamily="50" charset="-128"/>
                          <a:cs typeface="AdvPTimes"/>
                        </a:rPr>
                        <a:t>(1)Social </a:t>
                      </a:r>
                      <a:r>
                        <a:rPr lang="en-US" altLang="ja-JP" sz="2400" b="1" dirty="0">
                          <a:solidFill>
                            <a:srgbClr val="0000FF"/>
                          </a:solidFill>
                          <a:latin typeface="Meiryo UI" panose="020B0604030504040204" pitchFamily="50" charset="-128"/>
                          <a:cs typeface="AdvPTimes"/>
                        </a:rPr>
                        <a:t>Network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1" dirty="0">
                          <a:solidFill>
                            <a:schemeClr val="tx1"/>
                          </a:solidFill>
                          <a:effectLst/>
                          <a:latin typeface="Meiryo UI" pitchFamily="50" charset="-128"/>
                          <a:ea typeface="Meiryo UI" pitchFamily="50" charset="-128"/>
                        </a:rPr>
                        <a:t>Respondents keep in touch with those close to them (close relatives, extended family, friends / acquaintances)</a:t>
                      </a:r>
                      <a:endParaRPr lang="ja-JP" altLang="en-US" sz="20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6430">
                <a:tc>
                  <a:txBody>
                    <a:bodyPr/>
                    <a:lstStyle/>
                    <a:p>
                      <a:pPr algn="ctr"/>
                      <a:r>
                        <a:rPr lang="en-US" altLang="ja-JP" sz="2400" b="1" dirty="0" smtClean="0">
                          <a:solidFill>
                            <a:srgbClr val="0000FF"/>
                          </a:solidFill>
                          <a:latin typeface="Meiryo UI" panose="020B0604030504040204" pitchFamily="50" charset="-128"/>
                          <a:cs typeface="AdvPTimes"/>
                        </a:rPr>
                        <a:t>(2)Trust</a:t>
                      </a:r>
                      <a:endParaRPr lang="en-US" altLang="ja-JP" sz="2400" b="1" dirty="0">
                        <a:solidFill>
                          <a:srgbClr val="0000FF"/>
                        </a:solidFill>
                        <a:latin typeface="Meiryo UI" panose="020B0604030504040204" pitchFamily="50" charset="-128"/>
                        <a:cs typeface="AdvPTime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1" dirty="0">
                          <a:solidFill>
                            <a:schemeClr val="tx1"/>
                          </a:solidFill>
                          <a:effectLst/>
                          <a:latin typeface="Meiryo UI" pitchFamily="50" charset="-128"/>
                          <a:ea typeface="Meiryo UI" pitchFamily="50" charset="-128"/>
                        </a:rPr>
                        <a:t>Respondents generally trust people</a:t>
                      </a:r>
                      <a:endParaRPr lang="ja-JP" altLang="en-US" sz="20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810785">
                <a:tc>
                  <a:txBody>
                    <a:bodyPr/>
                    <a:lstStyle/>
                    <a:p>
                      <a:pPr algn="ctr"/>
                      <a:r>
                        <a:rPr lang="en-US" altLang="ja-JP" sz="2400" b="1" dirty="0" smtClean="0">
                          <a:solidFill>
                            <a:srgbClr val="0000FF"/>
                          </a:solidFill>
                          <a:latin typeface="Meiryo UI" panose="020B0604030504040204" pitchFamily="50" charset="-128"/>
                          <a:ea typeface="Meiryo UI" panose="020B0604030504040204" pitchFamily="50" charset="-128"/>
                        </a:rPr>
                        <a:t>(3)Reciprocity</a:t>
                      </a:r>
                      <a:endParaRPr lang="ja-JP" altLang="en-US" sz="2400" b="1"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1" dirty="0">
                          <a:solidFill>
                            <a:schemeClr val="tx1"/>
                          </a:solidFill>
                          <a:effectLst/>
                          <a:latin typeface="Meiryo UI" pitchFamily="50" charset="-128"/>
                          <a:ea typeface="Meiryo UI" pitchFamily="50" charset="-128"/>
                        </a:rPr>
                        <a:t>Respondents generally are to helped in the community</a:t>
                      </a:r>
                      <a:endParaRPr lang="ja-JP" altLang="en-US" sz="20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52948"/>
                  </a:ext>
                </a:extLst>
              </a:tr>
            </a:tbl>
          </a:graphicData>
        </a:graphic>
      </p:graphicFrame>
      <p:sp>
        <p:nvSpPr>
          <p:cNvPr id="10" name="正方形/長方形 9"/>
          <p:cNvSpPr/>
          <p:nvPr/>
        </p:nvSpPr>
        <p:spPr>
          <a:xfrm>
            <a:off x="4936297" y="5846095"/>
            <a:ext cx="7127166" cy="830997"/>
          </a:xfrm>
          <a:prstGeom prst="rect">
            <a:avLst/>
          </a:prstGeom>
          <a:solidFill>
            <a:schemeClr val="bg1">
              <a:lumMod val="85000"/>
            </a:schemeClr>
          </a:solidFill>
        </p:spPr>
        <p:txBody>
          <a:bodyPr wrap="square">
            <a:spAutoFit/>
          </a:bodyPr>
          <a:lstStyle/>
          <a:p>
            <a:pPr algn="ctr"/>
            <a:r>
              <a:rPr lang="en-US" altLang="ja-JP" sz="2400" b="1" dirty="0">
                <a:latin typeface="Meiryo UI" panose="020B0604030504040204" pitchFamily="50" charset="-128"/>
                <a:ea typeface="Meiryo UI" panose="020B0604030504040204" pitchFamily="50" charset="-128"/>
              </a:rPr>
              <a:t>Respondents were asked on a three-point scale of "never</a:t>
            </a:r>
            <a:r>
              <a:rPr lang="en-US" altLang="ja-JP" sz="2400" b="1" dirty="0" smtClean="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sometimes</a:t>
            </a:r>
            <a:r>
              <a:rPr lang="en-US" altLang="ja-JP" sz="2400" b="1" dirty="0" smtClean="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always."</a:t>
            </a:r>
            <a:endParaRPr lang="ja-JP" altLang="en-US" sz="2400" b="1" dirty="0">
              <a:latin typeface="Meiryo UI" panose="020B0604030504040204" pitchFamily="50" charset="-128"/>
              <a:ea typeface="Meiryo UI" panose="020B0604030504040204" pitchFamily="50" charset="-128"/>
            </a:endParaRPr>
          </a:p>
        </p:txBody>
      </p:sp>
      <p:sp>
        <p:nvSpPr>
          <p:cNvPr id="14" name="下矢印 13"/>
          <p:cNvSpPr/>
          <p:nvPr/>
        </p:nvSpPr>
        <p:spPr>
          <a:xfrm>
            <a:off x="7896250" y="5327345"/>
            <a:ext cx="1080150" cy="360050"/>
          </a:xfrm>
          <a:prstGeom prst="downArrow">
            <a:avLst/>
          </a:prstGeom>
          <a:solidFill>
            <a:schemeClr val="bg1">
              <a:lumMod val="85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0456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5003293" cy="523220"/>
          </a:xfrm>
        </p:spPr>
        <p:txBody>
          <a:bodyPr/>
          <a:lstStyle/>
          <a:p>
            <a:pPr algn="l"/>
            <a:r>
              <a:rPr lang="en-US" altLang="ja-JP" sz="2800" b="1" dirty="0">
                <a:latin typeface="Meiryo UI" pitchFamily="50" charset="-128"/>
                <a:ea typeface="Meiryo UI" pitchFamily="50" charset="-128"/>
              </a:rPr>
              <a:t>5-1</a:t>
            </a:r>
            <a:r>
              <a:rPr lang="en-US" altLang="ja-JP" sz="2800" b="1" dirty="0" smtClean="0">
                <a:latin typeface="Meiryo UI" pitchFamily="50" charset="-128"/>
                <a:ea typeface="Meiryo UI" pitchFamily="50" charset="-128"/>
              </a:rPr>
              <a:t>.</a:t>
            </a:r>
            <a:r>
              <a:rPr lang="ja-JP" altLang="en-US" sz="2800" b="1" dirty="0">
                <a:latin typeface="Meiryo UI" pitchFamily="50" charset="-128"/>
                <a:ea typeface="Meiryo UI" pitchFamily="50" charset="-128"/>
              </a:rPr>
              <a:t>ソーシャルキャピタルについて</a:t>
            </a:r>
          </a:p>
        </p:txBody>
      </p:sp>
      <p:sp>
        <p:nvSpPr>
          <p:cNvPr id="20" name="正方形/長方形 19"/>
          <p:cNvSpPr/>
          <p:nvPr/>
        </p:nvSpPr>
        <p:spPr>
          <a:xfrm>
            <a:off x="93988" y="865824"/>
            <a:ext cx="11978842" cy="954107"/>
          </a:xfrm>
          <a:prstGeom prst="rect">
            <a:avLst/>
          </a:prstGeom>
          <a:ln w="38100">
            <a:solidFill>
              <a:schemeClr val="tx1"/>
            </a:solidFill>
          </a:ln>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「ソーシャル・キャピタルとは、その人の社会的ネットワークや、信頼と互恵の観 と信頼と互恵性についての見解である</a:t>
            </a:r>
            <a:r>
              <a:rPr lang="en-US" altLang="ja-JP" sz="2800" b="1" dirty="0">
                <a:latin typeface="Meiryo UI" panose="020B0604030504040204" pitchFamily="50" charset="-128"/>
                <a:ea typeface="Meiryo UI" panose="020B0604030504040204" pitchFamily="50" charset="-128"/>
              </a:rPr>
              <a:t>(Stone et al.)</a:t>
            </a:r>
            <a:endParaRPr lang="ja-JP" altLang="en-US" sz="28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055300" y="2207874"/>
            <a:ext cx="2798609" cy="2694232"/>
          </a:xfrm>
          <a:prstGeom prst="rect">
            <a:avLst/>
          </a:prstGeom>
        </p:spPr>
      </p:pic>
      <p:sp>
        <p:nvSpPr>
          <p:cNvPr id="6" name="正方形/長方形 5"/>
          <p:cNvSpPr/>
          <p:nvPr/>
        </p:nvSpPr>
        <p:spPr>
          <a:xfrm>
            <a:off x="712551" y="4914712"/>
            <a:ext cx="3528490" cy="1015663"/>
          </a:xfrm>
          <a:prstGeom prst="rect">
            <a:avLst/>
          </a:prstGeom>
        </p:spPr>
        <p:txBody>
          <a:bodyPr wrap="square">
            <a:spAutoFit/>
          </a:bodyPr>
          <a:lstStyle/>
          <a:p>
            <a:pPr algn="ctr"/>
            <a:r>
              <a:rPr lang="ja-JP" altLang="en-US" sz="2000" b="1" dirty="0">
                <a:latin typeface="Meiryo UI" panose="020B0604030504040204" pitchFamily="50" charset="-128"/>
                <a:ea typeface="Meiryo UI" panose="020B0604030504040204" pitchFamily="50" charset="-128"/>
              </a:rPr>
              <a:t>これは、（例）</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近所付き合いによって実現する「資本」です。</a:t>
            </a:r>
            <a:r>
              <a:rPr lang="en-US" altLang="ja-JP" sz="2000" b="1" dirty="0">
                <a:latin typeface="Meiryo UI" panose="020B0604030504040204" pitchFamily="50" charset="-128"/>
                <a:ea typeface="Meiryo UI" panose="020B0604030504040204" pitchFamily="50" charset="-128"/>
              </a:rPr>
              <a:t>- </a:t>
            </a:r>
            <a:r>
              <a:rPr lang="ja-JP" altLang="en-US" sz="2000" b="1" dirty="0">
                <a:latin typeface="Meiryo UI" panose="020B0604030504040204" pitchFamily="50" charset="-128"/>
                <a:ea typeface="Meiryo UI" panose="020B0604030504040204" pitchFamily="50" charset="-128"/>
              </a:rPr>
              <a:t>夏祭り</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盆踊り</a:t>
            </a:r>
            <a:r>
              <a:rPr lang="en-US" altLang="ja-JP" sz="2000" b="1" dirty="0">
                <a:latin typeface="Meiryo UI" panose="020B0604030504040204" pitchFamily="50" charset="-128"/>
                <a:ea typeface="Meiryo UI" panose="020B0604030504040204" pitchFamily="50" charset="-128"/>
              </a:rPr>
              <a:t>)</a:t>
            </a:r>
            <a:r>
              <a:rPr lang="ja-JP" altLang="en-US" sz="2000" b="1" dirty="0" err="1">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初詣など</a:t>
            </a:r>
          </a:p>
        </p:txBody>
      </p:sp>
      <p:graphicFrame>
        <p:nvGraphicFramePr>
          <p:cNvPr id="9" name="表 8"/>
          <p:cNvGraphicFramePr>
            <a:graphicFrameLocks noGrp="1"/>
          </p:cNvGraphicFramePr>
          <p:nvPr>
            <p:extLst>
              <p:ext uri="{D42A27DB-BD31-4B8C-83A1-F6EECF244321}">
                <p14:modId xmlns:p14="http://schemas.microsoft.com/office/powerpoint/2010/main" val="2908055784"/>
              </p:ext>
            </p:extLst>
          </p:nvPr>
        </p:nvGraphicFramePr>
        <p:xfrm>
          <a:off x="4655800" y="2053168"/>
          <a:ext cx="7273010" cy="2561177"/>
        </p:xfrm>
        <a:graphic>
          <a:graphicData uri="http://schemas.openxmlformats.org/drawingml/2006/table">
            <a:tbl>
              <a:tblPr firstRow="1" bandRow="1">
                <a:tableStyleId>{5C22544A-7EE6-4342-B048-85BDC9FD1C3A}</a:tableStyleId>
              </a:tblPr>
              <a:tblGrid>
                <a:gridCol w="2160300">
                  <a:extLst>
                    <a:ext uri="{9D8B030D-6E8A-4147-A177-3AD203B41FA5}">
                      <a16:colId xmlns:a16="http://schemas.microsoft.com/office/drawing/2014/main" val="20000"/>
                    </a:ext>
                  </a:extLst>
                </a:gridCol>
                <a:gridCol w="5112710">
                  <a:extLst>
                    <a:ext uri="{9D8B030D-6E8A-4147-A177-3AD203B41FA5}">
                      <a16:colId xmlns:a16="http://schemas.microsoft.com/office/drawing/2014/main" val="20001"/>
                    </a:ext>
                  </a:extLst>
                </a:gridCol>
              </a:tblGrid>
              <a:tr h="321736">
                <a:tc>
                  <a:txBody>
                    <a:bodyPr/>
                    <a:lstStyle/>
                    <a:p>
                      <a:pPr algn="ctr"/>
                      <a:r>
                        <a:rPr kumimoji="1" lang="en-US" altLang="ja-JP" sz="2400" b="1"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factors</a:t>
                      </a:r>
                      <a:endPar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2400" dirty="0" smtClean="0">
                          <a:latin typeface="Meiryo UI" pitchFamily="50" charset="-128"/>
                          <a:ea typeface="Meiryo UI" pitchFamily="50" charset="-128"/>
                        </a:rPr>
                        <a:t>測定方法</a:t>
                      </a: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5992">
                <a:tc>
                  <a:txBody>
                    <a:bodyPr/>
                    <a:lstStyle/>
                    <a:p>
                      <a:pPr algn="ctr"/>
                      <a:r>
                        <a:rPr lang="ja-JP" altLang="en-US" sz="2400" b="1" dirty="0" smtClean="0">
                          <a:solidFill>
                            <a:srgbClr val="0000FF"/>
                          </a:solidFill>
                          <a:latin typeface="Meiryo UI" panose="020B0604030504040204" pitchFamily="50" charset="-128"/>
                          <a:ea typeface="Meiryo UI" panose="020B0604030504040204" pitchFamily="50" charset="-128"/>
                          <a:cs typeface="AdvPTimes"/>
                        </a:rPr>
                        <a:t>ソーシャルネットワーク</a:t>
                      </a:r>
                      <a:endParaRPr lang="en-US" altLang="ja-JP" sz="2400" b="1" dirty="0">
                        <a:solidFill>
                          <a:srgbClr val="0000FF"/>
                        </a:solidFill>
                        <a:latin typeface="Meiryo UI" panose="020B0604030504040204" pitchFamily="50" charset="-128"/>
                        <a:ea typeface="Meiryo UI" panose="020B0604030504040204" pitchFamily="50" charset="-128"/>
                        <a:cs typeface="AdvPTime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chemeClr val="tx1"/>
                          </a:solidFill>
                          <a:effectLst/>
                          <a:latin typeface="Meiryo UI" pitchFamily="50" charset="-128"/>
                          <a:ea typeface="Meiryo UI" pitchFamily="50" charset="-128"/>
                        </a:rPr>
                        <a:t>回答者は身近な人（近親者、大家族、友人・知人）と連絡を取り合っている。</a:t>
                      </a:r>
                      <a:endParaRPr lang="ja-JP" altLang="en-US" sz="20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6430">
                <a:tc>
                  <a:txBody>
                    <a:bodyPr/>
                    <a:lstStyle/>
                    <a:p>
                      <a:pPr algn="ctr"/>
                      <a:r>
                        <a:rPr lang="ja-JP" altLang="en-US" sz="2400" b="1" dirty="0" smtClean="0">
                          <a:solidFill>
                            <a:srgbClr val="0000FF"/>
                          </a:solidFill>
                          <a:latin typeface="Meiryo UI" panose="020B0604030504040204" pitchFamily="50" charset="-128"/>
                          <a:ea typeface="Meiryo UI" panose="020B0604030504040204" pitchFamily="50" charset="-128"/>
                          <a:cs typeface="AdvPTimes"/>
                        </a:rPr>
                        <a:t>信頼</a:t>
                      </a:r>
                      <a:endParaRPr lang="en-US" altLang="ja-JP" sz="2400" b="1" dirty="0">
                        <a:solidFill>
                          <a:srgbClr val="0000FF"/>
                        </a:solidFill>
                        <a:latin typeface="Meiryo UI" panose="020B0604030504040204" pitchFamily="50" charset="-128"/>
                        <a:ea typeface="Meiryo UI" panose="020B0604030504040204" pitchFamily="50" charset="-128"/>
                        <a:cs typeface="AdvPTime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chemeClr val="tx1"/>
                          </a:solidFill>
                          <a:effectLst/>
                          <a:latin typeface="Meiryo UI" pitchFamily="50" charset="-128"/>
                          <a:ea typeface="Meiryo UI" pitchFamily="50" charset="-128"/>
                        </a:rPr>
                        <a:t>回答者は一般的に人を信頼している</a:t>
                      </a:r>
                      <a:endParaRPr lang="ja-JP" altLang="en-US" sz="20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810785">
                <a:tc>
                  <a:txBody>
                    <a:bodyPr/>
                    <a:lstStyle/>
                    <a:p>
                      <a:pPr algn="ctr"/>
                      <a:r>
                        <a:rPr lang="ja-JP" altLang="en-US" sz="2400" b="1" smtClean="0">
                          <a:solidFill>
                            <a:srgbClr val="0000FF"/>
                          </a:solidFill>
                          <a:latin typeface="Meiryo UI" panose="020B0604030504040204" pitchFamily="50" charset="-128"/>
                          <a:ea typeface="Meiryo UI" panose="020B0604030504040204" pitchFamily="50" charset="-128"/>
                        </a:rPr>
                        <a:t>互恵関係</a:t>
                      </a:r>
                      <a:endParaRPr lang="ja-JP" altLang="en-US" sz="2400" b="1" dirty="0">
                        <a:solidFill>
                          <a:srgbClr val="0000FF"/>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dirty="0" smtClean="0">
                          <a:solidFill>
                            <a:schemeClr val="tx1"/>
                          </a:solidFill>
                          <a:effectLst/>
                          <a:latin typeface="Meiryo UI" pitchFamily="50" charset="-128"/>
                          <a:ea typeface="Meiryo UI" pitchFamily="50" charset="-128"/>
                        </a:rPr>
                        <a:t>回答者は一般的に、地域社会で助けられることを望んでいる</a:t>
                      </a:r>
                      <a:endParaRPr lang="ja-JP" altLang="en-US" sz="20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52948"/>
                  </a:ext>
                </a:extLst>
              </a:tr>
            </a:tbl>
          </a:graphicData>
        </a:graphic>
      </p:graphicFrame>
      <p:sp>
        <p:nvSpPr>
          <p:cNvPr id="10" name="正方形/長方形 9"/>
          <p:cNvSpPr/>
          <p:nvPr/>
        </p:nvSpPr>
        <p:spPr>
          <a:xfrm>
            <a:off x="4792277" y="5766443"/>
            <a:ext cx="7127166" cy="830997"/>
          </a:xfrm>
          <a:prstGeom prst="rect">
            <a:avLst/>
          </a:prstGeom>
          <a:solidFill>
            <a:schemeClr val="bg1">
              <a:lumMod val="85000"/>
            </a:schemeClr>
          </a:solidFill>
        </p:spPr>
        <p:txBody>
          <a:bodyPr wrap="square">
            <a:spAutoFit/>
          </a:bodyPr>
          <a:lstStyle/>
          <a:p>
            <a:pPr algn="ctr"/>
            <a:r>
              <a:rPr lang="ja-JP" altLang="en-US" sz="2400" b="1" dirty="0">
                <a:latin typeface="Meiryo UI" panose="020B0604030504040204" pitchFamily="50" charset="-128"/>
                <a:ea typeface="Meiryo UI" panose="020B0604030504040204" pitchFamily="50" charset="-128"/>
              </a:rPr>
              <a:t>回答者は「全くない」、「時々ある」、「いつもある」の</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段階で尋ねた。</a:t>
            </a:r>
          </a:p>
        </p:txBody>
      </p:sp>
      <p:sp>
        <p:nvSpPr>
          <p:cNvPr id="14" name="下矢印 13"/>
          <p:cNvSpPr/>
          <p:nvPr/>
        </p:nvSpPr>
        <p:spPr>
          <a:xfrm>
            <a:off x="7752230" y="5247693"/>
            <a:ext cx="1080150" cy="360050"/>
          </a:xfrm>
          <a:prstGeom prst="downArrow">
            <a:avLst/>
          </a:prstGeom>
          <a:solidFill>
            <a:schemeClr val="bg1">
              <a:lumMod val="85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936940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9705093" cy="523220"/>
          </a:xfrm>
        </p:spPr>
        <p:txBody>
          <a:bodyPr/>
          <a:lstStyle/>
          <a:p>
            <a:pPr algn="l"/>
            <a:r>
              <a:rPr lang="en-US" altLang="ja-JP" sz="2800" b="1" dirty="0">
                <a:latin typeface="Meiryo UI" pitchFamily="50" charset="-128"/>
                <a:ea typeface="Meiryo UI" pitchFamily="50" charset="-128"/>
              </a:rPr>
              <a:t>5-2. How to measure “Social Capital” in this study</a:t>
            </a:r>
            <a:endParaRPr lang="ja-JP" altLang="en-US" sz="2800" b="1" dirty="0">
              <a:latin typeface="Meiryo UI" pitchFamily="50" charset="-128"/>
              <a:ea typeface="Meiryo UI" pitchFamily="50" charset="-128"/>
            </a:endParaRPr>
          </a:p>
        </p:txBody>
      </p:sp>
      <p:sp>
        <p:nvSpPr>
          <p:cNvPr id="20" name="正方形/長方形 19"/>
          <p:cNvSpPr/>
          <p:nvPr/>
        </p:nvSpPr>
        <p:spPr>
          <a:xfrm>
            <a:off x="93988" y="908650"/>
            <a:ext cx="11978842" cy="954107"/>
          </a:xfrm>
          <a:prstGeom prst="rect">
            <a:avLst/>
          </a:prstGeom>
          <a:ln w="38100">
            <a:solidFill>
              <a:schemeClr val="tx1"/>
            </a:solidFill>
          </a:ln>
        </p:spPr>
        <p:txBody>
          <a:bodyPr wrap="square">
            <a:spAutoFit/>
          </a:bodyPr>
          <a:lstStyle/>
          <a:p>
            <a:pPr algn="ctr"/>
            <a:r>
              <a:rPr lang="en-US" altLang="ja-JP" sz="2800" b="1" dirty="0">
                <a:latin typeface="Meiryo UI" pitchFamily="50" charset="-128"/>
                <a:ea typeface="Meiryo UI" pitchFamily="50" charset="-128"/>
              </a:rPr>
              <a:t>People feel more connected to their community when they become actively by participating in community(</a:t>
            </a:r>
            <a:r>
              <a:rPr lang="en-US" altLang="ja-JP" sz="2800" b="1" dirty="0" err="1">
                <a:latin typeface="Meiryo UI" pitchFamily="50" charset="-128"/>
                <a:ea typeface="Meiryo UI" pitchFamily="50" charset="-128"/>
              </a:rPr>
              <a:t>Vinson,2004</a:t>
            </a:r>
            <a:r>
              <a:rPr lang="ja-JP" altLang="en-US" sz="2800" b="1" dirty="0">
                <a:latin typeface="Meiryo UI" pitchFamily="50" charset="-128"/>
                <a:ea typeface="Meiryo UI" pitchFamily="50" charset="-128"/>
              </a:rPr>
              <a:t>）</a:t>
            </a:r>
          </a:p>
        </p:txBody>
      </p:sp>
      <p:sp>
        <p:nvSpPr>
          <p:cNvPr id="2" name="正方形/長方形 1"/>
          <p:cNvSpPr/>
          <p:nvPr/>
        </p:nvSpPr>
        <p:spPr>
          <a:xfrm>
            <a:off x="111529" y="4088897"/>
            <a:ext cx="11961301" cy="1200329"/>
          </a:xfrm>
          <a:prstGeom prst="rect">
            <a:avLst/>
          </a:prstGeom>
        </p:spPr>
        <p:txBody>
          <a:bodyPr wrap="square">
            <a:spAutoFit/>
          </a:bodyPr>
          <a:lstStyle/>
          <a:p>
            <a:r>
              <a:rPr lang="en-US" altLang="ja-JP" sz="2400" b="1" dirty="0" smtClean="0">
                <a:latin typeface="Meiryo UI" panose="020B0604030504040204" pitchFamily="50" charset="-128"/>
                <a:ea typeface="Meiryo UI" panose="020B0604030504040204" pitchFamily="50" charset="-128"/>
              </a:rPr>
              <a:t>Introduced</a:t>
            </a:r>
            <a:r>
              <a:rPr lang="en-US" altLang="ja-JP" sz="2400" b="1" dirty="0" smtClean="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Sense of Community Index</a:t>
            </a:r>
            <a:r>
              <a:rPr lang="en-US" altLang="ja-JP" sz="2400" b="1" dirty="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a:t>
            </a:r>
            <a:r>
              <a:rPr lang="en-US" altLang="ja-JP" sz="2000" b="1" dirty="0" err="1">
                <a:latin typeface="Meiryo UI" panose="020B0604030504040204" pitchFamily="50" charset="-128"/>
                <a:ea typeface="Meiryo UI" panose="020B0604030504040204" pitchFamily="50" charset="-128"/>
              </a:rPr>
              <a:t>Sarason</a:t>
            </a:r>
            <a:r>
              <a:rPr lang="en-US" altLang="ja-JP" sz="2000" b="1" dirty="0">
                <a:latin typeface="Meiryo UI" panose="020B0604030504040204" pitchFamily="50" charset="-128"/>
                <a:ea typeface="Meiryo UI" panose="020B0604030504040204" pitchFamily="50" charset="-128"/>
              </a:rPr>
              <a:t> (1974)</a:t>
            </a:r>
            <a:r>
              <a:rPr lang="ja-JP" altLang="en-US" sz="2000" b="1" dirty="0" err="1">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 </a:t>
            </a:r>
            <a:r>
              <a:rPr lang="en-US" altLang="ja-JP" sz="2000" b="1" dirty="0">
                <a:latin typeface="Meiryo UI" panose="020B0604030504040204" pitchFamily="50" charset="-128"/>
                <a:ea typeface="Meiryo UI" panose="020B0604030504040204" pitchFamily="50" charset="-128"/>
              </a:rPr>
              <a:t>McMillan and </a:t>
            </a:r>
            <a:r>
              <a:rPr lang="en-US" altLang="ja-JP" sz="2000" b="1" dirty="0" err="1">
                <a:latin typeface="Meiryo UI" panose="020B0604030504040204" pitchFamily="50" charset="-128"/>
                <a:ea typeface="Meiryo UI" panose="020B0604030504040204" pitchFamily="50" charset="-128"/>
              </a:rPr>
              <a:t>Chavis</a:t>
            </a:r>
            <a:r>
              <a:rPr lang="en-US" altLang="ja-JP" sz="2000" b="1" dirty="0">
                <a:latin typeface="Meiryo UI" panose="020B0604030504040204" pitchFamily="50" charset="-128"/>
                <a:ea typeface="Meiryo UI" panose="020B0604030504040204" pitchFamily="50" charset="-128"/>
              </a:rPr>
              <a:t> (1986)) </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Responses were measured on a </a:t>
            </a:r>
            <a:r>
              <a:rPr lang="en-US" altLang="ja-JP" sz="2400" b="1" dirty="0">
                <a:solidFill>
                  <a:srgbClr val="0000FF"/>
                </a:solidFill>
                <a:latin typeface="Meiryo UI" panose="020B0604030504040204" pitchFamily="50" charset="-128"/>
                <a:ea typeface="Meiryo UI" panose="020B0604030504040204" pitchFamily="50" charset="-128"/>
              </a:rPr>
              <a:t>seven-point scale </a:t>
            </a:r>
            <a:r>
              <a:rPr lang="en-US" altLang="ja-JP" sz="2400" b="1" dirty="0">
                <a:latin typeface="Meiryo UI" panose="020B0604030504040204" pitchFamily="50" charset="-128"/>
                <a:ea typeface="Meiryo UI" panose="020B0604030504040204" pitchFamily="50" charset="-128"/>
              </a:rPr>
              <a:t>ranging from </a:t>
            </a:r>
            <a:r>
              <a:rPr lang="en-US" altLang="ja-JP" sz="2400" b="1" dirty="0">
                <a:solidFill>
                  <a:srgbClr val="0000FF"/>
                </a:solidFill>
                <a:latin typeface="Meiryo UI" panose="020B0604030504040204" pitchFamily="50" charset="-128"/>
                <a:ea typeface="Meiryo UI" panose="020B0604030504040204" pitchFamily="50" charset="-128"/>
              </a:rPr>
              <a:t>"strongly disagree" to "strongly agree"</a:t>
            </a:r>
            <a:endParaRPr lang="en-US" altLang="ja-JP" sz="2400" b="1" dirty="0">
              <a:latin typeface="Meiryo UI" panose="020B0604030504040204" pitchFamily="50" charset="-128"/>
              <a:ea typeface="Meiryo UI" panose="020B0604030504040204" pitchFamily="50" charset="-128"/>
            </a:endParaRPr>
          </a:p>
        </p:txBody>
      </p:sp>
      <p:sp>
        <p:nvSpPr>
          <p:cNvPr id="14" name="下矢印 13"/>
          <p:cNvSpPr/>
          <p:nvPr/>
        </p:nvSpPr>
        <p:spPr>
          <a:xfrm>
            <a:off x="5146359" y="5412622"/>
            <a:ext cx="1080150" cy="360050"/>
          </a:xfrm>
          <a:prstGeom prst="downArrow">
            <a:avLst/>
          </a:prstGeom>
          <a:solidFill>
            <a:schemeClr val="bg1">
              <a:lumMod val="85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5" name="正方形/長方形 14"/>
          <p:cNvSpPr/>
          <p:nvPr/>
        </p:nvSpPr>
        <p:spPr>
          <a:xfrm>
            <a:off x="1296180" y="5859363"/>
            <a:ext cx="8976400" cy="954107"/>
          </a:xfrm>
          <a:prstGeom prst="rect">
            <a:avLst/>
          </a:prstGeom>
          <a:solidFill>
            <a:schemeClr val="bg1">
              <a:lumMod val="85000"/>
            </a:schemeClr>
          </a:solidFill>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A measure of different aspects </a:t>
            </a:r>
            <a:r>
              <a:rPr lang="en-US" altLang="ja-JP" sz="2800" b="1" dirty="0" smtClean="0">
                <a:latin typeface="Meiryo UI" panose="020B0604030504040204" pitchFamily="50" charset="-128"/>
                <a:ea typeface="Meiryo UI" panose="020B0604030504040204" pitchFamily="50" charset="-128"/>
              </a:rPr>
              <a:t>to </a:t>
            </a:r>
            <a:r>
              <a:rPr lang="en-US" altLang="ja-JP" sz="2800" b="1" dirty="0">
                <a:latin typeface="Meiryo UI" panose="020B0604030504040204" pitchFamily="50" charset="-128"/>
                <a:ea typeface="Meiryo UI" panose="020B0604030504040204" pitchFamily="50" charset="-128"/>
              </a:rPr>
              <a:t>the community</a:t>
            </a:r>
            <a:endParaRPr lang="ja-JP" altLang="en-US" sz="2800" b="1" dirty="0">
              <a:latin typeface="Meiryo UI" panose="020B0604030504040204" pitchFamily="50" charset="-128"/>
              <a:ea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600099134"/>
              </p:ext>
            </p:extLst>
          </p:nvPr>
        </p:nvGraphicFramePr>
        <p:xfrm>
          <a:off x="119170" y="2060810"/>
          <a:ext cx="11953660" cy="1924947"/>
        </p:xfrm>
        <a:graphic>
          <a:graphicData uri="http://schemas.openxmlformats.org/drawingml/2006/table">
            <a:tbl>
              <a:tblPr firstRow="1" bandRow="1">
                <a:tableStyleId>{5C22544A-7EE6-4342-B048-85BDC9FD1C3A}</a:tableStyleId>
              </a:tblPr>
              <a:tblGrid>
                <a:gridCol w="1656230">
                  <a:extLst>
                    <a:ext uri="{9D8B030D-6E8A-4147-A177-3AD203B41FA5}">
                      <a16:colId xmlns:a16="http://schemas.microsoft.com/office/drawing/2014/main" val="20000"/>
                    </a:ext>
                  </a:extLst>
                </a:gridCol>
                <a:gridCol w="10297430">
                  <a:extLst>
                    <a:ext uri="{9D8B030D-6E8A-4147-A177-3AD203B41FA5}">
                      <a16:colId xmlns:a16="http://schemas.microsoft.com/office/drawing/2014/main" val="20001"/>
                    </a:ext>
                  </a:extLst>
                </a:gridCol>
              </a:tblGrid>
              <a:tr h="370467">
                <a:tc>
                  <a:txBody>
                    <a:bodyPr/>
                    <a:lstStyle/>
                    <a:p>
                      <a:pPr algn="ctr"/>
                      <a:r>
                        <a:rPr kumimoji="1"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Paper</a:t>
                      </a:r>
                      <a:r>
                        <a:rPr kumimoji="1" lang="en-US" altLang="ja-JP" sz="18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dirty="0">
                          <a:latin typeface="Meiryo UI" pitchFamily="50" charset="-128"/>
                          <a:ea typeface="Meiryo UI" pitchFamily="50" charset="-128"/>
                        </a:rPr>
                        <a:t>Contents</a:t>
                      </a:r>
                      <a:endParaRPr lang="ja-JP" altLang="en-US" sz="18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63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da-DK" altLang="ja-JP" sz="1800" b="0" kern="1200" dirty="0">
                          <a:solidFill>
                            <a:schemeClr val="dk1"/>
                          </a:solidFill>
                          <a:latin typeface="Meiryo UI" panose="020B0604030504040204" pitchFamily="50" charset="-128"/>
                          <a:ea typeface="Meiryo UI" panose="020B0604030504040204" pitchFamily="50" charset="-128"/>
                          <a:cs typeface="+mn-cs"/>
                        </a:rPr>
                        <a:t>Stanley et al. (2011)</a:t>
                      </a:r>
                      <a:endParaRPr kumimoji="1" lang="ja-JP" altLang="en-US" sz="18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0" dirty="0">
                          <a:solidFill>
                            <a:schemeClr val="tx1"/>
                          </a:solidFill>
                          <a:effectLst/>
                          <a:latin typeface="Meiryo UI" pitchFamily="50" charset="-128"/>
                          <a:ea typeface="Meiryo UI" pitchFamily="50" charset="-128"/>
                        </a:rPr>
                        <a:t>If they are in regular contact with significant others, feel attached to their community, are not low-income, mobile, and open to new experiences that allow them to grow on a personal level, they are less likely to be at risk of social marginalization</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1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Meiryo UI" panose="020B0604030504040204" pitchFamily="50" charset="-128"/>
                          <a:ea typeface="Meiryo UI" panose="020B0604030504040204" pitchFamily="50" charset="-128"/>
                          <a:cs typeface="+mn-cs"/>
                        </a:rPr>
                        <a:t>Spinney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n-cs"/>
                        </a:rPr>
                        <a:t>2009</a:t>
                      </a:r>
                      <a:r>
                        <a:rPr kumimoji="1" lang="ja-JP" altLang="ja-JP" sz="1800" kern="1200" dirty="0">
                          <a:solidFill>
                            <a:schemeClr val="dk1"/>
                          </a:solidFill>
                          <a:effectLst/>
                          <a:latin typeface="Meiryo UI" panose="020B0604030504040204" pitchFamily="50" charset="-128"/>
                          <a:ea typeface="Meiryo UI" panose="020B0604030504040204" pitchFamily="50" charset="-128"/>
                          <a:cs typeface="+mn-cs"/>
                        </a:rPr>
                        <a:t>）</a:t>
                      </a:r>
                      <a:endParaRPr kumimoji="1" lang="ja-JP" altLang="en-US" sz="18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0" dirty="0">
                          <a:solidFill>
                            <a:schemeClr val="tx1"/>
                          </a:solidFill>
                          <a:effectLst/>
                          <a:latin typeface="Meiryo UI" pitchFamily="50" charset="-128"/>
                          <a:ea typeface="Meiryo UI" pitchFamily="50" charset="-128"/>
                        </a:rPr>
                        <a:t>The value of almost $</a:t>
                      </a:r>
                      <a:r>
                        <a:rPr lang="en-US" altLang="ja-JP" sz="1800" b="0" dirty="0" err="1">
                          <a:solidFill>
                            <a:schemeClr val="tx1"/>
                          </a:solidFill>
                          <a:effectLst/>
                          <a:latin typeface="Meiryo UI" pitchFamily="50" charset="-128"/>
                          <a:ea typeface="Meiryo UI" pitchFamily="50" charset="-128"/>
                        </a:rPr>
                        <a:t>A20</a:t>
                      </a:r>
                      <a:r>
                        <a:rPr lang="en-US" altLang="ja-JP" sz="1800" b="0" dirty="0">
                          <a:solidFill>
                            <a:schemeClr val="tx1"/>
                          </a:solidFill>
                          <a:effectLst/>
                          <a:latin typeface="Meiryo UI" pitchFamily="50" charset="-128"/>
                          <a:ea typeface="Meiryo UI" pitchFamily="50" charset="-128"/>
                        </a:rPr>
                        <a:t> for additional trips</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bl>
          </a:graphicData>
        </a:graphic>
      </p:graphicFrame>
    </p:spTree>
    <p:extLst>
      <p:ext uri="{BB962C8B-B14F-4D97-AF65-F5344CB8AC3E}">
        <p14:creationId xmlns:p14="http://schemas.microsoft.com/office/powerpoint/2010/main" val="2269403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タイトル 1"/>
          <p:cNvSpPr txBox="1">
            <a:spLocks/>
          </p:cNvSpPr>
          <p:nvPr/>
        </p:nvSpPr>
        <p:spPr bwMode="gray">
          <a:xfrm>
            <a:off x="1127310" y="1196690"/>
            <a:ext cx="9865370" cy="1200329"/>
          </a:xfrm>
          <a:prstGeom prst="rect">
            <a:avLst/>
          </a:prstGeom>
        </p:spPr>
        <p:txBody>
          <a:bodyPr wrap="square">
            <a:spAutoFit/>
          </a:bodyPr>
          <a:lstStyle>
            <a:lvl1pPr algn="ctr" rtl="0" eaLnBrk="0" fontAlgn="base" hangingPunct="0">
              <a:spcBef>
                <a:spcPct val="0"/>
              </a:spcBef>
              <a:spcAft>
                <a:spcPct val="0"/>
              </a:spcAft>
              <a:defRPr kumimoji="1" sz="2400" kern="1200">
                <a:solidFill>
                  <a:schemeClr val="tx1"/>
                </a:solidFill>
                <a:latin typeface="+mj-ea"/>
                <a:ea typeface="+mj-ea"/>
                <a:cs typeface="+mj-cs"/>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r>
              <a:rPr lang="en-US" altLang="ja-JP" sz="3600" b="1" dirty="0">
                <a:latin typeface="Meiryo UI" pitchFamily="50" charset="-128"/>
                <a:ea typeface="Meiryo UI" pitchFamily="50" charset="-128"/>
              </a:rPr>
              <a:t>0</a:t>
            </a:r>
            <a:r>
              <a:rPr lang="en-US" altLang="ja-JP" sz="3600" b="1" dirty="0" smtClean="0">
                <a:latin typeface="Meiryo UI" pitchFamily="50" charset="-128"/>
                <a:ea typeface="Meiryo UI" pitchFamily="50" charset="-128"/>
              </a:rPr>
              <a:t>.</a:t>
            </a:r>
            <a:r>
              <a:rPr lang="ja-JP" altLang="en-US" sz="3600" b="1" dirty="0">
                <a:latin typeface="Meiryo UI" pitchFamily="50" charset="-128"/>
                <a:ea typeface="Meiryo UI" pitchFamily="50" charset="-128"/>
              </a:rPr>
              <a:t>前回発表のレビュー </a:t>
            </a:r>
            <a:r>
              <a:rPr lang="en-US" altLang="ja-JP" sz="3600" b="1" dirty="0">
                <a:latin typeface="Meiryo UI" pitchFamily="50" charset="-128"/>
                <a:ea typeface="Meiryo UI" pitchFamily="50" charset="-128"/>
              </a:rPr>
              <a:t>"</a:t>
            </a:r>
            <a:r>
              <a:rPr lang="ja-JP" altLang="en-US" sz="3600" b="1" dirty="0">
                <a:latin typeface="Meiryo UI" pitchFamily="50" charset="-128"/>
                <a:ea typeface="Meiryo UI" pitchFamily="50" charset="-128"/>
              </a:rPr>
              <a:t>日々の移動の満足度に関連する主観的幸福感</a:t>
            </a:r>
            <a:r>
              <a:rPr lang="en-US" altLang="ja-JP" sz="3600" b="1" dirty="0">
                <a:latin typeface="Meiryo UI" pitchFamily="50" charset="-128"/>
                <a:ea typeface="Meiryo UI" pitchFamily="50" charset="-128"/>
              </a:rPr>
              <a:t>"</a:t>
            </a:r>
            <a:endParaRPr lang="ja-JP" altLang="en-US" sz="3600" b="1" dirty="0">
              <a:latin typeface="Meiryo UI" pitchFamily="50" charset="-128"/>
              <a:ea typeface="Meiryo UI" pitchFamily="50" charset="-128"/>
            </a:endParaRPr>
          </a:p>
        </p:txBody>
      </p:sp>
      <p:pic>
        <p:nvPicPr>
          <p:cNvPr id="3" name="図 2"/>
          <p:cNvPicPr>
            <a:picLocks noChangeAspect="1"/>
          </p:cNvPicPr>
          <p:nvPr/>
        </p:nvPicPr>
        <p:blipFill>
          <a:blip r:embed="rId3"/>
          <a:stretch>
            <a:fillRect/>
          </a:stretch>
        </p:blipFill>
        <p:spPr>
          <a:xfrm>
            <a:off x="5879970" y="3429000"/>
            <a:ext cx="6011594" cy="3382303"/>
          </a:xfrm>
          <a:prstGeom prst="rect">
            <a:avLst/>
          </a:prstGeom>
        </p:spPr>
      </p:pic>
    </p:spTree>
    <p:extLst>
      <p:ext uri="{BB962C8B-B14F-4D97-AF65-F5344CB8AC3E}">
        <p14:creationId xmlns:p14="http://schemas.microsoft.com/office/powerpoint/2010/main" val="2581254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9705093" cy="523220"/>
          </a:xfrm>
        </p:spPr>
        <p:txBody>
          <a:bodyPr/>
          <a:lstStyle/>
          <a:p>
            <a:pPr algn="l"/>
            <a:r>
              <a:rPr lang="en-US" altLang="ja-JP" sz="2800" b="1" dirty="0">
                <a:latin typeface="Meiryo UI" pitchFamily="50" charset="-128"/>
                <a:ea typeface="Meiryo UI" pitchFamily="50" charset="-128"/>
              </a:rPr>
              <a:t>5-2</a:t>
            </a:r>
            <a:r>
              <a:rPr lang="en-US" altLang="ja-JP" sz="2800" b="1" dirty="0" smtClean="0">
                <a:latin typeface="Meiryo UI" pitchFamily="50" charset="-128"/>
                <a:ea typeface="Meiryo UI" pitchFamily="50" charset="-128"/>
              </a:rPr>
              <a:t>.</a:t>
            </a:r>
            <a:r>
              <a:rPr lang="ja-JP" altLang="en-US" sz="2800" b="1" dirty="0">
                <a:latin typeface="Meiryo UI" pitchFamily="50" charset="-128"/>
                <a:ea typeface="Meiryo UI" pitchFamily="50" charset="-128"/>
              </a:rPr>
              <a:t>本研究における「ソーシャル・キャピタル」の測定方法について</a:t>
            </a:r>
          </a:p>
        </p:txBody>
      </p:sp>
      <p:sp>
        <p:nvSpPr>
          <p:cNvPr id="20" name="正方形/長方形 19"/>
          <p:cNvSpPr/>
          <p:nvPr/>
        </p:nvSpPr>
        <p:spPr>
          <a:xfrm>
            <a:off x="93988" y="908650"/>
            <a:ext cx="11978842" cy="954107"/>
          </a:xfrm>
          <a:prstGeom prst="rect">
            <a:avLst/>
          </a:prstGeom>
          <a:ln w="38100">
            <a:solidFill>
              <a:schemeClr val="tx1"/>
            </a:solidFill>
          </a:ln>
        </p:spPr>
        <p:txBody>
          <a:bodyPr wrap="square">
            <a:spAutoFit/>
          </a:bodyPr>
          <a:lstStyle/>
          <a:p>
            <a:pPr algn="ctr"/>
            <a:r>
              <a:rPr lang="ja-JP" altLang="en-US" sz="2800" b="1" dirty="0">
                <a:latin typeface="Meiryo UI" pitchFamily="50" charset="-128"/>
                <a:ea typeface="Meiryo UI" pitchFamily="50" charset="-128"/>
              </a:rPr>
              <a:t>人は、地域社会に積極的に参加することで、地域社会とのつながりをより強く感じるようになる（</a:t>
            </a:r>
            <a:r>
              <a:rPr lang="en-US" altLang="ja-JP" sz="2800" b="1" dirty="0" err="1">
                <a:latin typeface="Meiryo UI" pitchFamily="50" charset="-128"/>
                <a:ea typeface="Meiryo UI" pitchFamily="50" charset="-128"/>
              </a:rPr>
              <a:t>Vinson,2004</a:t>
            </a:r>
            <a:r>
              <a:rPr lang="ja-JP" altLang="en-US" sz="2800" b="1" dirty="0">
                <a:latin typeface="Meiryo UI" pitchFamily="50" charset="-128"/>
                <a:ea typeface="Meiryo UI" pitchFamily="50" charset="-128"/>
              </a:rPr>
              <a:t>）。</a:t>
            </a:r>
          </a:p>
        </p:txBody>
      </p:sp>
      <p:sp>
        <p:nvSpPr>
          <p:cNvPr id="2" name="正方形/長方形 1"/>
          <p:cNvSpPr/>
          <p:nvPr/>
        </p:nvSpPr>
        <p:spPr>
          <a:xfrm>
            <a:off x="111529" y="4088897"/>
            <a:ext cx="11961301" cy="830997"/>
          </a:xfrm>
          <a:prstGeom prst="rect">
            <a:avLst/>
          </a:prstGeom>
        </p:spPr>
        <p:txBody>
          <a:bodyPr wrap="square">
            <a:spAutoFit/>
          </a:bodyPr>
          <a:lstStyle/>
          <a:p>
            <a:r>
              <a:rPr lang="en-US" altLang="ja-JP" sz="2400" b="1" dirty="0">
                <a:latin typeface="Meiryo UI" panose="020B0604030504040204" pitchFamily="50" charset="-128"/>
                <a:ea typeface="Meiryo UI" panose="020B0604030504040204" pitchFamily="50" charset="-128"/>
              </a:rPr>
              <a:t>Sense of Community Index" (</a:t>
            </a:r>
            <a:r>
              <a:rPr lang="en-US" altLang="ja-JP" sz="2400" b="1" dirty="0" err="1">
                <a:latin typeface="Meiryo UI" panose="020B0604030504040204" pitchFamily="50" charset="-128"/>
                <a:ea typeface="Meiryo UI" panose="020B0604030504040204" pitchFamily="50" charset="-128"/>
              </a:rPr>
              <a:t>Sarason</a:t>
            </a:r>
            <a:r>
              <a:rPr lang="en-US" altLang="ja-JP" sz="2400" b="1" dirty="0">
                <a:latin typeface="Meiryo UI" panose="020B0604030504040204" pitchFamily="50" charset="-128"/>
                <a:ea typeface="Meiryo UI" panose="020B0604030504040204" pitchFamily="50" charset="-128"/>
              </a:rPr>
              <a:t> (1974)</a:t>
            </a:r>
            <a:r>
              <a:rPr lang="ja-JP" altLang="en-US" sz="2400" b="1" dirty="0" err="1">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McMillan and </a:t>
            </a:r>
            <a:r>
              <a:rPr lang="en-US" altLang="ja-JP" sz="2400" b="1" dirty="0" err="1">
                <a:latin typeface="Meiryo UI" panose="020B0604030504040204" pitchFamily="50" charset="-128"/>
                <a:ea typeface="Meiryo UI" panose="020B0604030504040204" pitchFamily="50" charset="-128"/>
              </a:rPr>
              <a:t>Chavis</a:t>
            </a:r>
            <a:r>
              <a:rPr lang="en-US" altLang="ja-JP" sz="2400" b="1" dirty="0">
                <a:latin typeface="Meiryo UI" panose="020B0604030504040204" pitchFamily="50" charset="-128"/>
                <a:ea typeface="Meiryo UI" panose="020B0604030504040204" pitchFamily="50" charset="-128"/>
              </a:rPr>
              <a:t> (1986)) </a:t>
            </a:r>
            <a:r>
              <a:rPr lang="ja-JP" altLang="en-US" sz="2400" b="1" dirty="0">
                <a:latin typeface="Meiryo UI" panose="020B0604030504040204" pitchFamily="50" charset="-128"/>
                <a:ea typeface="Meiryo UI" panose="020B0604030504040204" pitchFamily="50" charset="-128"/>
              </a:rPr>
              <a:t>を使用 → </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強く反対</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から </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強く賛成</a:t>
            </a:r>
            <a:r>
              <a:rPr lang="en-US" altLang="ja-JP" sz="2400" b="1" dirty="0">
                <a:latin typeface="Meiryo UI" panose="020B0604030504040204" pitchFamily="50" charset="-128"/>
                <a:ea typeface="Meiryo UI" panose="020B0604030504040204" pitchFamily="50" charset="-128"/>
              </a:rPr>
              <a:t>" </a:t>
            </a:r>
            <a:r>
              <a:rPr lang="ja-JP" altLang="en-US" sz="2400" b="1" dirty="0" err="1">
                <a:latin typeface="Meiryo UI" panose="020B0604030504040204" pitchFamily="50" charset="-128"/>
                <a:ea typeface="Meiryo UI" panose="020B0604030504040204" pitchFamily="50" charset="-128"/>
              </a:rPr>
              <a:t>までの</a:t>
            </a:r>
            <a:r>
              <a:rPr lang="en-US" altLang="ja-JP" sz="2400" b="1" dirty="0">
                <a:latin typeface="Meiryo UI" panose="020B0604030504040204" pitchFamily="50" charset="-128"/>
                <a:ea typeface="Meiryo UI" panose="020B0604030504040204" pitchFamily="50" charset="-128"/>
              </a:rPr>
              <a:t>7</a:t>
            </a:r>
            <a:r>
              <a:rPr lang="ja-JP" altLang="en-US" sz="2400" b="1" dirty="0">
                <a:latin typeface="Meiryo UI" panose="020B0604030504040204" pitchFamily="50" charset="-128"/>
                <a:ea typeface="Meiryo UI" panose="020B0604030504040204" pitchFamily="50" charset="-128"/>
              </a:rPr>
              <a:t>段階で回答を測定</a:t>
            </a:r>
            <a:endParaRPr lang="en-US" altLang="ja-JP" sz="2400" b="1" dirty="0">
              <a:latin typeface="Meiryo UI" panose="020B0604030504040204" pitchFamily="50" charset="-128"/>
              <a:ea typeface="Meiryo UI" panose="020B0604030504040204" pitchFamily="50" charset="-128"/>
            </a:endParaRPr>
          </a:p>
        </p:txBody>
      </p:sp>
      <p:sp>
        <p:nvSpPr>
          <p:cNvPr id="14" name="下矢印 13"/>
          <p:cNvSpPr/>
          <p:nvPr/>
        </p:nvSpPr>
        <p:spPr>
          <a:xfrm>
            <a:off x="5146359" y="5412622"/>
            <a:ext cx="1080150" cy="360050"/>
          </a:xfrm>
          <a:prstGeom prst="downArrow">
            <a:avLst/>
          </a:prstGeom>
          <a:solidFill>
            <a:schemeClr val="bg1">
              <a:lumMod val="85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5" name="正方形/長方形 14"/>
          <p:cNvSpPr/>
          <p:nvPr/>
        </p:nvSpPr>
        <p:spPr>
          <a:xfrm>
            <a:off x="1296180" y="5859363"/>
            <a:ext cx="8976400" cy="523220"/>
          </a:xfrm>
          <a:prstGeom prst="rect">
            <a:avLst/>
          </a:prstGeom>
          <a:solidFill>
            <a:schemeClr val="bg1">
              <a:lumMod val="85000"/>
            </a:schemeClr>
          </a:solidFill>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地域社会への愛着をさまざまな角度から評価した指標</a:t>
            </a:r>
          </a:p>
        </p:txBody>
      </p:sp>
      <p:graphicFrame>
        <p:nvGraphicFramePr>
          <p:cNvPr id="16" name="表 15"/>
          <p:cNvGraphicFramePr>
            <a:graphicFrameLocks noGrp="1"/>
          </p:cNvGraphicFramePr>
          <p:nvPr>
            <p:extLst>
              <p:ext uri="{D42A27DB-BD31-4B8C-83A1-F6EECF244321}">
                <p14:modId xmlns:p14="http://schemas.microsoft.com/office/powerpoint/2010/main" val="1332487625"/>
              </p:ext>
            </p:extLst>
          </p:nvPr>
        </p:nvGraphicFramePr>
        <p:xfrm>
          <a:off x="119170" y="2060810"/>
          <a:ext cx="11953660" cy="1650627"/>
        </p:xfrm>
        <a:graphic>
          <a:graphicData uri="http://schemas.openxmlformats.org/drawingml/2006/table">
            <a:tbl>
              <a:tblPr firstRow="1" bandRow="1">
                <a:tableStyleId>{5C22544A-7EE6-4342-B048-85BDC9FD1C3A}</a:tableStyleId>
              </a:tblPr>
              <a:tblGrid>
                <a:gridCol w="1656230">
                  <a:extLst>
                    <a:ext uri="{9D8B030D-6E8A-4147-A177-3AD203B41FA5}">
                      <a16:colId xmlns:a16="http://schemas.microsoft.com/office/drawing/2014/main" val="20000"/>
                    </a:ext>
                  </a:extLst>
                </a:gridCol>
                <a:gridCol w="10297430">
                  <a:extLst>
                    <a:ext uri="{9D8B030D-6E8A-4147-A177-3AD203B41FA5}">
                      <a16:colId xmlns:a16="http://schemas.microsoft.com/office/drawing/2014/main" val="20001"/>
                    </a:ext>
                  </a:extLst>
                </a:gridCol>
              </a:tblGrid>
              <a:tr h="370467">
                <a:tc>
                  <a:txBody>
                    <a:bodyPr/>
                    <a:lstStyle/>
                    <a:p>
                      <a:pPr algn="ctr"/>
                      <a:r>
                        <a:rPr kumimoji="1"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Paper</a:t>
                      </a:r>
                      <a:r>
                        <a:rPr kumimoji="1" lang="en-US" altLang="ja-JP" sz="18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1800" dirty="0">
                          <a:latin typeface="Meiryo UI" pitchFamily="50" charset="-128"/>
                          <a:ea typeface="Meiryo UI" pitchFamily="50" charset="-128"/>
                        </a:rPr>
                        <a:t>Contents</a:t>
                      </a:r>
                      <a:endParaRPr lang="ja-JP" altLang="en-US" sz="18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663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da-DK" altLang="ja-JP" sz="1800" b="0" kern="1200" dirty="0">
                          <a:solidFill>
                            <a:schemeClr val="dk1"/>
                          </a:solidFill>
                          <a:latin typeface="Meiryo UI" panose="020B0604030504040204" pitchFamily="50" charset="-128"/>
                          <a:ea typeface="Meiryo UI" panose="020B0604030504040204" pitchFamily="50" charset="-128"/>
                          <a:cs typeface="+mn-cs"/>
                        </a:rPr>
                        <a:t>Stanley et al. (2011)</a:t>
                      </a:r>
                      <a:endParaRPr kumimoji="1" lang="ja-JP" altLang="en-US" sz="18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0" dirty="0" smtClean="0">
                          <a:solidFill>
                            <a:schemeClr val="tx1"/>
                          </a:solidFill>
                          <a:effectLst/>
                          <a:latin typeface="Meiryo UI" pitchFamily="50" charset="-128"/>
                          <a:ea typeface="Meiryo UI" pitchFamily="50" charset="-128"/>
                        </a:rPr>
                        <a:t>重要な他者と定期的に接触し、コミュニティに愛着を感じ、低所得者ではなく、移動可能で、個人レベルでの成長を可能にする新しい経験にオープンであれば、社会的疎外を受けるリスクは低くなります</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1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Meiryo UI" panose="020B0604030504040204" pitchFamily="50" charset="-128"/>
                          <a:ea typeface="Meiryo UI" panose="020B0604030504040204" pitchFamily="50" charset="-128"/>
                          <a:cs typeface="+mn-cs"/>
                        </a:rPr>
                        <a:t>Spinney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Meiryo UI" panose="020B0604030504040204" pitchFamily="50" charset="-128"/>
                          <a:ea typeface="Meiryo UI" panose="020B0604030504040204" pitchFamily="50" charset="-128"/>
                          <a:cs typeface="+mn-cs"/>
                        </a:rPr>
                        <a:t>（</a:t>
                      </a:r>
                      <a:r>
                        <a:rPr kumimoji="1" lang="en-US" altLang="ja-JP" sz="1800" kern="1200" dirty="0">
                          <a:solidFill>
                            <a:schemeClr val="dk1"/>
                          </a:solidFill>
                          <a:effectLst/>
                          <a:latin typeface="Meiryo UI" panose="020B0604030504040204" pitchFamily="50" charset="-128"/>
                          <a:ea typeface="Meiryo UI" panose="020B0604030504040204" pitchFamily="50" charset="-128"/>
                          <a:cs typeface="+mn-cs"/>
                        </a:rPr>
                        <a:t>2009</a:t>
                      </a:r>
                      <a:r>
                        <a:rPr kumimoji="1" lang="ja-JP" altLang="ja-JP" sz="1800" kern="1200" dirty="0">
                          <a:solidFill>
                            <a:schemeClr val="dk1"/>
                          </a:solidFill>
                          <a:effectLst/>
                          <a:latin typeface="Meiryo UI" panose="020B0604030504040204" pitchFamily="50" charset="-128"/>
                          <a:ea typeface="Meiryo UI" panose="020B0604030504040204" pitchFamily="50" charset="-128"/>
                          <a:cs typeface="+mn-cs"/>
                        </a:rPr>
                        <a:t>）</a:t>
                      </a:r>
                      <a:endParaRPr kumimoji="1" lang="ja-JP" altLang="en-US" sz="1800" b="0"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0" dirty="0" smtClean="0">
                          <a:solidFill>
                            <a:schemeClr val="tx1"/>
                          </a:solidFill>
                          <a:effectLst/>
                          <a:latin typeface="Meiryo UI" pitchFamily="50" charset="-128"/>
                          <a:ea typeface="Meiryo UI" pitchFamily="50" charset="-128"/>
                        </a:rPr>
                        <a:t>追加旅行でほぼ</a:t>
                      </a:r>
                      <a:r>
                        <a:rPr lang="en-US" altLang="ja-JP" sz="1800" b="0" dirty="0" smtClean="0">
                          <a:solidFill>
                            <a:schemeClr val="tx1"/>
                          </a:solidFill>
                          <a:effectLst/>
                          <a:latin typeface="Meiryo UI" pitchFamily="50" charset="-128"/>
                          <a:ea typeface="Meiryo UI" pitchFamily="50" charset="-128"/>
                        </a:rPr>
                        <a:t>$</a:t>
                      </a:r>
                      <a:r>
                        <a:rPr lang="en-US" altLang="ja-JP" sz="1800" b="0" dirty="0" err="1" smtClean="0">
                          <a:solidFill>
                            <a:schemeClr val="tx1"/>
                          </a:solidFill>
                          <a:effectLst/>
                          <a:latin typeface="Meiryo UI" pitchFamily="50" charset="-128"/>
                          <a:ea typeface="Meiryo UI" pitchFamily="50" charset="-128"/>
                        </a:rPr>
                        <a:t>A20</a:t>
                      </a:r>
                      <a:r>
                        <a:rPr lang="ja-JP" altLang="en-US" sz="1800" b="0" dirty="0" smtClean="0">
                          <a:solidFill>
                            <a:schemeClr val="tx1"/>
                          </a:solidFill>
                          <a:effectLst/>
                          <a:latin typeface="Meiryo UI" pitchFamily="50" charset="-128"/>
                          <a:ea typeface="Meiryo UI" pitchFamily="50" charset="-128"/>
                        </a:rPr>
                        <a:t>の価値</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bl>
          </a:graphicData>
        </a:graphic>
      </p:graphicFrame>
    </p:spTree>
    <p:extLst>
      <p:ext uri="{BB962C8B-B14F-4D97-AF65-F5344CB8AC3E}">
        <p14:creationId xmlns:p14="http://schemas.microsoft.com/office/powerpoint/2010/main" val="12840207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タイトル 1"/>
          <p:cNvSpPr txBox="1">
            <a:spLocks/>
          </p:cNvSpPr>
          <p:nvPr/>
        </p:nvSpPr>
        <p:spPr bwMode="gray">
          <a:xfrm>
            <a:off x="4126489" y="2316951"/>
            <a:ext cx="3448701" cy="646331"/>
          </a:xfrm>
          <a:prstGeom prst="rect">
            <a:avLst/>
          </a:prstGeom>
        </p:spPr>
        <p:txBody>
          <a:bodyPr wrap="none">
            <a:spAutoFit/>
          </a:bodyPr>
          <a:lstStyle>
            <a:lvl1pPr algn="ctr" rtl="0" eaLnBrk="0" fontAlgn="base" hangingPunct="0">
              <a:spcBef>
                <a:spcPct val="0"/>
              </a:spcBef>
              <a:spcAft>
                <a:spcPct val="0"/>
              </a:spcAft>
              <a:defRPr kumimoji="1" sz="2400" kern="1200">
                <a:solidFill>
                  <a:schemeClr val="tx1"/>
                </a:solidFill>
                <a:latin typeface="+mj-ea"/>
                <a:ea typeface="+mj-ea"/>
                <a:cs typeface="+mj-cs"/>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r>
              <a:rPr lang="en-US" altLang="ja-JP" sz="3600" b="1" dirty="0">
                <a:latin typeface="Meiryo UI" pitchFamily="50" charset="-128"/>
                <a:ea typeface="Meiryo UI" pitchFamily="50" charset="-128"/>
              </a:rPr>
              <a:t>6. Well-Being</a:t>
            </a:r>
            <a:endParaRPr lang="ja-JP" altLang="en-US" sz="3600" b="1" dirty="0">
              <a:latin typeface="Meiryo UI" pitchFamily="50" charset="-128"/>
              <a:ea typeface="Meiryo UI" pitchFamily="50" charset="-128"/>
            </a:endParaRPr>
          </a:p>
        </p:txBody>
      </p:sp>
      <p:grpSp>
        <p:nvGrpSpPr>
          <p:cNvPr id="3" name="グループ化 2"/>
          <p:cNvGrpSpPr/>
          <p:nvPr/>
        </p:nvGrpSpPr>
        <p:grpSpPr>
          <a:xfrm>
            <a:off x="4126489" y="3573020"/>
            <a:ext cx="3633024" cy="2614898"/>
            <a:chOff x="4014379" y="4692413"/>
            <a:chExt cx="1577551" cy="1135455"/>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379" y="4860963"/>
              <a:ext cx="1104742" cy="966905"/>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0727" y="4692413"/>
              <a:ext cx="921203" cy="683844"/>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1091" y="5303465"/>
              <a:ext cx="524071" cy="445059"/>
            </a:xfrm>
            <a:prstGeom prst="rect">
              <a:avLst/>
            </a:prstGeom>
          </p:spPr>
        </p:pic>
      </p:grpSp>
    </p:spTree>
    <p:extLst>
      <p:ext uri="{BB962C8B-B14F-4D97-AF65-F5344CB8AC3E}">
        <p14:creationId xmlns:p14="http://schemas.microsoft.com/office/powerpoint/2010/main" val="2023302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8821069" cy="523220"/>
          </a:xfrm>
        </p:spPr>
        <p:txBody>
          <a:bodyPr/>
          <a:lstStyle/>
          <a:p>
            <a:pPr algn="l"/>
            <a:r>
              <a:rPr lang="en-US" altLang="ja-JP" sz="2800" b="1" dirty="0">
                <a:latin typeface="Meiryo UI" pitchFamily="50" charset="-128"/>
                <a:ea typeface="Meiryo UI" pitchFamily="50" charset="-128"/>
              </a:rPr>
              <a:t>6-1. How to measure “Subjective Well-being”</a:t>
            </a:r>
            <a:endParaRPr lang="ja-JP" altLang="en-US" sz="2800" b="1" dirty="0">
              <a:latin typeface="Meiryo UI" pitchFamily="50" charset="-128"/>
              <a:ea typeface="Meiryo UI" pitchFamily="50" charset="-128"/>
            </a:endParaRPr>
          </a:p>
        </p:txBody>
      </p:sp>
      <p:sp>
        <p:nvSpPr>
          <p:cNvPr id="20" name="正方形/長方形 19"/>
          <p:cNvSpPr/>
          <p:nvPr/>
        </p:nvSpPr>
        <p:spPr>
          <a:xfrm>
            <a:off x="93988" y="908650"/>
            <a:ext cx="11978842" cy="954107"/>
          </a:xfrm>
          <a:prstGeom prst="rect">
            <a:avLst/>
          </a:prstGeom>
          <a:ln w="38100">
            <a:solidFill>
              <a:schemeClr val="tx1"/>
            </a:solidFill>
          </a:ln>
        </p:spPr>
        <p:txBody>
          <a:bodyPr wrap="square">
            <a:spAutoFit/>
          </a:bodyPr>
          <a:lstStyle/>
          <a:p>
            <a:pPr algn="ctr"/>
            <a:r>
              <a:rPr lang="en-US" altLang="ja-JP" sz="2800" b="1" dirty="0" err="1">
                <a:latin typeface="Meiryo UI" pitchFamily="50" charset="-128"/>
                <a:ea typeface="Meiryo UI" pitchFamily="50" charset="-128"/>
              </a:rPr>
              <a:t>Ryff's</a:t>
            </a:r>
            <a:r>
              <a:rPr lang="en-US" altLang="ja-JP" sz="2800" b="1" dirty="0">
                <a:latin typeface="Meiryo UI" pitchFamily="50" charset="-128"/>
                <a:ea typeface="Meiryo UI" pitchFamily="50" charset="-128"/>
              </a:rPr>
              <a:t> (1989</a:t>
            </a:r>
            <a:r>
              <a:rPr lang="en-US" altLang="ja-JP" sz="2800" b="1" dirty="0" smtClean="0">
                <a:latin typeface="Meiryo UI" pitchFamily="50" charset="-128"/>
                <a:ea typeface="Meiryo UI" pitchFamily="50" charset="-128"/>
              </a:rPr>
              <a:t>): </a:t>
            </a:r>
            <a:r>
              <a:rPr lang="en-US" altLang="ja-JP" sz="2800" b="1" dirty="0">
                <a:latin typeface="Meiryo UI" pitchFamily="50" charset="-128"/>
                <a:ea typeface="Meiryo UI" pitchFamily="50" charset="-128"/>
              </a:rPr>
              <a:t>psychological well-being scale is consistent with </a:t>
            </a:r>
            <a:r>
              <a:rPr lang="en-US" altLang="ja-JP" sz="2800" b="1" dirty="0" smtClean="0">
                <a:latin typeface="Meiryo UI" pitchFamily="50" charset="-128"/>
                <a:ea typeface="Meiryo UI" pitchFamily="50" charset="-128"/>
              </a:rPr>
              <a:t>the following</a:t>
            </a:r>
            <a:r>
              <a:rPr lang="en-US" altLang="ja-JP" sz="2800" b="1" dirty="0" smtClean="0">
                <a:latin typeface="Meiryo UI" pitchFamily="50" charset="-128"/>
                <a:ea typeface="Meiryo UI" pitchFamily="50" charset="-128"/>
              </a:rPr>
              <a:t> perspectives</a:t>
            </a:r>
            <a:endParaRPr lang="ja-JP" altLang="en-US" sz="2800" b="1" dirty="0">
              <a:latin typeface="Meiryo UI" panose="020B0604030504040204" pitchFamily="50" charset="-128"/>
              <a:ea typeface="Meiryo UI" panose="020B0604030504040204" pitchFamily="50" charset="-128"/>
            </a:endParaRPr>
          </a:p>
        </p:txBody>
      </p:sp>
      <p:sp>
        <p:nvSpPr>
          <p:cNvPr id="8" name="正方形/長方形 7"/>
          <p:cNvSpPr/>
          <p:nvPr/>
        </p:nvSpPr>
        <p:spPr>
          <a:xfrm>
            <a:off x="1267746" y="4504700"/>
            <a:ext cx="1106504" cy="461665"/>
          </a:xfrm>
          <a:prstGeom prst="rect">
            <a:avLst/>
          </a:prstGeom>
        </p:spPr>
        <p:txBody>
          <a:bodyPr wrap="none">
            <a:spAutoFit/>
          </a:bodyPr>
          <a:lstStyle/>
          <a:p>
            <a:r>
              <a:rPr lang="en-US" altLang="ja-JP" sz="2400" b="1" dirty="0" err="1">
                <a:latin typeface="Meiryo UI" panose="020B0604030504040204" pitchFamily="50" charset="-128"/>
                <a:ea typeface="Meiryo UI" panose="020B0604030504040204" pitchFamily="50" charset="-128"/>
              </a:rPr>
              <a:t>SWB</a:t>
            </a:r>
            <a:endParaRPr lang="ja-JP" altLang="en-US" sz="24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502" y="3647517"/>
            <a:ext cx="1104742" cy="966905"/>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6850" y="3478967"/>
            <a:ext cx="921203" cy="683844"/>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7214" y="4090019"/>
            <a:ext cx="524071" cy="445059"/>
          </a:xfrm>
          <a:prstGeom prst="rect">
            <a:avLst/>
          </a:prstGeom>
        </p:spPr>
      </p:pic>
      <p:sp>
        <p:nvSpPr>
          <p:cNvPr id="12" name="楕円 11"/>
          <p:cNvSpPr/>
          <p:nvPr/>
        </p:nvSpPr>
        <p:spPr>
          <a:xfrm>
            <a:off x="400507" y="3274086"/>
            <a:ext cx="936130" cy="568934"/>
          </a:xfrm>
          <a:prstGeom prst="ellipse">
            <a:avLst/>
          </a:prstGeom>
          <a:solidFill>
            <a:schemeClr val="accent1">
              <a:lumMod val="40000"/>
              <a:lumOff val="60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13" name="正方形/長方形 12"/>
          <p:cNvSpPr/>
          <p:nvPr/>
        </p:nvSpPr>
        <p:spPr>
          <a:xfrm>
            <a:off x="263190" y="3330269"/>
            <a:ext cx="1210764" cy="461665"/>
          </a:xfrm>
          <a:prstGeom prst="rect">
            <a:avLst/>
          </a:prstGeom>
        </p:spPr>
        <p:txBody>
          <a:bodyPr wrap="square">
            <a:spAutoFit/>
          </a:bodyPr>
          <a:lstStyle/>
          <a:p>
            <a:pPr algn="ctr"/>
            <a:r>
              <a:rPr lang="en-US" altLang="ja-JP" sz="2400" b="1" dirty="0" err="1">
                <a:latin typeface="Meiryo UI" panose="020B0604030504040204" pitchFamily="50" charset="-128"/>
                <a:cs typeface="AdvPTimes"/>
              </a:rPr>
              <a:t>SWB</a:t>
            </a:r>
            <a:endParaRPr lang="ja-JP" altLang="en-US" sz="2400" b="1" dirty="0"/>
          </a:p>
        </p:txBody>
      </p:sp>
      <p:graphicFrame>
        <p:nvGraphicFramePr>
          <p:cNvPr id="17" name="表 16"/>
          <p:cNvGraphicFramePr>
            <a:graphicFrameLocks noGrp="1"/>
          </p:cNvGraphicFramePr>
          <p:nvPr>
            <p:extLst>
              <p:ext uri="{D42A27DB-BD31-4B8C-83A1-F6EECF244321}">
                <p14:modId xmlns:p14="http://schemas.microsoft.com/office/powerpoint/2010/main" val="1627419560"/>
              </p:ext>
            </p:extLst>
          </p:nvPr>
        </p:nvGraphicFramePr>
        <p:xfrm>
          <a:off x="3181321" y="2340336"/>
          <a:ext cx="2520350" cy="3383280"/>
        </p:xfrm>
        <a:graphic>
          <a:graphicData uri="http://schemas.openxmlformats.org/drawingml/2006/table">
            <a:tbl>
              <a:tblPr firstRow="1" bandRow="1">
                <a:tableStyleId>{5C22544A-7EE6-4342-B048-85BDC9FD1C3A}</a:tableStyleId>
              </a:tblPr>
              <a:tblGrid>
                <a:gridCol w="2520350">
                  <a:extLst>
                    <a:ext uri="{9D8B030D-6E8A-4147-A177-3AD203B41FA5}">
                      <a16:colId xmlns:a16="http://schemas.microsoft.com/office/drawing/2014/main" val="20000"/>
                    </a:ext>
                  </a:extLst>
                </a:gridCol>
              </a:tblGrid>
              <a:tr h="370467">
                <a:tc>
                  <a:txBody>
                    <a:bodyPr/>
                    <a:lstStyle/>
                    <a:p>
                      <a:pPr algn="ctr"/>
                      <a:r>
                        <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factors</a:t>
                      </a:r>
                      <a:r>
                        <a:rPr kumimoji="1" lang="en-US" altLang="ja-JP" sz="2000" b="1"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38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da-DK" altLang="ja-JP" sz="2000" b="1" kern="1200" dirty="0">
                          <a:solidFill>
                            <a:schemeClr val="dk1"/>
                          </a:solidFill>
                          <a:latin typeface="Meiryo UI" panose="020B0604030504040204" pitchFamily="50" charset="-128"/>
                          <a:ea typeface="Meiryo UI" panose="020B0604030504040204" pitchFamily="50" charset="-128"/>
                          <a:cs typeface="+mn-cs"/>
                        </a:rPr>
                        <a:t>Autonomy</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kern="1200" dirty="0">
                          <a:solidFill>
                            <a:schemeClr val="dk1"/>
                          </a:solidFill>
                          <a:latin typeface="Meiryo UI" panose="020B0604030504040204" pitchFamily="50" charset="-128"/>
                          <a:ea typeface="Meiryo UI" panose="020B0604030504040204" pitchFamily="50" charset="-128"/>
                          <a:cs typeface="+mn-cs"/>
                        </a:rPr>
                        <a:t>Environmental mastery</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kern="1200" dirty="0">
                          <a:solidFill>
                            <a:schemeClr val="dk1"/>
                          </a:solidFill>
                          <a:latin typeface="Meiryo UI" panose="020B0604030504040204" pitchFamily="50" charset="-128"/>
                          <a:ea typeface="Meiryo UI" panose="020B0604030504040204" pitchFamily="50" charset="-128"/>
                          <a:cs typeface="+mn-cs"/>
                        </a:rPr>
                        <a:t>Personal growth</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52948"/>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kern="1200" dirty="0">
                          <a:solidFill>
                            <a:schemeClr val="dk1"/>
                          </a:solidFill>
                          <a:latin typeface="Meiryo UI" panose="020B0604030504040204" pitchFamily="50" charset="-128"/>
                          <a:ea typeface="Meiryo UI" panose="020B0604030504040204" pitchFamily="50" charset="-128"/>
                          <a:cs typeface="+mn-cs"/>
                        </a:rPr>
                        <a:t>Positive relations with others</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097167"/>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kern="1200" dirty="0">
                          <a:solidFill>
                            <a:schemeClr val="dk1"/>
                          </a:solidFill>
                          <a:latin typeface="Meiryo UI" panose="020B0604030504040204" pitchFamily="50" charset="-128"/>
                          <a:ea typeface="Meiryo UI" panose="020B0604030504040204" pitchFamily="50" charset="-128"/>
                          <a:cs typeface="+mn-cs"/>
                        </a:rPr>
                        <a:t> Purpose in life</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1165620"/>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kern="1200" dirty="0">
                          <a:solidFill>
                            <a:schemeClr val="dk1"/>
                          </a:solidFill>
                          <a:latin typeface="Meiryo UI" panose="020B0604030504040204" pitchFamily="50" charset="-128"/>
                          <a:ea typeface="Meiryo UI" panose="020B0604030504040204" pitchFamily="50" charset="-128"/>
                          <a:cs typeface="+mn-cs"/>
                        </a:rPr>
                        <a:t>Self-acceptance</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096232"/>
                  </a:ext>
                </a:extLst>
              </a:tr>
            </a:tbl>
          </a:graphicData>
        </a:graphic>
      </p:graphicFrame>
      <p:sp>
        <p:nvSpPr>
          <p:cNvPr id="18" name="左中かっこ 17"/>
          <p:cNvSpPr/>
          <p:nvPr/>
        </p:nvSpPr>
        <p:spPr>
          <a:xfrm>
            <a:off x="2827974" y="2169710"/>
            <a:ext cx="216030" cy="3840755"/>
          </a:xfrm>
          <a:prstGeom prst="leftBrace">
            <a:avLst>
              <a:gd name="adj1" fmla="val 60863"/>
              <a:gd name="adj2" fmla="val 4427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楕円 20"/>
          <p:cNvSpPr/>
          <p:nvPr/>
        </p:nvSpPr>
        <p:spPr>
          <a:xfrm>
            <a:off x="3194401" y="4235229"/>
            <a:ext cx="2469539" cy="624267"/>
          </a:xfrm>
          <a:prstGeom prst="ellipse">
            <a:avLst/>
          </a:prstGeom>
          <a:ln w="63500">
            <a:solidFill>
              <a:srgbClr val="0000FF">
                <a:alpha val="50000"/>
              </a:srgb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楕円 21"/>
          <p:cNvSpPr/>
          <p:nvPr/>
        </p:nvSpPr>
        <p:spPr>
          <a:xfrm>
            <a:off x="3185094" y="5303197"/>
            <a:ext cx="2469539" cy="420419"/>
          </a:xfrm>
          <a:prstGeom prst="ellipse">
            <a:avLst/>
          </a:prstGeom>
          <a:ln w="63500">
            <a:solidFill>
              <a:srgbClr val="0000FF">
                <a:alpha val="50000"/>
              </a:srgb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楕円 22"/>
          <p:cNvSpPr/>
          <p:nvPr/>
        </p:nvSpPr>
        <p:spPr>
          <a:xfrm>
            <a:off x="3194401" y="3203266"/>
            <a:ext cx="2469539" cy="624267"/>
          </a:xfrm>
          <a:prstGeom prst="ellipse">
            <a:avLst/>
          </a:prstGeom>
          <a:ln w="63500">
            <a:solidFill>
              <a:srgbClr val="0000FF">
                <a:alpha val="50000"/>
              </a:srgb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正方形/長方形 4"/>
          <p:cNvSpPr/>
          <p:nvPr/>
        </p:nvSpPr>
        <p:spPr>
          <a:xfrm>
            <a:off x="6456050" y="2339146"/>
            <a:ext cx="2736380" cy="369332"/>
          </a:xfrm>
          <a:prstGeom prst="rect">
            <a:avLst/>
          </a:prstGeom>
        </p:spPr>
        <p:txBody>
          <a:bodyPr wrap="square">
            <a:spAutoFit/>
          </a:bodyPr>
          <a:lstStyle/>
          <a:p>
            <a:r>
              <a:rPr lang="en-US" altLang="ja-JP" dirty="0" err="1">
                <a:latin typeface="Meiryo UI" panose="020B0604030504040204" pitchFamily="50" charset="-128"/>
                <a:ea typeface="Meiryo UI" panose="020B0604030504040204" pitchFamily="50" charset="-128"/>
              </a:rPr>
              <a:t>XXXX</a:t>
            </a:r>
            <a:r>
              <a:rPr lang="en-US" altLang="ja-JP" dirty="0">
                <a:latin typeface="Meiryo UI" panose="020B0604030504040204" pitchFamily="50" charset="-128"/>
                <a:ea typeface="Meiryo UI" panose="020B0604030504040204" pitchFamily="50" charset="-128"/>
              </a:rPr>
              <a:t>: 0,1,2,…,10</a:t>
            </a:r>
            <a:endParaRPr lang="ja-JP" altLang="en-US"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5701671" y="2628374"/>
            <a:ext cx="826389" cy="2160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689374" y="2844404"/>
            <a:ext cx="8386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5701671" y="2844404"/>
            <a:ext cx="826389" cy="214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5701671" y="3183853"/>
            <a:ext cx="826389" cy="2160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689374" y="3399883"/>
            <a:ext cx="8386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701671" y="3399883"/>
            <a:ext cx="826389" cy="214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5701671" y="3772198"/>
            <a:ext cx="826389" cy="2160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689374" y="3988228"/>
            <a:ext cx="8386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5701671" y="3988228"/>
            <a:ext cx="826389" cy="214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5701671" y="4377186"/>
            <a:ext cx="826389" cy="2160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5689374" y="4593216"/>
            <a:ext cx="8386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5701671" y="4593216"/>
            <a:ext cx="826389" cy="214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5701671" y="4906381"/>
            <a:ext cx="826389" cy="2160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689374" y="5122411"/>
            <a:ext cx="8386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701671" y="5122411"/>
            <a:ext cx="826389" cy="214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701671" y="5436766"/>
            <a:ext cx="826389" cy="2160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5689374" y="5652796"/>
            <a:ext cx="8386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5701671" y="5652796"/>
            <a:ext cx="826389" cy="214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9145310" y="3279804"/>
            <a:ext cx="2892697" cy="1477328"/>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Responses are on a </a:t>
            </a:r>
            <a:r>
              <a:rPr lang="en-US" altLang="ja-JP" b="1" dirty="0">
                <a:latin typeface="Meiryo UI" panose="020B0604030504040204" pitchFamily="50" charset="-128"/>
                <a:ea typeface="Meiryo UI" panose="020B0604030504040204" pitchFamily="50" charset="-128"/>
              </a:rPr>
              <a:t>7</a:t>
            </a:r>
            <a:r>
              <a:rPr lang="ja-JP" altLang="en-US" b="1" dirty="0">
                <a:latin typeface="Meiryo UI" panose="020B0604030504040204" pitchFamily="50" charset="-128"/>
                <a:ea typeface="Meiryo UI" panose="020B0604030504040204" pitchFamily="50" charset="-128"/>
              </a:rPr>
              <a:t>-point scale ranging from "completely dissatisfied" to "completely satisfied"</a:t>
            </a:r>
          </a:p>
        </p:txBody>
      </p:sp>
      <p:sp>
        <p:nvSpPr>
          <p:cNvPr id="50" name="正方形/長方形 49"/>
          <p:cNvSpPr/>
          <p:nvPr/>
        </p:nvSpPr>
        <p:spPr>
          <a:xfrm>
            <a:off x="6456049" y="2659738"/>
            <a:ext cx="2619935" cy="369332"/>
          </a:xfrm>
          <a:prstGeom prst="rect">
            <a:avLst/>
          </a:prstGeom>
        </p:spPr>
        <p:txBody>
          <a:bodyPr wrap="square">
            <a:spAutoFit/>
          </a:bodyPr>
          <a:lstStyle/>
          <a:p>
            <a:r>
              <a:rPr lang="en-US" altLang="ja-JP" dirty="0" err="1">
                <a:latin typeface="Meiryo UI" panose="020B0604030504040204" pitchFamily="50" charset="-128"/>
                <a:ea typeface="Meiryo UI" panose="020B0604030504040204" pitchFamily="50" charset="-128"/>
              </a:rPr>
              <a:t>XXXX</a:t>
            </a:r>
            <a:r>
              <a:rPr lang="en-US" altLang="ja-JP" dirty="0">
                <a:latin typeface="Meiryo UI" panose="020B0604030504040204" pitchFamily="50" charset="-128"/>
                <a:ea typeface="Meiryo UI" panose="020B0604030504040204" pitchFamily="50" charset="-128"/>
              </a:rPr>
              <a:t>: 0,1,2,…,10</a:t>
            </a:r>
            <a:endParaRPr lang="ja-JP" altLang="en-US" dirty="0">
              <a:latin typeface="Meiryo UI" panose="020B0604030504040204" pitchFamily="50" charset="-128"/>
              <a:ea typeface="Meiryo UI" panose="020B0604030504040204" pitchFamily="50" charset="-128"/>
            </a:endParaRPr>
          </a:p>
        </p:txBody>
      </p:sp>
      <p:sp>
        <p:nvSpPr>
          <p:cNvPr id="51" name="正方形/長方形 50"/>
          <p:cNvSpPr/>
          <p:nvPr/>
        </p:nvSpPr>
        <p:spPr>
          <a:xfrm>
            <a:off x="6510194" y="5266140"/>
            <a:ext cx="2635116" cy="369332"/>
          </a:xfrm>
          <a:prstGeom prst="rect">
            <a:avLst/>
          </a:prstGeom>
        </p:spPr>
        <p:txBody>
          <a:bodyPr wrap="square">
            <a:spAutoFit/>
          </a:bodyPr>
          <a:lstStyle/>
          <a:p>
            <a:r>
              <a:rPr lang="en-US" altLang="ja-JP" dirty="0" err="1">
                <a:latin typeface="Meiryo UI" panose="020B0604030504040204" pitchFamily="50" charset="-128"/>
                <a:ea typeface="Meiryo UI" panose="020B0604030504040204" pitchFamily="50" charset="-128"/>
              </a:rPr>
              <a:t>XXXX</a:t>
            </a:r>
            <a:r>
              <a:rPr lang="en-US" altLang="ja-JP" dirty="0">
                <a:latin typeface="Meiryo UI" panose="020B0604030504040204" pitchFamily="50" charset="-128"/>
                <a:ea typeface="Meiryo UI" panose="020B0604030504040204" pitchFamily="50" charset="-128"/>
              </a:rPr>
              <a:t>: 0,1,2,…,10</a:t>
            </a:r>
            <a:endParaRPr lang="ja-JP" altLang="en-US" dirty="0">
              <a:latin typeface="Meiryo UI" panose="020B0604030504040204" pitchFamily="50" charset="-128"/>
              <a:ea typeface="Meiryo UI" panose="020B0604030504040204" pitchFamily="50" charset="-128"/>
            </a:endParaRPr>
          </a:p>
        </p:txBody>
      </p:sp>
      <p:sp>
        <p:nvSpPr>
          <p:cNvPr id="52" name="メモ 51"/>
          <p:cNvSpPr/>
          <p:nvPr/>
        </p:nvSpPr>
        <p:spPr>
          <a:xfrm>
            <a:off x="6456049" y="2241720"/>
            <a:ext cx="2610629" cy="3763926"/>
          </a:xfrm>
          <a:prstGeom prst="foldedCorner">
            <a:avLst>
              <a:gd name="adj" fmla="val 11899"/>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正方形/長方形 52"/>
          <p:cNvSpPr/>
          <p:nvPr/>
        </p:nvSpPr>
        <p:spPr>
          <a:xfrm>
            <a:off x="6456050" y="3943914"/>
            <a:ext cx="2430474"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rPr>
              <a:t>questionnaire</a:t>
            </a:r>
          </a:p>
        </p:txBody>
      </p:sp>
      <p:sp>
        <p:nvSpPr>
          <p:cNvPr id="55" name="正方形/長方形 54"/>
          <p:cNvSpPr/>
          <p:nvPr/>
        </p:nvSpPr>
        <p:spPr>
          <a:xfrm>
            <a:off x="2538053" y="6138297"/>
            <a:ext cx="6876798" cy="646331"/>
          </a:xfrm>
          <a:prstGeom prst="rect">
            <a:avLst/>
          </a:prstGeom>
        </p:spPr>
        <p:txBody>
          <a:bodyPr wrap="square">
            <a:spAutoFit/>
          </a:bodyPr>
          <a:lstStyle/>
          <a:p>
            <a:pPr algn="r"/>
            <a:r>
              <a:rPr lang="en-US" altLang="ja-JP" b="1" dirty="0" smtClean="0">
                <a:solidFill>
                  <a:srgbClr val="0000FF"/>
                </a:solidFill>
                <a:latin typeface="Meiryo UI" panose="020B0604030504040204" pitchFamily="50" charset="-128"/>
                <a:ea typeface="Meiryo UI" panose="020B0604030504040204" pitchFamily="50" charset="-128"/>
              </a:rPr>
              <a:t>The above three factors </a:t>
            </a:r>
            <a:r>
              <a:rPr lang="en-US" altLang="ja-JP" b="1" dirty="0" smtClean="0">
                <a:solidFill>
                  <a:srgbClr val="0000FF"/>
                </a:solidFill>
                <a:latin typeface="Meiryo UI" panose="020B0604030504040204" pitchFamily="50" charset="-128"/>
                <a:ea typeface="Meiryo UI" panose="020B0604030504040204" pitchFamily="50" charset="-128"/>
              </a:rPr>
              <a:t>were </a:t>
            </a:r>
            <a:r>
              <a:rPr lang="en-US" altLang="ja-JP" b="1" dirty="0">
                <a:solidFill>
                  <a:srgbClr val="0000FF"/>
                </a:solidFill>
                <a:latin typeface="Meiryo UI" panose="020B0604030504040204" pitchFamily="50" charset="-128"/>
                <a:ea typeface="Meiryo UI" panose="020B0604030504040204" pitchFamily="50" charset="-128"/>
              </a:rPr>
              <a:t>selected by at least 0.4 </a:t>
            </a:r>
            <a:r>
              <a:rPr lang="en-US" altLang="ja-JP" b="1" dirty="0" smtClean="0">
                <a:solidFill>
                  <a:srgbClr val="0000FF"/>
                </a:solidFill>
                <a:latin typeface="Meiryo UI" panose="020B0604030504040204" pitchFamily="50" charset="-128"/>
                <a:ea typeface="Meiryo UI" panose="020B0604030504040204" pitchFamily="50" charset="-128"/>
              </a:rPr>
              <a:t>points on </a:t>
            </a:r>
            <a:r>
              <a:rPr lang="en-US" altLang="ja-JP" b="1" dirty="0">
                <a:solidFill>
                  <a:srgbClr val="0000FF"/>
                </a:solidFill>
                <a:latin typeface="Meiryo UI" panose="020B0604030504040204" pitchFamily="50" charset="-128"/>
                <a:ea typeface="Meiryo UI" panose="020B0604030504040204" pitchFamily="50" charset="-128"/>
              </a:rPr>
              <a:t>two or three subjective well-being variables </a:t>
            </a:r>
            <a:endParaRPr lang="ja-JP" altLang="en-US" b="1" dirty="0">
              <a:solidFill>
                <a:srgbClr val="0000FF"/>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9543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5033750" cy="523220"/>
          </a:xfrm>
        </p:spPr>
        <p:txBody>
          <a:bodyPr/>
          <a:lstStyle/>
          <a:p>
            <a:pPr algn="l"/>
            <a:r>
              <a:rPr lang="en-US" altLang="ja-JP" sz="2800" b="1" dirty="0">
                <a:latin typeface="Meiryo UI" pitchFamily="50" charset="-128"/>
                <a:ea typeface="Meiryo UI" pitchFamily="50" charset="-128"/>
              </a:rPr>
              <a:t>6-1. "</a:t>
            </a:r>
            <a:r>
              <a:rPr lang="ja-JP" altLang="en-US" sz="2800" b="1" dirty="0">
                <a:latin typeface="Meiryo UI" pitchFamily="50" charset="-128"/>
                <a:ea typeface="Meiryo UI" pitchFamily="50" charset="-128"/>
              </a:rPr>
              <a:t>主観的幸福感 </a:t>
            </a:r>
            <a:r>
              <a:rPr lang="en-US" altLang="ja-JP" sz="2800" b="1" dirty="0">
                <a:latin typeface="Meiryo UI" pitchFamily="50" charset="-128"/>
                <a:ea typeface="Meiryo UI" pitchFamily="50" charset="-128"/>
              </a:rPr>
              <a:t>"</a:t>
            </a:r>
            <a:r>
              <a:rPr lang="ja-JP" altLang="en-US" sz="2800" b="1" dirty="0">
                <a:latin typeface="Meiryo UI" pitchFamily="50" charset="-128"/>
                <a:ea typeface="Meiryo UI" pitchFamily="50" charset="-128"/>
              </a:rPr>
              <a:t>の測り方</a:t>
            </a:r>
          </a:p>
        </p:txBody>
      </p:sp>
      <p:sp>
        <p:nvSpPr>
          <p:cNvPr id="20" name="正方形/長方形 19"/>
          <p:cNvSpPr/>
          <p:nvPr/>
        </p:nvSpPr>
        <p:spPr>
          <a:xfrm>
            <a:off x="93988" y="908650"/>
            <a:ext cx="11978842" cy="954107"/>
          </a:xfrm>
          <a:prstGeom prst="rect">
            <a:avLst/>
          </a:prstGeom>
          <a:ln w="38100">
            <a:solidFill>
              <a:schemeClr val="tx1"/>
            </a:solidFill>
          </a:ln>
        </p:spPr>
        <p:txBody>
          <a:bodyPr wrap="square">
            <a:spAutoFit/>
          </a:bodyPr>
          <a:lstStyle/>
          <a:p>
            <a:pPr algn="ctr"/>
            <a:r>
              <a:rPr lang="en-US" altLang="ja-JP" sz="2800" b="1" dirty="0" err="1">
                <a:latin typeface="Meiryo UI" pitchFamily="50" charset="-128"/>
                <a:ea typeface="Meiryo UI" pitchFamily="50" charset="-128"/>
              </a:rPr>
              <a:t>Ryff</a:t>
            </a:r>
            <a:r>
              <a:rPr lang="en-US" altLang="ja-JP" sz="2800" b="1" dirty="0">
                <a:latin typeface="Meiryo UI" pitchFamily="50" charset="-128"/>
                <a:ea typeface="Meiryo UI" pitchFamily="50" charset="-128"/>
              </a:rPr>
              <a:t> (1989)</a:t>
            </a:r>
            <a:r>
              <a:rPr lang="ja-JP" altLang="en-US" sz="2800" b="1" dirty="0">
                <a:latin typeface="Meiryo UI" pitchFamily="50" charset="-128"/>
                <a:ea typeface="Meiryo UI" pitchFamily="50" charset="-128"/>
              </a:rPr>
              <a:t>の心理的幸福感尺度はこの観点に合致しており、本研究で使用した</a:t>
            </a:r>
          </a:p>
        </p:txBody>
      </p:sp>
      <p:sp>
        <p:nvSpPr>
          <p:cNvPr id="8" name="正方形/長方形 7"/>
          <p:cNvSpPr/>
          <p:nvPr/>
        </p:nvSpPr>
        <p:spPr>
          <a:xfrm>
            <a:off x="1267746" y="4504700"/>
            <a:ext cx="1106504" cy="461665"/>
          </a:xfrm>
          <a:prstGeom prst="rect">
            <a:avLst/>
          </a:prstGeom>
        </p:spPr>
        <p:txBody>
          <a:bodyPr wrap="none">
            <a:spAutoFit/>
          </a:bodyPr>
          <a:lstStyle/>
          <a:p>
            <a:r>
              <a:rPr lang="en-US" altLang="ja-JP" sz="2400" b="1" dirty="0" err="1">
                <a:latin typeface="Meiryo UI" panose="020B0604030504040204" pitchFamily="50" charset="-128"/>
                <a:ea typeface="Meiryo UI" panose="020B0604030504040204" pitchFamily="50" charset="-128"/>
              </a:rPr>
              <a:t>SWB</a:t>
            </a:r>
            <a:endParaRPr lang="ja-JP" altLang="en-US" sz="24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502" y="3647517"/>
            <a:ext cx="1104742" cy="966905"/>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6850" y="3478967"/>
            <a:ext cx="921203" cy="683844"/>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7214" y="4090019"/>
            <a:ext cx="524071" cy="445059"/>
          </a:xfrm>
          <a:prstGeom prst="rect">
            <a:avLst/>
          </a:prstGeom>
        </p:spPr>
      </p:pic>
      <p:sp>
        <p:nvSpPr>
          <p:cNvPr id="12" name="楕円 11"/>
          <p:cNvSpPr/>
          <p:nvPr/>
        </p:nvSpPr>
        <p:spPr>
          <a:xfrm>
            <a:off x="400507" y="3274086"/>
            <a:ext cx="936130" cy="568934"/>
          </a:xfrm>
          <a:prstGeom prst="ellipse">
            <a:avLst/>
          </a:prstGeom>
          <a:solidFill>
            <a:schemeClr val="accent1">
              <a:lumMod val="40000"/>
              <a:lumOff val="60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13" name="正方形/長方形 12"/>
          <p:cNvSpPr/>
          <p:nvPr/>
        </p:nvSpPr>
        <p:spPr>
          <a:xfrm>
            <a:off x="263190" y="3330269"/>
            <a:ext cx="1210764" cy="461665"/>
          </a:xfrm>
          <a:prstGeom prst="rect">
            <a:avLst/>
          </a:prstGeom>
        </p:spPr>
        <p:txBody>
          <a:bodyPr wrap="square">
            <a:spAutoFit/>
          </a:bodyPr>
          <a:lstStyle/>
          <a:p>
            <a:pPr algn="ctr"/>
            <a:r>
              <a:rPr lang="en-US" altLang="ja-JP" sz="2400" b="1" dirty="0" err="1">
                <a:latin typeface="Meiryo UI" panose="020B0604030504040204" pitchFamily="50" charset="-128"/>
                <a:cs typeface="AdvPTimes"/>
              </a:rPr>
              <a:t>SWB</a:t>
            </a:r>
            <a:endParaRPr lang="ja-JP" altLang="en-US" sz="2400" b="1" dirty="0"/>
          </a:p>
        </p:txBody>
      </p:sp>
      <p:graphicFrame>
        <p:nvGraphicFramePr>
          <p:cNvPr id="17" name="表 16"/>
          <p:cNvGraphicFramePr>
            <a:graphicFrameLocks noGrp="1"/>
          </p:cNvGraphicFramePr>
          <p:nvPr>
            <p:extLst>
              <p:ext uri="{D42A27DB-BD31-4B8C-83A1-F6EECF244321}">
                <p14:modId xmlns:p14="http://schemas.microsoft.com/office/powerpoint/2010/main" val="1015671499"/>
              </p:ext>
            </p:extLst>
          </p:nvPr>
        </p:nvGraphicFramePr>
        <p:xfrm>
          <a:off x="3181321" y="2340336"/>
          <a:ext cx="2520350" cy="3383280"/>
        </p:xfrm>
        <a:graphic>
          <a:graphicData uri="http://schemas.openxmlformats.org/drawingml/2006/table">
            <a:tbl>
              <a:tblPr firstRow="1" bandRow="1">
                <a:tableStyleId>{5C22544A-7EE6-4342-B048-85BDC9FD1C3A}</a:tableStyleId>
              </a:tblPr>
              <a:tblGrid>
                <a:gridCol w="2520350">
                  <a:extLst>
                    <a:ext uri="{9D8B030D-6E8A-4147-A177-3AD203B41FA5}">
                      <a16:colId xmlns:a16="http://schemas.microsoft.com/office/drawing/2014/main" val="20000"/>
                    </a:ext>
                  </a:extLst>
                </a:gridCol>
              </a:tblGrid>
              <a:tr h="370467">
                <a:tc>
                  <a:txBody>
                    <a:bodyPr/>
                    <a:lstStyle/>
                    <a:p>
                      <a:pPr algn="ctr"/>
                      <a:r>
                        <a:rPr kumimoji="1" lang="en-US" altLang="ja-JP"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factors</a:t>
                      </a:r>
                      <a:r>
                        <a:rPr kumimoji="1" lang="en-US" altLang="ja-JP" sz="2000" b="1"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3860">
                <a:tc>
                  <a:txBody>
                    <a:bodyPr/>
                    <a:lstStyle/>
                    <a:p>
                      <a:pPr algn="ctr" fontAlgn="auto">
                        <a:spcBef>
                          <a:spcPts val="0"/>
                        </a:spcBef>
                        <a:spcAft>
                          <a:spcPts val="0"/>
                        </a:spcAft>
                        <a:defRPr/>
                      </a:pPr>
                      <a:r>
                        <a:rPr lang="ja-JP" altLang="en-US" sz="2000" b="1" dirty="0" smtClean="0">
                          <a:latin typeface="Meiryo UI" pitchFamily="50" charset="-128"/>
                          <a:ea typeface="Meiryo UI" pitchFamily="50" charset="-128"/>
                        </a:rPr>
                        <a:t>世帯収入</a:t>
                      </a:r>
                      <a:endParaRPr lang="en-US" altLang="ja-JP" sz="2000" b="1"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fontAlgn="auto">
                        <a:spcBef>
                          <a:spcPts val="0"/>
                        </a:spcBef>
                        <a:spcAft>
                          <a:spcPts val="0"/>
                        </a:spcAft>
                        <a:defRPr/>
                      </a:pPr>
                      <a:r>
                        <a:rPr lang="ja-JP" altLang="en-US" sz="2000" b="1" dirty="0" smtClean="0">
                          <a:latin typeface="Meiryo UI" pitchFamily="50" charset="-128"/>
                          <a:ea typeface="Meiryo UI" pitchFamily="50" charset="-128"/>
                        </a:rPr>
                        <a:t>雇用形態</a:t>
                      </a:r>
                      <a:endParaRPr lang="en-US" altLang="ja-JP" sz="2000" b="1" dirty="0" smtClean="0">
                        <a:latin typeface="Meiryo UI" pitchFamily="50" charset="-128"/>
                        <a:ea typeface="Meiryo UI" pitchFamily="50" charset="-128"/>
                      </a:endParaRPr>
                    </a:p>
                    <a:p>
                      <a:pPr algn="ctr" fontAlgn="auto">
                        <a:spcBef>
                          <a:spcPts val="0"/>
                        </a:spcBef>
                        <a:spcAft>
                          <a:spcPts val="0"/>
                        </a:spcAft>
                        <a:defRPr/>
                      </a:pPr>
                      <a:endParaRPr lang="en-US" altLang="ja-JP" sz="2000" b="1"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304800">
                <a:tc>
                  <a:txBody>
                    <a:bodyPr/>
                    <a:lstStyle/>
                    <a:p>
                      <a:pPr algn="ctr" fontAlgn="auto">
                        <a:spcBef>
                          <a:spcPts val="0"/>
                        </a:spcBef>
                        <a:spcAft>
                          <a:spcPts val="0"/>
                        </a:spcAft>
                        <a:defRPr/>
                      </a:pPr>
                      <a:r>
                        <a:rPr lang="ja-JP" altLang="en-US" sz="2000" b="1" dirty="0" smtClean="0">
                          <a:latin typeface="Meiryo UI" pitchFamily="50" charset="-128"/>
                          <a:ea typeface="Meiryo UI" pitchFamily="50" charset="-128"/>
                        </a:rPr>
                        <a:t>政治的関与</a:t>
                      </a:r>
                      <a:endParaRPr lang="en-US" altLang="ja-JP" sz="2000" b="1"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52948"/>
                  </a:ext>
                </a:extLst>
              </a:tr>
              <a:tr h="304800">
                <a:tc>
                  <a:txBody>
                    <a:bodyPr/>
                    <a:lstStyle/>
                    <a:p>
                      <a:pPr algn="ctr" fontAlgn="auto">
                        <a:spcBef>
                          <a:spcPts val="0"/>
                        </a:spcBef>
                        <a:spcAft>
                          <a:spcPts val="0"/>
                        </a:spcAft>
                        <a:defRPr/>
                      </a:pPr>
                      <a:r>
                        <a:rPr lang="ja-JP" altLang="en-US" sz="2000" b="1" dirty="0" smtClean="0">
                          <a:latin typeface="Meiryo UI" pitchFamily="50" charset="-128"/>
                          <a:ea typeface="Meiryo UI" pitchFamily="50" charset="-128"/>
                        </a:rPr>
                        <a:t>参加方法</a:t>
                      </a:r>
                      <a:endParaRPr lang="en-US" altLang="ja-JP" sz="2000" b="1" dirty="0" smtClean="0">
                        <a:latin typeface="Meiryo UI" pitchFamily="50" charset="-128"/>
                        <a:ea typeface="Meiryo UI" pitchFamily="50" charset="-128"/>
                      </a:endParaRPr>
                    </a:p>
                    <a:p>
                      <a:pPr algn="ctr" fontAlgn="auto">
                        <a:spcBef>
                          <a:spcPts val="0"/>
                        </a:spcBef>
                        <a:spcAft>
                          <a:spcPts val="0"/>
                        </a:spcAft>
                        <a:defRPr/>
                      </a:pPr>
                      <a:endParaRPr lang="en-US" altLang="ja-JP" sz="2000" b="1"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097167"/>
                  </a:ext>
                </a:extLst>
              </a:tr>
              <a:tr h="304800">
                <a:tc>
                  <a:txBody>
                    <a:bodyPr/>
                    <a:lstStyle/>
                    <a:p>
                      <a:pPr algn="ctr" fontAlgn="auto">
                        <a:spcBef>
                          <a:spcPts val="0"/>
                        </a:spcBef>
                        <a:spcAft>
                          <a:spcPts val="0"/>
                        </a:spcAft>
                        <a:defRPr/>
                      </a:pPr>
                      <a:r>
                        <a:rPr lang="ja-JP" altLang="en-US" sz="2000" b="1" dirty="0" smtClean="0">
                          <a:latin typeface="Meiryo UI" pitchFamily="50" charset="-128"/>
                          <a:ea typeface="Meiryo UI" pitchFamily="50" charset="-128"/>
                        </a:rPr>
                        <a:t>社会的支援</a:t>
                      </a:r>
                      <a:endParaRPr lang="en-US" altLang="ja-JP" sz="2000" b="1"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1165620"/>
                  </a:ext>
                </a:extLst>
              </a:tr>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kern="1200" dirty="0" smtClean="0">
                          <a:solidFill>
                            <a:schemeClr val="dk1"/>
                          </a:solidFill>
                          <a:latin typeface="Meiryo UI" panose="020B0604030504040204" pitchFamily="50" charset="-128"/>
                          <a:ea typeface="Meiryo UI" panose="020B0604030504040204" pitchFamily="50" charset="-128"/>
                          <a:cs typeface="+mn-cs"/>
                        </a:rPr>
                        <a:t>自己承認</a:t>
                      </a:r>
                      <a:endParaRPr kumimoji="1" lang="ja-JP" altLang="en-US" sz="20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3096232"/>
                  </a:ext>
                </a:extLst>
              </a:tr>
            </a:tbl>
          </a:graphicData>
        </a:graphic>
      </p:graphicFrame>
      <p:sp>
        <p:nvSpPr>
          <p:cNvPr id="18" name="左中かっこ 17"/>
          <p:cNvSpPr/>
          <p:nvPr/>
        </p:nvSpPr>
        <p:spPr>
          <a:xfrm>
            <a:off x="2827974" y="2169710"/>
            <a:ext cx="216030" cy="3840755"/>
          </a:xfrm>
          <a:prstGeom prst="leftBrace">
            <a:avLst>
              <a:gd name="adj1" fmla="val 60863"/>
              <a:gd name="adj2" fmla="val 4427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楕円 20"/>
          <p:cNvSpPr/>
          <p:nvPr/>
        </p:nvSpPr>
        <p:spPr>
          <a:xfrm>
            <a:off x="3194401" y="4235229"/>
            <a:ext cx="2469539" cy="624267"/>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楕円 21"/>
          <p:cNvSpPr/>
          <p:nvPr/>
        </p:nvSpPr>
        <p:spPr>
          <a:xfrm>
            <a:off x="3185094" y="5303197"/>
            <a:ext cx="2469539" cy="420419"/>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楕円 22"/>
          <p:cNvSpPr/>
          <p:nvPr/>
        </p:nvSpPr>
        <p:spPr>
          <a:xfrm>
            <a:off x="3194401" y="3203266"/>
            <a:ext cx="2469539" cy="624267"/>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正方形/長方形 4"/>
          <p:cNvSpPr/>
          <p:nvPr/>
        </p:nvSpPr>
        <p:spPr>
          <a:xfrm>
            <a:off x="6456050" y="2339146"/>
            <a:ext cx="2736380" cy="369332"/>
          </a:xfrm>
          <a:prstGeom prst="rect">
            <a:avLst/>
          </a:prstGeom>
        </p:spPr>
        <p:txBody>
          <a:bodyPr wrap="square">
            <a:spAutoFit/>
          </a:bodyPr>
          <a:lstStyle/>
          <a:p>
            <a:r>
              <a:rPr lang="en-US" altLang="ja-JP" dirty="0" err="1">
                <a:latin typeface="Meiryo UI" panose="020B0604030504040204" pitchFamily="50" charset="-128"/>
                <a:ea typeface="Meiryo UI" panose="020B0604030504040204" pitchFamily="50" charset="-128"/>
              </a:rPr>
              <a:t>XXXX</a:t>
            </a:r>
            <a:r>
              <a:rPr lang="en-US" altLang="ja-JP" dirty="0">
                <a:latin typeface="Meiryo UI" panose="020B0604030504040204" pitchFamily="50" charset="-128"/>
                <a:ea typeface="Meiryo UI" panose="020B0604030504040204" pitchFamily="50" charset="-128"/>
              </a:rPr>
              <a:t>: 0,1,2,…,10</a:t>
            </a:r>
            <a:endParaRPr lang="ja-JP" altLang="en-US"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5701671" y="2628374"/>
            <a:ext cx="826389" cy="2160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5689374" y="2844404"/>
            <a:ext cx="8386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5701671" y="2844404"/>
            <a:ext cx="826389" cy="214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V="1">
            <a:off x="5701671" y="3183853"/>
            <a:ext cx="826389" cy="2160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689374" y="3399883"/>
            <a:ext cx="8386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701671" y="3399883"/>
            <a:ext cx="826389" cy="214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V="1">
            <a:off x="5701671" y="3772198"/>
            <a:ext cx="826389" cy="2160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689374" y="3988228"/>
            <a:ext cx="8386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5701671" y="3988228"/>
            <a:ext cx="826389" cy="214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5701671" y="4377186"/>
            <a:ext cx="826389" cy="2160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5689374" y="4593216"/>
            <a:ext cx="8386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5701671" y="4593216"/>
            <a:ext cx="826389" cy="214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5701671" y="4906381"/>
            <a:ext cx="826389" cy="2160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689374" y="5122411"/>
            <a:ext cx="8386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701671" y="5122411"/>
            <a:ext cx="826389" cy="214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701671" y="5436766"/>
            <a:ext cx="826389" cy="21603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5689374" y="5652796"/>
            <a:ext cx="8386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5701671" y="5652796"/>
            <a:ext cx="826389" cy="2148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9145310" y="3279804"/>
            <a:ext cx="2892697" cy="646331"/>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回答は、「全く不満」から「全く満足」までの</a:t>
            </a:r>
            <a:r>
              <a:rPr lang="en-US" altLang="ja-JP" b="1" dirty="0">
                <a:latin typeface="Meiryo UI" panose="020B0604030504040204" pitchFamily="50" charset="-128"/>
                <a:ea typeface="Meiryo UI" panose="020B0604030504040204" pitchFamily="50" charset="-128"/>
              </a:rPr>
              <a:t>7</a:t>
            </a:r>
            <a:r>
              <a:rPr lang="ja-JP" altLang="en-US" b="1" dirty="0">
                <a:latin typeface="Meiryo UI" panose="020B0604030504040204" pitchFamily="50" charset="-128"/>
                <a:ea typeface="Meiryo UI" panose="020B0604030504040204" pitchFamily="50" charset="-128"/>
              </a:rPr>
              <a:t>段階評価。</a:t>
            </a:r>
          </a:p>
        </p:txBody>
      </p:sp>
      <p:sp>
        <p:nvSpPr>
          <p:cNvPr id="50" name="正方形/長方形 49"/>
          <p:cNvSpPr/>
          <p:nvPr/>
        </p:nvSpPr>
        <p:spPr>
          <a:xfrm>
            <a:off x="6456049" y="2659738"/>
            <a:ext cx="2619935" cy="369332"/>
          </a:xfrm>
          <a:prstGeom prst="rect">
            <a:avLst/>
          </a:prstGeom>
        </p:spPr>
        <p:txBody>
          <a:bodyPr wrap="square">
            <a:spAutoFit/>
          </a:bodyPr>
          <a:lstStyle/>
          <a:p>
            <a:r>
              <a:rPr lang="en-US" altLang="ja-JP" dirty="0" err="1">
                <a:latin typeface="Meiryo UI" panose="020B0604030504040204" pitchFamily="50" charset="-128"/>
                <a:ea typeface="Meiryo UI" panose="020B0604030504040204" pitchFamily="50" charset="-128"/>
              </a:rPr>
              <a:t>XXXX</a:t>
            </a:r>
            <a:r>
              <a:rPr lang="en-US" altLang="ja-JP" dirty="0">
                <a:latin typeface="Meiryo UI" panose="020B0604030504040204" pitchFamily="50" charset="-128"/>
                <a:ea typeface="Meiryo UI" panose="020B0604030504040204" pitchFamily="50" charset="-128"/>
              </a:rPr>
              <a:t>: 0,1,2,…,10</a:t>
            </a:r>
            <a:endParaRPr lang="ja-JP" altLang="en-US" dirty="0">
              <a:latin typeface="Meiryo UI" panose="020B0604030504040204" pitchFamily="50" charset="-128"/>
              <a:ea typeface="Meiryo UI" panose="020B0604030504040204" pitchFamily="50" charset="-128"/>
            </a:endParaRPr>
          </a:p>
        </p:txBody>
      </p:sp>
      <p:sp>
        <p:nvSpPr>
          <p:cNvPr id="51" name="正方形/長方形 50"/>
          <p:cNvSpPr/>
          <p:nvPr/>
        </p:nvSpPr>
        <p:spPr>
          <a:xfrm>
            <a:off x="6510194" y="5266140"/>
            <a:ext cx="2635116" cy="369332"/>
          </a:xfrm>
          <a:prstGeom prst="rect">
            <a:avLst/>
          </a:prstGeom>
        </p:spPr>
        <p:txBody>
          <a:bodyPr wrap="square">
            <a:spAutoFit/>
          </a:bodyPr>
          <a:lstStyle/>
          <a:p>
            <a:r>
              <a:rPr lang="en-US" altLang="ja-JP" dirty="0" err="1">
                <a:latin typeface="Meiryo UI" panose="020B0604030504040204" pitchFamily="50" charset="-128"/>
                <a:ea typeface="Meiryo UI" panose="020B0604030504040204" pitchFamily="50" charset="-128"/>
              </a:rPr>
              <a:t>XXXX</a:t>
            </a:r>
            <a:r>
              <a:rPr lang="en-US" altLang="ja-JP" dirty="0">
                <a:latin typeface="Meiryo UI" panose="020B0604030504040204" pitchFamily="50" charset="-128"/>
                <a:ea typeface="Meiryo UI" panose="020B0604030504040204" pitchFamily="50" charset="-128"/>
              </a:rPr>
              <a:t>: 0,1,2,…,10</a:t>
            </a:r>
            <a:endParaRPr lang="ja-JP" altLang="en-US" dirty="0">
              <a:latin typeface="Meiryo UI" panose="020B0604030504040204" pitchFamily="50" charset="-128"/>
              <a:ea typeface="Meiryo UI" panose="020B0604030504040204" pitchFamily="50" charset="-128"/>
            </a:endParaRPr>
          </a:p>
        </p:txBody>
      </p:sp>
      <p:sp>
        <p:nvSpPr>
          <p:cNvPr id="52" name="メモ 51"/>
          <p:cNvSpPr/>
          <p:nvPr/>
        </p:nvSpPr>
        <p:spPr>
          <a:xfrm>
            <a:off x="6456049" y="2241720"/>
            <a:ext cx="2610629" cy="3763926"/>
          </a:xfrm>
          <a:prstGeom prst="foldedCorner">
            <a:avLst>
              <a:gd name="adj" fmla="val 11899"/>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正方形/長方形 52"/>
          <p:cNvSpPr/>
          <p:nvPr/>
        </p:nvSpPr>
        <p:spPr>
          <a:xfrm>
            <a:off x="6456050" y="3943914"/>
            <a:ext cx="2430474" cy="461665"/>
          </a:xfrm>
          <a:prstGeom prst="rect">
            <a:avLst/>
          </a:prstGeom>
        </p:spPr>
        <p:txBody>
          <a:bodyPr wrap="none">
            <a:spAutoFit/>
          </a:bodyPr>
          <a:lstStyle/>
          <a:p>
            <a:r>
              <a:rPr lang="ja-JP" altLang="en-US" sz="2400" b="1" dirty="0">
                <a:latin typeface="Meiryo UI" panose="020B0604030504040204" pitchFamily="50" charset="-128"/>
                <a:ea typeface="Meiryo UI" panose="020B0604030504040204" pitchFamily="50" charset="-128"/>
              </a:rPr>
              <a:t>questionnaire</a:t>
            </a:r>
          </a:p>
        </p:txBody>
      </p:sp>
      <p:sp>
        <p:nvSpPr>
          <p:cNvPr id="55" name="正方形/長方形 54"/>
          <p:cNvSpPr/>
          <p:nvPr/>
        </p:nvSpPr>
        <p:spPr>
          <a:xfrm>
            <a:off x="2670318" y="6238954"/>
            <a:ext cx="6876798" cy="369332"/>
          </a:xfrm>
          <a:prstGeom prst="rect">
            <a:avLst/>
          </a:prstGeom>
        </p:spPr>
        <p:txBody>
          <a:bodyPr wrap="square">
            <a:spAutoFit/>
          </a:bodyPr>
          <a:lstStyle/>
          <a:p>
            <a:pPr algn="r"/>
            <a:r>
              <a:rPr lang="ja-JP" altLang="en-US" b="1" dirty="0">
                <a:solidFill>
                  <a:srgbClr val="0000FF"/>
                </a:solidFill>
                <a:latin typeface="Meiryo UI" panose="020B0604030504040204" pitchFamily="50" charset="-128"/>
                <a:ea typeface="Meiryo UI" panose="020B0604030504040204" pitchFamily="50" charset="-128"/>
              </a:rPr>
              <a:t>は、</a:t>
            </a:r>
            <a:r>
              <a:rPr lang="en-US" altLang="ja-JP" b="1" dirty="0">
                <a:solidFill>
                  <a:srgbClr val="0000FF"/>
                </a:solidFill>
                <a:latin typeface="Meiryo UI" panose="020B0604030504040204" pitchFamily="50" charset="-128"/>
                <a:ea typeface="Meiryo UI" panose="020B0604030504040204" pitchFamily="50" charset="-128"/>
              </a:rPr>
              <a:t>2</a:t>
            </a:r>
            <a:r>
              <a:rPr lang="ja-JP" altLang="en-US" b="1" dirty="0">
                <a:solidFill>
                  <a:srgbClr val="0000FF"/>
                </a:solidFill>
                <a:latin typeface="Meiryo UI" panose="020B0604030504040204" pitchFamily="50" charset="-128"/>
                <a:ea typeface="Meiryo UI" panose="020B0604030504040204" pitchFamily="50" charset="-128"/>
              </a:rPr>
              <a:t>つまたは</a:t>
            </a:r>
            <a:r>
              <a:rPr lang="en-US" altLang="ja-JP" b="1" dirty="0">
                <a:solidFill>
                  <a:srgbClr val="0000FF"/>
                </a:solidFill>
                <a:latin typeface="Meiryo UI" panose="020B0604030504040204" pitchFamily="50" charset="-128"/>
                <a:ea typeface="Meiryo UI" panose="020B0604030504040204" pitchFamily="50" charset="-128"/>
              </a:rPr>
              <a:t>3</a:t>
            </a:r>
            <a:r>
              <a:rPr lang="ja-JP" altLang="en-US" b="1" dirty="0" err="1">
                <a:solidFill>
                  <a:srgbClr val="0000FF"/>
                </a:solidFill>
                <a:latin typeface="Meiryo UI" panose="020B0604030504040204" pitchFamily="50" charset="-128"/>
                <a:ea typeface="Meiryo UI" panose="020B0604030504040204" pitchFamily="50" charset="-128"/>
              </a:rPr>
              <a:t>つの</a:t>
            </a:r>
            <a:r>
              <a:rPr lang="ja-JP" altLang="en-US" b="1" dirty="0">
                <a:solidFill>
                  <a:srgbClr val="0000FF"/>
                </a:solidFill>
                <a:latin typeface="Meiryo UI" panose="020B0604030504040204" pitchFamily="50" charset="-128"/>
                <a:ea typeface="Meiryo UI" panose="020B0604030504040204" pitchFamily="50" charset="-128"/>
              </a:rPr>
              <a:t>主観的幸福度変数で少なくとも</a:t>
            </a:r>
            <a:r>
              <a:rPr lang="en-US" altLang="ja-JP" b="1" dirty="0">
                <a:solidFill>
                  <a:srgbClr val="0000FF"/>
                </a:solidFill>
                <a:latin typeface="Meiryo UI" panose="020B0604030504040204" pitchFamily="50" charset="-128"/>
                <a:ea typeface="Meiryo UI" panose="020B0604030504040204" pitchFamily="50" charset="-128"/>
              </a:rPr>
              <a:t>0.4</a:t>
            </a:r>
            <a:r>
              <a:rPr lang="ja-JP" altLang="en-US" b="1" dirty="0">
                <a:solidFill>
                  <a:srgbClr val="0000FF"/>
                </a:solidFill>
                <a:latin typeface="Meiryo UI" panose="020B0604030504040204" pitchFamily="50" charset="-128"/>
                <a:ea typeface="Meiryo UI" panose="020B0604030504040204" pitchFamily="50" charset="-128"/>
              </a:rPr>
              <a:t>差で選択された。</a:t>
            </a:r>
          </a:p>
        </p:txBody>
      </p:sp>
    </p:spTree>
    <p:extLst>
      <p:ext uri="{BB962C8B-B14F-4D97-AF65-F5344CB8AC3E}">
        <p14:creationId xmlns:p14="http://schemas.microsoft.com/office/powerpoint/2010/main" val="25859192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タイトル 1"/>
          <p:cNvSpPr txBox="1">
            <a:spLocks/>
          </p:cNvSpPr>
          <p:nvPr/>
        </p:nvSpPr>
        <p:spPr bwMode="gray">
          <a:xfrm>
            <a:off x="1484608" y="3356990"/>
            <a:ext cx="8681416" cy="646331"/>
          </a:xfrm>
          <a:prstGeom prst="rect">
            <a:avLst/>
          </a:prstGeom>
        </p:spPr>
        <p:txBody>
          <a:bodyPr wrap="none">
            <a:spAutoFit/>
          </a:bodyPr>
          <a:lstStyle>
            <a:lvl1pPr algn="ctr" rtl="0" eaLnBrk="0" fontAlgn="base" hangingPunct="0">
              <a:spcBef>
                <a:spcPct val="0"/>
              </a:spcBef>
              <a:spcAft>
                <a:spcPct val="0"/>
              </a:spcAft>
              <a:defRPr kumimoji="1" sz="2400" kern="1200">
                <a:solidFill>
                  <a:schemeClr val="tx1"/>
                </a:solidFill>
                <a:latin typeface="+mj-ea"/>
                <a:ea typeface="+mj-ea"/>
                <a:cs typeface="+mj-cs"/>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r>
              <a:rPr lang="en-US" altLang="ja-JP" sz="3600" b="1" dirty="0">
                <a:latin typeface="Meiryo UI" pitchFamily="50" charset="-128"/>
                <a:ea typeface="Meiryo UI" pitchFamily="50" charset="-128"/>
              </a:rPr>
              <a:t>7. Model Structure and the Results</a:t>
            </a:r>
            <a:endParaRPr lang="ja-JP" altLang="en-US" sz="3600" b="1" dirty="0">
              <a:latin typeface="Meiryo UI" pitchFamily="50" charset="-128"/>
              <a:ea typeface="Meiryo UI" pitchFamily="50" charset="-128"/>
            </a:endParaRPr>
          </a:p>
        </p:txBody>
      </p:sp>
    </p:spTree>
    <p:extLst>
      <p:ext uri="{BB962C8B-B14F-4D97-AF65-F5344CB8AC3E}">
        <p14:creationId xmlns:p14="http://schemas.microsoft.com/office/powerpoint/2010/main" val="26239585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直線矢印コネクタ 71"/>
          <p:cNvCxnSpPr>
            <a:stCxn id="61" idx="2"/>
            <a:endCxn id="66" idx="0"/>
          </p:cNvCxnSpPr>
          <p:nvPr/>
        </p:nvCxnSpPr>
        <p:spPr>
          <a:xfrm>
            <a:off x="6780095" y="4869200"/>
            <a:ext cx="1688173" cy="8576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a:stCxn id="63" idx="2"/>
            <a:endCxn id="66" idx="0"/>
          </p:cNvCxnSpPr>
          <p:nvPr/>
        </p:nvCxnSpPr>
        <p:spPr>
          <a:xfrm flipH="1">
            <a:off x="8468268" y="5301260"/>
            <a:ext cx="4062" cy="4256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a:stCxn id="64" idx="2"/>
            <a:endCxn id="66" idx="0"/>
          </p:cNvCxnSpPr>
          <p:nvPr/>
        </p:nvCxnSpPr>
        <p:spPr>
          <a:xfrm flipH="1">
            <a:off x="8468268" y="4509150"/>
            <a:ext cx="969984" cy="12177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3" idx="2"/>
            <a:endCxn id="65" idx="0"/>
          </p:cNvCxnSpPr>
          <p:nvPr/>
        </p:nvCxnSpPr>
        <p:spPr>
          <a:xfrm>
            <a:off x="2601153" y="4867550"/>
            <a:ext cx="1406557" cy="8593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a:stCxn id="58" idx="2"/>
            <a:endCxn id="65" idx="0"/>
          </p:cNvCxnSpPr>
          <p:nvPr/>
        </p:nvCxnSpPr>
        <p:spPr>
          <a:xfrm flipH="1">
            <a:off x="4007710" y="4858815"/>
            <a:ext cx="648090" cy="868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59" idx="2"/>
            <a:endCxn id="65" idx="0"/>
          </p:cNvCxnSpPr>
          <p:nvPr/>
        </p:nvCxnSpPr>
        <p:spPr>
          <a:xfrm>
            <a:off x="2600290" y="4125016"/>
            <a:ext cx="1407420" cy="16018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a:stCxn id="60" idx="2"/>
            <a:endCxn id="65" idx="0"/>
          </p:cNvCxnSpPr>
          <p:nvPr/>
        </p:nvCxnSpPr>
        <p:spPr>
          <a:xfrm flipH="1">
            <a:off x="4007710" y="4123479"/>
            <a:ext cx="645729" cy="1603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タイトル 1"/>
          <p:cNvSpPr>
            <a:spLocks noGrp="1"/>
          </p:cNvSpPr>
          <p:nvPr>
            <p:ph type="title"/>
          </p:nvPr>
        </p:nvSpPr>
        <p:spPr>
          <a:xfrm>
            <a:off x="-24850" y="116540"/>
            <a:ext cx="6808146" cy="523220"/>
          </a:xfrm>
        </p:spPr>
        <p:txBody>
          <a:bodyPr/>
          <a:lstStyle/>
          <a:p>
            <a:pPr algn="l"/>
            <a:r>
              <a:rPr lang="en-US" altLang="ja-JP" sz="2800" b="1" dirty="0">
                <a:latin typeface="Meiryo UI" pitchFamily="50" charset="-128"/>
                <a:ea typeface="Meiryo UI" pitchFamily="50" charset="-128"/>
              </a:rPr>
              <a:t>7-1. Hypothesized model structure</a:t>
            </a:r>
            <a:endParaRPr lang="ja-JP" altLang="en-US" sz="2800" b="1" dirty="0">
              <a:latin typeface="Meiryo UI" pitchFamily="50" charset="-128"/>
              <a:ea typeface="Meiryo UI" pitchFamily="50" charset="-128"/>
            </a:endParaRPr>
          </a:p>
        </p:txBody>
      </p:sp>
      <p:sp>
        <p:nvSpPr>
          <p:cNvPr id="2" name="正方形/長方形 1"/>
          <p:cNvSpPr/>
          <p:nvPr/>
        </p:nvSpPr>
        <p:spPr>
          <a:xfrm>
            <a:off x="479219" y="1340709"/>
            <a:ext cx="11478941" cy="707886"/>
          </a:xfrm>
          <a:prstGeom prst="rect">
            <a:avLst/>
          </a:prstGeom>
          <a:solidFill>
            <a:schemeClr val="bg1">
              <a:lumMod val="95000"/>
            </a:schemeClr>
          </a:solidFill>
        </p:spPr>
        <p:txBody>
          <a:bodyPr wrap="square">
            <a:spAutoFit/>
          </a:bodyPr>
          <a:lstStyle/>
          <a:p>
            <a:r>
              <a:rPr lang="ja-JP" altLang="en-US" sz="2000" dirty="0">
                <a:latin typeface="Meiryo UI" panose="020B0604030504040204" pitchFamily="50" charset="-128"/>
                <a:ea typeface="Meiryo UI" panose="020B0604030504040204" pitchFamily="50" charset="-128"/>
              </a:rPr>
              <a:t>1. </a:t>
            </a:r>
            <a:r>
              <a:rPr lang="en-US" altLang="ja-JP" sz="2000" dirty="0">
                <a:latin typeface="Meiryo UI" panose="020B0604030504040204" pitchFamily="50" charset="-128"/>
                <a:ea typeface="Meiryo UI" panose="020B0604030504040204" pitchFamily="50" charset="-128"/>
              </a:rPr>
              <a:t>A</a:t>
            </a:r>
            <a:r>
              <a:rPr lang="ja-JP" altLang="en-US" sz="2000" dirty="0">
                <a:latin typeface="Meiryo UI" panose="020B0604030504040204" pitchFamily="50" charset="-128"/>
                <a:ea typeface="Meiryo UI" panose="020B0604030504040204" pitchFamily="50" charset="-128"/>
              </a:rPr>
              <a:t> person's risk of social exclusion is reduced if they </a:t>
            </a:r>
            <a:r>
              <a:rPr lang="en-US" altLang="ja-JP" sz="2000" b="1" dirty="0">
                <a:solidFill>
                  <a:srgbClr val="0000FF"/>
                </a:solidFill>
                <a:latin typeface="Meiryo UI" panose="020B0604030504040204" pitchFamily="50" charset="-128"/>
                <a:ea typeface="Meiryo UI" panose="020B0604030504040204" pitchFamily="50" charset="-128"/>
              </a:rPr>
              <a:t>don’t</a:t>
            </a: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have </a:t>
            </a:r>
            <a:r>
              <a:rPr lang="ja-JP" altLang="en-US" sz="2000" b="1" dirty="0">
                <a:solidFill>
                  <a:srgbClr val="0000FF"/>
                </a:solidFill>
                <a:latin typeface="Meiryo UI" panose="020B0604030504040204" pitchFamily="50" charset="-128"/>
                <a:ea typeface="Meiryo UI" panose="020B0604030504040204" pitchFamily="50" charset="-128"/>
              </a:rPr>
              <a:t>strong social capital</a:t>
            </a:r>
            <a:r>
              <a:rPr lang="ja-JP" altLang="en-US" sz="2000" dirty="0">
                <a:latin typeface="Meiryo UI" panose="020B0604030504040204" pitchFamily="50" charset="-128"/>
                <a:ea typeface="Meiryo UI" panose="020B0604030504040204" pitchFamily="50" charset="-128"/>
              </a:rPr>
              <a:t>, </a:t>
            </a:r>
            <a:r>
              <a:rPr lang="en-US" altLang="ja-JP" sz="2000" b="1" dirty="0">
                <a:solidFill>
                  <a:srgbClr val="0000FF"/>
                </a:solidFill>
                <a:latin typeface="Meiryo UI" panose="020B0604030504040204" pitchFamily="50" charset="-128"/>
                <a:ea typeface="Meiryo UI" panose="020B0604030504040204" pitchFamily="50" charset="-128"/>
              </a:rPr>
              <a:t>mobility</a:t>
            </a:r>
            <a:r>
              <a:rPr lang="ja-JP" altLang="en-US" sz="2000" dirty="0" err="1">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and </a:t>
            </a:r>
            <a:r>
              <a:rPr lang="en-US" altLang="ja-JP" sz="2000" b="1" dirty="0">
                <a:solidFill>
                  <a:srgbClr val="0000FF"/>
                </a:solidFill>
                <a:latin typeface="Meiryo UI" panose="020B0604030504040204" pitchFamily="50" charset="-128"/>
                <a:ea typeface="Meiryo UI" panose="020B0604030504040204" pitchFamily="50" charset="-128"/>
              </a:rPr>
              <a:t>high-</a:t>
            </a:r>
            <a:r>
              <a:rPr lang="ja-JP" altLang="en-US" sz="2000" b="1" dirty="0">
                <a:solidFill>
                  <a:srgbClr val="0000FF"/>
                </a:solidFill>
                <a:latin typeface="Meiryo UI" panose="020B0604030504040204" pitchFamily="50" charset="-128"/>
                <a:ea typeface="Meiryo UI" panose="020B0604030504040204" pitchFamily="50" charset="-128"/>
              </a:rPr>
              <a:t>income</a:t>
            </a:r>
            <a:r>
              <a:rPr lang="ja-JP" altLang="en-US" sz="2000" dirty="0">
                <a:latin typeface="Meiryo UI" panose="020B0604030504040204" pitchFamily="50" charset="-128"/>
                <a:ea typeface="Meiryo UI" panose="020B0604030504040204" pitchFamily="50" charset="-128"/>
              </a:rPr>
              <a:t>; </a:t>
            </a:r>
          </a:p>
        </p:txBody>
      </p:sp>
      <p:sp>
        <p:nvSpPr>
          <p:cNvPr id="54" name="タイトル 1"/>
          <p:cNvSpPr txBox="1">
            <a:spLocks/>
          </p:cNvSpPr>
          <p:nvPr/>
        </p:nvSpPr>
        <p:spPr bwMode="gray">
          <a:xfrm>
            <a:off x="19195" y="842836"/>
            <a:ext cx="1992853" cy="461665"/>
          </a:xfrm>
          <a:prstGeom prst="rect">
            <a:avLst/>
          </a:prstGeom>
        </p:spPr>
        <p:txBody>
          <a:bodyPr wrap="none">
            <a:spAutoFit/>
          </a:bodyPr>
          <a:lstStyle>
            <a:lvl1pPr algn="ctr" rtl="0" eaLnBrk="0" fontAlgn="base" hangingPunct="0">
              <a:spcBef>
                <a:spcPct val="0"/>
              </a:spcBef>
              <a:spcAft>
                <a:spcPct val="0"/>
              </a:spcAft>
              <a:defRPr kumimoji="1" sz="2400" kern="1200">
                <a:solidFill>
                  <a:schemeClr val="tx1"/>
                </a:solidFill>
                <a:latin typeface="+mj-ea"/>
                <a:ea typeface="+mj-ea"/>
                <a:cs typeface="+mj-cs"/>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en-US" altLang="ja-JP" b="1" dirty="0" smtClean="0">
                <a:latin typeface="Meiryo UI" pitchFamily="50" charset="-128"/>
                <a:ea typeface="Meiryo UI" pitchFamily="50" charset="-128"/>
              </a:rPr>
              <a:t>Hypothesis</a:t>
            </a:r>
            <a:endParaRPr lang="ja-JP" altLang="en-US" sz="2800" b="1" dirty="0">
              <a:latin typeface="Meiryo UI" pitchFamily="50" charset="-128"/>
              <a:ea typeface="Meiryo UI" pitchFamily="50" charset="-128"/>
            </a:endParaRPr>
          </a:p>
        </p:txBody>
      </p:sp>
      <p:sp>
        <p:nvSpPr>
          <p:cNvPr id="56" name="正方形/長方形 55"/>
          <p:cNvSpPr/>
          <p:nvPr/>
        </p:nvSpPr>
        <p:spPr>
          <a:xfrm>
            <a:off x="479219" y="2239769"/>
            <a:ext cx="11478942" cy="1015663"/>
          </a:xfrm>
          <a:prstGeom prst="rect">
            <a:avLst/>
          </a:prstGeom>
          <a:solidFill>
            <a:schemeClr val="bg1">
              <a:lumMod val="95000"/>
            </a:schemeClr>
          </a:solidFill>
        </p:spPr>
        <p:txBody>
          <a:bodyPr wrap="square">
            <a:spAutoFit/>
          </a:bodyPr>
          <a:lstStyle/>
          <a:p>
            <a:r>
              <a:rPr lang="en-US" altLang="ja-JP" sz="2000" dirty="0">
                <a:latin typeface="Meiryo UI" panose="020B0604030504040204" pitchFamily="50" charset="-128"/>
                <a:ea typeface="Meiryo UI" panose="020B0604030504040204" pitchFamily="50" charset="-128"/>
              </a:rPr>
              <a:t>2. Subjective well-being improves with </a:t>
            </a:r>
            <a:r>
              <a:rPr lang="en-US" altLang="ja-JP" sz="2000" b="1" dirty="0">
                <a:solidFill>
                  <a:srgbClr val="0000FF"/>
                </a:solidFill>
                <a:latin typeface="Meiryo UI" panose="020B0604030504040204" pitchFamily="50" charset="-128"/>
                <a:ea typeface="Meiryo UI" panose="020B0604030504040204" pitchFamily="50" charset="-128"/>
              </a:rPr>
              <a:t>low risk of social exclusion</a:t>
            </a:r>
            <a:r>
              <a:rPr lang="en-US" altLang="ja-JP" sz="2000" dirty="0">
                <a:latin typeface="Meiryo UI" panose="020B0604030504040204" pitchFamily="50" charset="-128"/>
                <a:ea typeface="Meiryo UI" panose="020B0604030504040204" pitchFamily="50" charset="-128"/>
              </a:rPr>
              <a:t>, </a:t>
            </a:r>
            <a:r>
              <a:rPr lang="en-US" altLang="ja-JP" sz="2000" b="1" dirty="0">
                <a:solidFill>
                  <a:srgbClr val="0000FF"/>
                </a:solidFill>
                <a:latin typeface="Meiryo UI" panose="020B0604030504040204" pitchFamily="50" charset="-128"/>
                <a:ea typeface="Meiryo UI" panose="020B0604030504040204" pitchFamily="50" charset="-128"/>
              </a:rPr>
              <a:t>high levels of environmental mastery</a:t>
            </a:r>
            <a:r>
              <a:rPr lang="en-US" altLang="ja-JP" sz="2000" dirty="0">
                <a:latin typeface="Meiryo UI" panose="020B0604030504040204" pitchFamily="50" charset="-128"/>
                <a:ea typeface="Meiryo UI" panose="020B0604030504040204" pitchFamily="50" charset="-128"/>
              </a:rPr>
              <a:t>, </a:t>
            </a:r>
            <a:r>
              <a:rPr lang="en-US" altLang="ja-JP" sz="2000" b="1" dirty="0">
                <a:solidFill>
                  <a:srgbClr val="0000FF"/>
                </a:solidFill>
                <a:latin typeface="Meiryo UI" panose="020B0604030504040204" pitchFamily="50" charset="-128"/>
                <a:ea typeface="Meiryo UI" panose="020B0604030504040204" pitchFamily="50" charset="-128"/>
              </a:rPr>
              <a:t>positive peer relationships</a:t>
            </a:r>
            <a:r>
              <a:rPr lang="en-US" altLang="ja-JP" sz="2000" dirty="0">
                <a:latin typeface="Meiryo UI" panose="020B0604030504040204" pitchFamily="50" charset="-128"/>
                <a:ea typeface="Meiryo UI" panose="020B0604030504040204" pitchFamily="50" charset="-128"/>
              </a:rPr>
              <a:t>, </a:t>
            </a:r>
            <a:r>
              <a:rPr lang="en-US" altLang="ja-JP" sz="2000" b="1" dirty="0">
                <a:solidFill>
                  <a:srgbClr val="0000FF"/>
                </a:solidFill>
                <a:latin typeface="Meiryo UI" panose="020B0604030504040204" pitchFamily="50" charset="-128"/>
                <a:ea typeface="Meiryo UI" panose="020B0604030504040204" pitchFamily="50" charset="-128"/>
              </a:rPr>
              <a:t>self-acceptance</a:t>
            </a:r>
            <a:r>
              <a:rPr lang="en-US" altLang="ja-JP" sz="2000" dirty="0">
                <a:latin typeface="Meiryo UI" panose="020B0604030504040204" pitchFamily="50" charset="-128"/>
                <a:ea typeface="Meiryo UI" panose="020B0604030504040204" pitchFamily="50" charset="-128"/>
              </a:rPr>
              <a:t>, and </a:t>
            </a:r>
            <a:r>
              <a:rPr lang="en-US" altLang="ja-JP" sz="2000" b="1" dirty="0">
                <a:solidFill>
                  <a:srgbClr val="0000FF"/>
                </a:solidFill>
                <a:latin typeface="Meiryo UI" panose="020B0604030504040204" pitchFamily="50" charset="-128"/>
                <a:ea typeface="Meiryo UI" panose="020B0604030504040204" pitchFamily="50" charset="-128"/>
              </a:rPr>
              <a:t>a strong sense of community</a:t>
            </a:r>
            <a:endParaRPr lang="ja-JP" altLang="en-US" sz="2000" b="1" dirty="0">
              <a:solidFill>
                <a:srgbClr val="0000FF"/>
              </a:solidFill>
              <a:latin typeface="Meiryo UI" panose="020B0604030504040204" pitchFamily="50" charset="-128"/>
              <a:ea typeface="Meiryo UI" panose="020B0604030504040204" pitchFamily="50" charset="-128"/>
            </a:endParaRPr>
          </a:p>
        </p:txBody>
      </p:sp>
      <p:sp>
        <p:nvSpPr>
          <p:cNvPr id="3" name="正方形/長方形 2"/>
          <p:cNvSpPr/>
          <p:nvPr/>
        </p:nvSpPr>
        <p:spPr>
          <a:xfrm>
            <a:off x="1665023" y="4435490"/>
            <a:ext cx="187226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Social capital</a:t>
            </a:r>
            <a:endParaRPr kumimoji="1" lang="ja-JP" altLang="en-US" b="1" dirty="0">
              <a:latin typeface="Meiryo UI" panose="020B0604030504040204" pitchFamily="50" charset="-128"/>
              <a:ea typeface="Meiryo UI" panose="020B0604030504040204" pitchFamily="50" charset="-128"/>
            </a:endParaRPr>
          </a:p>
        </p:txBody>
      </p:sp>
      <p:sp>
        <p:nvSpPr>
          <p:cNvPr id="58" name="正方形/長方形 57"/>
          <p:cNvSpPr/>
          <p:nvPr/>
        </p:nvSpPr>
        <p:spPr>
          <a:xfrm>
            <a:off x="3719670" y="4426755"/>
            <a:ext cx="187226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Extraversion</a:t>
            </a:r>
            <a:endParaRPr kumimoji="1" lang="ja-JP" altLang="en-US" b="1" dirty="0">
              <a:latin typeface="Meiryo UI" panose="020B0604030504040204" pitchFamily="50" charset="-128"/>
              <a:ea typeface="Meiryo UI" panose="020B0604030504040204" pitchFamily="50" charset="-128"/>
            </a:endParaRPr>
          </a:p>
        </p:txBody>
      </p:sp>
      <p:sp>
        <p:nvSpPr>
          <p:cNvPr id="59" name="正方形/長方形 58"/>
          <p:cNvSpPr/>
          <p:nvPr/>
        </p:nvSpPr>
        <p:spPr>
          <a:xfrm>
            <a:off x="1663296" y="3548936"/>
            <a:ext cx="1873987" cy="57608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Household income</a:t>
            </a:r>
            <a:endParaRPr kumimoji="1" lang="ja-JP" altLang="en-US" b="1" dirty="0">
              <a:latin typeface="Meiryo UI" panose="020B0604030504040204" pitchFamily="50" charset="-128"/>
              <a:ea typeface="Meiryo UI" panose="020B0604030504040204" pitchFamily="50" charset="-128"/>
            </a:endParaRPr>
          </a:p>
        </p:txBody>
      </p:sp>
      <p:sp>
        <p:nvSpPr>
          <p:cNvPr id="60" name="正方形/長方形 59"/>
          <p:cNvSpPr/>
          <p:nvPr/>
        </p:nvSpPr>
        <p:spPr>
          <a:xfrm>
            <a:off x="4257384" y="3535310"/>
            <a:ext cx="792110" cy="588169"/>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Trips</a:t>
            </a:r>
            <a:endParaRPr kumimoji="1" lang="ja-JP" altLang="en-US" b="1" dirty="0">
              <a:latin typeface="Meiryo UI" panose="020B0604030504040204" pitchFamily="50" charset="-128"/>
              <a:ea typeface="Meiryo UI" panose="020B0604030504040204" pitchFamily="50" charset="-128"/>
            </a:endParaRPr>
          </a:p>
        </p:txBody>
      </p:sp>
      <p:sp>
        <p:nvSpPr>
          <p:cNvPr id="61" name="正方形/長方形 60"/>
          <p:cNvSpPr/>
          <p:nvPr/>
        </p:nvSpPr>
        <p:spPr>
          <a:xfrm>
            <a:off x="6384040" y="4437140"/>
            <a:ext cx="79211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Age</a:t>
            </a:r>
            <a:endParaRPr kumimoji="1" lang="ja-JP" altLang="en-US" b="1" dirty="0">
              <a:latin typeface="Meiryo UI" panose="020B0604030504040204" pitchFamily="50" charset="-128"/>
              <a:ea typeface="Meiryo UI" panose="020B0604030504040204" pitchFamily="50" charset="-128"/>
            </a:endParaRPr>
          </a:p>
        </p:txBody>
      </p:sp>
      <p:sp>
        <p:nvSpPr>
          <p:cNvPr id="63" name="正方形/長方形 62"/>
          <p:cNvSpPr/>
          <p:nvPr/>
        </p:nvSpPr>
        <p:spPr>
          <a:xfrm>
            <a:off x="7536200" y="4725180"/>
            <a:ext cx="1872260" cy="57608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Sense of community</a:t>
            </a:r>
            <a:endParaRPr kumimoji="1" lang="ja-JP" altLang="en-US" b="1" dirty="0">
              <a:latin typeface="Meiryo UI" panose="020B0604030504040204" pitchFamily="50" charset="-128"/>
              <a:ea typeface="Meiryo UI" panose="020B0604030504040204" pitchFamily="50" charset="-128"/>
            </a:endParaRPr>
          </a:p>
        </p:txBody>
      </p:sp>
      <p:sp>
        <p:nvSpPr>
          <p:cNvPr id="64" name="正方形/長方形 63"/>
          <p:cNvSpPr/>
          <p:nvPr/>
        </p:nvSpPr>
        <p:spPr>
          <a:xfrm>
            <a:off x="7392180" y="3377697"/>
            <a:ext cx="4092144" cy="1131453"/>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ja-JP" b="1" dirty="0">
                <a:latin typeface="Meiryo UI" panose="020B0604030504040204" pitchFamily="50" charset="-128"/>
                <a:ea typeface="Meiryo UI" panose="020B0604030504040204" pitchFamily="50" charset="-128"/>
              </a:rPr>
              <a:t>Psychological wellbeing:</a:t>
            </a:r>
          </a:p>
          <a:p>
            <a:pPr marL="285750" indent="-285750">
              <a:buFontTx/>
              <a:buChar char="-"/>
            </a:pPr>
            <a:r>
              <a:rPr lang="en-US" altLang="ja-JP" b="1" dirty="0">
                <a:latin typeface="Meiryo UI" panose="020B0604030504040204" pitchFamily="50" charset="-128"/>
                <a:ea typeface="Meiryo UI" panose="020B0604030504040204" pitchFamily="50" charset="-128"/>
              </a:rPr>
              <a:t>Environment mastery</a:t>
            </a:r>
          </a:p>
          <a:p>
            <a:pPr marL="285750" indent="-285750">
              <a:buFontTx/>
              <a:buChar char="-"/>
            </a:pPr>
            <a:r>
              <a:rPr kumimoji="1" lang="en-US" altLang="ja-JP" b="1" dirty="0">
                <a:latin typeface="Meiryo UI" panose="020B0604030504040204" pitchFamily="50" charset="-128"/>
                <a:ea typeface="Meiryo UI" panose="020B0604030504040204" pitchFamily="50" charset="-128"/>
              </a:rPr>
              <a:t>Positive relations with other</a:t>
            </a:r>
          </a:p>
          <a:p>
            <a:pPr marL="285750" indent="-285750">
              <a:buFontTx/>
              <a:buChar char="-"/>
            </a:pPr>
            <a:r>
              <a:rPr lang="en-US" altLang="ja-JP" b="1" dirty="0">
                <a:latin typeface="Meiryo UI" panose="020B0604030504040204" pitchFamily="50" charset="-128"/>
                <a:ea typeface="Meiryo UI" panose="020B0604030504040204" pitchFamily="50" charset="-128"/>
              </a:rPr>
              <a:t>Self-acceptance</a:t>
            </a:r>
            <a:endParaRPr kumimoji="1" lang="ja-JP" altLang="en-US" b="1" dirty="0">
              <a:latin typeface="Meiryo UI" panose="020B0604030504040204" pitchFamily="50" charset="-128"/>
              <a:ea typeface="Meiryo UI" panose="020B0604030504040204" pitchFamily="50" charset="-128"/>
            </a:endParaRPr>
          </a:p>
        </p:txBody>
      </p:sp>
      <p:sp>
        <p:nvSpPr>
          <p:cNvPr id="65" name="正方形/長方形 64"/>
          <p:cNvSpPr/>
          <p:nvPr/>
        </p:nvSpPr>
        <p:spPr>
          <a:xfrm>
            <a:off x="2787602" y="5726863"/>
            <a:ext cx="2440215" cy="648090"/>
          </a:xfrm>
          <a:prstGeom prst="rect">
            <a:avLst/>
          </a:prstGeom>
          <a:solidFill>
            <a:schemeClr val="bg1"/>
          </a:solidFill>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Risk of social exclusion(</a:t>
            </a:r>
            <a:r>
              <a:rPr kumimoji="1" lang="en-US" altLang="ja-JP" b="1" dirty="0" err="1">
                <a:latin typeface="Meiryo UI" panose="020B0604030504040204" pitchFamily="50" charset="-128"/>
                <a:ea typeface="Meiryo UI" panose="020B0604030504040204" pitchFamily="50" charset="-128"/>
              </a:rPr>
              <a:t>SOCEX</a:t>
            </a:r>
            <a:r>
              <a:rPr kumimoji="1"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66" name="正方形/長方形 65"/>
          <p:cNvSpPr/>
          <p:nvPr/>
        </p:nvSpPr>
        <p:spPr>
          <a:xfrm>
            <a:off x="7248160" y="5726863"/>
            <a:ext cx="2440215" cy="648090"/>
          </a:xfrm>
          <a:prstGeom prst="rect">
            <a:avLst/>
          </a:prstGeom>
          <a:solidFill>
            <a:schemeClr val="bg1"/>
          </a:solidFill>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b="1" dirty="0">
                <a:latin typeface="Meiryo UI" panose="020B0604030504040204" pitchFamily="50" charset="-128"/>
                <a:ea typeface="Meiryo UI" panose="020B0604030504040204" pitchFamily="50" charset="-128"/>
              </a:rPr>
              <a:t>Personal wellbeing(</a:t>
            </a:r>
            <a:r>
              <a:rPr lang="en-US" altLang="ja-JP" b="1" dirty="0" err="1">
                <a:latin typeface="Meiryo UI" panose="020B0604030504040204" pitchFamily="50" charset="-128"/>
                <a:ea typeface="Meiryo UI" panose="020B0604030504040204" pitchFamily="50" charset="-128"/>
              </a:rPr>
              <a:t>PWI</a:t>
            </a:r>
            <a:r>
              <a:rPr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67" name="正方形/長方形 66"/>
          <p:cNvSpPr/>
          <p:nvPr/>
        </p:nvSpPr>
        <p:spPr>
          <a:xfrm>
            <a:off x="1753438" y="6468282"/>
            <a:ext cx="9362563" cy="400110"/>
          </a:xfrm>
          <a:prstGeom prst="rect">
            <a:avLst/>
          </a:prstGeom>
        </p:spPr>
        <p:txBody>
          <a:bodyPr wrap="none">
            <a:spAutoFit/>
          </a:bodyPr>
          <a:lstStyle/>
          <a:p>
            <a:pPr algn="ctr"/>
            <a:r>
              <a:rPr lang="en-US" altLang="ja-JP" sz="2000" b="1" dirty="0">
                <a:latin typeface="Meiryo UI" panose="020B0604030504040204" pitchFamily="50" charset="-128"/>
                <a:ea typeface="Meiryo UI" panose="020B0604030504040204" pitchFamily="50" charset="-128"/>
              </a:rPr>
              <a:t>Mobility, social exclusion, and well-being: hypothesis relationship</a:t>
            </a:r>
            <a:endParaRPr lang="ja-JP" altLang="en-US" sz="2000" b="1" dirty="0">
              <a:latin typeface="Meiryo UI" panose="020B0604030504040204" pitchFamily="50" charset="-128"/>
              <a:ea typeface="Meiryo UI" panose="020B0604030504040204" pitchFamily="50" charset="-128"/>
            </a:endParaRPr>
          </a:p>
        </p:txBody>
      </p:sp>
      <p:cxnSp>
        <p:nvCxnSpPr>
          <p:cNvPr id="76" name="直線矢印コネクタ 75"/>
          <p:cNvCxnSpPr>
            <a:stCxn id="61" idx="1"/>
            <a:endCxn id="58" idx="3"/>
          </p:cNvCxnSpPr>
          <p:nvPr/>
        </p:nvCxnSpPr>
        <p:spPr>
          <a:xfrm flipH="1" flipV="1">
            <a:off x="5591930" y="4642785"/>
            <a:ext cx="792110" cy="10385"/>
          </a:xfrm>
          <a:prstGeom prst="straightConnector1">
            <a:avLst/>
          </a:prstGeom>
          <a:ln w="254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a:stCxn id="65" idx="3"/>
            <a:endCxn id="66" idx="1"/>
          </p:cNvCxnSpPr>
          <p:nvPr/>
        </p:nvCxnSpPr>
        <p:spPr>
          <a:xfrm>
            <a:off x="5227817" y="6050908"/>
            <a:ext cx="2020343"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4089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直線矢印コネクタ 71"/>
          <p:cNvCxnSpPr>
            <a:stCxn id="61" idx="2"/>
            <a:endCxn id="66" idx="0"/>
          </p:cNvCxnSpPr>
          <p:nvPr/>
        </p:nvCxnSpPr>
        <p:spPr>
          <a:xfrm>
            <a:off x="6780095" y="4869200"/>
            <a:ext cx="1688173" cy="8576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a:stCxn id="63" idx="2"/>
            <a:endCxn id="66" idx="0"/>
          </p:cNvCxnSpPr>
          <p:nvPr/>
        </p:nvCxnSpPr>
        <p:spPr>
          <a:xfrm flipH="1">
            <a:off x="8468268" y="5301260"/>
            <a:ext cx="4062" cy="4256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a:stCxn id="64" idx="2"/>
            <a:endCxn id="66" idx="0"/>
          </p:cNvCxnSpPr>
          <p:nvPr/>
        </p:nvCxnSpPr>
        <p:spPr>
          <a:xfrm flipH="1">
            <a:off x="8468268" y="4509150"/>
            <a:ext cx="969984" cy="12177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3" idx="2"/>
            <a:endCxn id="65" idx="0"/>
          </p:cNvCxnSpPr>
          <p:nvPr/>
        </p:nvCxnSpPr>
        <p:spPr>
          <a:xfrm>
            <a:off x="2601153" y="4867550"/>
            <a:ext cx="1406557" cy="8593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a:stCxn id="58" idx="2"/>
            <a:endCxn id="65" idx="0"/>
          </p:cNvCxnSpPr>
          <p:nvPr/>
        </p:nvCxnSpPr>
        <p:spPr>
          <a:xfrm flipH="1">
            <a:off x="4007710" y="4858815"/>
            <a:ext cx="648090" cy="868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59" idx="2"/>
            <a:endCxn id="65" idx="0"/>
          </p:cNvCxnSpPr>
          <p:nvPr/>
        </p:nvCxnSpPr>
        <p:spPr>
          <a:xfrm>
            <a:off x="2600290" y="4125016"/>
            <a:ext cx="1407420" cy="16018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a:stCxn id="60" idx="2"/>
            <a:endCxn id="65" idx="0"/>
          </p:cNvCxnSpPr>
          <p:nvPr/>
        </p:nvCxnSpPr>
        <p:spPr>
          <a:xfrm flipH="1">
            <a:off x="4007710" y="4123479"/>
            <a:ext cx="645729" cy="1603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タイトル 1"/>
          <p:cNvSpPr>
            <a:spLocks noGrp="1"/>
          </p:cNvSpPr>
          <p:nvPr>
            <p:ph type="title"/>
          </p:nvPr>
        </p:nvSpPr>
        <p:spPr>
          <a:xfrm>
            <a:off x="-24850" y="116540"/>
            <a:ext cx="4148893" cy="523220"/>
          </a:xfrm>
        </p:spPr>
        <p:txBody>
          <a:bodyPr/>
          <a:lstStyle/>
          <a:p>
            <a:pPr algn="l"/>
            <a:r>
              <a:rPr lang="en-US" altLang="ja-JP" sz="2800" b="1" dirty="0">
                <a:latin typeface="Meiryo UI" pitchFamily="50" charset="-128"/>
                <a:ea typeface="Meiryo UI" pitchFamily="50" charset="-128"/>
              </a:rPr>
              <a:t>7-1</a:t>
            </a:r>
            <a:r>
              <a:rPr lang="en-US" altLang="ja-JP" sz="2800" b="1" dirty="0" smtClean="0">
                <a:latin typeface="Meiryo UI" pitchFamily="50" charset="-128"/>
                <a:ea typeface="Meiryo UI" pitchFamily="50" charset="-128"/>
              </a:rPr>
              <a:t>.</a:t>
            </a:r>
            <a:r>
              <a:rPr lang="ja-JP" altLang="en-US" sz="2800" b="1" dirty="0">
                <a:latin typeface="Meiryo UI" pitchFamily="50" charset="-128"/>
                <a:ea typeface="Meiryo UI" pitchFamily="50" charset="-128"/>
              </a:rPr>
              <a:t>想定されるモデル構造</a:t>
            </a:r>
          </a:p>
        </p:txBody>
      </p:sp>
      <p:sp>
        <p:nvSpPr>
          <p:cNvPr id="2" name="正方形/長方形 1"/>
          <p:cNvSpPr/>
          <p:nvPr/>
        </p:nvSpPr>
        <p:spPr>
          <a:xfrm>
            <a:off x="479219" y="1340709"/>
            <a:ext cx="11478941" cy="400110"/>
          </a:xfrm>
          <a:prstGeom prst="rect">
            <a:avLst/>
          </a:prstGeom>
          <a:solidFill>
            <a:schemeClr val="bg1">
              <a:lumMod val="95000"/>
            </a:schemeClr>
          </a:solidFill>
        </p:spPr>
        <p:txBody>
          <a:bodyPr wrap="square">
            <a:spAutoFit/>
          </a:bodyPr>
          <a:lstStyle/>
          <a:p>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強い社会資本、移動性、高収入がなければ、その人の社会的排除のリスクは減少する。</a:t>
            </a:r>
          </a:p>
        </p:txBody>
      </p:sp>
      <p:sp>
        <p:nvSpPr>
          <p:cNvPr id="54" name="タイトル 1"/>
          <p:cNvSpPr txBox="1">
            <a:spLocks/>
          </p:cNvSpPr>
          <p:nvPr/>
        </p:nvSpPr>
        <p:spPr bwMode="gray">
          <a:xfrm>
            <a:off x="19195" y="842836"/>
            <a:ext cx="800219" cy="461665"/>
          </a:xfrm>
          <a:prstGeom prst="rect">
            <a:avLst/>
          </a:prstGeom>
        </p:spPr>
        <p:txBody>
          <a:bodyPr wrap="none">
            <a:spAutoFit/>
          </a:bodyPr>
          <a:lstStyle>
            <a:lvl1pPr algn="ctr" rtl="0" eaLnBrk="0" fontAlgn="base" hangingPunct="0">
              <a:spcBef>
                <a:spcPct val="0"/>
              </a:spcBef>
              <a:spcAft>
                <a:spcPct val="0"/>
              </a:spcAft>
              <a:defRPr kumimoji="1" sz="2400" kern="1200">
                <a:solidFill>
                  <a:schemeClr val="tx1"/>
                </a:solidFill>
                <a:latin typeface="+mj-ea"/>
                <a:ea typeface="+mj-ea"/>
                <a:cs typeface="+mj-cs"/>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pPr algn="l"/>
            <a:r>
              <a:rPr lang="ja-JP" altLang="en-US" b="1" dirty="0">
                <a:latin typeface="Meiryo UI" pitchFamily="50" charset="-128"/>
                <a:ea typeface="Meiryo UI" pitchFamily="50" charset="-128"/>
              </a:rPr>
              <a:t>仮説</a:t>
            </a:r>
            <a:endParaRPr lang="ja-JP" altLang="en-US" sz="2800" b="1" dirty="0">
              <a:latin typeface="Meiryo UI" pitchFamily="50" charset="-128"/>
              <a:ea typeface="Meiryo UI" pitchFamily="50" charset="-128"/>
            </a:endParaRPr>
          </a:p>
        </p:txBody>
      </p:sp>
      <p:sp>
        <p:nvSpPr>
          <p:cNvPr id="56" name="正方形/長方形 55"/>
          <p:cNvSpPr/>
          <p:nvPr/>
        </p:nvSpPr>
        <p:spPr>
          <a:xfrm>
            <a:off x="479219" y="2239769"/>
            <a:ext cx="11478942" cy="707886"/>
          </a:xfrm>
          <a:prstGeom prst="rect">
            <a:avLst/>
          </a:prstGeom>
          <a:solidFill>
            <a:schemeClr val="bg1">
              <a:lumMod val="95000"/>
            </a:schemeClr>
          </a:solidFill>
        </p:spPr>
        <p:txBody>
          <a:bodyPr wrap="square">
            <a:spAutoFit/>
          </a:bodyPr>
          <a:lstStyle/>
          <a:p>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主観的な幸福は、社会的排除のリスクが低いこと、環境に対する習熟度が高いこと、肯定的な仲間関係、自己受容、強いコミュニティ意識によって向上する。</a:t>
            </a:r>
            <a:endParaRPr lang="ja-JP" altLang="en-US" sz="2000" b="1" dirty="0">
              <a:solidFill>
                <a:srgbClr val="0000FF"/>
              </a:solidFill>
              <a:latin typeface="Meiryo UI" panose="020B0604030504040204" pitchFamily="50" charset="-128"/>
              <a:ea typeface="Meiryo UI" panose="020B0604030504040204" pitchFamily="50" charset="-128"/>
            </a:endParaRPr>
          </a:p>
        </p:txBody>
      </p:sp>
      <p:sp>
        <p:nvSpPr>
          <p:cNvPr id="3" name="正方形/長方形 2"/>
          <p:cNvSpPr/>
          <p:nvPr/>
        </p:nvSpPr>
        <p:spPr>
          <a:xfrm>
            <a:off x="1665023" y="4435490"/>
            <a:ext cx="187226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b="1" dirty="0">
                <a:latin typeface="Meiryo UI" panose="020B0604030504040204" pitchFamily="50" charset="-128"/>
                <a:ea typeface="Meiryo UI" panose="020B0604030504040204" pitchFamily="50" charset="-128"/>
              </a:rPr>
              <a:t>社会資本</a:t>
            </a:r>
            <a:endParaRPr kumimoji="1" lang="ja-JP" altLang="en-US" b="1" dirty="0">
              <a:latin typeface="Meiryo UI" panose="020B0604030504040204" pitchFamily="50" charset="-128"/>
              <a:ea typeface="Meiryo UI" panose="020B0604030504040204" pitchFamily="50" charset="-128"/>
            </a:endParaRPr>
          </a:p>
        </p:txBody>
      </p:sp>
      <p:sp>
        <p:nvSpPr>
          <p:cNvPr id="58" name="正方形/長方形 57"/>
          <p:cNvSpPr/>
          <p:nvPr/>
        </p:nvSpPr>
        <p:spPr>
          <a:xfrm>
            <a:off x="3719670" y="4426755"/>
            <a:ext cx="187226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b="1" dirty="0">
                <a:latin typeface="Meiryo UI" panose="020B0604030504040204" pitchFamily="50" charset="-128"/>
                <a:ea typeface="Meiryo UI" panose="020B0604030504040204" pitchFamily="50" charset="-128"/>
              </a:rPr>
              <a:t>外向性</a:t>
            </a:r>
            <a:endParaRPr kumimoji="1" lang="ja-JP" altLang="en-US" b="1" dirty="0">
              <a:latin typeface="Meiryo UI" panose="020B0604030504040204" pitchFamily="50" charset="-128"/>
              <a:ea typeface="Meiryo UI" panose="020B0604030504040204" pitchFamily="50" charset="-128"/>
            </a:endParaRPr>
          </a:p>
        </p:txBody>
      </p:sp>
      <p:sp>
        <p:nvSpPr>
          <p:cNvPr id="59" name="正方形/長方形 58"/>
          <p:cNvSpPr/>
          <p:nvPr/>
        </p:nvSpPr>
        <p:spPr>
          <a:xfrm>
            <a:off x="1663296" y="3548936"/>
            <a:ext cx="1873987" cy="57608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b="1" dirty="0">
                <a:latin typeface="Meiryo UI" panose="020B0604030504040204" pitchFamily="50" charset="-128"/>
                <a:ea typeface="Meiryo UI" panose="020B0604030504040204" pitchFamily="50" charset="-128"/>
              </a:rPr>
              <a:t>世帯収入</a:t>
            </a:r>
            <a:endParaRPr kumimoji="1" lang="ja-JP" altLang="en-US" b="1" dirty="0">
              <a:latin typeface="Meiryo UI" panose="020B0604030504040204" pitchFamily="50" charset="-128"/>
              <a:ea typeface="Meiryo UI" panose="020B0604030504040204" pitchFamily="50" charset="-128"/>
            </a:endParaRPr>
          </a:p>
        </p:txBody>
      </p:sp>
      <p:sp>
        <p:nvSpPr>
          <p:cNvPr id="60" name="正方形/長方形 59"/>
          <p:cNvSpPr/>
          <p:nvPr/>
        </p:nvSpPr>
        <p:spPr>
          <a:xfrm>
            <a:off x="4257384" y="3535310"/>
            <a:ext cx="792110" cy="588169"/>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b="1" dirty="0">
                <a:latin typeface="Meiryo UI" panose="020B0604030504040204" pitchFamily="50" charset="-128"/>
                <a:ea typeface="Meiryo UI" panose="020B0604030504040204" pitchFamily="50" charset="-128"/>
              </a:rPr>
              <a:t>旅行</a:t>
            </a:r>
            <a:endParaRPr kumimoji="1" lang="ja-JP" altLang="en-US" b="1" dirty="0">
              <a:latin typeface="Meiryo UI" panose="020B0604030504040204" pitchFamily="50" charset="-128"/>
              <a:ea typeface="Meiryo UI" panose="020B0604030504040204" pitchFamily="50" charset="-128"/>
            </a:endParaRPr>
          </a:p>
        </p:txBody>
      </p:sp>
      <p:sp>
        <p:nvSpPr>
          <p:cNvPr id="61" name="正方形/長方形 60"/>
          <p:cNvSpPr/>
          <p:nvPr/>
        </p:nvSpPr>
        <p:spPr>
          <a:xfrm>
            <a:off x="6384040" y="4437140"/>
            <a:ext cx="79211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b="1" dirty="0">
                <a:latin typeface="Meiryo UI" panose="020B0604030504040204" pitchFamily="50" charset="-128"/>
                <a:ea typeface="Meiryo UI" panose="020B0604030504040204" pitchFamily="50" charset="-128"/>
              </a:rPr>
              <a:t>年齢</a:t>
            </a:r>
            <a:endParaRPr kumimoji="1" lang="ja-JP" altLang="en-US" b="1" dirty="0">
              <a:latin typeface="Meiryo UI" panose="020B0604030504040204" pitchFamily="50" charset="-128"/>
              <a:ea typeface="Meiryo UI" panose="020B0604030504040204" pitchFamily="50" charset="-128"/>
            </a:endParaRPr>
          </a:p>
        </p:txBody>
      </p:sp>
      <p:sp>
        <p:nvSpPr>
          <p:cNvPr id="63" name="正方形/長方形 62"/>
          <p:cNvSpPr/>
          <p:nvPr/>
        </p:nvSpPr>
        <p:spPr>
          <a:xfrm>
            <a:off x="7536200" y="4725180"/>
            <a:ext cx="1872260" cy="57608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b="1" dirty="0">
                <a:latin typeface="Meiryo UI" panose="020B0604030504040204" pitchFamily="50" charset="-128"/>
                <a:ea typeface="Meiryo UI" panose="020B0604030504040204" pitchFamily="50" charset="-128"/>
              </a:rPr>
              <a:t>コミュニティ意識</a:t>
            </a:r>
            <a:endParaRPr kumimoji="1" lang="ja-JP" altLang="en-US" b="1" dirty="0">
              <a:latin typeface="Meiryo UI" panose="020B0604030504040204" pitchFamily="50" charset="-128"/>
              <a:ea typeface="Meiryo UI" panose="020B0604030504040204" pitchFamily="50" charset="-128"/>
            </a:endParaRPr>
          </a:p>
        </p:txBody>
      </p:sp>
      <p:sp>
        <p:nvSpPr>
          <p:cNvPr id="64" name="正方形/長方形 63"/>
          <p:cNvSpPr/>
          <p:nvPr/>
        </p:nvSpPr>
        <p:spPr>
          <a:xfrm>
            <a:off x="7392180" y="3377697"/>
            <a:ext cx="4092144" cy="1131453"/>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b="1" dirty="0">
                <a:latin typeface="Meiryo UI" panose="020B0604030504040204" pitchFamily="50" charset="-128"/>
                <a:ea typeface="Meiryo UI" panose="020B0604030504040204" pitchFamily="50" charset="-128"/>
              </a:rPr>
              <a:t>心理的ウェルビーイング</a:t>
            </a:r>
          </a:p>
          <a:p>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環境を使いこなす</a:t>
            </a:r>
          </a:p>
          <a:p>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他者との肯定的な関係</a:t>
            </a:r>
          </a:p>
          <a:p>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自己受容</a:t>
            </a:r>
            <a:endParaRPr kumimoji="1" lang="ja-JP" altLang="en-US" b="1" dirty="0">
              <a:latin typeface="Meiryo UI" panose="020B0604030504040204" pitchFamily="50" charset="-128"/>
              <a:ea typeface="Meiryo UI" panose="020B0604030504040204" pitchFamily="50" charset="-128"/>
            </a:endParaRPr>
          </a:p>
        </p:txBody>
      </p:sp>
      <p:sp>
        <p:nvSpPr>
          <p:cNvPr id="65" name="正方形/長方形 64"/>
          <p:cNvSpPr/>
          <p:nvPr/>
        </p:nvSpPr>
        <p:spPr>
          <a:xfrm>
            <a:off x="2787602" y="5726863"/>
            <a:ext cx="2440215" cy="648090"/>
          </a:xfrm>
          <a:prstGeom prst="rect">
            <a:avLst/>
          </a:prstGeom>
          <a:solidFill>
            <a:schemeClr val="bg1"/>
          </a:solidFill>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b="1" dirty="0">
                <a:latin typeface="Meiryo UI" panose="020B0604030504040204" pitchFamily="50" charset="-128"/>
                <a:ea typeface="Meiryo UI" panose="020B0604030504040204" pitchFamily="50" charset="-128"/>
              </a:rPr>
              <a:t>社会的排除のリスク</a:t>
            </a:r>
            <a:r>
              <a:rPr lang="en-US" altLang="ja-JP" b="1" dirty="0">
                <a:latin typeface="Meiryo UI" panose="020B0604030504040204" pitchFamily="50" charset="-128"/>
                <a:ea typeface="Meiryo UI" panose="020B0604030504040204" pitchFamily="50" charset="-128"/>
              </a:rPr>
              <a:t>(</a:t>
            </a:r>
            <a:r>
              <a:rPr lang="en-US" altLang="ja-JP" b="1" dirty="0" err="1">
                <a:latin typeface="Meiryo UI" panose="020B0604030504040204" pitchFamily="50" charset="-128"/>
                <a:ea typeface="Meiryo UI" panose="020B0604030504040204" pitchFamily="50" charset="-128"/>
              </a:rPr>
              <a:t>SOCEX</a:t>
            </a:r>
            <a:r>
              <a:rPr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66" name="正方形/長方形 65"/>
          <p:cNvSpPr/>
          <p:nvPr/>
        </p:nvSpPr>
        <p:spPr>
          <a:xfrm>
            <a:off x="7248160" y="5726863"/>
            <a:ext cx="2440215" cy="648090"/>
          </a:xfrm>
          <a:prstGeom prst="rect">
            <a:avLst/>
          </a:prstGeom>
          <a:solidFill>
            <a:schemeClr val="bg1"/>
          </a:solidFill>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b="1" dirty="0">
                <a:latin typeface="Meiryo UI" panose="020B0604030504040204" pitchFamily="50" charset="-128"/>
                <a:ea typeface="Meiryo UI" panose="020B0604030504040204" pitchFamily="50" charset="-128"/>
              </a:rPr>
              <a:t>パーソナル・ウェルビーイング</a:t>
            </a:r>
            <a:r>
              <a:rPr lang="en-US" altLang="ja-JP" b="1" dirty="0">
                <a:latin typeface="Meiryo UI" panose="020B0604030504040204" pitchFamily="50" charset="-128"/>
                <a:ea typeface="Meiryo UI" panose="020B0604030504040204" pitchFamily="50" charset="-128"/>
              </a:rPr>
              <a:t>(</a:t>
            </a:r>
            <a:r>
              <a:rPr lang="en-US" altLang="ja-JP" b="1" dirty="0" err="1" smtClean="0">
                <a:latin typeface="Meiryo UI" panose="020B0604030504040204" pitchFamily="50" charset="-128"/>
                <a:ea typeface="Meiryo UI" panose="020B0604030504040204" pitchFamily="50" charset="-128"/>
              </a:rPr>
              <a:t>PWI</a:t>
            </a:r>
            <a:r>
              <a:rPr lang="en-US" altLang="ja-JP" b="1" dirty="0" smtClean="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67" name="正方形/長方形 66"/>
          <p:cNvSpPr/>
          <p:nvPr/>
        </p:nvSpPr>
        <p:spPr>
          <a:xfrm>
            <a:off x="4029253" y="6468282"/>
            <a:ext cx="4810932" cy="400110"/>
          </a:xfrm>
          <a:prstGeom prst="rect">
            <a:avLst/>
          </a:prstGeom>
        </p:spPr>
        <p:txBody>
          <a:bodyPr wrap="none">
            <a:spAutoFit/>
          </a:bodyPr>
          <a:lstStyle/>
          <a:p>
            <a:pPr algn="ctr"/>
            <a:r>
              <a:rPr lang="ja-JP" altLang="en-US" sz="2000" b="1" dirty="0">
                <a:latin typeface="Meiryo UI" panose="020B0604030504040204" pitchFamily="50" charset="-128"/>
                <a:ea typeface="Meiryo UI" panose="020B0604030504040204" pitchFamily="50" charset="-128"/>
              </a:rPr>
              <a:t>モビリティ、社会的排除、幸福度：仮説関係</a:t>
            </a:r>
          </a:p>
        </p:txBody>
      </p:sp>
      <p:cxnSp>
        <p:nvCxnSpPr>
          <p:cNvPr id="76" name="直線矢印コネクタ 75"/>
          <p:cNvCxnSpPr>
            <a:stCxn id="61" idx="1"/>
            <a:endCxn id="58" idx="3"/>
          </p:cNvCxnSpPr>
          <p:nvPr/>
        </p:nvCxnSpPr>
        <p:spPr>
          <a:xfrm flipH="1" flipV="1">
            <a:off x="5591930" y="4642785"/>
            <a:ext cx="792110" cy="10385"/>
          </a:xfrm>
          <a:prstGeom prst="straightConnector1">
            <a:avLst/>
          </a:prstGeom>
          <a:ln w="254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a:stCxn id="65" idx="3"/>
            <a:endCxn id="66" idx="1"/>
          </p:cNvCxnSpPr>
          <p:nvPr/>
        </p:nvCxnSpPr>
        <p:spPr>
          <a:xfrm>
            <a:off x="5227817" y="6050908"/>
            <a:ext cx="2020343"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54888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7226209" cy="523220"/>
          </a:xfrm>
        </p:spPr>
        <p:txBody>
          <a:bodyPr/>
          <a:lstStyle/>
          <a:p>
            <a:pPr algn="l"/>
            <a:r>
              <a:rPr lang="en-US" altLang="ja-JP" sz="2800" b="1" dirty="0">
                <a:latin typeface="Meiryo UI" pitchFamily="50" charset="-128"/>
                <a:ea typeface="Meiryo UI" pitchFamily="50" charset="-128"/>
              </a:rPr>
              <a:t>7-2. Reasons of the model structure</a:t>
            </a:r>
            <a:endParaRPr lang="ja-JP" altLang="en-US" sz="2800" b="1" dirty="0">
              <a:latin typeface="Meiryo UI" pitchFamily="50" charset="-128"/>
              <a:ea typeface="Meiryo UI" pitchFamily="50" charset="-128"/>
            </a:endParaRPr>
          </a:p>
        </p:txBody>
      </p:sp>
      <p:cxnSp>
        <p:nvCxnSpPr>
          <p:cNvPr id="25" name="直線矢印コネクタ 24"/>
          <p:cNvCxnSpPr>
            <a:stCxn id="36" idx="2"/>
            <a:endCxn id="40" idx="0"/>
          </p:cNvCxnSpPr>
          <p:nvPr/>
        </p:nvCxnSpPr>
        <p:spPr>
          <a:xfrm>
            <a:off x="6532149" y="3478306"/>
            <a:ext cx="1688173" cy="8576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37" idx="2"/>
            <a:endCxn id="40" idx="0"/>
          </p:cNvCxnSpPr>
          <p:nvPr/>
        </p:nvCxnSpPr>
        <p:spPr>
          <a:xfrm flipH="1">
            <a:off x="8220322" y="3910366"/>
            <a:ext cx="4062" cy="4256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38" idx="2"/>
            <a:endCxn id="40" idx="0"/>
          </p:cNvCxnSpPr>
          <p:nvPr/>
        </p:nvCxnSpPr>
        <p:spPr>
          <a:xfrm flipH="1">
            <a:off x="8220322" y="3118256"/>
            <a:ext cx="969984" cy="12177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32" idx="2"/>
            <a:endCxn id="39" idx="0"/>
          </p:cNvCxnSpPr>
          <p:nvPr/>
        </p:nvCxnSpPr>
        <p:spPr>
          <a:xfrm>
            <a:off x="2353207" y="3476656"/>
            <a:ext cx="1406557" cy="8593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33" idx="2"/>
            <a:endCxn id="39" idx="0"/>
          </p:cNvCxnSpPr>
          <p:nvPr/>
        </p:nvCxnSpPr>
        <p:spPr>
          <a:xfrm flipH="1">
            <a:off x="3759764" y="3467921"/>
            <a:ext cx="648090" cy="868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34" idx="2"/>
            <a:endCxn id="39" idx="0"/>
          </p:cNvCxnSpPr>
          <p:nvPr/>
        </p:nvCxnSpPr>
        <p:spPr>
          <a:xfrm>
            <a:off x="2352344" y="2734122"/>
            <a:ext cx="1407420" cy="16018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35" idx="2"/>
            <a:endCxn id="39" idx="0"/>
          </p:cNvCxnSpPr>
          <p:nvPr/>
        </p:nvCxnSpPr>
        <p:spPr>
          <a:xfrm flipH="1">
            <a:off x="3759764" y="2732585"/>
            <a:ext cx="645729" cy="1603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1417077" y="3044596"/>
            <a:ext cx="187226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Social capital</a:t>
            </a:r>
            <a:endParaRPr kumimoji="1" lang="ja-JP" altLang="en-US"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3471724" y="3035861"/>
            <a:ext cx="187226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Extraversion</a:t>
            </a:r>
            <a:endParaRPr kumimoji="1" lang="ja-JP" altLang="en-US" b="1" dirty="0">
              <a:latin typeface="Meiryo UI" panose="020B0604030504040204" pitchFamily="50" charset="-128"/>
              <a:ea typeface="Meiryo UI" panose="020B0604030504040204" pitchFamily="50" charset="-128"/>
            </a:endParaRPr>
          </a:p>
        </p:txBody>
      </p:sp>
      <p:sp>
        <p:nvSpPr>
          <p:cNvPr id="34" name="正方形/長方形 33"/>
          <p:cNvSpPr/>
          <p:nvPr/>
        </p:nvSpPr>
        <p:spPr>
          <a:xfrm>
            <a:off x="1415350" y="2158042"/>
            <a:ext cx="1873987" cy="57608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Household income</a:t>
            </a:r>
            <a:endParaRPr kumimoji="1" lang="ja-JP" altLang="en-US" b="1" dirty="0">
              <a:latin typeface="Meiryo UI" panose="020B0604030504040204" pitchFamily="50" charset="-128"/>
              <a:ea typeface="Meiryo UI" panose="020B0604030504040204" pitchFamily="50" charset="-128"/>
            </a:endParaRPr>
          </a:p>
        </p:txBody>
      </p:sp>
      <p:sp>
        <p:nvSpPr>
          <p:cNvPr id="35" name="正方形/長方形 34"/>
          <p:cNvSpPr/>
          <p:nvPr/>
        </p:nvSpPr>
        <p:spPr>
          <a:xfrm>
            <a:off x="4009438" y="2144416"/>
            <a:ext cx="792110" cy="588169"/>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Trips</a:t>
            </a:r>
            <a:endParaRPr kumimoji="1" lang="ja-JP" altLang="en-US" b="1" dirty="0">
              <a:latin typeface="Meiryo UI" panose="020B0604030504040204" pitchFamily="50" charset="-128"/>
              <a:ea typeface="Meiryo UI" panose="020B0604030504040204" pitchFamily="50" charset="-128"/>
            </a:endParaRPr>
          </a:p>
        </p:txBody>
      </p:sp>
      <p:sp>
        <p:nvSpPr>
          <p:cNvPr id="36" name="正方形/長方形 35"/>
          <p:cNvSpPr/>
          <p:nvPr/>
        </p:nvSpPr>
        <p:spPr>
          <a:xfrm>
            <a:off x="6136094" y="3046246"/>
            <a:ext cx="79211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Age</a:t>
            </a:r>
            <a:endParaRPr kumimoji="1" lang="ja-JP" altLang="en-US" b="1" dirty="0">
              <a:latin typeface="Meiryo UI" panose="020B0604030504040204" pitchFamily="50" charset="-128"/>
              <a:ea typeface="Meiryo UI" panose="020B0604030504040204" pitchFamily="50" charset="-128"/>
            </a:endParaRPr>
          </a:p>
        </p:txBody>
      </p:sp>
      <p:sp>
        <p:nvSpPr>
          <p:cNvPr id="37" name="正方形/長方形 36"/>
          <p:cNvSpPr/>
          <p:nvPr/>
        </p:nvSpPr>
        <p:spPr>
          <a:xfrm>
            <a:off x="7288254" y="3334286"/>
            <a:ext cx="1872260" cy="57608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Sense of community</a:t>
            </a:r>
            <a:endParaRPr kumimoji="1" lang="ja-JP" altLang="en-US" b="1" dirty="0">
              <a:latin typeface="Meiryo UI" panose="020B0604030504040204" pitchFamily="50" charset="-128"/>
              <a:ea typeface="Meiryo UI" panose="020B0604030504040204" pitchFamily="50" charset="-128"/>
            </a:endParaRPr>
          </a:p>
        </p:txBody>
      </p:sp>
      <p:sp>
        <p:nvSpPr>
          <p:cNvPr id="38" name="正方形/長方形 37"/>
          <p:cNvSpPr/>
          <p:nvPr/>
        </p:nvSpPr>
        <p:spPr>
          <a:xfrm>
            <a:off x="7144234" y="1986803"/>
            <a:ext cx="4092144" cy="1131453"/>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ja-JP" b="1" dirty="0">
                <a:latin typeface="Meiryo UI" panose="020B0604030504040204" pitchFamily="50" charset="-128"/>
                <a:ea typeface="Meiryo UI" panose="020B0604030504040204" pitchFamily="50" charset="-128"/>
              </a:rPr>
              <a:t>Psychological wellbeing:</a:t>
            </a:r>
          </a:p>
          <a:p>
            <a:pPr marL="285750" indent="-285750">
              <a:buFontTx/>
              <a:buChar char="-"/>
            </a:pPr>
            <a:r>
              <a:rPr lang="en-US" altLang="ja-JP" b="1" dirty="0">
                <a:latin typeface="Meiryo UI" panose="020B0604030504040204" pitchFamily="50" charset="-128"/>
                <a:ea typeface="Meiryo UI" panose="020B0604030504040204" pitchFamily="50" charset="-128"/>
              </a:rPr>
              <a:t>Environment mastery</a:t>
            </a:r>
          </a:p>
          <a:p>
            <a:pPr marL="285750" indent="-285750">
              <a:buFontTx/>
              <a:buChar char="-"/>
            </a:pPr>
            <a:r>
              <a:rPr kumimoji="1" lang="en-US" altLang="ja-JP" b="1" dirty="0">
                <a:latin typeface="Meiryo UI" panose="020B0604030504040204" pitchFamily="50" charset="-128"/>
                <a:ea typeface="Meiryo UI" panose="020B0604030504040204" pitchFamily="50" charset="-128"/>
              </a:rPr>
              <a:t>Positive relations with other</a:t>
            </a:r>
          </a:p>
          <a:p>
            <a:pPr marL="285750" indent="-285750">
              <a:buFontTx/>
              <a:buChar char="-"/>
            </a:pPr>
            <a:r>
              <a:rPr lang="en-US" altLang="ja-JP" b="1" dirty="0">
                <a:latin typeface="Meiryo UI" panose="020B0604030504040204" pitchFamily="50" charset="-128"/>
                <a:ea typeface="Meiryo UI" panose="020B0604030504040204" pitchFamily="50" charset="-128"/>
              </a:rPr>
              <a:t>Self-acceptance</a:t>
            </a:r>
            <a:endParaRPr kumimoji="1" lang="ja-JP" altLang="en-US" b="1" dirty="0">
              <a:latin typeface="Meiryo UI" panose="020B0604030504040204" pitchFamily="50" charset="-128"/>
              <a:ea typeface="Meiryo UI" panose="020B0604030504040204" pitchFamily="50" charset="-128"/>
            </a:endParaRPr>
          </a:p>
        </p:txBody>
      </p:sp>
      <p:sp>
        <p:nvSpPr>
          <p:cNvPr id="39" name="正方形/長方形 38"/>
          <p:cNvSpPr/>
          <p:nvPr/>
        </p:nvSpPr>
        <p:spPr>
          <a:xfrm>
            <a:off x="2539656" y="4335969"/>
            <a:ext cx="2440215" cy="648090"/>
          </a:xfrm>
          <a:prstGeom prst="rect">
            <a:avLst/>
          </a:prstGeom>
          <a:solidFill>
            <a:schemeClr val="bg1"/>
          </a:solidFill>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Risk of social exclusion(</a:t>
            </a:r>
            <a:r>
              <a:rPr kumimoji="1" lang="en-US" altLang="ja-JP" b="1" dirty="0" err="1">
                <a:latin typeface="Meiryo UI" panose="020B0604030504040204" pitchFamily="50" charset="-128"/>
                <a:ea typeface="Meiryo UI" panose="020B0604030504040204" pitchFamily="50" charset="-128"/>
              </a:rPr>
              <a:t>SOCEX</a:t>
            </a:r>
            <a:r>
              <a:rPr kumimoji="1"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40" name="正方形/長方形 39"/>
          <p:cNvSpPr/>
          <p:nvPr/>
        </p:nvSpPr>
        <p:spPr>
          <a:xfrm>
            <a:off x="7000214" y="4335969"/>
            <a:ext cx="2440215" cy="648090"/>
          </a:xfrm>
          <a:prstGeom prst="rect">
            <a:avLst/>
          </a:prstGeom>
          <a:solidFill>
            <a:schemeClr val="bg1"/>
          </a:solidFill>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b="1" dirty="0">
                <a:latin typeface="Meiryo UI" panose="020B0604030504040204" pitchFamily="50" charset="-128"/>
                <a:ea typeface="Meiryo UI" panose="020B0604030504040204" pitchFamily="50" charset="-128"/>
              </a:rPr>
              <a:t>Personal wellbeing(</a:t>
            </a:r>
            <a:r>
              <a:rPr lang="en-US" altLang="ja-JP" b="1" dirty="0" err="1">
                <a:latin typeface="Meiryo UI" panose="020B0604030504040204" pitchFamily="50" charset="-128"/>
                <a:ea typeface="Meiryo UI" panose="020B0604030504040204" pitchFamily="50" charset="-128"/>
              </a:rPr>
              <a:t>PWI</a:t>
            </a:r>
            <a:r>
              <a:rPr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cxnSp>
        <p:nvCxnSpPr>
          <p:cNvPr id="42" name="直線矢印コネクタ 41"/>
          <p:cNvCxnSpPr>
            <a:stCxn id="39" idx="3"/>
            <a:endCxn id="40" idx="1"/>
          </p:cNvCxnSpPr>
          <p:nvPr/>
        </p:nvCxnSpPr>
        <p:spPr>
          <a:xfrm>
            <a:off x="4979871" y="4660014"/>
            <a:ext cx="2020343"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569884" y="1668690"/>
            <a:ext cx="11286916" cy="5098895"/>
          </a:xfrm>
          <a:prstGeom prst="rect">
            <a:avLst/>
          </a:prstGeom>
          <a:solidFill>
            <a:schemeClr val="bg1">
              <a:alpha val="70000"/>
            </a:scheme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1" name="直線矢印コネクタ 40"/>
          <p:cNvCxnSpPr/>
          <p:nvPr/>
        </p:nvCxnSpPr>
        <p:spPr>
          <a:xfrm flipH="1" flipV="1">
            <a:off x="5343984" y="3235620"/>
            <a:ext cx="792110" cy="10385"/>
          </a:xfrm>
          <a:prstGeom prst="straightConnector1">
            <a:avLst/>
          </a:prstGeom>
          <a:ln w="254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997302" y="2492085"/>
            <a:ext cx="596638" cy="584775"/>
          </a:xfrm>
          <a:prstGeom prst="rect">
            <a:avLst/>
          </a:prstGeom>
          <a:noFill/>
        </p:spPr>
        <p:txBody>
          <a:bodyPr wrap="none" rtlCol="0">
            <a:spAutoFit/>
          </a:bodyPr>
          <a:lstStyle/>
          <a:p>
            <a:r>
              <a:rPr lang="en-US" altLang="ja-JP" sz="3200" b="1" dirty="0">
                <a:solidFill>
                  <a:srgbClr val="FF0000"/>
                </a:solidFill>
              </a:rPr>
              <a:t>×</a:t>
            </a:r>
            <a:endParaRPr kumimoji="1" lang="ja-JP" altLang="en-US" sz="3200" b="1" dirty="0">
              <a:solidFill>
                <a:srgbClr val="FF0000"/>
              </a:solidFill>
            </a:endParaRPr>
          </a:p>
        </p:txBody>
      </p:sp>
      <p:sp>
        <p:nvSpPr>
          <p:cNvPr id="48" name="楕円 47"/>
          <p:cNvSpPr/>
          <p:nvPr/>
        </p:nvSpPr>
        <p:spPr>
          <a:xfrm>
            <a:off x="1872471" y="2391699"/>
            <a:ext cx="3105039" cy="2252044"/>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楕円 48"/>
          <p:cNvSpPr/>
          <p:nvPr/>
        </p:nvSpPr>
        <p:spPr>
          <a:xfrm>
            <a:off x="6403861" y="2391699"/>
            <a:ext cx="3105039" cy="2252044"/>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正方形/長方形 49"/>
          <p:cNvSpPr/>
          <p:nvPr/>
        </p:nvSpPr>
        <p:spPr>
          <a:xfrm>
            <a:off x="569884" y="3846627"/>
            <a:ext cx="2023311" cy="707886"/>
          </a:xfrm>
          <a:prstGeom prst="rect">
            <a:avLst/>
          </a:prstGeom>
        </p:spPr>
        <p:txBody>
          <a:bodyPr wrap="none">
            <a:spAutoFit/>
          </a:bodyPr>
          <a:lstStyle/>
          <a:p>
            <a:pPr algn="ctr"/>
            <a:r>
              <a:rPr lang="en-US" altLang="ja-JP" sz="2000" b="1" dirty="0">
                <a:solidFill>
                  <a:srgbClr val="0000FF"/>
                </a:solidFill>
                <a:latin typeface="Meiryo UI" panose="020B0604030504040204" pitchFamily="50" charset="-128"/>
                <a:ea typeface="Meiryo UI" panose="020B0604030504040204" pitchFamily="50" charset="-128"/>
              </a:rPr>
              <a:t>Strong </a:t>
            </a:r>
          </a:p>
          <a:p>
            <a:pPr algn="ctr"/>
            <a:r>
              <a:rPr lang="en-US" altLang="ja-JP" sz="2000" b="1" dirty="0">
                <a:solidFill>
                  <a:srgbClr val="0000FF"/>
                </a:solidFill>
                <a:latin typeface="Meiryo UI" panose="020B0604030504040204" pitchFamily="50" charset="-128"/>
                <a:ea typeface="Meiryo UI" panose="020B0604030504040204" pitchFamily="50" charset="-128"/>
              </a:rPr>
              <a:t>relationships </a:t>
            </a:r>
            <a:endParaRPr lang="ja-JP" altLang="en-US" sz="2000" b="1" dirty="0">
              <a:solidFill>
                <a:srgbClr val="0000FF"/>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9113389" y="3671608"/>
            <a:ext cx="2023311" cy="707886"/>
          </a:xfrm>
          <a:prstGeom prst="rect">
            <a:avLst/>
          </a:prstGeom>
        </p:spPr>
        <p:txBody>
          <a:bodyPr wrap="none">
            <a:spAutoFit/>
          </a:bodyPr>
          <a:lstStyle/>
          <a:p>
            <a:pPr algn="ctr"/>
            <a:r>
              <a:rPr lang="en-US" altLang="ja-JP" sz="2000" b="1" dirty="0">
                <a:solidFill>
                  <a:srgbClr val="0000FF"/>
                </a:solidFill>
                <a:latin typeface="Meiryo UI" panose="020B0604030504040204" pitchFamily="50" charset="-128"/>
                <a:ea typeface="Meiryo UI" panose="020B0604030504040204" pitchFamily="50" charset="-128"/>
              </a:rPr>
              <a:t>Strong </a:t>
            </a:r>
          </a:p>
          <a:p>
            <a:pPr algn="ctr"/>
            <a:r>
              <a:rPr lang="en-US" altLang="ja-JP" sz="2000" b="1" dirty="0">
                <a:solidFill>
                  <a:srgbClr val="0000FF"/>
                </a:solidFill>
                <a:latin typeface="Meiryo UI" panose="020B0604030504040204" pitchFamily="50" charset="-128"/>
                <a:ea typeface="Meiryo UI" panose="020B0604030504040204" pitchFamily="50" charset="-128"/>
              </a:rPr>
              <a:t>relationships </a:t>
            </a:r>
            <a:endParaRPr lang="ja-JP" altLang="en-US" sz="2000" b="1" dirty="0">
              <a:solidFill>
                <a:srgbClr val="0000FF"/>
              </a:solidFill>
              <a:latin typeface="Meiryo UI" panose="020B0604030504040204" pitchFamily="50" charset="-128"/>
              <a:ea typeface="Meiryo UI" panose="020B0604030504040204" pitchFamily="50" charset="-128"/>
            </a:endParaRPr>
          </a:p>
        </p:txBody>
      </p:sp>
      <p:sp>
        <p:nvSpPr>
          <p:cNvPr id="52" name="楕円 51"/>
          <p:cNvSpPr/>
          <p:nvPr/>
        </p:nvSpPr>
        <p:spPr>
          <a:xfrm>
            <a:off x="3385946" y="2881326"/>
            <a:ext cx="2133717" cy="788381"/>
          </a:xfrm>
          <a:prstGeom prst="ellipse">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正方形/長方形 52"/>
          <p:cNvSpPr/>
          <p:nvPr/>
        </p:nvSpPr>
        <p:spPr>
          <a:xfrm>
            <a:off x="3695255" y="3603295"/>
            <a:ext cx="1787669" cy="830997"/>
          </a:xfrm>
          <a:prstGeom prst="rect">
            <a:avLst/>
          </a:prstGeom>
        </p:spPr>
        <p:txBody>
          <a:bodyPr wrap="none">
            <a:spAutoFit/>
          </a:bodyPr>
          <a:lstStyle/>
          <a:p>
            <a:pPr algn="ctr"/>
            <a:r>
              <a:rPr lang="en-US" altLang="ja-JP" sz="1600" b="1" dirty="0">
                <a:solidFill>
                  <a:schemeClr val="accent6">
                    <a:lumMod val="75000"/>
                  </a:schemeClr>
                </a:solidFill>
                <a:latin typeface="Meiryo UI" panose="020B0604030504040204" pitchFamily="50" charset="-128"/>
                <a:ea typeface="Meiryo UI" panose="020B0604030504040204" pitchFamily="50" charset="-128"/>
              </a:rPr>
              <a:t>Added </a:t>
            </a:r>
            <a:br>
              <a:rPr lang="en-US" altLang="ja-JP" sz="1600" b="1" dirty="0">
                <a:solidFill>
                  <a:schemeClr val="accent6">
                    <a:lumMod val="75000"/>
                  </a:schemeClr>
                </a:solidFill>
                <a:latin typeface="Meiryo UI" panose="020B0604030504040204" pitchFamily="50" charset="-128"/>
                <a:ea typeface="Meiryo UI" panose="020B0604030504040204" pitchFamily="50" charset="-128"/>
              </a:rPr>
            </a:br>
            <a:r>
              <a:rPr lang="ja-JP" altLang="en-US" sz="1600" b="1" dirty="0">
                <a:solidFill>
                  <a:schemeClr val="accent6">
                    <a:lumMod val="75000"/>
                  </a:schemeClr>
                </a:solidFill>
                <a:latin typeface="Meiryo UI" panose="020B0604030504040204" pitchFamily="50" charset="-128"/>
                <a:ea typeface="Meiryo UI" panose="020B0604030504040204" pitchFamily="50" charset="-128"/>
              </a:rPr>
              <a:t>（</a:t>
            </a:r>
            <a:r>
              <a:rPr lang="en-US" altLang="ja-JP" sz="1600" b="1" dirty="0" err="1">
                <a:solidFill>
                  <a:schemeClr val="accent6">
                    <a:lumMod val="75000"/>
                  </a:schemeClr>
                </a:solidFill>
                <a:latin typeface="Meiryo UI" panose="020B0604030504040204" pitchFamily="50" charset="-128"/>
                <a:ea typeface="Meiryo UI" panose="020B0604030504040204" pitchFamily="50" charset="-128"/>
              </a:rPr>
              <a:t>Diener</a:t>
            </a:r>
            <a:r>
              <a:rPr lang="en-US" altLang="ja-JP" sz="1600" b="1" dirty="0">
                <a:solidFill>
                  <a:schemeClr val="accent6">
                    <a:lumMod val="75000"/>
                  </a:schemeClr>
                </a:solidFill>
                <a:latin typeface="Meiryo UI" panose="020B0604030504040204" pitchFamily="50" charset="-128"/>
                <a:ea typeface="Meiryo UI" panose="020B0604030504040204" pitchFamily="50" charset="-128"/>
              </a:rPr>
              <a:t> et al. </a:t>
            </a:r>
          </a:p>
          <a:p>
            <a:pPr algn="ctr"/>
            <a:r>
              <a:rPr lang="en-US" altLang="ja-JP" sz="1600" b="1" dirty="0">
                <a:solidFill>
                  <a:schemeClr val="accent6">
                    <a:lumMod val="75000"/>
                  </a:schemeClr>
                </a:solidFill>
                <a:latin typeface="Meiryo UI" panose="020B0604030504040204" pitchFamily="50" charset="-128"/>
                <a:ea typeface="Meiryo UI" panose="020B0604030504040204" pitchFamily="50" charset="-128"/>
              </a:rPr>
              <a:t>1999</a:t>
            </a:r>
            <a:r>
              <a:rPr lang="ja-JP" altLang="en-US" sz="1600" b="1" dirty="0">
                <a:solidFill>
                  <a:schemeClr val="accent6">
                    <a:lumMod val="75000"/>
                  </a:schemeClr>
                </a:solidFill>
                <a:latin typeface="Meiryo UI" panose="020B0604030504040204" pitchFamily="50" charset="-128"/>
                <a:ea typeface="Meiryo UI" panose="020B0604030504040204" pitchFamily="50" charset="-128"/>
              </a:rPr>
              <a:t>）</a:t>
            </a:r>
            <a:r>
              <a:rPr lang="en-US" altLang="ja-JP" sz="1600" b="1" dirty="0">
                <a:solidFill>
                  <a:schemeClr val="accent6">
                    <a:lumMod val="75000"/>
                  </a:schemeClr>
                </a:solidFill>
                <a:latin typeface="Meiryo UI" panose="020B0604030504040204" pitchFamily="50" charset="-128"/>
                <a:ea typeface="Meiryo UI" panose="020B0604030504040204" pitchFamily="50" charset="-128"/>
              </a:rPr>
              <a:t> </a:t>
            </a:r>
            <a:endParaRPr lang="ja-JP" altLang="en-US" sz="16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55" name="楕円 54"/>
          <p:cNvSpPr/>
          <p:nvPr/>
        </p:nvSpPr>
        <p:spPr>
          <a:xfrm>
            <a:off x="5916265" y="2881326"/>
            <a:ext cx="1223908" cy="788381"/>
          </a:xfrm>
          <a:prstGeom prst="ellipse">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正方形/長方形 56"/>
          <p:cNvSpPr/>
          <p:nvPr/>
        </p:nvSpPr>
        <p:spPr>
          <a:xfrm>
            <a:off x="5879473" y="3631365"/>
            <a:ext cx="1565165" cy="1815882"/>
          </a:xfrm>
          <a:prstGeom prst="rect">
            <a:avLst/>
          </a:prstGeom>
        </p:spPr>
        <p:txBody>
          <a:bodyPr wrap="square">
            <a:spAutoFit/>
          </a:bodyPr>
          <a:lstStyle/>
          <a:p>
            <a:pPr algn="ctr"/>
            <a:r>
              <a:rPr lang="en-US" altLang="ja-JP" sz="1600" b="1" dirty="0">
                <a:solidFill>
                  <a:schemeClr val="accent6">
                    <a:lumMod val="75000"/>
                  </a:schemeClr>
                </a:solidFill>
                <a:latin typeface="Meiryo UI" panose="020B0604030504040204" pitchFamily="50" charset="-128"/>
                <a:ea typeface="Meiryo UI" panose="020B0604030504040204" pitchFamily="50" charset="-128"/>
              </a:rPr>
              <a:t>Added </a:t>
            </a:r>
            <a:br>
              <a:rPr lang="en-US" altLang="ja-JP" sz="1600" b="1" dirty="0">
                <a:solidFill>
                  <a:schemeClr val="accent6">
                    <a:lumMod val="75000"/>
                  </a:schemeClr>
                </a:solidFill>
                <a:latin typeface="Meiryo UI" panose="020B0604030504040204" pitchFamily="50" charset="-128"/>
                <a:ea typeface="Meiryo UI" panose="020B0604030504040204" pitchFamily="50" charset="-128"/>
              </a:rPr>
            </a:br>
            <a:r>
              <a:rPr lang="en-US" altLang="ja-JP" sz="1600" b="1" dirty="0">
                <a:solidFill>
                  <a:schemeClr val="accent6">
                    <a:lumMod val="75000"/>
                  </a:schemeClr>
                </a:solidFill>
                <a:latin typeface="Meiryo UI" panose="020B0604030504040204" pitchFamily="50" charset="-128"/>
                <a:ea typeface="Meiryo UI" panose="020B0604030504040204" pitchFamily="50" charset="-128"/>
              </a:rPr>
              <a:t>(</a:t>
            </a:r>
            <a:r>
              <a:rPr lang="nn-NO" altLang="ja-JP" sz="1600" b="1" dirty="0">
                <a:solidFill>
                  <a:schemeClr val="accent6">
                    <a:lumMod val="75000"/>
                  </a:schemeClr>
                </a:solidFill>
                <a:latin typeface="Meiryo UI" panose="020B0604030504040204" pitchFamily="50" charset="-128"/>
                <a:ea typeface="Meiryo UI" panose="020B0604030504040204" pitchFamily="50" charset="-128"/>
              </a:rPr>
              <a:t>Van Praag and Ferreri-i Carbonell, 2004; Cummins, 2011</a:t>
            </a:r>
            <a:r>
              <a:rPr lang="ja-JP" altLang="nn-NO" sz="1600" b="1" dirty="0">
                <a:solidFill>
                  <a:schemeClr val="accent6">
                    <a:lumMod val="75000"/>
                  </a:schemeClr>
                </a:solidFill>
                <a:latin typeface="Meiryo UI" panose="020B0604030504040204" pitchFamily="50" charset="-128"/>
                <a:ea typeface="Meiryo UI" panose="020B0604030504040204" pitchFamily="50" charset="-128"/>
              </a:rPr>
              <a:t>）</a:t>
            </a:r>
            <a:endParaRPr lang="ja-JP" altLang="en-US" sz="1600" b="1" dirty="0">
              <a:solidFill>
                <a:schemeClr val="accent6">
                  <a:lumMod val="75000"/>
                </a:schemeClr>
              </a:solidFill>
              <a:latin typeface="Meiryo UI" panose="020B0604030504040204" pitchFamily="50" charset="-128"/>
              <a:ea typeface="Meiryo UI" panose="020B0604030504040204" pitchFamily="50" charset="-128"/>
            </a:endParaRPr>
          </a:p>
        </p:txBody>
      </p:sp>
      <p:cxnSp>
        <p:nvCxnSpPr>
          <p:cNvPr id="7" name="直線矢印コネクタ 6"/>
          <p:cNvCxnSpPr/>
          <p:nvPr/>
        </p:nvCxnSpPr>
        <p:spPr>
          <a:xfrm>
            <a:off x="4802095" y="2461935"/>
            <a:ext cx="2272490" cy="1865299"/>
          </a:xfrm>
          <a:prstGeom prst="straightConnector1">
            <a:avLst/>
          </a:prstGeom>
          <a:ln w="25400">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3" name="フリーフォーム 12"/>
          <p:cNvSpPr/>
          <p:nvPr/>
        </p:nvSpPr>
        <p:spPr>
          <a:xfrm>
            <a:off x="3696511" y="4980711"/>
            <a:ext cx="4591455" cy="717680"/>
          </a:xfrm>
          <a:custGeom>
            <a:avLst/>
            <a:gdLst>
              <a:gd name="connsiteX0" fmla="*/ 0 w 4591455"/>
              <a:gd name="connsiteY0" fmla="*/ 0 h 1011677"/>
              <a:gd name="connsiteX1" fmla="*/ 2519463 w 4591455"/>
              <a:gd name="connsiteY1" fmla="*/ 1011677 h 1011677"/>
              <a:gd name="connsiteX2" fmla="*/ 4591455 w 4591455"/>
              <a:gd name="connsiteY2" fmla="*/ 0 h 1011677"/>
              <a:gd name="connsiteX0" fmla="*/ 0 w 4591455"/>
              <a:gd name="connsiteY0" fmla="*/ 0 h 1025577"/>
              <a:gd name="connsiteX1" fmla="*/ 2266544 w 4591455"/>
              <a:gd name="connsiteY1" fmla="*/ 1025577 h 1025577"/>
              <a:gd name="connsiteX2" fmla="*/ 4591455 w 4591455"/>
              <a:gd name="connsiteY2" fmla="*/ 0 h 1025577"/>
              <a:gd name="connsiteX0" fmla="*/ 0 w 4591455"/>
              <a:gd name="connsiteY0" fmla="*/ 0 h 1025577"/>
              <a:gd name="connsiteX1" fmla="*/ 2324910 w 4591455"/>
              <a:gd name="connsiteY1" fmla="*/ 1025577 h 1025577"/>
              <a:gd name="connsiteX2" fmla="*/ 4591455 w 4591455"/>
              <a:gd name="connsiteY2" fmla="*/ 0 h 1025577"/>
            </a:gdLst>
            <a:ahLst/>
            <a:cxnLst>
              <a:cxn ang="0">
                <a:pos x="connsiteX0" y="connsiteY0"/>
              </a:cxn>
              <a:cxn ang="0">
                <a:pos x="connsiteX1" y="connsiteY1"/>
              </a:cxn>
              <a:cxn ang="0">
                <a:pos x="connsiteX2" y="connsiteY2"/>
              </a:cxn>
            </a:cxnLst>
            <a:rect l="l" t="t" r="r" b="b"/>
            <a:pathLst>
              <a:path w="4591455" h="1025577">
                <a:moveTo>
                  <a:pt x="0" y="0"/>
                </a:moveTo>
                <a:cubicBezTo>
                  <a:pt x="877110" y="505838"/>
                  <a:pt x="1559668" y="1025577"/>
                  <a:pt x="2324910" y="1025577"/>
                </a:cubicBezTo>
                <a:cubicBezTo>
                  <a:pt x="3090152" y="1025577"/>
                  <a:pt x="3938080" y="505838"/>
                  <a:pt x="4591455" y="0"/>
                </a:cubicBezTo>
              </a:path>
            </a:pathLst>
          </a:custGeom>
          <a:noFill/>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正方形/長方形 14"/>
          <p:cNvSpPr/>
          <p:nvPr/>
        </p:nvSpPr>
        <p:spPr>
          <a:xfrm>
            <a:off x="3759763" y="5751923"/>
            <a:ext cx="5936737" cy="1015663"/>
          </a:xfrm>
          <a:prstGeom prst="rect">
            <a:avLst/>
          </a:prstGeom>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rPr>
              <a:t>Select three-step least squares (3SLS)</a:t>
            </a:r>
            <a:endParaRPr lang="en-US" altLang="ja-JP" b="1" dirty="0">
              <a:solidFill>
                <a:srgbClr val="FF0000"/>
              </a:solidFill>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en-US" altLang="ja-JP" sz="1400" b="1" dirty="0">
                <a:latin typeface="Meiryo UI" panose="020B0604030504040204" pitchFamily="50" charset="-128"/>
                <a:ea typeface="Meiryo UI" panose="020B0604030504040204" pitchFamily="50" charset="-128"/>
              </a:rPr>
              <a:t>Against the problem of "</a:t>
            </a:r>
            <a:r>
              <a:rPr lang="en-US" altLang="ja-JP" sz="1400" b="1" dirty="0" err="1">
                <a:latin typeface="Meiryo UI" panose="020B0604030504040204" pitchFamily="50" charset="-128"/>
                <a:ea typeface="Meiryo UI" panose="020B0604030504040204" pitchFamily="50" charset="-128"/>
              </a:rPr>
              <a:t>overidentification</a:t>
            </a:r>
            <a:r>
              <a:rPr lang="en-US" altLang="ja-JP" sz="1400" b="1" dirty="0">
                <a:latin typeface="Meiryo UI" panose="020B0604030504040204" pitchFamily="50" charset="-128"/>
                <a:ea typeface="Meiryo UI" panose="020B0604030504040204" pitchFamily="50" charset="-128"/>
              </a:rPr>
              <a:t> constraints in other equations not being taken into account when estimating the parameters of a single equation."</a:t>
            </a:r>
            <a:endParaRPr lang="ja-JP" altLang="en-US" sz="1400" b="1" dirty="0">
              <a:latin typeface="Meiryo UI" panose="020B0604030504040204" pitchFamily="50" charset="-128"/>
              <a:ea typeface="Meiryo UI" panose="020B0604030504040204" pitchFamily="50" charset="-128"/>
            </a:endParaRPr>
          </a:p>
        </p:txBody>
      </p:sp>
      <p:sp>
        <p:nvSpPr>
          <p:cNvPr id="62" name="正方形/長方形 61"/>
          <p:cNvSpPr/>
          <p:nvPr/>
        </p:nvSpPr>
        <p:spPr>
          <a:xfrm>
            <a:off x="93988" y="908650"/>
            <a:ext cx="11978842" cy="954107"/>
          </a:xfrm>
          <a:prstGeom prst="rect">
            <a:avLst/>
          </a:prstGeom>
          <a:ln w="38100">
            <a:solidFill>
              <a:schemeClr val="tx1"/>
            </a:solidFill>
          </a:ln>
        </p:spPr>
        <p:txBody>
          <a:bodyPr wrap="square">
            <a:spAutoFit/>
          </a:bodyPr>
          <a:lstStyle/>
          <a:p>
            <a:pPr algn="ctr"/>
            <a:r>
              <a:rPr lang="en-US" altLang="ja-JP" sz="2800" b="1" dirty="0" smtClean="0">
                <a:latin typeface="Meiryo UI" pitchFamily="50" charset="-128"/>
                <a:ea typeface="Meiryo UI" pitchFamily="50" charset="-128"/>
              </a:rPr>
              <a:t>It was built from </a:t>
            </a:r>
            <a:r>
              <a:rPr lang="en-US" altLang="ja-JP" sz="2800" b="1" dirty="0">
                <a:latin typeface="Meiryo UI" pitchFamily="50" charset="-128"/>
                <a:ea typeface="Meiryo UI" pitchFamily="50" charset="-128"/>
              </a:rPr>
              <a:t>the results of statistical calculations and the contents of the previous studies</a:t>
            </a:r>
            <a:endParaRPr lang="ja-JP" altLang="en-US" sz="2800" b="1" dirty="0">
              <a:latin typeface="Meiryo UI" panose="020B0604030504040204" pitchFamily="50" charset="-128"/>
              <a:ea typeface="Meiryo UI" panose="020B0604030504040204" pitchFamily="50" charset="-128"/>
            </a:endParaRPr>
          </a:p>
        </p:txBody>
      </p:sp>
      <p:sp>
        <p:nvSpPr>
          <p:cNvPr id="68" name="正方形/長方形 67"/>
          <p:cNvSpPr/>
          <p:nvPr/>
        </p:nvSpPr>
        <p:spPr>
          <a:xfrm>
            <a:off x="5343984" y="2826949"/>
            <a:ext cx="768865" cy="400110"/>
          </a:xfrm>
          <a:prstGeom prst="rect">
            <a:avLst/>
          </a:prstGeom>
        </p:spPr>
        <p:txBody>
          <a:bodyPr wrap="none">
            <a:spAutoFit/>
          </a:bodyPr>
          <a:lstStyle/>
          <a:p>
            <a:pPr algn="ctr"/>
            <a:r>
              <a:rPr lang="en-US" altLang="ja-JP" sz="2000" b="1" dirty="0">
                <a:latin typeface="Meiryo UI" panose="020B0604030504040204" pitchFamily="50" charset="-128"/>
                <a:ea typeface="Meiryo UI" panose="020B0604030504040204" pitchFamily="50" charset="-128"/>
              </a:rPr>
              <a:t>Trial</a:t>
            </a:r>
            <a:endParaRPr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797030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7226209" cy="523220"/>
          </a:xfrm>
        </p:spPr>
        <p:txBody>
          <a:bodyPr/>
          <a:lstStyle/>
          <a:p>
            <a:pPr algn="l"/>
            <a:r>
              <a:rPr lang="en-US" altLang="ja-JP" sz="2800" b="1" dirty="0">
                <a:latin typeface="Meiryo UI" pitchFamily="50" charset="-128"/>
                <a:ea typeface="Meiryo UI" pitchFamily="50" charset="-128"/>
              </a:rPr>
              <a:t>7-2. Reasons of the model structure</a:t>
            </a:r>
            <a:endParaRPr lang="ja-JP" altLang="en-US" sz="2800" b="1" dirty="0">
              <a:latin typeface="Meiryo UI" pitchFamily="50" charset="-128"/>
              <a:ea typeface="Meiryo UI" pitchFamily="50" charset="-128"/>
            </a:endParaRPr>
          </a:p>
        </p:txBody>
      </p:sp>
      <p:cxnSp>
        <p:nvCxnSpPr>
          <p:cNvPr id="25" name="直線矢印コネクタ 24"/>
          <p:cNvCxnSpPr>
            <a:stCxn id="36" idx="2"/>
            <a:endCxn id="40" idx="0"/>
          </p:cNvCxnSpPr>
          <p:nvPr/>
        </p:nvCxnSpPr>
        <p:spPr>
          <a:xfrm>
            <a:off x="6532149" y="3478306"/>
            <a:ext cx="1688173" cy="8576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37" idx="2"/>
            <a:endCxn id="40" idx="0"/>
          </p:cNvCxnSpPr>
          <p:nvPr/>
        </p:nvCxnSpPr>
        <p:spPr>
          <a:xfrm flipH="1">
            <a:off x="8220322" y="3910366"/>
            <a:ext cx="4062" cy="4256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38" idx="2"/>
            <a:endCxn id="40" idx="0"/>
          </p:cNvCxnSpPr>
          <p:nvPr/>
        </p:nvCxnSpPr>
        <p:spPr>
          <a:xfrm flipH="1">
            <a:off x="8220322" y="3118256"/>
            <a:ext cx="969984" cy="12177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32" idx="2"/>
            <a:endCxn id="39" idx="0"/>
          </p:cNvCxnSpPr>
          <p:nvPr/>
        </p:nvCxnSpPr>
        <p:spPr>
          <a:xfrm>
            <a:off x="2353207" y="3476656"/>
            <a:ext cx="1406557" cy="8593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33" idx="2"/>
            <a:endCxn id="39" idx="0"/>
          </p:cNvCxnSpPr>
          <p:nvPr/>
        </p:nvCxnSpPr>
        <p:spPr>
          <a:xfrm flipH="1">
            <a:off x="3759764" y="3467921"/>
            <a:ext cx="648090" cy="868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34" idx="2"/>
            <a:endCxn id="39" idx="0"/>
          </p:cNvCxnSpPr>
          <p:nvPr/>
        </p:nvCxnSpPr>
        <p:spPr>
          <a:xfrm>
            <a:off x="2352344" y="2734122"/>
            <a:ext cx="1407420" cy="16018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35" idx="2"/>
            <a:endCxn id="39" idx="0"/>
          </p:cNvCxnSpPr>
          <p:nvPr/>
        </p:nvCxnSpPr>
        <p:spPr>
          <a:xfrm flipH="1">
            <a:off x="3759764" y="2732585"/>
            <a:ext cx="645729" cy="1603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1417077" y="3044596"/>
            <a:ext cx="187226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Social capital</a:t>
            </a:r>
            <a:endParaRPr kumimoji="1" lang="ja-JP" altLang="en-US" b="1" dirty="0">
              <a:latin typeface="Meiryo UI" panose="020B0604030504040204" pitchFamily="50" charset="-128"/>
              <a:ea typeface="Meiryo UI" panose="020B0604030504040204" pitchFamily="50" charset="-128"/>
            </a:endParaRPr>
          </a:p>
        </p:txBody>
      </p:sp>
      <p:sp>
        <p:nvSpPr>
          <p:cNvPr id="33" name="正方形/長方形 32"/>
          <p:cNvSpPr/>
          <p:nvPr/>
        </p:nvSpPr>
        <p:spPr>
          <a:xfrm>
            <a:off x="3471724" y="3035861"/>
            <a:ext cx="187226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Extraversion</a:t>
            </a:r>
            <a:endParaRPr kumimoji="1" lang="ja-JP" altLang="en-US" b="1" dirty="0">
              <a:latin typeface="Meiryo UI" panose="020B0604030504040204" pitchFamily="50" charset="-128"/>
              <a:ea typeface="Meiryo UI" panose="020B0604030504040204" pitchFamily="50" charset="-128"/>
            </a:endParaRPr>
          </a:p>
        </p:txBody>
      </p:sp>
      <p:sp>
        <p:nvSpPr>
          <p:cNvPr id="34" name="正方形/長方形 33"/>
          <p:cNvSpPr/>
          <p:nvPr/>
        </p:nvSpPr>
        <p:spPr>
          <a:xfrm>
            <a:off x="1415350" y="2158042"/>
            <a:ext cx="1873987" cy="57608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Household income</a:t>
            </a:r>
            <a:endParaRPr kumimoji="1" lang="ja-JP" altLang="en-US" b="1" dirty="0">
              <a:latin typeface="Meiryo UI" panose="020B0604030504040204" pitchFamily="50" charset="-128"/>
              <a:ea typeface="Meiryo UI" panose="020B0604030504040204" pitchFamily="50" charset="-128"/>
            </a:endParaRPr>
          </a:p>
        </p:txBody>
      </p:sp>
      <p:sp>
        <p:nvSpPr>
          <p:cNvPr id="35" name="正方形/長方形 34"/>
          <p:cNvSpPr/>
          <p:nvPr/>
        </p:nvSpPr>
        <p:spPr>
          <a:xfrm>
            <a:off x="4009438" y="2144416"/>
            <a:ext cx="792110" cy="588169"/>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Trips</a:t>
            </a:r>
            <a:endParaRPr kumimoji="1" lang="ja-JP" altLang="en-US" b="1" dirty="0">
              <a:latin typeface="Meiryo UI" panose="020B0604030504040204" pitchFamily="50" charset="-128"/>
              <a:ea typeface="Meiryo UI" panose="020B0604030504040204" pitchFamily="50" charset="-128"/>
            </a:endParaRPr>
          </a:p>
        </p:txBody>
      </p:sp>
      <p:sp>
        <p:nvSpPr>
          <p:cNvPr id="36" name="正方形/長方形 35"/>
          <p:cNvSpPr/>
          <p:nvPr/>
        </p:nvSpPr>
        <p:spPr>
          <a:xfrm>
            <a:off x="6136094" y="3046246"/>
            <a:ext cx="79211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Age</a:t>
            </a:r>
            <a:endParaRPr kumimoji="1" lang="ja-JP" altLang="en-US" b="1" dirty="0">
              <a:latin typeface="Meiryo UI" panose="020B0604030504040204" pitchFamily="50" charset="-128"/>
              <a:ea typeface="Meiryo UI" panose="020B0604030504040204" pitchFamily="50" charset="-128"/>
            </a:endParaRPr>
          </a:p>
        </p:txBody>
      </p:sp>
      <p:sp>
        <p:nvSpPr>
          <p:cNvPr id="37" name="正方形/長方形 36"/>
          <p:cNvSpPr/>
          <p:nvPr/>
        </p:nvSpPr>
        <p:spPr>
          <a:xfrm>
            <a:off x="7288254" y="3334286"/>
            <a:ext cx="1872260" cy="57608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Sense of community</a:t>
            </a:r>
            <a:endParaRPr kumimoji="1" lang="ja-JP" altLang="en-US" b="1" dirty="0">
              <a:latin typeface="Meiryo UI" panose="020B0604030504040204" pitchFamily="50" charset="-128"/>
              <a:ea typeface="Meiryo UI" panose="020B0604030504040204" pitchFamily="50" charset="-128"/>
            </a:endParaRPr>
          </a:p>
        </p:txBody>
      </p:sp>
      <p:sp>
        <p:nvSpPr>
          <p:cNvPr id="38" name="正方形/長方形 37"/>
          <p:cNvSpPr/>
          <p:nvPr/>
        </p:nvSpPr>
        <p:spPr>
          <a:xfrm>
            <a:off x="7144234" y="1986803"/>
            <a:ext cx="4092144" cy="1131453"/>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ja-JP" b="1" dirty="0">
                <a:latin typeface="Meiryo UI" panose="020B0604030504040204" pitchFamily="50" charset="-128"/>
                <a:ea typeface="Meiryo UI" panose="020B0604030504040204" pitchFamily="50" charset="-128"/>
              </a:rPr>
              <a:t>Psychological wellbeing:</a:t>
            </a:r>
          </a:p>
          <a:p>
            <a:pPr marL="285750" indent="-285750">
              <a:buFontTx/>
              <a:buChar char="-"/>
            </a:pPr>
            <a:r>
              <a:rPr lang="en-US" altLang="ja-JP" b="1" dirty="0">
                <a:latin typeface="Meiryo UI" panose="020B0604030504040204" pitchFamily="50" charset="-128"/>
                <a:ea typeface="Meiryo UI" panose="020B0604030504040204" pitchFamily="50" charset="-128"/>
              </a:rPr>
              <a:t>Environment mastery</a:t>
            </a:r>
          </a:p>
          <a:p>
            <a:pPr marL="285750" indent="-285750">
              <a:buFontTx/>
              <a:buChar char="-"/>
            </a:pPr>
            <a:r>
              <a:rPr kumimoji="1" lang="en-US" altLang="ja-JP" b="1" dirty="0">
                <a:latin typeface="Meiryo UI" panose="020B0604030504040204" pitchFamily="50" charset="-128"/>
                <a:ea typeface="Meiryo UI" panose="020B0604030504040204" pitchFamily="50" charset="-128"/>
              </a:rPr>
              <a:t>Positive relations with other</a:t>
            </a:r>
          </a:p>
          <a:p>
            <a:pPr marL="285750" indent="-285750">
              <a:buFontTx/>
              <a:buChar char="-"/>
            </a:pPr>
            <a:r>
              <a:rPr lang="en-US" altLang="ja-JP" b="1" dirty="0">
                <a:latin typeface="Meiryo UI" panose="020B0604030504040204" pitchFamily="50" charset="-128"/>
                <a:ea typeface="Meiryo UI" panose="020B0604030504040204" pitchFamily="50" charset="-128"/>
              </a:rPr>
              <a:t>Self-acceptance</a:t>
            </a:r>
            <a:endParaRPr kumimoji="1" lang="ja-JP" altLang="en-US" b="1" dirty="0">
              <a:latin typeface="Meiryo UI" panose="020B0604030504040204" pitchFamily="50" charset="-128"/>
              <a:ea typeface="Meiryo UI" panose="020B0604030504040204" pitchFamily="50" charset="-128"/>
            </a:endParaRPr>
          </a:p>
        </p:txBody>
      </p:sp>
      <p:sp>
        <p:nvSpPr>
          <p:cNvPr id="39" name="正方形/長方形 38"/>
          <p:cNvSpPr/>
          <p:nvPr/>
        </p:nvSpPr>
        <p:spPr>
          <a:xfrm>
            <a:off x="2539656" y="4335969"/>
            <a:ext cx="2440215" cy="648090"/>
          </a:xfrm>
          <a:prstGeom prst="rect">
            <a:avLst/>
          </a:prstGeom>
          <a:solidFill>
            <a:schemeClr val="bg1"/>
          </a:solidFill>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Risk of social exclusion(</a:t>
            </a:r>
            <a:r>
              <a:rPr kumimoji="1" lang="en-US" altLang="ja-JP" b="1" dirty="0" err="1">
                <a:latin typeface="Meiryo UI" panose="020B0604030504040204" pitchFamily="50" charset="-128"/>
                <a:ea typeface="Meiryo UI" panose="020B0604030504040204" pitchFamily="50" charset="-128"/>
              </a:rPr>
              <a:t>SOCEX</a:t>
            </a:r>
            <a:r>
              <a:rPr kumimoji="1"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40" name="正方形/長方形 39"/>
          <p:cNvSpPr/>
          <p:nvPr/>
        </p:nvSpPr>
        <p:spPr>
          <a:xfrm>
            <a:off x="7000214" y="4335969"/>
            <a:ext cx="2440215" cy="648090"/>
          </a:xfrm>
          <a:prstGeom prst="rect">
            <a:avLst/>
          </a:prstGeom>
          <a:solidFill>
            <a:schemeClr val="bg1"/>
          </a:solidFill>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b="1" dirty="0">
                <a:latin typeface="Meiryo UI" panose="020B0604030504040204" pitchFamily="50" charset="-128"/>
                <a:ea typeface="Meiryo UI" panose="020B0604030504040204" pitchFamily="50" charset="-128"/>
              </a:rPr>
              <a:t>Personal wellbeing(</a:t>
            </a:r>
            <a:r>
              <a:rPr lang="en-US" altLang="ja-JP" b="1" dirty="0" err="1">
                <a:latin typeface="Meiryo UI" panose="020B0604030504040204" pitchFamily="50" charset="-128"/>
                <a:ea typeface="Meiryo UI" panose="020B0604030504040204" pitchFamily="50" charset="-128"/>
              </a:rPr>
              <a:t>PWI</a:t>
            </a:r>
            <a:r>
              <a:rPr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cxnSp>
        <p:nvCxnSpPr>
          <p:cNvPr id="42" name="直線矢印コネクタ 41"/>
          <p:cNvCxnSpPr>
            <a:stCxn id="39" idx="3"/>
            <a:endCxn id="40" idx="1"/>
          </p:cNvCxnSpPr>
          <p:nvPr/>
        </p:nvCxnSpPr>
        <p:spPr>
          <a:xfrm>
            <a:off x="4979871" y="4660014"/>
            <a:ext cx="2020343"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569884" y="1668690"/>
            <a:ext cx="11286916" cy="5098895"/>
          </a:xfrm>
          <a:prstGeom prst="rect">
            <a:avLst/>
          </a:prstGeom>
          <a:solidFill>
            <a:schemeClr val="bg1">
              <a:alpha val="70000"/>
            </a:scheme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1" name="直線矢印コネクタ 40"/>
          <p:cNvCxnSpPr/>
          <p:nvPr/>
        </p:nvCxnSpPr>
        <p:spPr>
          <a:xfrm flipH="1" flipV="1">
            <a:off x="5343984" y="3235620"/>
            <a:ext cx="792110" cy="10385"/>
          </a:xfrm>
          <a:prstGeom prst="straightConnector1">
            <a:avLst/>
          </a:prstGeom>
          <a:ln w="254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997302" y="2492085"/>
            <a:ext cx="596638" cy="584775"/>
          </a:xfrm>
          <a:prstGeom prst="rect">
            <a:avLst/>
          </a:prstGeom>
          <a:noFill/>
        </p:spPr>
        <p:txBody>
          <a:bodyPr wrap="none" rtlCol="0">
            <a:spAutoFit/>
          </a:bodyPr>
          <a:lstStyle/>
          <a:p>
            <a:r>
              <a:rPr lang="en-US" altLang="ja-JP" sz="3200" b="1" dirty="0">
                <a:solidFill>
                  <a:srgbClr val="FF0000"/>
                </a:solidFill>
              </a:rPr>
              <a:t>×</a:t>
            </a:r>
            <a:endParaRPr kumimoji="1" lang="ja-JP" altLang="en-US" sz="3200" b="1" dirty="0">
              <a:solidFill>
                <a:srgbClr val="FF0000"/>
              </a:solidFill>
            </a:endParaRPr>
          </a:p>
        </p:txBody>
      </p:sp>
      <p:sp>
        <p:nvSpPr>
          <p:cNvPr id="48" name="楕円 47"/>
          <p:cNvSpPr/>
          <p:nvPr/>
        </p:nvSpPr>
        <p:spPr>
          <a:xfrm>
            <a:off x="1872471" y="2391699"/>
            <a:ext cx="3105039" cy="2252044"/>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楕円 48"/>
          <p:cNvSpPr/>
          <p:nvPr/>
        </p:nvSpPr>
        <p:spPr>
          <a:xfrm>
            <a:off x="6403861" y="2391699"/>
            <a:ext cx="3105039" cy="2252044"/>
          </a:xfrm>
          <a:prstGeom prst="ellips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正方形/長方形 49"/>
          <p:cNvSpPr/>
          <p:nvPr/>
        </p:nvSpPr>
        <p:spPr>
          <a:xfrm>
            <a:off x="949796" y="3846627"/>
            <a:ext cx="1263486" cy="400110"/>
          </a:xfrm>
          <a:prstGeom prst="rect">
            <a:avLst/>
          </a:prstGeom>
        </p:spPr>
        <p:txBody>
          <a:bodyPr wrap="none">
            <a:spAutoFit/>
          </a:bodyPr>
          <a:lstStyle/>
          <a:p>
            <a:pPr algn="ctr"/>
            <a:r>
              <a:rPr lang="ja-JP" altLang="en-US" sz="2000" b="1" dirty="0">
                <a:solidFill>
                  <a:srgbClr val="0000FF"/>
                </a:solidFill>
                <a:latin typeface="Meiryo UI" panose="020B0604030504040204" pitchFamily="50" charset="-128"/>
                <a:ea typeface="Meiryo UI" panose="020B0604030504040204" pitchFamily="50" charset="-128"/>
              </a:rPr>
              <a:t>強い 関係</a:t>
            </a:r>
          </a:p>
        </p:txBody>
      </p:sp>
      <p:sp>
        <p:nvSpPr>
          <p:cNvPr id="51" name="正方形/長方形 50"/>
          <p:cNvSpPr/>
          <p:nvPr/>
        </p:nvSpPr>
        <p:spPr>
          <a:xfrm>
            <a:off x="9493301" y="3671608"/>
            <a:ext cx="1263486" cy="400110"/>
          </a:xfrm>
          <a:prstGeom prst="rect">
            <a:avLst/>
          </a:prstGeom>
        </p:spPr>
        <p:txBody>
          <a:bodyPr wrap="none">
            <a:spAutoFit/>
          </a:bodyPr>
          <a:lstStyle/>
          <a:p>
            <a:pPr algn="ctr"/>
            <a:r>
              <a:rPr lang="ja-JP" altLang="en-US" sz="2000" b="1" dirty="0">
                <a:solidFill>
                  <a:srgbClr val="0000FF"/>
                </a:solidFill>
                <a:latin typeface="Meiryo UI" panose="020B0604030504040204" pitchFamily="50" charset="-128"/>
                <a:ea typeface="Meiryo UI" panose="020B0604030504040204" pitchFamily="50" charset="-128"/>
              </a:rPr>
              <a:t>強い 関係</a:t>
            </a:r>
          </a:p>
        </p:txBody>
      </p:sp>
      <p:sp>
        <p:nvSpPr>
          <p:cNvPr id="52" name="楕円 51"/>
          <p:cNvSpPr/>
          <p:nvPr/>
        </p:nvSpPr>
        <p:spPr>
          <a:xfrm>
            <a:off x="3385946" y="2881326"/>
            <a:ext cx="2133717" cy="788381"/>
          </a:xfrm>
          <a:prstGeom prst="ellipse">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正方形/長方形 52"/>
          <p:cNvSpPr/>
          <p:nvPr/>
        </p:nvSpPr>
        <p:spPr>
          <a:xfrm>
            <a:off x="3695255" y="3603295"/>
            <a:ext cx="1787669" cy="830997"/>
          </a:xfrm>
          <a:prstGeom prst="rect">
            <a:avLst/>
          </a:prstGeom>
        </p:spPr>
        <p:txBody>
          <a:bodyPr wrap="none">
            <a:spAutoFit/>
          </a:bodyPr>
          <a:lstStyle/>
          <a:p>
            <a:pPr algn="ctr"/>
            <a:r>
              <a:rPr lang="ja-JP" altLang="en-US" sz="1600" b="1" dirty="0">
                <a:solidFill>
                  <a:schemeClr val="accent6">
                    <a:lumMod val="75000"/>
                  </a:schemeClr>
                </a:solidFill>
                <a:latin typeface="Meiryo UI" panose="020B0604030504040204" pitchFamily="50" charset="-128"/>
                <a:ea typeface="Meiryo UI" panose="020B0604030504040204" pitchFamily="50" charset="-128"/>
              </a:rPr>
              <a:t>追加 </a:t>
            </a:r>
            <a:r>
              <a:rPr lang="en-US" altLang="ja-JP" sz="1600" b="1" dirty="0" smtClean="0">
                <a:solidFill>
                  <a:schemeClr val="accent6">
                    <a:lumMod val="75000"/>
                  </a:schemeClr>
                </a:solidFill>
                <a:latin typeface="Meiryo UI" panose="020B0604030504040204" pitchFamily="50" charset="-128"/>
                <a:ea typeface="Meiryo UI" panose="020B0604030504040204" pitchFamily="50" charset="-128"/>
              </a:rPr>
              <a:t> </a:t>
            </a:r>
            <a:r>
              <a:rPr lang="en-US" altLang="ja-JP" sz="1600" b="1" dirty="0">
                <a:solidFill>
                  <a:schemeClr val="accent6">
                    <a:lumMod val="75000"/>
                  </a:schemeClr>
                </a:solidFill>
                <a:latin typeface="Meiryo UI" panose="020B0604030504040204" pitchFamily="50" charset="-128"/>
                <a:ea typeface="Meiryo UI" panose="020B0604030504040204" pitchFamily="50" charset="-128"/>
              </a:rPr>
              <a:t/>
            </a:r>
            <a:br>
              <a:rPr lang="en-US" altLang="ja-JP" sz="1600" b="1" dirty="0">
                <a:solidFill>
                  <a:schemeClr val="accent6">
                    <a:lumMod val="75000"/>
                  </a:schemeClr>
                </a:solidFill>
                <a:latin typeface="Meiryo UI" panose="020B0604030504040204" pitchFamily="50" charset="-128"/>
                <a:ea typeface="Meiryo UI" panose="020B0604030504040204" pitchFamily="50" charset="-128"/>
              </a:rPr>
            </a:br>
            <a:r>
              <a:rPr lang="ja-JP" altLang="en-US" sz="1600" b="1" dirty="0">
                <a:solidFill>
                  <a:schemeClr val="accent6">
                    <a:lumMod val="75000"/>
                  </a:schemeClr>
                </a:solidFill>
                <a:latin typeface="Meiryo UI" panose="020B0604030504040204" pitchFamily="50" charset="-128"/>
                <a:ea typeface="Meiryo UI" panose="020B0604030504040204" pitchFamily="50" charset="-128"/>
              </a:rPr>
              <a:t>（</a:t>
            </a:r>
            <a:r>
              <a:rPr lang="en-US" altLang="ja-JP" sz="1600" b="1" dirty="0" err="1">
                <a:solidFill>
                  <a:schemeClr val="accent6">
                    <a:lumMod val="75000"/>
                  </a:schemeClr>
                </a:solidFill>
                <a:latin typeface="Meiryo UI" panose="020B0604030504040204" pitchFamily="50" charset="-128"/>
                <a:ea typeface="Meiryo UI" panose="020B0604030504040204" pitchFamily="50" charset="-128"/>
              </a:rPr>
              <a:t>Diener</a:t>
            </a:r>
            <a:r>
              <a:rPr lang="en-US" altLang="ja-JP" sz="1600" b="1" dirty="0">
                <a:solidFill>
                  <a:schemeClr val="accent6">
                    <a:lumMod val="75000"/>
                  </a:schemeClr>
                </a:solidFill>
                <a:latin typeface="Meiryo UI" panose="020B0604030504040204" pitchFamily="50" charset="-128"/>
                <a:ea typeface="Meiryo UI" panose="020B0604030504040204" pitchFamily="50" charset="-128"/>
              </a:rPr>
              <a:t> et al. </a:t>
            </a:r>
          </a:p>
          <a:p>
            <a:pPr algn="ctr"/>
            <a:r>
              <a:rPr lang="en-US" altLang="ja-JP" sz="1600" b="1" dirty="0">
                <a:solidFill>
                  <a:schemeClr val="accent6">
                    <a:lumMod val="75000"/>
                  </a:schemeClr>
                </a:solidFill>
                <a:latin typeface="Meiryo UI" panose="020B0604030504040204" pitchFamily="50" charset="-128"/>
                <a:ea typeface="Meiryo UI" panose="020B0604030504040204" pitchFamily="50" charset="-128"/>
              </a:rPr>
              <a:t>1999</a:t>
            </a:r>
            <a:r>
              <a:rPr lang="ja-JP" altLang="en-US" sz="1600" b="1" dirty="0">
                <a:solidFill>
                  <a:schemeClr val="accent6">
                    <a:lumMod val="75000"/>
                  </a:schemeClr>
                </a:solidFill>
                <a:latin typeface="Meiryo UI" panose="020B0604030504040204" pitchFamily="50" charset="-128"/>
                <a:ea typeface="Meiryo UI" panose="020B0604030504040204" pitchFamily="50" charset="-128"/>
              </a:rPr>
              <a:t>）</a:t>
            </a:r>
            <a:r>
              <a:rPr lang="en-US" altLang="ja-JP" sz="1600" b="1" dirty="0">
                <a:solidFill>
                  <a:schemeClr val="accent6">
                    <a:lumMod val="75000"/>
                  </a:schemeClr>
                </a:solidFill>
                <a:latin typeface="Meiryo UI" panose="020B0604030504040204" pitchFamily="50" charset="-128"/>
                <a:ea typeface="Meiryo UI" panose="020B0604030504040204" pitchFamily="50" charset="-128"/>
              </a:rPr>
              <a:t> </a:t>
            </a:r>
            <a:endParaRPr lang="ja-JP" altLang="en-US" sz="1600" b="1" dirty="0">
              <a:solidFill>
                <a:schemeClr val="accent6">
                  <a:lumMod val="75000"/>
                </a:schemeClr>
              </a:solidFill>
              <a:latin typeface="Meiryo UI" panose="020B0604030504040204" pitchFamily="50" charset="-128"/>
              <a:ea typeface="Meiryo UI" panose="020B0604030504040204" pitchFamily="50" charset="-128"/>
            </a:endParaRPr>
          </a:p>
        </p:txBody>
      </p:sp>
      <p:sp>
        <p:nvSpPr>
          <p:cNvPr id="55" name="楕円 54"/>
          <p:cNvSpPr/>
          <p:nvPr/>
        </p:nvSpPr>
        <p:spPr>
          <a:xfrm>
            <a:off x="5916265" y="2881326"/>
            <a:ext cx="1223908" cy="788381"/>
          </a:xfrm>
          <a:prstGeom prst="ellipse">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正方形/長方形 56"/>
          <p:cNvSpPr/>
          <p:nvPr/>
        </p:nvSpPr>
        <p:spPr>
          <a:xfrm>
            <a:off x="5879473" y="3631365"/>
            <a:ext cx="1565165" cy="1815882"/>
          </a:xfrm>
          <a:prstGeom prst="rect">
            <a:avLst/>
          </a:prstGeom>
        </p:spPr>
        <p:txBody>
          <a:bodyPr wrap="square">
            <a:spAutoFit/>
          </a:bodyPr>
          <a:lstStyle/>
          <a:p>
            <a:pPr algn="ctr"/>
            <a:r>
              <a:rPr lang="ja-JP" altLang="en-US" sz="1600" b="1" dirty="0">
                <a:solidFill>
                  <a:schemeClr val="accent6">
                    <a:lumMod val="75000"/>
                  </a:schemeClr>
                </a:solidFill>
                <a:latin typeface="Meiryo UI" panose="020B0604030504040204" pitchFamily="50" charset="-128"/>
                <a:ea typeface="Meiryo UI" panose="020B0604030504040204" pitchFamily="50" charset="-128"/>
              </a:rPr>
              <a:t>追加</a:t>
            </a:r>
            <a:r>
              <a:rPr lang="en-US" altLang="ja-JP" sz="1600" b="1" dirty="0">
                <a:solidFill>
                  <a:schemeClr val="accent6">
                    <a:lumMod val="75000"/>
                  </a:schemeClr>
                </a:solidFill>
                <a:latin typeface="Meiryo UI" panose="020B0604030504040204" pitchFamily="50" charset="-128"/>
                <a:ea typeface="Meiryo UI" panose="020B0604030504040204" pitchFamily="50" charset="-128"/>
              </a:rPr>
              <a:t/>
            </a:r>
            <a:br>
              <a:rPr lang="en-US" altLang="ja-JP" sz="1600" b="1" dirty="0">
                <a:solidFill>
                  <a:schemeClr val="accent6">
                    <a:lumMod val="75000"/>
                  </a:schemeClr>
                </a:solidFill>
                <a:latin typeface="Meiryo UI" panose="020B0604030504040204" pitchFamily="50" charset="-128"/>
                <a:ea typeface="Meiryo UI" panose="020B0604030504040204" pitchFamily="50" charset="-128"/>
              </a:rPr>
            </a:br>
            <a:r>
              <a:rPr lang="en-US" altLang="ja-JP" sz="1600" b="1" dirty="0">
                <a:solidFill>
                  <a:schemeClr val="accent6">
                    <a:lumMod val="75000"/>
                  </a:schemeClr>
                </a:solidFill>
                <a:latin typeface="Meiryo UI" panose="020B0604030504040204" pitchFamily="50" charset="-128"/>
                <a:ea typeface="Meiryo UI" panose="020B0604030504040204" pitchFamily="50" charset="-128"/>
              </a:rPr>
              <a:t>(</a:t>
            </a:r>
            <a:r>
              <a:rPr lang="nn-NO" altLang="ja-JP" sz="1600" b="1" dirty="0">
                <a:solidFill>
                  <a:schemeClr val="accent6">
                    <a:lumMod val="75000"/>
                  </a:schemeClr>
                </a:solidFill>
                <a:latin typeface="Meiryo UI" panose="020B0604030504040204" pitchFamily="50" charset="-128"/>
                <a:ea typeface="Meiryo UI" panose="020B0604030504040204" pitchFamily="50" charset="-128"/>
              </a:rPr>
              <a:t>Van Praag and Ferreri-i Carbonell, 2004; Cummins, 2011</a:t>
            </a:r>
            <a:r>
              <a:rPr lang="ja-JP" altLang="nn-NO" sz="1600" b="1" dirty="0">
                <a:solidFill>
                  <a:schemeClr val="accent6">
                    <a:lumMod val="75000"/>
                  </a:schemeClr>
                </a:solidFill>
                <a:latin typeface="Meiryo UI" panose="020B0604030504040204" pitchFamily="50" charset="-128"/>
                <a:ea typeface="Meiryo UI" panose="020B0604030504040204" pitchFamily="50" charset="-128"/>
              </a:rPr>
              <a:t>）</a:t>
            </a:r>
            <a:endParaRPr lang="ja-JP" altLang="en-US" sz="1600" b="1" dirty="0">
              <a:solidFill>
                <a:schemeClr val="accent6">
                  <a:lumMod val="75000"/>
                </a:schemeClr>
              </a:solidFill>
              <a:latin typeface="Meiryo UI" panose="020B0604030504040204" pitchFamily="50" charset="-128"/>
              <a:ea typeface="Meiryo UI" panose="020B0604030504040204" pitchFamily="50" charset="-128"/>
            </a:endParaRPr>
          </a:p>
        </p:txBody>
      </p:sp>
      <p:cxnSp>
        <p:nvCxnSpPr>
          <p:cNvPr id="7" name="直線矢印コネクタ 6"/>
          <p:cNvCxnSpPr/>
          <p:nvPr/>
        </p:nvCxnSpPr>
        <p:spPr>
          <a:xfrm>
            <a:off x="4802095" y="2461935"/>
            <a:ext cx="2272490" cy="1865299"/>
          </a:xfrm>
          <a:prstGeom prst="straightConnector1">
            <a:avLst/>
          </a:prstGeom>
          <a:ln w="25400">
            <a:solidFill>
              <a:srgbClr val="FF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3" name="フリーフォーム 12"/>
          <p:cNvSpPr/>
          <p:nvPr/>
        </p:nvSpPr>
        <p:spPr>
          <a:xfrm>
            <a:off x="3696511" y="4980711"/>
            <a:ext cx="4591455" cy="717680"/>
          </a:xfrm>
          <a:custGeom>
            <a:avLst/>
            <a:gdLst>
              <a:gd name="connsiteX0" fmla="*/ 0 w 4591455"/>
              <a:gd name="connsiteY0" fmla="*/ 0 h 1011677"/>
              <a:gd name="connsiteX1" fmla="*/ 2519463 w 4591455"/>
              <a:gd name="connsiteY1" fmla="*/ 1011677 h 1011677"/>
              <a:gd name="connsiteX2" fmla="*/ 4591455 w 4591455"/>
              <a:gd name="connsiteY2" fmla="*/ 0 h 1011677"/>
              <a:gd name="connsiteX0" fmla="*/ 0 w 4591455"/>
              <a:gd name="connsiteY0" fmla="*/ 0 h 1025577"/>
              <a:gd name="connsiteX1" fmla="*/ 2266544 w 4591455"/>
              <a:gd name="connsiteY1" fmla="*/ 1025577 h 1025577"/>
              <a:gd name="connsiteX2" fmla="*/ 4591455 w 4591455"/>
              <a:gd name="connsiteY2" fmla="*/ 0 h 1025577"/>
              <a:gd name="connsiteX0" fmla="*/ 0 w 4591455"/>
              <a:gd name="connsiteY0" fmla="*/ 0 h 1025577"/>
              <a:gd name="connsiteX1" fmla="*/ 2324910 w 4591455"/>
              <a:gd name="connsiteY1" fmla="*/ 1025577 h 1025577"/>
              <a:gd name="connsiteX2" fmla="*/ 4591455 w 4591455"/>
              <a:gd name="connsiteY2" fmla="*/ 0 h 1025577"/>
            </a:gdLst>
            <a:ahLst/>
            <a:cxnLst>
              <a:cxn ang="0">
                <a:pos x="connsiteX0" y="connsiteY0"/>
              </a:cxn>
              <a:cxn ang="0">
                <a:pos x="connsiteX1" y="connsiteY1"/>
              </a:cxn>
              <a:cxn ang="0">
                <a:pos x="connsiteX2" y="connsiteY2"/>
              </a:cxn>
            </a:cxnLst>
            <a:rect l="l" t="t" r="r" b="b"/>
            <a:pathLst>
              <a:path w="4591455" h="1025577">
                <a:moveTo>
                  <a:pt x="0" y="0"/>
                </a:moveTo>
                <a:cubicBezTo>
                  <a:pt x="877110" y="505838"/>
                  <a:pt x="1559668" y="1025577"/>
                  <a:pt x="2324910" y="1025577"/>
                </a:cubicBezTo>
                <a:cubicBezTo>
                  <a:pt x="3090152" y="1025577"/>
                  <a:pt x="3938080" y="505838"/>
                  <a:pt x="4591455" y="0"/>
                </a:cubicBezTo>
              </a:path>
            </a:pathLst>
          </a:custGeom>
          <a:noFill/>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正方形/長方形 14"/>
          <p:cNvSpPr/>
          <p:nvPr/>
        </p:nvSpPr>
        <p:spPr>
          <a:xfrm>
            <a:off x="3759763" y="5751923"/>
            <a:ext cx="5936737" cy="800219"/>
          </a:xfrm>
          <a:prstGeom prst="rect">
            <a:avLst/>
          </a:prstGeom>
        </p:spPr>
        <p:txBody>
          <a:bodyPr wrap="square">
            <a:spAutoFit/>
          </a:bodyPr>
          <a:lstStyle/>
          <a:p>
            <a:r>
              <a:rPr lang="en-US" altLang="ja-JP" b="1" dirty="0">
                <a:solidFill>
                  <a:srgbClr val="FF0000"/>
                </a:solidFill>
                <a:latin typeface="Meiryo UI" panose="020B0604030504040204" pitchFamily="50" charset="-128"/>
                <a:ea typeface="Meiryo UI" panose="020B0604030504040204" pitchFamily="50" charset="-128"/>
              </a:rPr>
              <a:t>3</a:t>
            </a:r>
            <a:r>
              <a:rPr lang="ja-JP" altLang="en-US" b="1" dirty="0">
                <a:solidFill>
                  <a:srgbClr val="FF0000"/>
                </a:solidFill>
                <a:latin typeface="Meiryo UI" panose="020B0604030504040204" pitchFamily="50" charset="-128"/>
                <a:ea typeface="Meiryo UI" panose="020B0604030504040204" pitchFamily="50" charset="-128"/>
              </a:rPr>
              <a:t>段階最小二乗法</a:t>
            </a:r>
            <a:r>
              <a:rPr lang="en-US" altLang="ja-JP" b="1" dirty="0">
                <a:solidFill>
                  <a:srgbClr val="FF0000"/>
                </a:solidFill>
                <a:latin typeface="Meiryo UI" panose="020B0604030504040204" pitchFamily="50" charset="-128"/>
                <a:ea typeface="Meiryo UI" panose="020B0604030504040204" pitchFamily="50" charset="-128"/>
              </a:rPr>
              <a:t>(</a:t>
            </a:r>
            <a:r>
              <a:rPr lang="en-US" altLang="ja-JP" b="1" dirty="0" err="1">
                <a:solidFill>
                  <a:srgbClr val="FF0000"/>
                </a:solidFill>
                <a:latin typeface="Meiryo UI" panose="020B0604030504040204" pitchFamily="50" charset="-128"/>
                <a:ea typeface="Meiryo UI" panose="020B0604030504040204" pitchFamily="50" charset="-128"/>
              </a:rPr>
              <a:t>3SLS</a:t>
            </a:r>
            <a:r>
              <a:rPr lang="en-US" altLang="ja-JP" b="1" dirty="0">
                <a:solidFill>
                  <a:srgbClr val="FF0000"/>
                </a:solidFill>
                <a:latin typeface="Meiryo UI" panose="020B0604030504040204" pitchFamily="50" charset="-128"/>
                <a:ea typeface="Meiryo UI" panose="020B0604030504040204" pitchFamily="50" charset="-128"/>
              </a:rPr>
              <a:t>)</a:t>
            </a:r>
            <a:r>
              <a:rPr lang="ja-JP" altLang="en-US" b="1" dirty="0">
                <a:solidFill>
                  <a:srgbClr val="FF0000"/>
                </a:solidFill>
                <a:latin typeface="Meiryo UI" panose="020B0604030504040204" pitchFamily="50" charset="-128"/>
                <a:ea typeface="Meiryo UI" panose="020B0604030504040204" pitchFamily="50" charset="-128"/>
              </a:rPr>
              <a:t>の選択</a:t>
            </a:r>
            <a:r>
              <a:rPr lang="ja-JP" altLang="en-US" sz="1400" b="1" dirty="0" smtClean="0">
                <a:latin typeface="Meiryo UI" panose="020B0604030504040204" pitchFamily="50" charset="-128"/>
                <a:ea typeface="Meiryo UI" panose="020B0604030504040204" pitchFamily="50" charset="-128"/>
              </a:rPr>
              <a:t>→ </a:t>
            </a:r>
            <a:endParaRPr lang="en-US" altLang="ja-JP" sz="1400" b="1" dirty="0" smtClean="0">
              <a:latin typeface="Meiryo UI" panose="020B0604030504040204" pitchFamily="50" charset="-128"/>
              <a:ea typeface="Meiryo UI" panose="020B0604030504040204" pitchFamily="50" charset="-128"/>
            </a:endParaRPr>
          </a:p>
          <a:p>
            <a:r>
              <a:rPr lang="en-US" altLang="ja-JP"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一つの方程式のパラメータを推定する際に、他の方程式の過同定制約が考慮されない </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という問題に対して。</a:t>
            </a:r>
          </a:p>
        </p:txBody>
      </p:sp>
      <p:sp>
        <p:nvSpPr>
          <p:cNvPr id="62" name="正方形/長方形 61"/>
          <p:cNvSpPr/>
          <p:nvPr/>
        </p:nvSpPr>
        <p:spPr>
          <a:xfrm>
            <a:off x="93988" y="908650"/>
            <a:ext cx="11978842" cy="954107"/>
          </a:xfrm>
          <a:prstGeom prst="rect">
            <a:avLst/>
          </a:prstGeom>
          <a:ln w="38100">
            <a:solidFill>
              <a:schemeClr val="tx1"/>
            </a:solidFill>
          </a:ln>
        </p:spPr>
        <p:txBody>
          <a:bodyPr wrap="square">
            <a:spAutoFit/>
          </a:bodyPr>
          <a:lstStyle/>
          <a:p>
            <a:pPr algn="ctr"/>
            <a:r>
              <a:rPr lang="en-US" altLang="ja-JP" sz="2800" b="1" dirty="0">
                <a:latin typeface="Meiryo UI" pitchFamily="50" charset="-128"/>
                <a:ea typeface="Meiryo UI" pitchFamily="50" charset="-128"/>
              </a:rPr>
              <a:t>Build a model from the results of statistical calculations and the contents of the previous studies</a:t>
            </a:r>
            <a:endParaRPr lang="ja-JP" altLang="en-US" sz="2800" b="1" dirty="0">
              <a:latin typeface="Meiryo UI" panose="020B0604030504040204" pitchFamily="50" charset="-128"/>
              <a:ea typeface="Meiryo UI" panose="020B0604030504040204" pitchFamily="50" charset="-128"/>
            </a:endParaRPr>
          </a:p>
        </p:txBody>
      </p:sp>
      <p:sp>
        <p:nvSpPr>
          <p:cNvPr id="68" name="正方形/長方形 67"/>
          <p:cNvSpPr/>
          <p:nvPr/>
        </p:nvSpPr>
        <p:spPr>
          <a:xfrm>
            <a:off x="5119916" y="2826949"/>
            <a:ext cx="1217001" cy="400110"/>
          </a:xfrm>
          <a:prstGeom prst="rect">
            <a:avLst/>
          </a:prstGeom>
        </p:spPr>
        <p:txBody>
          <a:bodyPr wrap="none">
            <a:spAutoFit/>
          </a:bodyPr>
          <a:lstStyle/>
          <a:p>
            <a:pPr algn="ctr"/>
            <a:r>
              <a:rPr lang="ja-JP" altLang="en-US" sz="2000" b="1" dirty="0">
                <a:latin typeface="Meiryo UI" panose="020B0604030504040204" pitchFamily="50" charset="-128"/>
                <a:ea typeface="Meiryo UI" panose="020B0604030504040204" pitchFamily="50" charset="-128"/>
              </a:rPr>
              <a:t>トライアル</a:t>
            </a:r>
          </a:p>
        </p:txBody>
      </p:sp>
    </p:spTree>
    <p:extLst>
      <p:ext uri="{BB962C8B-B14F-4D97-AF65-F5344CB8AC3E}">
        <p14:creationId xmlns:p14="http://schemas.microsoft.com/office/powerpoint/2010/main" val="25076016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6936514" cy="523220"/>
          </a:xfrm>
        </p:spPr>
        <p:txBody>
          <a:bodyPr/>
          <a:lstStyle/>
          <a:p>
            <a:pPr algn="l"/>
            <a:r>
              <a:rPr lang="en-US" altLang="ja-JP" sz="2800" b="1" dirty="0">
                <a:latin typeface="Meiryo UI" pitchFamily="50" charset="-128"/>
                <a:ea typeface="Meiryo UI" pitchFamily="50" charset="-128"/>
              </a:rPr>
              <a:t>7-3. Metropolitan Melbourne (Data)</a:t>
            </a:r>
            <a:endParaRPr lang="ja-JP" altLang="en-US" sz="2800" b="1" dirty="0">
              <a:latin typeface="Meiryo UI" pitchFamily="50" charset="-128"/>
              <a:ea typeface="Meiryo UI" pitchFamily="50" charset="-128"/>
            </a:endParaRPr>
          </a:p>
        </p:txBody>
      </p:sp>
      <p:sp>
        <p:nvSpPr>
          <p:cNvPr id="10" name="正方形/長方形 9"/>
          <p:cNvSpPr/>
          <p:nvPr/>
        </p:nvSpPr>
        <p:spPr>
          <a:xfrm>
            <a:off x="569884" y="1668690"/>
            <a:ext cx="11286916" cy="5098895"/>
          </a:xfrm>
          <a:prstGeom prst="rect">
            <a:avLst/>
          </a:prstGeom>
          <a:solidFill>
            <a:schemeClr val="bg1">
              <a:alpha val="70000"/>
            </a:scheme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正方形/長方形 61"/>
          <p:cNvSpPr/>
          <p:nvPr/>
        </p:nvSpPr>
        <p:spPr>
          <a:xfrm>
            <a:off x="93988" y="908650"/>
            <a:ext cx="11978842" cy="523220"/>
          </a:xfrm>
          <a:prstGeom prst="rect">
            <a:avLst/>
          </a:prstGeom>
          <a:ln w="38100">
            <a:solidFill>
              <a:schemeClr val="tx1"/>
            </a:solidFill>
          </a:ln>
        </p:spPr>
        <p:txBody>
          <a:bodyPr wrap="square">
            <a:spAutoFit/>
          </a:bodyPr>
          <a:lstStyle/>
          <a:p>
            <a:pPr algn="ctr"/>
            <a:r>
              <a:rPr lang="en-US" altLang="ja-JP" sz="2800" b="1" dirty="0">
                <a:latin typeface="Meiryo UI" pitchFamily="50" charset="-128"/>
                <a:ea typeface="Meiryo UI" pitchFamily="50" charset="-128"/>
              </a:rPr>
              <a:t>Mean, standard deviation, and sample size for each variable</a:t>
            </a:r>
            <a:endParaRPr lang="ja-JP" altLang="en-US" sz="2800" b="1" dirty="0">
              <a:latin typeface="Meiryo UI" panose="020B0604030504040204" pitchFamily="50" charset="-128"/>
              <a:ea typeface="Meiryo UI" panose="020B0604030504040204" pitchFamily="50" charset="-128"/>
            </a:endParaRPr>
          </a:p>
        </p:txBody>
      </p:sp>
      <p:pic>
        <p:nvPicPr>
          <p:cNvPr id="43" name="図 42"/>
          <p:cNvPicPr/>
          <p:nvPr/>
        </p:nvPicPr>
        <p:blipFill>
          <a:blip r:embed="rId3"/>
          <a:stretch>
            <a:fillRect/>
          </a:stretch>
        </p:blipFill>
        <p:spPr>
          <a:xfrm>
            <a:off x="404499" y="1632090"/>
            <a:ext cx="11357819" cy="5003103"/>
          </a:xfrm>
          <a:prstGeom prst="rect">
            <a:avLst/>
          </a:prstGeom>
        </p:spPr>
      </p:pic>
      <p:sp>
        <p:nvSpPr>
          <p:cNvPr id="45" name="正方形/長方形 44"/>
          <p:cNvSpPr/>
          <p:nvPr/>
        </p:nvSpPr>
        <p:spPr>
          <a:xfrm>
            <a:off x="2927561" y="6021361"/>
            <a:ext cx="1152160" cy="144020"/>
          </a:xfrm>
          <a:prstGeom prst="rect">
            <a:avLst/>
          </a:prstGeom>
          <a:solidFill>
            <a:srgbClr val="FFFF00">
              <a:alpha val="30000"/>
            </a:srgb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FF00"/>
              </a:solidFill>
            </a:endParaRPr>
          </a:p>
        </p:txBody>
      </p:sp>
      <p:sp>
        <p:nvSpPr>
          <p:cNvPr id="46" name="正方形/長方形 45"/>
          <p:cNvSpPr/>
          <p:nvPr/>
        </p:nvSpPr>
        <p:spPr>
          <a:xfrm>
            <a:off x="6528060" y="2924930"/>
            <a:ext cx="1512210" cy="216030"/>
          </a:xfrm>
          <a:prstGeom prst="rect">
            <a:avLst/>
          </a:prstGeom>
          <a:solidFill>
            <a:srgbClr val="FFFF00">
              <a:alpha val="30000"/>
            </a:srgb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FF00"/>
              </a:solidFill>
            </a:endParaRPr>
          </a:p>
        </p:txBody>
      </p:sp>
      <p:sp>
        <p:nvSpPr>
          <p:cNvPr id="47" name="正方形/長方形 46"/>
          <p:cNvSpPr/>
          <p:nvPr/>
        </p:nvSpPr>
        <p:spPr>
          <a:xfrm>
            <a:off x="6594735" y="4624421"/>
            <a:ext cx="1512210" cy="845244"/>
          </a:xfrm>
          <a:prstGeom prst="rect">
            <a:avLst/>
          </a:prstGeom>
          <a:solidFill>
            <a:srgbClr val="FF0000">
              <a:alpha val="30000"/>
            </a:srgb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FF00"/>
              </a:solidFill>
            </a:endParaRPr>
          </a:p>
        </p:txBody>
      </p:sp>
      <p:sp>
        <p:nvSpPr>
          <p:cNvPr id="54" name="正方形/長方形 53"/>
          <p:cNvSpPr/>
          <p:nvPr/>
        </p:nvSpPr>
        <p:spPr>
          <a:xfrm>
            <a:off x="2927561" y="6206816"/>
            <a:ext cx="1152160" cy="158785"/>
          </a:xfrm>
          <a:prstGeom prst="rect">
            <a:avLst/>
          </a:prstGeom>
          <a:solidFill>
            <a:srgbClr val="FF0000">
              <a:alpha val="30000"/>
            </a:srgb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FF00"/>
              </a:solidFill>
            </a:endParaRPr>
          </a:p>
        </p:txBody>
      </p:sp>
      <p:sp>
        <p:nvSpPr>
          <p:cNvPr id="56" name="正方形/長方形 55"/>
          <p:cNvSpPr/>
          <p:nvPr/>
        </p:nvSpPr>
        <p:spPr>
          <a:xfrm>
            <a:off x="8688360" y="5443991"/>
            <a:ext cx="1152160" cy="158785"/>
          </a:xfrm>
          <a:prstGeom prst="rect">
            <a:avLst/>
          </a:prstGeom>
          <a:solidFill>
            <a:schemeClr val="accent5">
              <a:alpha val="30000"/>
            </a:scheme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FF00"/>
              </a:solidFill>
            </a:endParaRPr>
          </a:p>
        </p:txBody>
      </p:sp>
      <p:sp>
        <p:nvSpPr>
          <p:cNvPr id="3" name="正方形/長方形 2"/>
          <p:cNvSpPr/>
          <p:nvPr/>
        </p:nvSpPr>
        <p:spPr>
          <a:xfrm>
            <a:off x="7065360" y="5894651"/>
            <a:ext cx="5007470" cy="830997"/>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The average age of all Victorians over </a:t>
            </a:r>
            <a:r>
              <a:rPr lang="ja-JP" altLang="en-US" sz="1600" dirty="0" smtClean="0">
                <a:latin typeface="Meiryo UI" panose="020B0604030504040204" pitchFamily="50" charset="-128"/>
                <a:ea typeface="Meiryo UI" panose="020B0604030504040204" pitchFamily="50" charset="-128"/>
              </a:rPr>
              <a:t>18 </a:t>
            </a:r>
            <a:r>
              <a:rPr lang="ja-JP" altLang="en-US" sz="1600" dirty="0">
                <a:latin typeface="Meiryo UI" panose="020B0604030504040204" pitchFamily="50" charset="-128"/>
                <a:ea typeface="Meiryo UI" panose="020B0604030504040204" pitchFamily="50" charset="-128"/>
              </a:rPr>
              <a:t>is </a:t>
            </a:r>
            <a:r>
              <a:rPr lang="en-US" altLang="ja-JP" sz="1600" dirty="0" smtClean="0">
                <a:latin typeface="Meiryo UI" panose="020B0604030504040204" pitchFamily="50" charset="-128"/>
                <a:ea typeface="Meiryo UI" panose="020B0604030504040204" pitchFamily="50" charset="-128"/>
              </a:rPr>
              <a:t>“</a:t>
            </a:r>
            <a:r>
              <a:rPr lang="ja-JP" altLang="en-US" sz="1600" i="1" dirty="0" smtClean="0">
                <a:solidFill>
                  <a:srgbClr val="0000FF"/>
                </a:solidFill>
                <a:latin typeface="Meiryo UI" panose="020B0604030504040204" pitchFamily="50" charset="-128"/>
                <a:ea typeface="Meiryo UI" panose="020B0604030504040204" pitchFamily="50" charset="-128"/>
              </a:rPr>
              <a:t>46 </a:t>
            </a:r>
            <a:r>
              <a:rPr lang="en-US" altLang="ja-JP" sz="1600" i="1" dirty="0" smtClean="0">
                <a:solidFill>
                  <a:srgbClr val="0000FF"/>
                </a:solidFill>
                <a:latin typeface="Meiryo UI" panose="020B0604030504040204" pitchFamily="50" charset="-128"/>
                <a:ea typeface="Meiryo UI" panose="020B0604030504040204" pitchFamily="50" charset="-128"/>
              </a:rPr>
              <a:t>years-old” </a:t>
            </a:r>
            <a:r>
              <a:rPr lang="en-US" altLang="ja-JP"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The </a:t>
            </a:r>
            <a:r>
              <a:rPr lang="ja-JP" altLang="en-US" sz="1600" dirty="0" smtClean="0">
                <a:latin typeface="Meiryo UI" panose="020B0604030504040204" pitchFamily="50" charset="-128"/>
                <a:ea typeface="Meiryo UI" panose="020B0604030504040204" pitchFamily="50" charset="-128"/>
              </a:rPr>
              <a:t>survey </a:t>
            </a:r>
            <a:r>
              <a:rPr lang="ja-JP" altLang="en-US" sz="1600" dirty="0">
                <a:latin typeface="Meiryo UI" panose="020B0604030504040204" pitchFamily="50" charset="-128"/>
                <a:ea typeface="Meiryo UI" panose="020B0604030504040204" pitchFamily="50" charset="-128"/>
              </a:rPr>
              <a:t>sample is heavily </a:t>
            </a:r>
            <a:r>
              <a:rPr lang="ja-JP" altLang="en-US" sz="1600" b="1" dirty="0">
                <a:solidFill>
                  <a:srgbClr val="0000FF"/>
                </a:solidFill>
                <a:latin typeface="Meiryo UI" panose="020B0604030504040204" pitchFamily="50" charset="-128"/>
                <a:ea typeface="Meiryo UI" panose="020B0604030504040204" pitchFamily="50" charset="-128"/>
              </a:rPr>
              <a:t>weighted</a:t>
            </a:r>
            <a:r>
              <a:rPr lang="ja-JP" altLang="en-US" sz="1600" dirty="0">
                <a:latin typeface="Meiryo UI" panose="020B0604030504040204" pitchFamily="50" charset="-128"/>
                <a:ea typeface="Meiryo UI" panose="020B0604030504040204" pitchFamily="50" charset="-128"/>
              </a:rPr>
              <a:t> toward the elderly.</a:t>
            </a:r>
          </a:p>
        </p:txBody>
      </p:sp>
      <p:cxnSp>
        <p:nvCxnSpPr>
          <p:cNvPr id="58" name="直線コネクタ 57"/>
          <p:cNvCxnSpPr/>
          <p:nvPr/>
        </p:nvCxnSpPr>
        <p:spPr>
          <a:xfrm>
            <a:off x="4871830" y="2075670"/>
            <a:ext cx="1722905"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880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19170" y="116540"/>
            <a:ext cx="3427605" cy="523220"/>
          </a:xfrm>
        </p:spPr>
        <p:txBody>
          <a:bodyPr/>
          <a:lstStyle/>
          <a:p>
            <a:pPr algn="l"/>
            <a:r>
              <a:rPr lang="en-US" altLang="ja-JP" sz="2800" b="1" dirty="0">
                <a:latin typeface="Meiryo UI" pitchFamily="50" charset="-128"/>
                <a:ea typeface="Meiryo UI" pitchFamily="50" charset="-128"/>
              </a:rPr>
              <a:t>0-1. Terminology</a:t>
            </a:r>
            <a:endParaRPr lang="ja-JP" altLang="en-US" sz="2800" b="1" dirty="0">
              <a:latin typeface="Meiryo UI" pitchFamily="50" charset="-128"/>
              <a:ea typeface="Meiryo UI" pitchFamily="50" charset="-128"/>
            </a:endParaRPr>
          </a:p>
        </p:txBody>
      </p:sp>
      <p:graphicFrame>
        <p:nvGraphicFramePr>
          <p:cNvPr id="36" name="表 35"/>
          <p:cNvGraphicFramePr>
            <a:graphicFrameLocks noGrp="1"/>
          </p:cNvGraphicFramePr>
          <p:nvPr>
            <p:extLst>
              <p:ext uri="{D42A27DB-BD31-4B8C-83A1-F6EECF244321}">
                <p14:modId xmlns:p14="http://schemas.microsoft.com/office/powerpoint/2010/main" val="858888657"/>
              </p:ext>
            </p:extLst>
          </p:nvPr>
        </p:nvGraphicFramePr>
        <p:xfrm>
          <a:off x="119170" y="980660"/>
          <a:ext cx="11953660" cy="3020488"/>
        </p:xfrm>
        <a:graphic>
          <a:graphicData uri="http://schemas.openxmlformats.org/drawingml/2006/table">
            <a:tbl>
              <a:tblPr firstRow="1" bandRow="1">
                <a:tableStyleId>{5C22544A-7EE6-4342-B048-85BDC9FD1C3A}</a:tableStyleId>
              </a:tblPr>
              <a:tblGrid>
                <a:gridCol w="2232310">
                  <a:extLst>
                    <a:ext uri="{9D8B030D-6E8A-4147-A177-3AD203B41FA5}">
                      <a16:colId xmlns:a16="http://schemas.microsoft.com/office/drawing/2014/main" val="20000"/>
                    </a:ext>
                  </a:extLst>
                </a:gridCol>
                <a:gridCol w="5760800">
                  <a:extLst>
                    <a:ext uri="{9D8B030D-6E8A-4147-A177-3AD203B41FA5}">
                      <a16:colId xmlns:a16="http://schemas.microsoft.com/office/drawing/2014/main" val="20001"/>
                    </a:ext>
                  </a:extLst>
                </a:gridCol>
                <a:gridCol w="3960550">
                  <a:extLst>
                    <a:ext uri="{9D8B030D-6E8A-4147-A177-3AD203B41FA5}">
                      <a16:colId xmlns:a16="http://schemas.microsoft.com/office/drawing/2014/main" val="53471679"/>
                    </a:ext>
                  </a:extLst>
                </a:gridCol>
              </a:tblGrid>
              <a:tr h="370467">
                <a:tc>
                  <a:txBody>
                    <a:bodyPr/>
                    <a:lstStyle/>
                    <a:p>
                      <a:pPr algn="ctr"/>
                      <a:r>
                        <a:rPr kumimoji="1" lang="en-US" altLang="ja-JP" sz="2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Term </a:t>
                      </a:r>
                      <a:endPar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2000" dirty="0">
                          <a:latin typeface="Meiryo UI" pitchFamily="50" charset="-128"/>
                          <a:ea typeface="Meiryo UI" pitchFamily="50" charset="-128"/>
                        </a:rPr>
                        <a:t>Outline</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2000" dirty="0">
                          <a:latin typeface="Meiryo UI" pitchFamily="50" charset="-128"/>
                          <a:ea typeface="Meiryo UI" pitchFamily="50" charset="-128"/>
                        </a:rPr>
                        <a:t>Others</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84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kern="1200" dirty="0">
                          <a:solidFill>
                            <a:schemeClr val="dk1"/>
                          </a:solidFill>
                          <a:latin typeface="Meiryo UI" panose="020B0604030504040204" pitchFamily="50" charset="-128"/>
                          <a:ea typeface="Meiryo UI" panose="020B0604030504040204" pitchFamily="50" charset="-128"/>
                          <a:cs typeface="+mn-cs"/>
                        </a:rPr>
                        <a:t>Health</a:t>
                      </a:r>
                      <a:endParaRPr kumimoji="1" lang="ja-JP" altLang="en-US" sz="24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0" dirty="0">
                          <a:solidFill>
                            <a:schemeClr val="tx1"/>
                          </a:solidFill>
                          <a:effectLst/>
                          <a:latin typeface="Meiryo UI" pitchFamily="50" charset="-128"/>
                          <a:ea typeface="Meiryo UI" pitchFamily="50" charset="-128"/>
                        </a:rPr>
                        <a:t>“Health is a state of complete physical, mental and social well-being and not merely the absence of disease or infirmity.</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0" dirty="0">
                          <a:solidFill>
                            <a:schemeClr val="tx1"/>
                          </a:solidFill>
                          <a:effectLst/>
                          <a:latin typeface="Meiryo UI" pitchFamily="50" charset="-128"/>
                          <a:ea typeface="Meiryo UI" pitchFamily="50" charset="-128"/>
                        </a:rPr>
                        <a:t>Definition </a:t>
                      </a:r>
                      <a:r>
                        <a:rPr lang="en-US" altLang="ja-JP" sz="1800" b="0" baseline="0" dirty="0">
                          <a:solidFill>
                            <a:schemeClr val="tx1"/>
                          </a:solidFill>
                          <a:effectLst/>
                          <a:latin typeface="Meiryo UI" pitchFamily="50" charset="-128"/>
                          <a:ea typeface="Meiryo UI" pitchFamily="50" charset="-128"/>
                        </a:rPr>
                        <a:t>by WHO </a:t>
                      </a:r>
                      <a:endParaRPr lang="ja-JP" altLang="en-US" sz="1800" b="0"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49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kern="1200" dirty="0">
                          <a:solidFill>
                            <a:schemeClr val="dk1"/>
                          </a:solidFill>
                          <a:latin typeface="Meiryo UI" panose="020B0604030504040204" pitchFamily="50" charset="-128"/>
                          <a:ea typeface="Meiryo UI" panose="020B0604030504040204" pitchFamily="50" charset="-128"/>
                          <a:cs typeface="+mn-cs"/>
                        </a:rPr>
                        <a:t>Well-being</a:t>
                      </a:r>
                      <a:endParaRPr kumimoji="1" lang="ja-JP" altLang="en-US" sz="24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1" dirty="0">
                          <a:solidFill>
                            <a:schemeClr val="tx1"/>
                          </a:solidFill>
                          <a:effectLst/>
                          <a:latin typeface="Meiryo UI" pitchFamily="50" charset="-128"/>
                          <a:ea typeface="Meiryo UI" pitchFamily="50" charset="-128"/>
                        </a:rPr>
                        <a:t>A state of </a:t>
                      </a:r>
                      <a:r>
                        <a:rPr lang="en-US" altLang="ja-JP" sz="1800" b="0" dirty="0">
                          <a:solidFill>
                            <a:schemeClr val="tx1"/>
                          </a:solidFill>
                          <a:effectLst/>
                          <a:latin typeface="Meiryo UI" pitchFamily="50" charset="-128"/>
                          <a:ea typeface="Meiryo UI" pitchFamily="50" charset="-128"/>
                        </a:rPr>
                        <a:t>happiness and fulfillment in all aspects of life: physical, mental, and social</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0" dirty="0">
                          <a:solidFill>
                            <a:srgbClr val="0000FF"/>
                          </a:solidFill>
                          <a:effectLst/>
                          <a:latin typeface="Meiryo UI" pitchFamily="50" charset="-128"/>
                          <a:ea typeface="Meiryo UI" pitchFamily="50" charset="-128"/>
                        </a:rPr>
                        <a:t>Using this</a:t>
                      </a:r>
                      <a:r>
                        <a:rPr lang="en-US" altLang="ja-JP" sz="1800" b="0" baseline="0" dirty="0">
                          <a:solidFill>
                            <a:srgbClr val="0000FF"/>
                          </a:solidFill>
                          <a:effectLst/>
                          <a:latin typeface="Meiryo UI" pitchFamily="50" charset="-128"/>
                          <a:ea typeface="Meiryo UI" pitchFamily="50" charset="-128"/>
                        </a:rPr>
                        <a:t> icon </a:t>
                      </a:r>
                      <a:r>
                        <a:rPr lang="ja-JP" altLang="en-US" sz="1800" b="0" baseline="0" dirty="0">
                          <a:solidFill>
                            <a:srgbClr val="0000FF"/>
                          </a:solidFill>
                          <a:effectLst/>
                          <a:latin typeface="Meiryo UI" pitchFamily="50" charset="-128"/>
                          <a:ea typeface="Meiryo UI" pitchFamily="50" charset="-128"/>
                        </a:rPr>
                        <a:t>→</a:t>
                      </a:r>
                      <a:r>
                        <a:rPr lang="en-US" altLang="ja-JP" sz="1800" b="0" baseline="0" dirty="0">
                          <a:solidFill>
                            <a:srgbClr val="0000FF"/>
                          </a:solidFill>
                          <a:effectLst/>
                          <a:latin typeface="Meiryo UI" pitchFamily="50" charset="-128"/>
                          <a:ea typeface="Meiryo UI" pitchFamily="50" charset="-128"/>
                        </a:rPr>
                        <a:t> </a:t>
                      </a:r>
                      <a:endParaRPr lang="ja-JP" altLang="en-US" sz="1800" b="0"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8549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kern="1200" dirty="0">
                          <a:solidFill>
                            <a:schemeClr val="dk1"/>
                          </a:solidFill>
                          <a:latin typeface="Meiryo UI" panose="020B0604030504040204" pitchFamily="50" charset="-128"/>
                          <a:ea typeface="Meiryo UI" panose="020B0604030504040204" pitchFamily="50" charset="-128"/>
                          <a:cs typeface="+mn-cs"/>
                        </a:rPr>
                        <a:t>Satisfaction</a:t>
                      </a:r>
                      <a:endParaRPr kumimoji="1" lang="ja-JP" altLang="en-US" sz="24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1" dirty="0">
                          <a:solidFill>
                            <a:schemeClr val="tx1"/>
                          </a:solidFill>
                          <a:effectLst/>
                          <a:latin typeface="Meiryo UI" pitchFamily="50" charset="-128"/>
                          <a:ea typeface="Meiryo UI" pitchFamily="50" charset="-128"/>
                        </a:rPr>
                        <a:t>Fulfilment</a:t>
                      </a:r>
                      <a:r>
                        <a:rPr lang="en-US" altLang="ja-JP" sz="1800" b="0" dirty="0">
                          <a:solidFill>
                            <a:schemeClr val="tx1"/>
                          </a:solidFill>
                          <a:effectLst/>
                          <a:latin typeface="Meiryo UI" pitchFamily="50" charset="-128"/>
                          <a:ea typeface="Meiryo UI" pitchFamily="50" charset="-128"/>
                        </a:rPr>
                        <a:t> of one's wishes, expectations, or needs, or the </a:t>
                      </a:r>
                      <a:r>
                        <a:rPr lang="en-US" altLang="ja-JP" sz="1800" b="1" dirty="0">
                          <a:solidFill>
                            <a:schemeClr val="tx1"/>
                          </a:solidFill>
                          <a:effectLst/>
                          <a:latin typeface="Meiryo UI" pitchFamily="50" charset="-128"/>
                          <a:ea typeface="Meiryo UI" pitchFamily="50" charset="-128"/>
                        </a:rPr>
                        <a:t>pleasure</a:t>
                      </a:r>
                      <a:r>
                        <a:rPr lang="en-US" altLang="ja-JP" sz="1800" b="0" dirty="0">
                          <a:solidFill>
                            <a:schemeClr val="tx1"/>
                          </a:solidFill>
                          <a:effectLst/>
                          <a:latin typeface="Meiryo UI" pitchFamily="50" charset="-128"/>
                          <a:ea typeface="Meiryo UI" pitchFamily="50" charset="-128"/>
                        </a:rPr>
                        <a:t> derived from this.</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0" dirty="0">
                          <a:solidFill>
                            <a:srgbClr val="0000FF"/>
                          </a:solidFill>
                          <a:effectLst/>
                          <a:latin typeface="Meiryo UI" pitchFamily="50" charset="-128"/>
                          <a:ea typeface="Meiryo UI" pitchFamily="50" charset="-128"/>
                        </a:rPr>
                        <a:t>Using this icon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52948"/>
                  </a:ext>
                </a:extLst>
              </a:tr>
            </a:tbl>
          </a:graphicData>
        </a:graphic>
      </p:graphicFrame>
      <p:pic>
        <p:nvPicPr>
          <p:cNvPr id="37" name="図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590" y="2348850"/>
            <a:ext cx="782317" cy="683844"/>
          </a:xfrm>
          <a:prstGeom prst="rect">
            <a:avLst/>
          </a:prstGeom>
        </p:spPr>
      </p:pic>
      <p:pic>
        <p:nvPicPr>
          <p:cNvPr id="39" name="図 38"/>
          <p:cNvPicPr>
            <a:picLocks noChangeAspect="1"/>
          </p:cNvPicPr>
          <p:nvPr/>
        </p:nvPicPr>
        <p:blipFill>
          <a:blip r:embed="rId4"/>
          <a:stretch>
            <a:fillRect/>
          </a:stretch>
        </p:blipFill>
        <p:spPr>
          <a:xfrm>
            <a:off x="10449712" y="3217205"/>
            <a:ext cx="664566" cy="672672"/>
          </a:xfrm>
          <a:prstGeom prst="rect">
            <a:avLst/>
          </a:prstGeom>
        </p:spPr>
      </p:pic>
      <p:pic>
        <p:nvPicPr>
          <p:cNvPr id="40" name="図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00" y="4581160"/>
            <a:ext cx="1290585" cy="1128134"/>
          </a:xfrm>
          <a:prstGeom prst="rect">
            <a:avLst/>
          </a:prstGeom>
        </p:spPr>
      </p:pic>
      <p:sp>
        <p:nvSpPr>
          <p:cNvPr id="3" name="正方形/長方形 2"/>
          <p:cNvSpPr/>
          <p:nvPr/>
        </p:nvSpPr>
        <p:spPr>
          <a:xfrm>
            <a:off x="2997060" y="4221110"/>
            <a:ext cx="5979339" cy="2462213"/>
          </a:xfrm>
          <a:prstGeom prst="rect">
            <a:avLst/>
          </a:prstGeom>
        </p:spPr>
        <p:txBody>
          <a:bodyPr wrap="square">
            <a:spAutoFit/>
          </a:bodyPr>
          <a:lstStyle/>
          <a:p>
            <a:r>
              <a:rPr lang="ja-JP" altLang="en-US" sz="2200" b="1" dirty="0" err="1">
                <a:latin typeface="Meiryo UI" panose="020B0604030504040204" pitchFamily="50" charset="-128"/>
                <a:ea typeface="Meiryo UI" panose="020B0604030504040204" pitchFamily="50" charset="-128"/>
              </a:rPr>
              <a:t>ー</a:t>
            </a:r>
            <a:r>
              <a:rPr lang="ja-JP" altLang="en-US" sz="2200" b="1" dirty="0">
                <a:latin typeface="Meiryo UI" panose="020B0604030504040204" pitchFamily="50" charset="-128"/>
                <a:ea typeface="Meiryo UI" panose="020B0604030504040204" pitchFamily="50" charset="-128"/>
              </a:rPr>
              <a:t> Positive emotions</a:t>
            </a:r>
            <a:endParaRPr lang="en-US" altLang="ja-JP" sz="2200" b="1" dirty="0">
              <a:latin typeface="Meiryo UI" panose="020B0604030504040204" pitchFamily="50" charset="-128"/>
              <a:ea typeface="Meiryo UI" panose="020B0604030504040204" pitchFamily="50" charset="-128"/>
            </a:endParaRPr>
          </a:p>
          <a:p>
            <a:r>
              <a:rPr lang="ja-JP" altLang="en-US" sz="2200" b="1" dirty="0" err="1">
                <a:latin typeface="Meiryo UI" panose="020B0604030504040204" pitchFamily="50" charset="-128"/>
                <a:ea typeface="Meiryo UI" panose="020B0604030504040204" pitchFamily="50" charset="-128"/>
              </a:rPr>
              <a:t>ー</a:t>
            </a:r>
            <a:r>
              <a:rPr lang="ja-JP" altLang="en-US" sz="2200" b="1" dirty="0">
                <a:latin typeface="Meiryo UI" panose="020B0604030504040204" pitchFamily="50" charset="-128"/>
                <a:ea typeface="Meiryo UI" panose="020B0604030504040204" pitchFamily="50" charset="-128"/>
              </a:rPr>
              <a:t> Motivation and immersion</a:t>
            </a:r>
            <a:endParaRPr lang="en-US" altLang="ja-JP" sz="2200" b="1" dirty="0">
              <a:latin typeface="Meiryo UI" panose="020B0604030504040204" pitchFamily="50" charset="-128"/>
              <a:ea typeface="Meiryo UI" panose="020B0604030504040204" pitchFamily="50" charset="-128"/>
            </a:endParaRPr>
          </a:p>
          <a:p>
            <a:r>
              <a:rPr lang="ja-JP" altLang="en-US" sz="2200" b="1" dirty="0" err="1">
                <a:latin typeface="Meiryo UI" panose="020B0604030504040204" pitchFamily="50" charset="-128"/>
                <a:ea typeface="Meiryo UI" panose="020B0604030504040204" pitchFamily="50" charset="-128"/>
              </a:rPr>
              <a:t>ー</a:t>
            </a:r>
            <a:r>
              <a:rPr lang="ja-JP" altLang="en-US" sz="2200" b="1" dirty="0">
                <a:latin typeface="Meiryo UI" panose="020B0604030504040204" pitchFamily="50" charset="-128"/>
                <a:ea typeface="Meiryo UI" panose="020B0604030504040204" pitchFamily="50" charset="-128"/>
              </a:rPr>
              <a:t> Awareness of self</a:t>
            </a:r>
            <a:endParaRPr lang="en-US" altLang="ja-JP" sz="2200" b="1" dirty="0">
              <a:latin typeface="Meiryo UI" panose="020B0604030504040204" pitchFamily="50" charset="-128"/>
              <a:ea typeface="Meiryo UI" panose="020B0604030504040204" pitchFamily="50" charset="-128"/>
            </a:endParaRPr>
          </a:p>
          <a:p>
            <a:r>
              <a:rPr lang="ja-JP" altLang="en-US" sz="2200" b="1" dirty="0" err="1">
                <a:solidFill>
                  <a:srgbClr val="0000FF"/>
                </a:solidFill>
                <a:latin typeface="Meiryo UI" panose="020B0604030504040204" pitchFamily="50" charset="-128"/>
                <a:ea typeface="Meiryo UI" panose="020B0604030504040204" pitchFamily="50" charset="-128"/>
              </a:rPr>
              <a:t>ー</a:t>
            </a:r>
            <a:r>
              <a:rPr lang="ja-JP" altLang="en-US" sz="2200" b="1" dirty="0">
                <a:solidFill>
                  <a:srgbClr val="0000FF"/>
                </a:solidFill>
                <a:latin typeface="Meiryo UI" panose="020B0604030504040204" pitchFamily="50" charset="-128"/>
                <a:ea typeface="Meiryo UI" panose="020B0604030504040204" pitchFamily="50" charset="-128"/>
              </a:rPr>
              <a:t> Mindfulness</a:t>
            </a:r>
            <a:endParaRPr lang="en-US" altLang="ja-JP" sz="2200" b="1" dirty="0">
              <a:solidFill>
                <a:srgbClr val="0000FF"/>
              </a:solidFill>
              <a:latin typeface="Meiryo UI" panose="020B0604030504040204" pitchFamily="50" charset="-128"/>
              <a:ea typeface="Meiryo UI" panose="020B0604030504040204" pitchFamily="50" charset="-128"/>
            </a:endParaRPr>
          </a:p>
          <a:p>
            <a:r>
              <a:rPr lang="ja-JP" altLang="en-US" sz="2200" b="1" dirty="0" err="1">
                <a:latin typeface="Meiryo UI" panose="020B0604030504040204" pitchFamily="50" charset="-128"/>
                <a:ea typeface="Meiryo UI" panose="020B0604030504040204" pitchFamily="50" charset="-128"/>
              </a:rPr>
              <a:t>ー</a:t>
            </a:r>
            <a:r>
              <a:rPr lang="ja-JP" altLang="en-US" sz="2200" b="1" dirty="0">
                <a:latin typeface="Meiryo UI" panose="020B0604030504040204" pitchFamily="50" charset="-128"/>
                <a:ea typeface="Meiryo UI" panose="020B0604030504040204" pitchFamily="50" charset="-128"/>
              </a:rPr>
              <a:t> Psychological resistance/resilience</a:t>
            </a:r>
            <a:endParaRPr lang="en-US" altLang="ja-JP" sz="2200" b="1" dirty="0">
              <a:latin typeface="Meiryo UI" panose="020B0604030504040204" pitchFamily="50" charset="-128"/>
              <a:ea typeface="Meiryo UI" panose="020B0604030504040204" pitchFamily="50" charset="-128"/>
            </a:endParaRPr>
          </a:p>
          <a:p>
            <a:r>
              <a:rPr lang="ja-JP" altLang="en-US" sz="2200" b="1" dirty="0" err="1">
                <a:latin typeface="Meiryo UI" panose="020B0604030504040204" pitchFamily="50" charset="-128"/>
                <a:ea typeface="Meiryo UI" panose="020B0604030504040204" pitchFamily="50" charset="-128"/>
              </a:rPr>
              <a:t>ー</a:t>
            </a:r>
            <a:r>
              <a:rPr lang="ja-JP" altLang="en-US" sz="2200" b="1" dirty="0">
                <a:latin typeface="Meiryo UI" panose="020B0604030504040204" pitchFamily="50" charset="-128"/>
                <a:ea typeface="Meiryo UI" panose="020B0604030504040204" pitchFamily="50" charset="-128"/>
              </a:rPr>
              <a:t> Empathy</a:t>
            </a:r>
            <a:endParaRPr lang="en-US" altLang="ja-JP" sz="2200" b="1" dirty="0">
              <a:latin typeface="Meiryo UI" panose="020B0604030504040204" pitchFamily="50" charset="-128"/>
              <a:ea typeface="Meiryo UI" panose="020B0604030504040204" pitchFamily="50" charset="-128"/>
            </a:endParaRPr>
          </a:p>
          <a:p>
            <a:r>
              <a:rPr lang="ja-JP" altLang="en-US" sz="2200" b="1" dirty="0" err="1">
                <a:latin typeface="Meiryo UI" panose="020B0604030504040204" pitchFamily="50" charset="-128"/>
                <a:ea typeface="Meiryo UI" panose="020B0604030504040204" pitchFamily="50" charset="-128"/>
              </a:rPr>
              <a:t>ー</a:t>
            </a:r>
            <a:r>
              <a:rPr lang="ja-JP" altLang="en-US" sz="2200" b="1" dirty="0">
                <a:latin typeface="Meiryo UI" panose="020B0604030504040204" pitchFamily="50" charset="-128"/>
                <a:ea typeface="Meiryo UI" panose="020B0604030504040204" pitchFamily="50" charset="-128"/>
              </a:rPr>
              <a:t> Compassion and altruistic behavior</a:t>
            </a:r>
          </a:p>
        </p:txBody>
      </p:sp>
      <p:sp>
        <p:nvSpPr>
          <p:cNvPr id="9" name="左中かっこ 8"/>
          <p:cNvSpPr/>
          <p:nvPr/>
        </p:nvSpPr>
        <p:spPr>
          <a:xfrm>
            <a:off x="2633926" y="4352120"/>
            <a:ext cx="363136" cy="2246769"/>
          </a:xfrm>
          <a:prstGeom prst="leftBrace">
            <a:avLst>
              <a:gd name="adj1" fmla="val 57887"/>
              <a:gd name="adj2"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3" name="図 42"/>
          <p:cNvPicPr>
            <a:picLocks noChangeAspect="1"/>
          </p:cNvPicPr>
          <p:nvPr/>
        </p:nvPicPr>
        <p:blipFill>
          <a:blip r:embed="rId4"/>
          <a:stretch>
            <a:fillRect/>
          </a:stretch>
        </p:blipFill>
        <p:spPr>
          <a:xfrm>
            <a:off x="10449712" y="4995148"/>
            <a:ext cx="942703" cy="954202"/>
          </a:xfrm>
          <a:prstGeom prst="rect">
            <a:avLst/>
          </a:prstGeom>
        </p:spPr>
      </p:pic>
      <p:cxnSp>
        <p:nvCxnSpPr>
          <p:cNvPr id="12" name="直線矢印コネクタ 11"/>
          <p:cNvCxnSpPr/>
          <p:nvPr/>
        </p:nvCxnSpPr>
        <p:spPr>
          <a:xfrm>
            <a:off x="5303890" y="5452216"/>
            <a:ext cx="5040700" cy="0"/>
          </a:xfrm>
          <a:prstGeom prst="straightConnector1">
            <a:avLst/>
          </a:prstGeom>
          <a:ln w="50800">
            <a:solidFill>
              <a:srgbClr val="0000FF"/>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427876" y="6421713"/>
            <a:ext cx="1923604" cy="461665"/>
          </a:xfrm>
          <a:prstGeom prst="rect">
            <a:avLst/>
          </a:prstGeom>
        </p:spPr>
        <p:txBody>
          <a:bodyPr wrap="none">
            <a:spAutoFit/>
          </a:bodyPr>
          <a:lstStyle/>
          <a:p>
            <a:r>
              <a:rPr lang="ja-JP" altLang="en-US" sz="2400" b="1" dirty="0">
                <a:solidFill>
                  <a:srgbClr val="0000FF"/>
                </a:solidFill>
                <a:latin typeface="Meiryo UI" panose="020B0604030504040204" pitchFamily="50" charset="-128"/>
                <a:ea typeface="Meiryo UI" panose="020B0604030504040204" pitchFamily="50" charset="-128"/>
              </a:rPr>
              <a:t>Well-being</a:t>
            </a:r>
          </a:p>
        </p:txBody>
      </p:sp>
      <p:sp>
        <p:nvSpPr>
          <p:cNvPr id="47" name="正方形/長方形 46"/>
          <p:cNvSpPr/>
          <p:nvPr/>
        </p:nvSpPr>
        <p:spPr>
          <a:xfrm>
            <a:off x="9984540" y="6309400"/>
            <a:ext cx="2100255" cy="461665"/>
          </a:xfrm>
          <a:prstGeom prst="rect">
            <a:avLst/>
          </a:prstGeom>
        </p:spPr>
        <p:txBody>
          <a:bodyPr wrap="none">
            <a:spAutoFit/>
          </a:bodyPr>
          <a:lstStyle/>
          <a:p>
            <a:r>
              <a:rPr lang="en-US" altLang="ja-JP" sz="2400" b="1" dirty="0">
                <a:solidFill>
                  <a:srgbClr val="0000FF"/>
                </a:solidFill>
                <a:latin typeface="Meiryo UI" panose="020B0604030504040204" pitchFamily="50" charset="-128"/>
                <a:ea typeface="Meiryo UI" panose="020B0604030504040204" pitchFamily="50" charset="-128"/>
              </a:rPr>
              <a:t>Satisfaction</a:t>
            </a:r>
            <a:endParaRPr lang="ja-JP" altLang="en-US" sz="2400" b="1" dirty="0">
              <a:solidFill>
                <a:srgbClr val="0000FF"/>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7614093" y="5018096"/>
            <a:ext cx="1329210" cy="461665"/>
          </a:xfrm>
          <a:prstGeom prst="rect">
            <a:avLst/>
          </a:prstGeom>
        </p:spPr>
        <p:txBody>
          <a:bodyPr wrap="none">
            <a:spAutoFit/>
          </a:bodyPr>
          <a:lstStyle/>
          <a:p>
            <a:r>
              <a:rPr lang="en-US" altLang="ja-JP" sz="2400" b="1" dirty="0">
                <a:solidFill>
                  <a:srgbClr val="0000FF"/>
                </a:solidFill>
                <a:latin typeface="Meiryo UI" panose="020B0604030504040204" pitchFamily="50" charset="-128"/>
                <a:ea typeface="Meiryo UI" panose="020B0604030504040204" pitchFamily="50" charset="-128"/>
              </a:rPr>
              <a:t>Similar</a:t>
            </a:r>
            <a:endParaRPr lang="ja-JP" altLang="en-US" sz="2400" b="1" dirty="0">
              <a:solidFill>
                <a:srgbClr val="0000FF"/>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6320" y="2348850"/>
            <a:ext cx="747097" cy="769967"/>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8704" y="2721050"/>
            <a:ext cx="354410" cy="354410"/>
          </a:xfrm>
          <a:prstGeom prst="rect">
            <a:avLst/>
          </a:prstGeom>
        </p:spPr>
      </p:pic>
      <p:grpSp>
        <p:nvGrpSpPr>
          <p:cNvPr id="2" name="グループ化 1"/>
          <p:cNvGrpSpPr/>
          <p:nvPr/>
        </p:nvGrpSpPr>
        <p:grpSpPr>
          <a:xfrm>
            <a:off x="1265735" y="5202177"/>
            <a:ext cx="1054838" cy="1087129"/>
            <a:chOff x="11378720" y="2501250"/>
            <a:chExt cx="747097" cy="769967"/>
          </a:xfrm>
        </p:grpSpPr>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8720" y="2501250"/>
              <a:ext cx="747097" cy="769967"/>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41104" y="2873450"/>
              <a:ext cx="354410" cy="354410"/>
            </a:xfrm>
            <a:prstGeom prst="rect">
              <a:avLst/>
            </a:prstGeom>
          </p:spPr>
        </p:pic>
      </p:grpSp>
      <p:sp>
        <p:nvSpPr>
          <p:cNvPr id="5" name="正方形/長方形 4"/>
          <p:cNvSpPr/>
          <p:nvPr/>
        </p:nvSpPr>
        <p:spPr>
          <a:xfrm>
            <a:off x="7426005" y="4545428"/>
            <a:ext cx="1483098" cy="369332"/>
          </a:xfrm>
          <a:prstGeom prst="rect">
            <a:avLst/>
          </a:prstGeom>
        </p:spPr>
        <p:txBody>
          <a:bodyPr wrap="none">
            <a:spAutoFit/>
          </a:bodyPr>
          <a:lstStyle/>
          <a:p>
            <a:r>
              <a:rPr lang="ja-JP" altLang="en-US" dirty="0">
                <a:solidFill>
                  <a:srgbClr val="FF0000"/>
                </a:solidFill>
              </a:rPr>
              <a:t>やる気と没頭</a:t>
            </a:r>
          </a:p>
        </p:txBody>
      </p:sp>
      <p:sp>
        <p:nvSpPr>
          <p:cNvPr id="20" name="正方形/長方形 19"/>
          <p:cNvSpPr/>
          <p:nvPr/>
        </p:nvSpPr>
        <p:spPr>
          <a:xfrm>
            <a:off x="4835298" y="5883104"/>
            <a:ext cx="646331" cy="369332"/>
          </a:xfrm>
          <a:prstGeom prst="rect">
            <a:avLst/>
          </a:prstGeom>
        </p:spPr>
        <p:txBody>
          <a:bodyPr wrap="none">
            <a:spAutoFit/>
          </a:bodyPr>
          <a:lstStyle/>
          <a:p>
            <a:r>
              <a:rPr lang="ja-JP" altLang="en-US" dirty="0">
                <a:solidFill>
                  <a:srgbClr val="FF0000"/>
                </a:solidFill>
              </a:rPr>
              <a:t>共感</a:t>
            </a:r>
          </a:p>
        </p:txBody>
      </p:sp>
      <p:sp>
        <p:nvSpPr>
          <p:cNvPr id="21" name="正方形/長方形 20"/>
          <p:cNvSpPr/>
          <p:nvPr/>
        </p:nvSpPr>
        <p:spPr>
          <a:xfrm>
            <a:off x="6783737" y="6505008"/>
            <a:ext cx="2305439" cy="369332"/>
          </a:xfrm>
          <a:prstGeom prst="rect">
            <a:avLst/>
          </a:prstGeom>
        </p:spPr>
        <p:txBody>
          <a:bodyPr wrap="none">
            <a:spAutoFit/>
          </a:bodyPr>
          <a:lstStyle/>
          <a:p>
            <a:r>
              <a:rPr lang="ja-JP" altLang="en-US" dirty="0">
                <a:solidFill>
                  <a:srgbClr val="FF0000"/>
                </a:solidFill>
              </a:rPr>
              <a:t>思いやり・利他的行動</a:t>
            </a:r>
          </a:p>
        </p:txBody>
      </p:sp>
    </p:spTree>
    <p:extLst>
      <p:ext uri="{BB962C8B-B14F-4D97-AF65-F5344CB8AC3E}">
        <p14:creationId xmlns:p14="http://schemas.microsoft.com/office/powerpoint/2010/main" val="3493408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4883068" cy="523220"/>
          </a:xfrm>
        </p:spPr>
        <p:txBody>
          <a:bodyPr/>
          <a:lstStyle/>
          <a:p>
            <a:pPr algn="l"/>
            <a:r>
              <a:rPr lang="en-US" altLang="ja-JP" sz="2800" b="1" dirty="0">
                <a:latin typeface="Meiryo UI" pitchFamily="50" charset="-128"/>
                <a:ea typeface="Meiryo UI" pitchFamily="50" charset="-128"/>
              </a:rPr>
              <a:t>7-3</a:t>
            </a:r>
            <a:r>
              <a:rPr lang="en-US" altLang="ja-JP" sz="2800" b="1" dirty="0" smtClean="0">
                <a:latin typeface="Meiryo UI" pitchFamily="50" charset="-128"/>
                <a:ea typeface="Meiryo UI" pitchFamily="50" charset="-128"/>
              </a:rPr>
              <a:t>.</a:t>
            </a:r>
            <a:r>
              <a:rPr lang="ja-JP" altLang="en-US" sz="2800" b="1" dirty="0">
                <a:latin typeface="Meiryo UI" pitchFamily="50" charset="-128"/>
                <a:ea typeface="Meiryo UI" pitchFamily="50" charset="-128"/>
              </a:rPr>
              <a:t>メルボルン市街地 </a:t>
            </a:r>
            <a:r>
              <a:rPr lang="en-US" altLang="ja-JP" sz="2800" b="1" dirty="0">
                <a:latin typeface="Meiryo UI" pitchFamily="50" charset="-128"/>
                <a:ea typeface="Meiryo UI" pitchFamily="50" charset="-128"/>
              </a:rPr>
              <a:t>(</a:t>
            </a:r>
            <a:r>
              <a:rPr lang="ja-JP" altLang="en-US" sz="2800" b="1" dirty="0">
                <a:latin typeface="Meiryo UI" pitchFamily="50" charset="-128"/>
                <a:ea typeface="Meiryo UI" pitchFamily="50" charset="-128"/>
              </a:rPr>
              <a:t>データ</a:t>
            </a:r>
            <a:r>
              <a:rPr lang="en-US" altLang="ja-JP" sz="2800" b="1" dirty="0">
                <a:latin typeface="Meiryo UI" pitchFamily="50" charset="-128"/>
                <a:ea typeface="Meiryo UI" pitchFamily="50" charset="-128"/>
              </a:rPr>
              <a:t>)</a:t>
            </a:r>
            <a:endParaRPr lang="ja-JP" altLang="en-US" sz="2800" b="1" dirty="0">
              <a:latin typeface="Meiryo UI" pitchFamily="50" charset="-128"/>
              <a:ea typeface="Meiryo UI" pitchFamily="50" charset="-128"/>
            </a:endParaRPr>
          </a:p>
        </p:txBody>
      </p:sp>
      <p:sp>
        <p:nvSpPr>
          <p:cNvPr id="10" name="正方形/長方形 9"/>
          <p:cNvSpPr/>
          <p:nvPr/>
        </p:nvSpPr>
        <p:spPr>
          <a:xfrm>
            <a:off x="569884" y="1668690"/>
            <a:ext cx="11286916" cy="5098895"/>
          </a:xfrm>
          <a:prstGeom prst="rect">
            <a:avLst/>
          </a:prstGeom>
          <a:solidFill>
            <a:schemeClr val="bg1">
              <a:alpha val="70000"/>
            </a:scheme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正方形/長方形 61"/>
          <p:cNvSpPr/>
          <p:nvPr/>
        </p:nvSpPr>
        <p:spPr>
          <a:xfrm>
            <a:off x="93988" y="908650"/>
            <a:ext cx="11978842" cy="523220"/>
          </a:xfrm>
          <a:prstGeom prst="rect">
            <a:avLst/>
          </a:prstGeom>
          <a:ln w="38100">
            <a:solidFill>
              <a:schemeClr val="tx1"/>
            </a:solidFill>
          </a:ln>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各変数の平均値、標準偏差、サンプルサイズ</a:t>
            </a:r>
          </a:p>
        </p:txBody>
      </p:sp>
      <p:pic>
        <p:nvPicPr>
          <p:cNvPr id="43" name="図 42"/>
          <p:cNvPicPr/>
          <p:nvPr/>
        </p:nvPicPr>
        <p:blipFill>
          <a:blip r:embed="rId3"/>
          <a:stretch>
            <a:fillRect/>
          </a:stretch>
        </p:blipFill>
        <p:spPr>
          <a:xfrm>
            <a:off x="404499" y="1632090"/>
            <a:ext cx="11357819" cy="5003103"/>
          </a:xfrm>
          <a:prstGeom prst="rect">
            <a:avLst/>
          </a:prstGeom>
        </p:spPr>
      </p:pic>
      <p:sp>
        <p:nvSpPr>
          <p:cNvPr id="45" name="正方形/長方形 44"/>
          <p:cNvSpPr/>
          <p:nvPr/>
        </p:nvSpPr>
        <p:spPr>
          <a:xfrm>
            <a:off x="2927561" y="6021361"/>
            <a:ext cx="1152160" cy="144020"/>
          </a:xfrm>
          <a:prstGeom prst="rect">
            <a:avLst/>
          </a:prstGeom>
          <a:solidFill>
            <a:srgbClr val="FFFF00">
              <a:alpha val="30000"/>
            </a:srgb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FF00"/>
              </a:solidFill>
            </a:endParaRPr>
          </a:p>
        </p:txBody>
      </p:sp>
      <p:sp>
        <p:nvSpPr>
          <p:cNvPr id="46" name="正方形/長方形 45"/>
          <p:cNvSpPr/>
          <p:nvPr/>
        </p:nvSpPr>
        <p:spPr>
          <a:xfrm>
            <a:off x="6528060" y="2924930"/>
            <a:ext cx="1512210" cy="216030"/>
          </a:xfrm>
          <a:prstGeom prst="rect">
            <a:avLst/>
          </a:prstGeom>
          <a:solidFill>
            <a:srgbClr val="FFFF00">
              <a:alpha val="30000"/>
            </a:srgb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FF00"/>
              </a:solidFill>
            </a:endParaRPr>
          </a:p>
        </p:txBody>
      </p:sp>
      <p:sp>
        <p:nvSpPr>
          <p:cNvPr id="47" name="正方形/長方形 46"/>
          <p:cNvSpPr/>
          <p:nvPr/>
        </p:nvSpPr>
        <p:spPr>
          <a:xfrm>
            <a:off x="6594735" y="4624421"/>
            <a:ext cx="1512210" cy="845244"/>
          </a:xfrm>
          <a:prstGeom prst="rect">
            <a:avLst/>
          </a:prstGeom>
          <a:solidFill>
            <a:srgbClr val="FF0000">
              <a:alpha val="30000"/>
            </a:srgb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FF00"/>
              </a:solidFill>
            </a:endParaRPr>
          </a:p>
        </p:txBody>
      </p:sp>
      <p:sp>
        <p:nvSpPr>
          <p:cNvPr id="54" name="正方形/長方形 53"/>
          <p:cNvSpPr/>
          <p:nvPr/>
        </p:nvSpPr>
        <p:spPr>
          <a:xfrm>
            <a:off x="2927561" y="6206816"/>
            <a:ext cx="1152160" cy="158785"/>
          </a:xfrm>
          <a:prstGeom prst="rect">
            <a:avLst/>
          </a:prstGeom>
          <a:solidFill>
            <a:srgbClr val="FF0000">
              <a:alpha val="30000"/>
            </a:srgb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FF00"/>
              </a:solidFill>
            </a:endParaRPr>
          </a:p>
        </p:txBody>
      </p:sp>
      <p:sp>
        <p:nvSpPr>
          <p:cNvPr id="56" name="正方形/長方形 55"/>
          <p:cNvSpPr/>
          <p:nvPr/>
        </p:nvSpPr>
        <p:spPr>
          <a:xfrm>
            <a:off x="8688360" y="5443991"/>
            <a:ext cx="1152160" cy="158785"/>
          </a:xfrm>
          <a:prstGeom prst="rect">
            <a:avLst/>
          </a:prstGeom>
          <a:solidFill>
            <a:schemeClr val="accent5">
              <a:alpha val="30000"/>
            </a:scheme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FF00"/>
              </a:solidFill>
            </a:endParaRPr>
          </a:p>
        </p:txBody>
      </p:sp>
      <p:sp>
        <p:nvSpPr>
          <p:cNvPr id="3" name="正方形/長方形 2"/>
          <p:cNvSpPr/>
          <p:nvPr/>
        </p:nvSpPr>
        <p:spPr>
          <a:xfrm>
            <a:off x="7065360" y="5894651"/>
            <a:ext cx="5007470" cy="584775"/>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rPr>
              <a:t>歳以上のビクトリア州民全体の平均年齢は</a:t>
            </a:r>
            <a:r>
              <a:rPr lang="en-US" altLang="ja-JP" sz="1600" dirty="0">
                <a:latin typeface="Meiryo UI" panose="020B0604030504040204" pitchFamily="50" charset="-128"/>
                <a:ea typeface="Meiryo UI" panose="020B0604030504040204" pitchFamily="50" charset="-128"/>
              </a:rPr>
              <a:t>46</a:t>
            </a:r>
            <a:r>
              <a:rPr lang="ja-JP" altLang="en-US" sz="1600" dirty="0">
                <a:latin typeface="Meiryo UI" panose="020B0604030504040204" pitchFamily="50" charset="-128"/>
                <a:ea typeface="Meiryo UI" panose="020B0604030504040204" pitchFamily="50" charset="-128"/>
              </a:rPr>
              <a:t>歳であり、調査サンプルは高齢者に偏っていることがわかる。</a:t>
            </a:r>
          </a:p>
        </p:txBody>
      </p:sp>
      <p:cxnSp>
        <p:nvCxnSpPr>
          <p:cNvPr id="58" name="直線コネクタ 57"/>
          <p:cNvCxnSpPr/>
          <p:nvPr/>
        </p:nvCxnSpPr>
        <p:spPr>
          <a:xfrm>
            <a:off x="4871830" y="2075670"/>
            <a:ext cx="1722905"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6027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9912842" cy="523220"/>
          </a:xfrm>
        </p:spPr>
        <p:txBody>
          <a:bodyPr/>
          <a:lstStyle/>
          <a:p>
            <a:pPr algn="l"/>
            <a:r>
              <a:rPr lang="en-US" altLang="ja-JP" sz="2800" b="1" dirty="0">
                <a:latin typeface="Meiryo UI" pitchFamily="50" charset="-128"/>
                <a:ea typeface="Meiryo UI" pitchFamily="50" charset="-128"/>
              </a:rPr>
              <a:t>7-4</a:t>
            </a:r>
            <a:r>
              <a:rPr lang="en-US" altLang="ja-JP" sz="2800" b="1" dirty="0" smtClean="0">
                <a:latin typeface="Meiryo UI" pitchFamily="50" charset="-128"/>
                <a:ea typeface="Meiryo UI" pitchFamily="50" charset="-128"/>
              </a:rPr>
              <a:t>. Metropolitan Melbourne (Modeling Results)(1)</a:t>
            </a:r>
            <a:endParaRPr lang="ja-JP" altLang="en-US" sz="2800" b="1" dirty="0">
              <a:latin typeface="Meiryo UI" pitchFamily="50" charset="-128"/>
              <a:ea typeface="Meiryo UI" pitchFamily="50" charset="-128"/>
            </a:endParaRPr>
          </a:p>
        </p:txBody>
      </p:sp>
      <p:pic>
        <p:nvPicPr>
          <p:cNvPr id="13" name="図 12"/>
          <p:cNvPicPr/>
          <p:nvPr/>
        </p:nvPicPr>
        <p:blipFill>
          <a:blip r:embed="rId3"/>
          <a:stretch>
            <a:fillRect/>
          </a:stretch>
        </p:blipFill>
        <p:spPr>
          <a:xfrm>
            <a:off x="191180" y="1196690"/>
            <a:ext cx="11377572" cy="5184395"/>
          </a:xfrm>
          <a:prstGeom prst="rect">
            <a:avLst/>
          </a:prstGeom>
        </p:spPr>
      </p:pic>
    </p:spTree>
    <p:extLst>
      <p:ext uri="{BB962C8B-B14F-4D97-AF65-F5344CB8AC3E}">
        <p14:creationId xmlns:p14="http://schemas.microsoft.com/office/powerpoint/2010/main" val="24863028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9912842" cy="523220"/>
          </a:xfrm>
        </p:spPr>
        <p:txBody>
          <a:bodyPr/>
          <a:lstStyle/>
          <a:p>
            <a:pPr algn="l"/>
            <a:r>
              <a:rPr lang="en-US" altLang="ja-JP" sz="2800" b="1" dirty="0">
                <a:latin typeface="Meiryo UI" pitchFamily="50" charset="-128"/>
                <a:ea typeface="Meiryo UI" pitchFamily="50" charset="-128"/>
              </a:rPr>
              <a:t>7-5</a:t>
            </a:r>
            <a:r>
              <a:rPr lang="en-US" altLang="ja-JP" sz="2800" b="1" dirty="0" smtClean="0">
                <a:latin typeface="Meiryo UI" pitchFamily="50" charset="-128"/>
                <a:ea typeface="Meiryo UI" pitchFamily="50" charset="-128"/>
              </a:rPr>
              <a:t>. Metropolitan Melbourne (Modeling Results)(2)</a:t>
            </a:r>
            <a:endParaRPr lang="ja-JP" altLang="en-US" sz="2800" b="1" dirty="0">
              <a:latin typeface="Meiryo UI" pitchFamily="50" charset="-128"/>
              <a:ea typeface="Meiryo UI" pitchFamily="50" charset="-128"/>
            </a:endParaRPr>
          </a:p>
        </p:txBody>
      </p:sp>
      <p:sp>
        <p:nvSpPr>
          <p:cNvPr id="62" name="正方形/長方形 61"/>
          <p:cNvSpPr/>
          <p:nvPr/>
        </p:nvSpPr>
        <p:spPr>
          <a:xfrm>
            <a:off x="93988" y="908650"/>
            <a:ext cx="11978842" cy="954107"/>
          </a:xfrm>
          <a:prstGeom prst="rect">
            <a:avLst/>
          </a:prstGeom>
          <a:ln w="38100">
            <a:solidFill>
              <a:schemeClr val="tx1"/>
            </a:solidFill>
          </a:ln>
        </p:spPr>
        <p:txBody>
          <a:bodyPr wrap="square">
            <a:spAutoFit/>
          </a:bodyPr>
          <a:lstStyle/>
          <a:p>
            <a:pPr algn="ctr"/>
            <a:r>
              <a:rPr lang="en-US" altLang="ja-JP" sz="2800" b="1" dirty="0" smtClean="0">
                <a:latin typeface="Meiryo UI" pitchFamily="50" charset="-128"/>
                <a:ea typeface="Meiryo UI" pitchFamily="50" charset="-128"/>
              </a:rPr>
              <a:t>The lower the relative risk of social </a:t>
            </a:r>
            <a:r>
              <a:rPr lang="en-US" altLang="ja-JP" sz="2800" b="1" dirty="0" smtClean="0">
                <a:latin typeface="Meiryo UI" pitchFamily="50" charset="-128"/>
                <a:ea typeface="Meiryo UI" pitchFamily="50" charset="-128"/>
              </a:rPr>
              <a:t>exclusion </a:t>
            </a:r>
            <a:r>
              <a:rPr lang="en-US" altLang="ja-JP" sz="2800" b="1" dirty="0" smtClean="0">
                <a:latin typeface="Meiryo UI" pitchFamily="50" charset="-128"/>
                <a:ea typeface="Meiryo UI" pitchFamily="50" charset="-128"/>
              </a:rPr>
              <a:t>(</a:t>
            </a:r>
            <a:r>
              <a:rPr lang="en-US" altLang="ja-JP" sz="2800" b="1" dirty="0" err="1" smtClean="0">
                <a:latin typeface="Meiryo UI" pitchFamily="50" charset="-128"/>
                <a:ea typeface="Meiryo UI" pitchFamily="50" charset="-128"/>
              </a:rPr>
              <a:t>SOCEX</a:t>
            </a:r>
            <a:r>
              <a:rPr lang="en-US" altLang="ja-JP" sz="2800" b="1" dirty="0" smtClean="0">
                <a:latin typeface="Meiryo UI" pitchFamily="50" charset="-128"/>
                <a:ea typeface="Meiryo UI" pitchFamily="50" charset="-128"/>
              </a:rPr>
              <a:t>), </a:t>
            </a:r>
            <a:endParaRPr lang="en-US" altLang="ja-JP" sz="2800" b="1" dirty="0" smtClean="0">
              <a:latin typeface="Meiryo UI" pitchFamily="50" charset="-128"/>
              <a:ea typeface="Meiryo UI" pitchFamily="50" charset="-128"/>
            </a:endParaRPr>
          </a:p>
          <a:p>
            <a:pPr algn="ctr"/>
            <a:r>
              <a:rPr lang="en-US" altLang="ja-JP" sz="2800" b="1" dirty="0" smtClean="0">
                <a:latin typeface="Meiryo UI" pitchFamily="50" charset="-128"/>
                <a:ea typeface="Meiryo UI" pitchFamily="50" charset="-128"/>
              </a:rPr>
              <a:t>the </a:t>
            </a:r>
            <a:r>
              <a:rPr lang="en-US" altLang="ja-JP" sz="2800" b="1" dirty="0" smtClean="0">
                <a:latin typeface="Meiryo UI" pitchFamily="50" charset="-128"/>
                <a:ea typeface="Meiryo UI" pitchFamily="50" charset="-128"/>
              </a:rPr>
              <a:t>more </a:t>
            </a:r>
            <a:r>
              <a:rPr lang="en-US" altLang="ja-JP" sz="2800" b="1" dirty="0" smtClean="0">
                <a:latin typeface="Meiryo UI" pitchFamily="50" charset="-128"/>
                <a:ea typeface="Meiryo UI" pitchFamily="50" charset="-128"/>
              </a:rPr>
              <a:t>personal well-begin </a:t>
            </a:r>
            <a:r>
              <a:rPr lang="en-US" altLang="ja-JP" sz="2800" b="1" dirty="0" smtClean="0">
                <a:latin typeface="Meiryo UI" pitchFamily="50" charset="-128"/>
                <a:ea typeface="Meiryo UI" pitchFamily="50" charset="-128"/>
              </a:rPr>
              <a:t>they have</a:t>
            </a:r>
            <a:endParaRPr lang="ja-JP" altLang="en-US" sz="2800" b="1" dirty="0">
              <a:latin typeface="Meiryo UI" panose="020B0604030504040204" pitchFamily="50" charset="-128"/>
              <a:ea typeface="Meiryo UI" panose="020B0604030504040204" pitchFamily="50" charset="-128"/>
            </a:endParaRPr>
          </a:p>
        </p:txBody>
      </p:sp>
      <p:cxnSp>
        <p:nvCxnSpPr>
          <p:cNvPr id="17" name="直線矢印コネクタ 16"/>
          <p:cNvCxnSpPr>
            <a:stCxn id="28" idx="2"/>
            <a:endCxn id="32" idx="0"/>
          </p:cNvCxnSpPr>
          <p:nvPr/>
        </p:nvCxnSpPr>
        <p:spPr>
          <a:xfrm>
            <a:off x="6676169" y="3507467"/>
            <a:ext cx="1688173" cy="8576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29" idx="2"/>
            <a:endCxn id="32" idx="0"/>
          </p:cNvCxnSpPr>
          <p:nvPr/>
        </p:nvCxnSpPr>
        <p:spPr>
          <a:xfrm flipH="1">
            <a:off x="8364342" y="3939527"/>
            <a:ext cx="4062" cy="4256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30" idx="2"/>
            <a:endCxn id="32" idx="0"/>
          </p:cNvCxnSpPr>
          <p:nvPr/>
        </p:nvCxnSpPr>
        <p:spPr>
          <a:xfrm flipH="1">
            <a:off x="8364342" y="3147417"/>
            <a:ext cx="969984" cy="12177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24" idx="2"/>
            <a:endCxn id="31" idx="0"/>
          </p:cNvCxnSpPr>
          <p:nvPr/>
        </p:nvCxnSpPr>
        <p:spPr>
          <a:xfrm>
            <a:off x="2497227" y="3505817"/>
            <a:ext cx="1406557" cy="8593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25" idx="2"/>
            <a:endCxn id="31" idx="0"/>
          </p:cNvCxnSpPr>
          <p:nvPr/>
        </p:nvCxnSpPr>
        <p:spPr>
          <a:xfrm flipH="1">
            <a:off x="3903784" y="3497082"/>
            <a:ext cx="648090" cy="868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26" idx="2"/>
            <a:endCxn id="31" idx="0"/>
          </p:cNvCxnSpPr>
          <p:nvPr/>
        </p:nvCxnSpPr>
        <p:spPr>
          <a:xfrm>
            <a:off x="2496364" y="2763283"/>
            <a:ext cx="1407420" cy="16018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27" idx="2"/>
            <a:endCxn id="31" idx="0"/>
          </p:cNvCxnSpPr>
          <p:nvPr/>
        </p:nvCxnSpPr>
        <p:spPr>
          <a:xfrm flipH="1">
            <a:off x="3903784" y="2761746"/>
            <a:ext cx="645729" cy="1603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1561097" y="3073757"/>
            <a:ext cx="187226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Social capital</a:t>
            </a:r>
            <a:endParaRPr kumimoji="1" lang="ja-JP" altLang="en-US" b="1" dirty="0">
              <a:latin typeface="Meiryo UI" panose="020B0604030504040204" pitchFamily="50" charset="-128"/>
              <a:ea typeface="Meiryo UI" panose="020B0604030504040204" pitchFamily="50" charset="-128"/>
            </a:endParaRPr>
          </a:p>
        </p:txBody>
      </p:sp>
      <p:sp>
        <p:nvSpPr>
          <p:cNvPr id="25" name="正方形/長方形 24"/>
          <p:cNvSpPr/>
          <p:nvPr/>
        </p:nvSpPr>
        <p:spPr>
          <a:xfrm>
            <a:off x="3615744" y="3065022"/>
            <a:ext cx="187226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Extraversion</a:t>
            </a:r>
            <a:endParaRPr kumimoji="1" lang="ja-JP" altLang="en-US"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1559370" y="2187203"/>
            <a:ext cx="1873987" cy="57608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Household income</a:t>
            </a:r>
            <a:endParaRPr kumimoji="1" lang="ja-JP" altLang="en-US" b="1" dirty="0">
              <a:latin typeface="Meiryo UI" panose="020B0604030504040204" pitchFamily="50" charset="-128"/>
              <a:ea typeface="Meiryo UI" panose="020B0604030504040204" pitchFamily="50" charset="-128"/>
            </a:endParaRPr>
          </a:p>
        </p:txBody>
      </p:sp>
      <p:sp>
        <p:nvSpPr>
          <p:cNvPr id="27" name="正方形/長方形 26"/>
          <p:cNvSpPr/>
          <p:nvPr/>
        </p:nvSpPr>
        <p:spPr>
          <a:xfrm>
            <a:off x="4153458" y="2173577"/>
            <a:ext cx="792110" cy="588169"/>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Trips</a:t>
            </a:r>
            <a:endParaRPr kumimoji="1" lang="ja-JP" altLang="en-US" b="1" dirty="0">
              <a:latin typeface="Meiryo UI" panose="020B0604030504040204" pitchFamily="50" charset="-128"/>
              <a:ea typeface="Meiryo UI" panose="020B0604030504040204" pitchFamily="50" charset="-128"/>
            </a:endParaRPr>
          </a:p>
        </p:txBody>
      </p:sp>
      <p:sp>
        <p:nvSpPr>
          <p:cNvPr id="28" name="正方形/長方形 27"/>
          <p:cNvSpPr/>
          <p:nvPr/>
        </p:nvSpPr>
        <p:spPr>
          <a:xfrm>
            <a:off x="6280114" y="3075407"/>
            <a:ext cx="79211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Age</a:t>
            </a:r>
            <a:endParaRPr kumimoji="1" lang="ja-JP" altLang="en-US" b="1" dirty="0">
              <a:latin typeface="Meiryo UI" panose="020B0604030504040204" pitchFamily="50" charset="-128"/>
              <a:ea typeface="Meiryo UI" panose="020B0604030504040204" pitchFamily="50" charset="-128"/>
            </a:endParaRPr>
          </a:p>
        </p:txBody>
      </p:sp>
      <p:sp>
        <p:nvSpPr>
          <p:cNvPr id="29" name="正方形/長方形 28"/>
          <p:cNvSpPr/>
          <p:nvPr/>
        </p:nvSpPr>
        <p:spPr>
          <a:xfrm>
            <a:off x="7432274" y="3363447"/>
            <a:ext cx="1872260" cy="57608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Sense of community</a:t>
            </a:r>
            <a:endParaRPr kumimoji="1" lang="ja-JP" altLang="en-US"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7288254" y="2015964"/>
            <a:ext cx="4092144" cy="1131453"/>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ja-JP" b="1" dirty="0">
                <a:latin typeface="Meiryo UI" panose="020B0604030504040204" pitchFamily="50" charset="-128"/>
                <a:ea typeface="Meiryo UI" panose="020B0604030504040204" pitchFamily="50" charset="-128"/>
              </a:rPr>
              <a:t>Psychological wellbeing:</a:t>
            </a:r>
          </a:p>
          <a:p>
            <a:pPr marL="285750" indent="-285750">
              <a:buFontTx/>
              <a:buChar char="-"/>
            </a:pPr>
            <a:r>
              <a:rPr lang="en-US" altLang="ja-JP" b="1" dirty="0">
                <a:latin typeface="Meiryo UI" panose="020B0604030504040204" pitchFamily="50" charset="-128"/>
                <a:ea typeface="Meiryo UI" panose="020B0604030504040204" pitchFamily="50" charset="-128"/>
              </a:rPr>
              <a:t>Environment mastery</a:t>
            </a:r>
          </a:p>
          <a:p>
            <a:pPr marL="285750" indent="-285750">
              <a:buFontTx/>
              <a:buChar char="-"/>
            </a:pPr>
            <a:r>
              <a:rPr kumimoji="1" lang="en-US" altLang="ja-JP" b="1" dirty="0">
                <a:latin typeface="Meiryo UI" panose="020B0604030504040204" pitchFamily="50" charset="-128"/>
                <a:ea typeface="Meiryo UI" panose="020B0604030504040204" pitchFamily="50" charset="-128"/>
              </a:rPr>
              <a:t>Positive relations with other</a:t>
            </a:r>
          </a:p>
          <a:p>
            <a:pPr marL="285750" indent="-285750">
              <a:buFontTx/>
              <a:buChar char="-"/>
            </a:pPr>
            <a:r>
              <a:rPr lang="en-US" altLang="ja-JP" b="1" dirty="0">
                <a:latin typeface="Meiryo UI" panose="020B0604030504040204" pitchFamily="50" charset="-128"/>
                <a:ea typeface="Meiryo UI" panose="020B0604030504040204" pitchFamily="50" charset="-128"/>
              </a:rPr>
              <a:t>Self-acceptance</a:t>
            </a:r>
            <a:endParaRPr kumimoji="1" lang="ja-JP" altLang="en-US"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2683676" y="4365130"/>
            <a:ext cx="2440215" cy="648090"/>
          </a:xfrm>
          <a:prstGeom prst="rect">
            <a:avLst/>
          </a:prstGeom>
          <a:solidFill>
            <a:schemeClr val="bg1"/>
          </a:solidFill>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Risk of social exclusion(</a:t>
            </a:r>
            <a:r>
              <a:rPr kumimoji="1" lang="en-US" altLang="ja-JP" b="1" dirty="0" err="1">
                <a:latin typeface="Meiryo UI" panose="020B0604030504040204" pitchFamily="50" charset="-128"/>
                <a:ea typeface="Meiryo UI" panose="020B0604030504040204" pitchFamily="50" charset="-128"/>
              </a:rPr>
              <a:t>SOCEX</a:t>
            </a:r>
            <a:r>
              <a:rPr kumimoji="1"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7144234" y="4365130"/>
            <a:ext cx="2440215" cy="648090"/>
          </a:xfrm>
          <a:prstGeom prst="rect">
            <a:avLst/>
          </a:prstGeom>
          <a:solidFill>
            <a:schemeClr val="bg1"/>
          </a:solidFill>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b="1" dirty="0">
                <a:latin typeface="Meiryo UI" panose="020B0604030504040204" pitchFamily="50" charset="-128"/>
                <a:ea typeface="Meiryo UI" panose="020B0604030504040204" pitchFamily="50" charset="-128"/>
              </a:rPr>
              <a:t>Personal wellbeing(</a:t>
            </a:r>
            <a:r>
              <a:rPr lang="en-US" altLang="ja-JP" b="1" dirty="0" err="1">
                <a:latin typeface="Meiryo UI" panose="020B0604030504040204" pitchFamily="50" charset="-128"/>
                <a:ea typeface="Meiryo UI" panose="020B0604030504040204" pitchFamily="50" charset="-128"/>
              </a:rPr>
              <a:t>PWI</a:t>
            </a:r>
            <a:r>
              <a:rPr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cxnSp>
        <p:nvCxnSpPr>
          <p:cNvPr id="33" name="直線矢印コネクタ 32"/>
          <p:cNvCxnSpPr>
            <a:stCxn id="28" idx="1"/>
            <a:endCxn id="25" idx="3"/>
          </p:cNvCxnSpPr>
          <p:nvPr/>
        </p:nvCxnSpPr>
        <p:spPr>
          <a:xfrm flipH="1" flipV="1">
            <a:off x="5488004" y="3281052"/>
            <a:ext cx="792110" cy="10385"/>
          </a:xfrm>
          <a:prstGeom prst="straightConnector1">
            <a:avLst/>
          </a:prstGeom>
          <a:ln w="254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31" idx="3"/>
            <a:endCxn id="32" idx="1"/>
          </p:cNvCxnSpPr>
          <p:nvPr/>
        </p:nvCxnSpPr>
        <p:spPr>
          <a:xfrm>
            <a:off x="5123891" y="4689175"/>
            <a:ext cx="2020343"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407210" y="1988800"/>
            <a:ext cx="11286916" cy="3240450"/>
          </a:xfrm>
          <a:prstGeom prst="rect">
            <a:avLst/>
          </a:prstGeom>
          <a:solidFill>
            <a:schemeClr val="bg1">
              <a:alpha val="70000"/>
            </a:scheme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1" name="直線矢印コネクタ 100"/>
          <p:cNvCxnSpPr/>
          <p:nvPr/>
        </p:nvCxnSpPr>
        <p:spPr>
          <a:xfrm flipH="1">
            <a:off x="8364342" y="3939527"/>
            <a:ext cx="4062" cy="4256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a:off x="5123891" y="4689175"/>
            <a:ext cx="2020343"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正方形/長方形 112"/>
          <p:cNvSpPr/>
          <p:nvPr/>
        </p:nvSpPr>
        <p:spPr>
          <a:xfrm>
            <a:off x="8352707" y="3990886"/>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0.2608</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14" name="直線コネクタ 113"/>
          <p:cNvCxnSpPr/>
          <p:nvPr/>
        </p:nvCxnSpPr>
        <p:spPr>
          <a:xfrm flipH="1">
            <a:off x="8372328" y="3931106"/>
            <a:ext cx="1489" cy="41025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flipV="1">
            <a:off x="7554256" y="2859377"/>
            <a:ext cx="314021" cy="149592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7933419" y="3115216"/>
            <a:ext cx="260316" cy="124008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17" name="正方形/長方形 116"/>
          <p:cNvSpPr/>
          <p:nvPr/>
        </p:nvSpPr>
        <p:spPr>
          <a:xfrm rot="16884994">
            <a:off x="7304652" y="3331322"/>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0.6841</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18" name="直線コネクタ 117"/>
          <p:cNvCxnSpPr/>
          <p:nvPr/>
        </p:nvCxnSpPr>
        <p:spPr>
          <a:xfrm flipH="1" flipV="1">
            <a:off x="6514186" y="3426594"/>
            <a:ext cx="678565" cy="9083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a:xfrm rot="3211657">
            <a:off x="6400740" y="3867941"/>
            <a:ext cx="1364128" cy="646331"/>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0.0110</a:t>
            </a:r>
            <a:br>
              <a:rPr lang="en-US" altLang="ja-JP" b="1" dirty="0">
                <a:solidFill>
                  <a:srgbClr val="0000FF"/>
                </a:solidFill>
                <a:latin typeface="Meiryo UI" panose="020B0604030504040204" pitchFamily="50" charset="-128"/>
                <a:ea typeface="Meiryo UI" panose="020B0604030504040204" pitchFamily="50" charset="-128"/>
              </a:rPr>
            </a:br>
            <a:r>
              <a:rPr lang="en-US" altLang="ja-JP" b="1" dirty="0">
                <a:solidFill>
                  <a:srgbClr val="0000FF"/>
                </a:solidFill>
                <a:latin typeface="Meiryo UI" panose="020B0604030504040204" pitchFamily="50" charset="-128"/>
                <a:ea typeface="Meiryo UI" panose="020B0604030504040204" pitchFamily="50" charset="-128"/>
              </a:rPr>
              <a:t>(Up)</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20" name="直線コネクタ 119"/>
          <p:cNvCxnSpPr/>
          <p:nvPr/>
        </p:nvCxnSpPr>
        <p:spPr>
          <a:xfrm flipV="1">
            <a:off x="4935535" y="3431366"/>
            <a:ext cx="1353921" cy="94303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21" name="正方形/長方形 120"/>
          <p:cNvSpPr/>
          <p:nvPr/>
        </p:nvSpPr>
        <p:spPr>
          <a:xfrm rot="19484073">
            <a:off x="5008141" y="3525935"/>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0.0021</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22" name="直線コネクタ 121"/>
          <p:cNvCxnSpPr/>
          <p:nvPr/>
        </p:nvCxnSpPr>
        <p:spPr>
          <a:xfrm flipV="1">
            <a:off x="4623314" y="3533451"/>
            <a:ext cx="520322" cy="8481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正方形/長方形 122"/>
          <p:cNvSpPr/>
          <p:nvPr/>
        </p:nvSpPr>
        <p:spPr>
          <a:xfrm rot="18095406">
            <a:off x="4336993" y="3546486"/>
            <a:ext cx="1175352" cy="584775"/>
          </a:xfrm>
          <a:prstGeom prst="rect">
            <a:avLst/>
          </a:prstGeom>
        </p:spPr>
        <p:txBody>
          <a:bodyPr wrap="square">
            <a:spAutoFit/>
          </a:bodyPr>
          <a:lstStyle/>
          <a:p>
            <a:r>
              <a:rPr lang="en-US" altLang="ja-JP" b="1" dirty="0">
                <a:solidFill>
                  <a:srgbClr val="FF0000"/>
                </a:solidFill>
                <a:latin typeface="Meiryo UI" panose="020B0604030504040204" pitchFamily="50" charset="-128"/>
                <a:ea typeface="Meiryo UI" panose="020B0604030504040204" pitchFamily="50" charset="-128"/>
              </a:rPr>
              <a:t>-0.1430</a:t>
            </a:r>
          </a:p>
          <a:p>
            <a:r>
              <a:rPr lang="en-US" altLang="ja-JP" sz="1400" b="1" dirty="0">
                <a:solidFill>
                  <a:srgbClr val="FF0000"/>
                </a:solidFill>
                <a:latin typeface="Meiryo UI" panose="020B0604030504040204" pitchFamily="50" charset="-128"/>
                <a:ea typeface="Meiryo UI" panose="020B0604030504040204" pitchFamily="50" charset="-128"/>
              </a:rPr>
              <a:t>(Down)</a:t>
            </a:r>
            <a:endParaRPr lang="ja-JP" altLang="en-US" sz="1400" b="1" dirty="0">
              <a:solidFill>
                <a:srgbClr val="FF0000"/>
              </a:solidFill>
              <a:latin typeface="Meiryo UI" panose="020B0604030504040204" pitchFamily="50" charset="-128"/>
              <a:ea typeface="Meiryo UI" panose="020B0604030504040204" pitchFamily="50" charset="-128"/>
            </a:endParaRPr>
          </a:p>
        </p:txBody>
      </p:sp>
      <p:cxnSp>
        <p:nvCxnSpPr>
          <p:cNvPr id="124" name="直線コネクタ 123"/>
          <p:cNvCxnSpPr/>
          <p:nvPr/>
        </p:nvCxnSpPr>
        <p:spPr>
          <a:xfrm flipV="1">
            <a:off x="3924080" y="2761746"/>
            <a:ext cx="638672" cy="157961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25" name="正方形/長方形 124"/>
          <p:cNvSpPr/>
          <p:nvPr/>
        </p:nvSpPr>
        <p:spPr>
          <a:xfrm rot="17475545">
            <a:off x="3447723" y="3312415"/>
            <a:ext cx="1175352" cy="369332"/>
          </a:xfrm>
          <a:prstGeom prst="rect">
            <a:avLst/>
          </a:prstGeom>
        </p:spPr>
        <p:txBody>
          <a:bodyPr wrap="square">
            <a:spAutoFit/>
          </a:bodyPr>
          <a:lstStyle/>
          <a:p>
            <a:r>
              <a:rPr lang="en-US" altLang="ja-JP" b="1" dirty="0">
                <a:solidFill>
                  <a:schemeClr val="accent2">
                    <a:lumMod val="50000"/>
                  </a:schemeClr>
                </a:solidFill>
                <a:latin typeface="Meiryo UI" panose="020B0604030504040204" pitchFamily="50" charset="-128"/>
                <a:ea typeface="Meiryo UI" panose="020B0604030504040204" pitchFamily="50" charset="-128"/>
              </a:rPr>
              <a:t>-0.0404</a:t>
            </a:r>
            <a:endParaRPr lang="ja-JP" altLang="en-US" sz="14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27" name="正方形/長方形 126"/>
          <p:cNvSpPr/>
          <p:nvPr/>
        </p:nvSpPr>
        <p:spPr>
          <a:xfrm rot="3023718">
            <a:off x="2176612" y="3150290"/>
            <a:ext cx="2103568" cy="369332"/>
          </a:xfrm>
          <a:prstGeom prst="rect">
            <a:avLst/>
          </a:prstGeom>
        </p:spPr>
        <p:txBody>
          <a:bodyPr wrap="square">
            <a:spAutoFit/>
          </a:bodyPr>
          <a:lstStyle/>
          <a:p>
            <a:r>
              <a:rPr lang="en-US" altLang="ja-JP" b="1" dirty="0">
                <a:solidFill>
                  <a:schemeClr val="accent2">
                    <a:lumMod val="50000"/>
                  </a:schemeClr>
                </a:solidFill>
                <a:latin typeface="Meiryo UI" panose="020B0604030504040204" pitchFamily="50" charset="-128"/>
                <a:ea typeface="Meiryo UI" panose="020B0604030504040204" pitchFamily="50" charset="-128"/>
              </a:rPr>
              <a:t>- 0.000003910</a:t>
            </a:r>
            <a:endParaRPr lang="ja-JP" altLang="en-US" sz="1400" b="1" dirty="0">
              <a:solidFill>
                <a:schemeClr val="accent2">
                  <a:lumMod val="50000"/>
                </a:schemeClr>
              </a:solidFill>
              <a:latin typeface="Meiryo UI" panose="020B0604030504040204" pitchFamily="50" charset="-128"/>
              <a:ea typeface="Meiryo UI" panose="020B0604030504040204" pitchFamily="50" charset="-128"/>
            </a:endParaRPr>
          </a:p>
        </p:txBody>
      </p:sp>
      <p:cxnSp>
        <p:nvCxnSpPr>
          <p:cNvPr id="128" name="直線コネクタ 127"/>
          <p:cNvCxnSpPr/>
          <p:nvPr/>
        </p:nvCxnSpPr>
        <p:spPr>
          <a:xfrm flipH="1" flipV="1">
            <a:off x="2423490" y="3505817"/>
            <a:ext cx="727323" cy="829093"/>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29" name="正方形/長方形 128"/>
          <p:cNvSpPr/>
          <p:nvPr/>
        </p:nvSpPr>
        <p:spPr>
          <a:xfrm rot="2909687">
            <a:off x="2332117" y="3772118"/>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0.7085</a:t>
            </a:r>
            <a:endParaRPr lang="ja-JP" altLang="en-US" sz="1400" b="1" dirty="0">
              <a:solidFill>
                <a:srgbClr val="0000FF"/>
              </a:solidFill>
              <a:latin typeface="Meiryo UI" panose="020B0604030504040204" pitchFamily="50" charset="-128"/>
              <a:ea typeface="Meiryo UI" panose="020B0604030504040204" pitchFamily="50" charset="-128"/>
            </a:endParaRPr>
          </a:p>
        </p:txBody>
      </p:sp>
      <p:sp>
        <p:nvSpPr>
          <p:cNvPr id="131" name="正方形/長方形 130"/>
          <p:cNvSpPr/>
          <p:nvPr/>
        </p:nvSpPr>
        <p:spPr>
          <a:xfrm>
            <a:off x="330525" y="3896169"/>
            <a:ext cx="2169251" cy="1200329"/>
          </a:xfrm>
          <a:prstGeom prst="rect">
            <a:avLst/>
          </a:prstGeom>
          <a:solidFill>
            <a:schemeClr val="bg1">
              <a:lumMod val="95000"/>
            </a:schemeClr>
          </a:solidFill>
        </p:spPr>
        <p:txBody>
          <a:bodyPr wrap="square">
            <a:spAutoFit/>
          </a:bodyPr>
          <a:lstStyle/>
          <a:p>
            <a:r>
              <a:rPr lang="en-US" altLang="ja-JP" b="1" dirty="0">
                <a:latin typeface="Meiryo UI" panose="020B0604030504040204" pitchFamily="50" charset="-128"/>
                <a:ea typeface="Meiryo UI" panose="020B0604030504040204" pitchFamily="50" charset="-128"/>
              </a:rPr>
              <a:t>S</a:t>
            </a:r>
            <a:r>
              <a:rPr lang="ja-JP" altLang="en-US" b="1" dirty="0">
                <a:latin typeface="Meiryo UI" panose="020B0604030504040204" pitchFamily="50" charset="-128"/>
                <a:ea typeface="Meiryo UI" panose="020B0604030504040204" pitchFamily="50" charset="-128"/>
              </a:rPr>
              <a:t>ignificant association with risk of social </a:t>
            </a:r>
            <a:r>
              <a:rPr lang="en-US" altLang="ja-JP" b="1" dirty="0">
                <a:latin typeface="Meiryo UI" panose="020B0604030504040204" pitchFamily="50" charset="-128"/>
                <a:ea typeface="Meiryo UI" panose="020B0604030504040204" pitchFamily="50" charset="-128"/>
              </a:rPr>
              <a:t>exclusion</a:t>
            </a:r>
            <a:endParaRPr lang="ja-JP" altLang="en-US" b="1" dirty="0">
              <a:latin typeface="Meiryo UI" panose="020B0604030504040204" pitchFamily="50" charset="-128"/>
              <a:ea typeface="Meiryo UI" panose="020B0604030504040204" pitchFamily="50" charset="-128"/>
            </a:endParaRPr>
          </a:p>
        </p:txBody>
      </p:sp>
      <p:sp>
        <p:nvSpPr>
          <p:cNvPr id="133" name="楕円 132"/>
          <p:cNvSpPr/>
          <p:nvPr/>
        </p:nvSpPr>
        <p:spPr>
          <a:xfrm>
            <a:off x="3567041" y="2841564"/>
            <a:ext cx="3844778" cy="907252"/>
          </a:xfrm>
          <a:prstGeom prst="ellips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4" name="正方形/長方形 133"/>
          <p:cNvSpPr/>
          <p:nvPr/>
        </p:nvSpPr>
        <p:spPr>
          <a:xfrm>
            <a:off x="9618399" y="3524851"/>
            <a:ext cx="2484904" cy="1200329"/>
          </a:xfrm>
          <a:prstGeom prst="rect">
            <a:avLst/>
          </a:prstGeom>
          <a:solidFill>
            <a:schemeClr val="bg1">
              <a:lumMod val="95000"/>
            </a:schemeClr>
          </a:solidFill>
        </p:spPr>
        <p:txBody>
          <a:bodyPr wrap="square">
            <a:spAutoFit/>
          </a:bodyPr>
          <a:lstStyle/>
          <a:p>
            <a:r>
              <a:rPr lang="en-US" altLang="ja-JP" b="1" dirty="0" smtClean="0">
                <a:latin typeface="Meiryo UI" panose="020B0604030504040204" pitchFamily="50" charset="-128"/>
                <a:ea typeface="Meiryo UI" panose="020B0604030504040204" pitchFamily="50" charset="-128"/>
              </a:rPr>
              <a:t>“Age” </a:t>
            </a:r>
            <a:r>
              <a:rPr lang="en-US" altLang="ja-JP" b="1" dirty="0">
                <a:latin typeface="Meiryo UI" panose="020B0604030504040204" pitchFamily="50" charset="-128"/>
                <a:ea typeface="Meiryo UI" panose="020B0604030504040204" pitchFamily="50" charset="-128"/>
              </a:rPr>
              <a:t>maintains </a:t>
            </a:r>
            <a:r>
              <a:rPr lang="en-US" altLang="ja-JP" b="1" dirty="0" err="1">
                <a:latin typeface="Meiryo UI" panose="020B0604030504040204" pitchFamily="50" charset="-128"/>
                <a:ea typeface="Meiryo UI" panose="020B0604030504040204" pitchFamily="50" charset="-128"/>
              </a:rPr>
              <a:t>PWI</a:t>
            </a:r>
            <a:r>
              <a:rPr lang="en-US" altLang="ja-JP" b="1" dirty="0">
                <a:latin typeface="Meiryo UI" panose="020B0604030504040204" pitchFamily="50" charset="-128"/>
                <a:ea typeface="Meiryo UI" panose="020B0604030504040204" pitchFamily="50" charset="-128"/>
              </a:rPr>
              <a:t> even as </a:t>
            </a:r>
            <a:r>
              <a:rPr lang="en-US" altLang="ja-JP" b="1" dirty="0" smtClean="0">
                <a:latin typeface="Meiryo UI" panose="020B0604030504040204" pitchFamily="50" charset="-128"/>
                <a:ea typeface="Meiryo UI" panose="020B0604030504040204" pitchFamily="50" charset="-128"/>
              </a:rPr>
              <a:t>“Extraversion” </a:t>
            </a:r>
            <a:r>
              <a:rPr lang="en-US" altLang="ja-JP" b="1" dirty="0">
                <a:latin typeface="Meiryo UI" panose="020B0604030504040204" pitchFamily="50" charset="-128"/>
                <a:ea typeface="Meiryo UI" panose="020B0604030504040204" pitchFamily="50" charset="-128"/>
              </a:rPr>
              <a:t>declines</a:t>
            </a:r>
            <a:endParaRPr lang="ja-JP" altLang="en-US" b="1" dirty="0">
              <a:latin typeface="Meiryo UI" panose="020B0604030504040204" pitchFamily="50" charset="-128"/>
              <a:ea typeface="Meiryo UI" panose="020B0604030504040204" pitchFamily="50" charset="-128"/>
            </a:endParaRPr>
          </a:p>
        </p:txBody>
      </p:sp>
      <p:cxnSp>
        <p:nvCxnSpPr>
          <p:cNvPr id="136" name="直線矢印コネクタ 135"/>
          <p:cNvCxnSpPr/>
          <p:nvPr/>
        </p:nvCxnSpPr>
        <p:spPr>
          <a:xfrm flipV="1">
            <a:off x="2496363" y="3956784"/>
            <a:ext cx="2053150" cy="2187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flipH="1" flipV="1">
            <a:off x="7317243" y="3455414"/>
            <a:ext cx="2267206" cy="6800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1" name="正方形/長方形 140"/>
          <p:cNvSpPr/>
          <p:nvPr/>
        </p:nvSpPr>
        <p:spPr>
          <a:xfrm>
            <a:off x="2987191" y="5524265"/>
            <a:ext cx="6412451" cy="1015663"/>
          </a:xfrm>
          <a:prstGeom prst="rect">
            <a:avLst/>
          </a:prstGeom>
          <a:solidFill>
            <a:schemeClr val="bg1">
              <a:lumMod val="95000"/>
            </a:schemeClr>
          </a:solidFill>
        </p:spPr>
        <p:txBody>
          <a:bodyPr wrap="square">
            <a:spAutoFit/>
          </a:bodyPr>
          <a:lstStyle/>
          <a:p>
            <a:pPr algn="ctr"/>
            <a:r>
              <a:rPr lang="ja-JP" altLang="en-US" sz="2000" b="1" dirty="0">
                <a:latin typeface="Meiryo UI" panose="020B0604030504040204" pitchFamily="50" charset="-128"/>
                <a:ea typeface="Meiryo UI" panose="020B0604030504040204" pitchFamily="50" charset="-128"/>
              </a:rPr>
              <a:t>Extending the framework </a:t>
            </a:r>
            <a:r>
              <a:rPr lang="en-US" altLang="ja-JP" sz="2000" b="1" dirty="0" smtClean="0">
                <a:latin typeface="Meiryo UI" panose="020B0604030504040204" pitchFamily="50" charset="-128"/>
                <a:ea typeface="Meiryo UI" panose="020B0604030504040204" pitchFamily="50" charset="-128"/>
              </a:rPr>
              <a:t>is not good</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 It is easier </a:t>
            </a:r>
            <a:r>
              <a:rPr lang="ja-JP" altLang="en-US" sz="2000" b="1" dirty="0" smtClean="0">
                <a:latin typeface="Meiryo UI" panose="020B0604030504040204" pitchFamily="50" charset="-128"/>
                <a:ea typeface="Meiryo UI" panose="020B0604030504040204" pitchFamily="50" charset="-128"/>
              </a:rPr>
              <a:t>to </a:t>
            </a:r>
            <a:r>
              <a:rPr lang="en-US" altLang="ja-JP" sz="2000" b="1" dirty="0" smtClean="0">
                <a:latin typeface="Meiryo UI" panose="020B0604030504040204" pitchFamily="50" charset="-128"/>
                <a:ea typeface="Meiryo UI" panose="020B0604030504040204" pitchFamily="50" charset="-128"/>
              </a:rPr>
              <a:t>find the relations</a:t>
            </a:r>
            <a:r>
              <a:rPr lang="en-US" altLang="ja-JP" sz="2000" b="1" dirty="0" smtClean="0">
                <a:latin typeface="Meiryo UI" panose="020B0604030504040204" pitchFamily="50" charset="-128"/>
                <a:ea typeface="Meiryo UI" panose="020B0604030504040204" pitchFamily="50" charset="-128"/>
              </a:rPr>
              <a:t>, separated </a:t>
            </a:r>
            <a:r>
              <a:rPr lang="ja-JP" altLang="en-US" sz="2000" b="1" dirty="0" smtClean="0">
                <a:solidFill>
                  <a:srgbClr val="0000FF"/>
                </a:solidFill>
                <a:latin typeface="Meiryo UI" panose="020B0604030504040204" pitchFamily="50" charset="-128"/>
                <a:ea typeface="Meiryo UI" panose="020B0604030504040204" pitchFamily="50" charset="-128"/>
              </a:rPr>
              <a:t>“social </a:t>
            </a:r>
            <a:r>
              <a:rPr lang="en-US" altLang="ja-JP" sz="2000" b="1" dirty="0" smtClean="0">
                <a:solidFill>
                  <a:srgbClr val="0000FF"/>
                </a:solidFill>
                <a:latin typeface="Meiryo UI" panose="020B0604030504040204" pitchFamily="50" charset="-128"/>
                <a:ea typeface="Meiryo UI" panose="020B0604030504040204" pitchFamily="50" charset="-128"/>
              </a:rPr>
              <a:t>exclusion</a:t>
            </a:r>
            <a:r>
              <a:rPr lang="ja-JP" altLang="en-US" sz="2000" b="1" dirty="0" smtClean="0">
                <a:solidFill>
                  <a:srgbClr val="0000FF"/>
                </a:solidFill>
                <a:latin typeface="Meiryo UI" panose="020B0604030504040204" pitchFamily="50" charset="-128"/>
                <a:ea typeface="Meiryo UI" panose="020B0604030504040204" pitchFamily="50" charset="-128"/>
              </a:rPr>
              <a:t>” </a:t>
            </a:r>
            <a:r>
              <a:rPr lang="en-US" altLang="ja-JP" sz="2000" b="1" dirty="0" smtClean="0">
                <a:solidFill>
                  <a:srgbClr val="0000FF"/>
                </a:solidFill>
                <a:latin typeface="Meiryo UI" panose="020B0604030504040204" pitchFamily="50" charset="-128"/>
                <a:ea typeface="Meiryo UI" panose="020B0604030504040204" pitchFamily="50" charset="-128"/>
              </a:rPr>
              <a:t>from “personal wellbeing”</a:t>
            </a:r>
            <a:endParaRPr lang="ja-JP" altLang="en-US" sz="2000" b="1" dirty="0">
              <a:solidFill>
                <a:srgbClr val="0000FF"/>
              </a:solidFill>
              <a:latin typeface="Meiryo UI" panose="020B0604030504040204" pitchFamily="50" charset="-128"/>
              <a:ea typeface="Meiryo UI" panose="020B0604030504040204" pitchFamily="50" charset="-128"/>
            </a:endParaRPr>
          </a:p>
        </p:txBody>
      </p:sp>
      <p:sp>
        <p:nvSpPr>
          <p:cNvPr id="142" name="正方形/長方形 141"/>
          <p:cNvSpPr/>
          <p:nvPr/>
        </p:nvSpPr>
        <p:spPr>
          <a:xfrm>
            <a:off x="3200074" y="4361656"/>
            <a:ext cx="2818394" cy="830997"/>
          </a:xfrm>
          <a:prstGeom prst="rect">
            <a:avLst/>
          </a:prstGeom>
        </p:spPr>
        <p:txBody>
          <a:bodyPr wrap="square">
            <a:spAutoFit/>
          </a:bodyPr>
          <a:lstStyle/>
          <a:p>
            <a:pPr algn="ctr"/>
            <a:r>
              <a:rPr lang="ja-JP" altLang="en-US" sz="1600" b="1" dirty="0">
                <a:solidFill>
                  <a:schemeClr val="accent6">
                    <a:lumMod val="75000"/>
                  </a:schemeClr>
                </a:solidFill>
                <a:latin typeface="Meiryo UI" panose="020B0604030504040204" pitchFamily="50" charset="-128"/>
                <a:ea typeface="Meiryo UI" panose="020B0604030504040204" pitchFamily="50" charset="-128"/>
              </a:rPr>
              <a:t>（Schneider and Gibbins, 1982; Mroczek and Kolarz, 1998）</a:t>
            </a:r>
          </a:p>
        </p:txBody>
      </p:sp>
      <p:sp>
        <p:nvSpPr>
          <p:cNvPr id="143" name="正方形/長方形 142"/>
          <p:cNvSpPr/>
          <p:nvPr/>
        </p:nvSpPr>
        <p:spPr>
          <a:xfrm>
            <a:off x="5218732" y="4842932"/>
            <a:ext cx="631904" cy="584775"/>
          </a:xfrm>
          <a:prstGeom prst="rect">
            <a:avLst/>
          </a:prstGeom>
        </p:spPr>
        <p:txBody>
          <a:bodyPr wrap="none">
            <a:spAutoFit/>
          </a:bodyPr>
          <a:lstStyle/>
          <a:p>
            <a:r>
              <a:rPr lang="en-US" altLang="ja-JP" sz="3200" b="1" dirty="0">
                <a:solidFill>
                  <a:srgbClr val="FF0000"/>
                </a:solidFill>
                <a:latin typeface="Meiryo UI" panose="020B0604030504040204" pitchFamily="50" charset="-128"/>
                <a:ea typeface="Meiryo UI" panose="020B0604030504040204" pitchFamily="50" charset="-128"/>
              </a:rPr>
              <a:t>A.</a:t>
            </a:r>
            <a:endParaRPr lang="ja-JP" altLang="en-US" sz="3200" b="1" dirty="0">
              <a:solidFill>
                <a:srgbClr val="FF0000"/>
              </a:solidFill>
              <a:latin typeface="Meiryo UI" panose="020B0604030504040204" pitchFamily="50" charset="-128"/>
              <a:ea typeface="Meiryo UI" panose="020B0604030504040204" pitchFamily="50" charset="-128"/>
            </a:endParaRPr>
          </a:p>
        </p:txBody>
      </p:sp>
      <p:sp>
        <p:nvSpPr>
          <p:cNvPr id="144" name="正方形/長方形 143"/>
          <p:cNvSpPr/>
          <p:nvPr/>
        </p:nvSpPr>
        <p:spPr>
          <a:xfrm>
            <a:off x="5218732" y="2289302"/>
            <a:ext cx="631904" cy="584775"/>
          </a:xfrm>
          <a:prstGeom prst="rect">
            <a:avLst/>
          </a:prstGeom>
        </p:spPr>
        <p:txBody>
          <a:bodyPr wrap="none">
            <a:spAutoFit/>
          </a:bodyPr>
          <a:lstStyle/>
          <a:p>
            <a:r>
              <a:rPr lang="en-US" altLang="ja-JP" sz="3200" b="1" dirty="0">
                <a:solidFill>
                  <a:srgbClr val="FF0000"/>
                </a:solidFill>
                <a:latin typeface="Meiryo UI" panose="020B0604030504040204" pitchFamily="50" charset="-128"/>
                <a:ea typeface="Meiryo UI" panose="020B0604030504040204" pitchFamily="50" charset="-128"/>
              </a:rPr>
              <a:t>B.</a:t>
            </a:r>
            <a:endParaRPr lang="ja-JP" altLang="en-US" sz="3200" b="1" dirty="0">
              <a:solidFill>
                <a:srgbClr val="FF0000"/>
              </a:solidFill>
              <a:latin typeface="Meiryo UI" panose="020B0604030504040204" pitchFamily="50" charset="-128"/>
              <a:ea typeface="Meiryo UI" panose="020B0604030504040204" pitchFamily="50" charset="-128"/>
            </a:endParaRPr>
          </a:p>
        </p:txBody>
      </p:sp>
      <p:cxnSp>
        <p:nvCxnSpPr>
          <p:cNvPr id="145" name="直線コネクタ 144"/>
          <p:cNvCxnSpPr/>
          <p:nvPr/>
        </p:nvCxnSpPr>
        <p:spPr>
          <a:xfrm flipV="1">
            <a:off x="6076344" y="2179673"/>
            <a:ext cx="0" cy="3211410"/>
          </a:xfrm>
          <a:prstGeom prst="line">
            <a:avLst/>
          </a:prstGeom>
          <a:ln w="635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7" name="正方形/長方形 146"/>
          <p:cNvSpPr/>
          <p:nvPr/>
        </p:nvSpPr>
        <p:spPr>
          <a:xfrm>
            <a:off x="5785585" y="1755565"/>
            <a:ext cx="631904" cy="584775"/>
          </a:xfrm>
          <a:prstGeom prst="rect">
            <a:avLst/>
          </a:prstGeom>
        </p:spPr>
        <p:txBody>
          <a:bodyPr wrap="none">
            <a:spAutoFit/>
          </a:bodyPr>
          <a:lstStyle/>
          <a:p>
            <a:r>
              <a:rPr lang="en-US" altLang="ja-JP" sz="3200" b="1" dirty="0">
                <a:solidFill>
                  <a:srgbClr val="FF0000"/>
                </a:solidFill>
                <a:latin typeface="Meiryo UI" panose="020B0604030504040204" pitchFamily="50" charset="-128"/>
                <a:ea typeface="Meiryo UI" panose="020B0604030504040204" pitchFamily="50" charset="-128"/>
              </a:rPr>
              <a:t>C.</a:t>
            </a:r>
            <a:endParaRPr lang="ja-JP" altLang="en-US" sz="3200" b="1" dirty="0">
              <a:solidFill>
                <a:srgbClr val="FF0000"/>
              </a:solidFill>
              <a:latin typeface="Meiryo UI" panose="020B0604030504040204" pitchFamily="50" charset="-128"/>
              <a:ea typeface="Meiryo UI" panose="020B0604030504040204" pitchFamily="50" charset="-128"/>
            </a:endParaRPr>
          </a:p>
        </p:txBody>
      </p:sp>
      <p:sp>
        <p:nvSpPr>
          <p:cNvPr id="148" name="正方形/長方形 147"/>
          <p:cNvSpPr/>
          <p:nvPr/>
        </p:nvSpPr>
        <p:spPr>
          <a:xfrm>
            <a:off x="2355287" y="5331538"/>
            <a:ext cx="631904" cy="584775"/>
          </a:xfrm>
          <a:prstGeom prst="rect">
            <a:avLst/>
          </a:prstGeom>
        </p:spPr>
        <p:txBody>
          <a:bodyPr wrap="none">
            <a:spAutoFit/>
          </a:bodyPr>
          <a:lstStyle/>
          <a:p>
            <a:r>
              <a:rPr lang="en-US" altLang="ja-JP" sz="3200" b="1" dirty="0">
                <a:solidFill>
                  <a:srgbClr val="FF0000"/>
                </a:solidFill>
                <a:latin typeface="Meiryo UI" panose="020B0604030504040204" pitchFamily="50" charset="-128"/>
                <a:ea typeface="Meiryo UI" panose="020B0604030504040204" pitchFamily="50" charset="-128"/>
              </a:rPr>
              <a:t>C.</a:t>
            </a:r>
            <a:endParaRPr lang="ja-JP" altLang="en-US" sz="3200" b="1" dirty="0">
              <a:solidFill>
                <a:srgbClr val="FF0000"/>
              </a:solidFill>
              <a:latin typeface="Meiryo UI" panose="020B0604030504040204" pitchFamily="50" charset="-128"/>
              <a:ea typeface="Meiryo UI" panose="020B0604030504040204" pitchFamily="50" charset="-128"/>
            </a:endParaRPr>
          </a:p>
        </p:txBody>
      </p:sp>
      <p:sp>
        <p:nvSpPr>
          <p:cNvPr id="149" name="正方形/長方形 148"/>
          <p:cNvSpPr/>
          <p:nvPr/>
        </p:nvSpPr>
        <p:spPr>
          <a:xfrm>
            <a:off x="88877" y="1208893"/>
            <a:ext cx="631904" cy="584775"/>
          </a:xfrm>
          <a:prstGeom prst="rect">
            <a:avLst/>
          </a:prstGeom>
        </p:spPr>
        <p:txBody>
          <a:bodyPr wrap="none">
            <a:spAutoFit/>
          </a:bodyPr>
          <a:lstStyle/>
          <a:p>
            <a:r>
              <a:rPr lang="en-US" altLang="ja-JP" sz="3200" b="1" dirty="0">
                <a:solidFill>
                  <a:srgbClr val="FF0000"/>
                </a:solidFill>
                <a:latin typeface="Meiryo UI" panose="020B0604030504040204" pitchFamily="50" charset="-128"/>
                <a:ea typeface="Meiryo UI" panose="020B0604030504040204" pitchFamily="50" charset="-128"/>
              </a:rPr>
              <a:t>A.</a:t>
            </a:r>
            <a:endParaRPr lang="ja-JP" altLang="en-US" sz="3200" b="1" dirty="0">
              <a:solidFill>
                <a:srgbClr val="FF0000"/>
              </a:solidFill>
              <a:latin typeface="Meiryo UI" panose="020B0604030504040204" pitchFamily="50" charset="-128"/>
              <a:ea typeface="Meiryo UI" panose="020B0604030504040204" pitchFamily="50" charset="-128"/>
            </a:endParaRPr>
          </a:p>
        </p:txBody>
      </p:sp>
      <p:sp>
        <p:nvSpPr>
          <p:cNvPr id="150" name="正方形/長方形 149"/>
          <p:cNvSpPr/>
          <p:nvPr/>
        </p:nvSpPr>
        <p:spPr>
          <a:xfrm>
            <a:off x="9399642" y="3024250"/>
            <a:ext cx="631904" cy="584775"/>
          </a:xfrm>
          <a:prstGeom prst="rect">
            <a:avLst/>
          </a:prstGeom>
        </p:spPr>
        <p:txBody>
          <a:bodyPr wrap="none">
            <a:spAutoFit/>
          </a:bodyPr>
          <a:lstStyle/>
          <a:p>
            <a:r>
              <a:rPr lang="en-US" altLang="ja-JP" sz="3200" b="1" dirty="0">
                <a:solidFill>
                  <a:srgbClr val="FF0000"/>
                </a:solidFill>
                <a:latin typeface="Meiryo UI" panose="020B0604030504040204" pitchFamily="50" charset="-128"/>
                <a:ea typeface="Meiryo UI" panose="020B0604030504040204" pitchFamily="50" charset="-128"/>
              </a:rPr>
              <a:t>B.</a:t>
            </a:r>
            <a:endParaRPr lang="ja-JP" altLang="en-US" sz="3200" b="1" dirty="0">
              <a:solidFill>
                <a:srgbClr val="FF0000"/>
              </a:solidFill>
              <a:latin typeface="Meiryo UI" panose="020B0604030504040204" pitchFamily="50" charset="-128"/>
              <a:ea typeface="Meiryo UI" panose="020B0604030504040204" pitchFamily="50" charset="-128"/>
            </a:endParaRPr>
          </a:p>
        </p:txBody>
      </p:sp>
      <p:sp>
        <p:nvSpPr>
          <p:cNvPr id="151" name="正方形/長方形 150"/>
          <p:cNvSpPr/>
          <p:nvPr/>
        </p:nvSpPr>
        <p:spPr>
          <a:xfrm rot="16884994">
            <a:off x="6970175" y="3085336"/>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0.4127</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52" name="直線コネクタ 151"/>
          <p:cNvCxnSpPr/>
          <p:nvPr/>
        </p:nvCxnSpPr>
        <p:spPr>
          <a:xfrm flipV="1">
            <a:off x="7258313" y="2494957"/>
            <a:ext cx="390519" cy="186034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53" name="正方形/長方形 152"/>
          <p:cNvSpPr/>
          <p:nvPr/>
        </p:nvSpPr>
        <p:spPr>
          <a:xfrm rot="16884994">
            <a:off x="6909990" y="2542756"/>
            <a:ext cx="1111743"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0.6795</a:t>
            </a:r>
            <a:endParaRPr lang="ja-JP" altLang="en-US" sz="1400" b="1" dirty="0">
              <a:solidFill>
                <a:srgbClr val="0000FF"/>
              </a:solidFill>
              <a:latin typeface="Meiryo UI" panose="020B0604030504040204" pitchFamily="50" charset="-128"/>
              <a:ea typeface="Meiryo UI" panose="020B0604030504040204" pitchFamily="50" charset="-128"/>
            </a:endParaRPr>
          </a:p>
        </p:txBody>
      </p:sp>
      <p:sp>
        <p:nvSpPr>
          <p:cNvPr id="130" name="正方形/長方形 129"/>
          <p:cNvSpPr/>
          <p:nvPr/>
        </p:nvSpPr>
        <p:spPr>
          <a:xfrm>
            <a:off x="5546386" y="4741580"/>
            <a:ext cx="1175352" cy="369332"/>
          </a:xfrm>
          <a:prstGeom prst="rect">
            <a:avLst/>
          </a:prstGeom>
        </p:spPr>
        <p:txBody>
          <a:bodyPr wrap="square">
            <a:spAutoFit/>
          </a:bodyPr>
          <a:lstStyle/>
          <a:p>
            <a:r>
              <a:rPr lang="en-US" altLang="ja-JP" b="1" dirty="0">
                <a:solidFill>
                  <a:srgbClr val="FF0000"/>
                </a:solidFill>
                <a:latin typeface="Meiryo UI" panose="020B0604030504040204" pitchFamily="50" charset="-128"/>
                <a:ea typeface="Meiryo UI" panose="020B0604030504040204" pitchFamily="50" charset="-128"/>
              </a:rPr>
              <a:t>-0.2701</a:t>
            </a:r>
            <a:endParaRPr lang="ja-JP" altLang="en-US" sz="14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402851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6957354" cy="523220"/>
          </a:xfrm>
        </p:spPr>
        <p:txBody>
          <a:bodyPr/>
          <a:lstStyle/>
          <a:p>
            <a:pPr algn="l"/>
            <a:r>
              <a:rPr lang="en-US" altLang="ja-JP" sz="2800" b="1" dirty="0">
                <a:latin typeface="Meiryo UI" pitchFamily="50" charset="-128"/>
                <a:ea typeface="Meiryo UI" pitchFamily="50" charset="-128"/>
              </a:rPr>
              <a:t>7-5</a:t>
            </a:r>
            <a:r>
              <a:rPr lang="en-US" altLang="ja-JP" sz="2800" b="1" dirty="0" smtClean="0">
                <a:latin typeface="Meiryo UI" pitchFamily="50" charset="-128"/>
                <a:ea typeface="Meiryo UI" pitchFamily="50" charset="-128"/>
              </a:rPr>
              <a:t>.</a:t>
            </a:r>
            <a:r>
              <a:rPr lang="ja-JP" altLang="en-US" sz="2800" b="1" dirty="0">
                <a:latin typeface="Meiryo UI" pitchFamily="50" charset="-128"/>
                <a:ea typeface="Meiryo UI" pitchFamily="50" charset="-128"/>
              </a:rPr>
              <a:t>メルボルン都市圏（モデリング結果）</a:t>
            </a:r>
            <a:r>
              <a:rPr lang="en-US" altLang="ja-JP" sz="2800" b="1" dirty="0">
                <a:latin typeface="Meiryo UI" pitchFamily="50" charset="-128"/>
                <a:ea typeface="Meiryo UI" pitchFamily="50" charset="-128"/>
              </a:rPr>
              <a:t>(2)</a:t>
            </a:r>
            <a:endParaRPr lang="ja-JP" altLang="en-US" sz="2800" b="1" dirty="0">
              <a:latin typeface="Meiryo UI" pitchFamily="50" charset="-128"/>
              <a:ea typeface="Meiryo UI" pitchFamily="50" charset="-128"/>
            </a:endParaRPr>
          </a:p>
        </p:txBody>
      </p:sp>
      <p:sp>
        <p:nvSpPr>
          <p:cNvPr id="62" name="正方形/長方形 61"/>
          <p:cNvSpPr/>
          <p:nvPr/>
        </p:nvSpPr>
        <p:spPr>
          <a:xfrm>
            <a:off x="93988" y="908650"/>
            <a:ext cx="11978842" cy="954107"/>
          </a:xfrm>
          <a:prstGeom prst="rect">
            <a:avLst/>
          </a:prstGeom>
          <a:ln w="38100">
            <a:solidFill>
              <a:schemeClr val="tx1"/>
            </a:solidFill>
          </a:ln>
        </p:spPr>
        <p:txBody>
          <a:bodyPr wrap="square">
            <a:spAutoFit/>
          </a:bodyPr>
          <a:lstStyle/>
          <a:p>
            <a:pPr algn="ctr"/>
            <a:r>
              <a:rPr lang="ja-JP" altLang="en-US" sz="2800" b="1" dirty="0">
                <a:latin typeface="Meiryo UI" pitchFamily="50" charset="-128"/>
                <a:ea typeface="Meiryo UI" pitchFamily="50" charset="-128"/>
              </a:rPr>
              <a:t>社会的疎外感（</a:t>
            </a:r>
            <a:r>
              <a:rPr lang="en-US" altLang="ja-JP" sz="2800" b="1" dirty="0" err="1">
                <a:latin typeface="Meiryo UI" pitchFamily="50" charset="-128"/>
                <a:ea typeface="Meiryo UI" pitchFamily="50" charset="-128"/>
              </a:rPr>
              <a:t>SOCEX</a:t>
            </a:r>
            <a:r>
              <a:rPr lang="ja-JP" altLang="en-US" sz="2800" b="1" dirty="0">
                <a:latin typeface="Meiryo UI" pitchFamily="50" charset="-128"/>
                <a:ea typeface="Meiryo UI" pitchFamily="50" charset="-128"/>
              </a:rPr>
              <a:t>）の相対的なリスクが低いほど</a:t>
            </a:r>
            <a:r>
              <a:rPr lang="ja-JP" altLang="en-US" sz="2800" b="1" dirty="0" smtClean="0">
                <a:latin typeface="Meiryo UI" pitchFamily="50" charset="-128"/>
                <a:ea typeface="Meiryo UI" pitchFamily="50" charset="-128"/>
              </a:rPr>
              <a:t>、</a:t>
            </a:r>
            <a:r>
              <a:rPr lang="ja-JP" altLang="en-US" sz="2800" b="1" dirty="0" smtClean="0">
                <a:latin typeface="Meiryo UI" pitchFamily="50" charset="-128"/>
                <a:ea typeface="Meiryo UI" pitchFamily="50" charset="-128"/>
              </a:rPr>
              <a:t>個人的なウェルビーイングは向上する</a:t>
            </a:r>
            <a:endParaRPr lang="ja-JP" altLang="en-US" sz="2800" b="1" dirty="0">
              <a:latin typeface="Meiryo UI" pitchFamily="50" charset="-128"/>
              <a:ea typeface="Meiryo UI" pitchFamily="50" charset="-128"/>
            </a:endParaRPr>
          </a:p>
        </p:txBody>
      </p:sp>
      <p:cxnSp>
        <p:nvCxnSpPr>
          <p:cNvPr id="17" name="直線矢印コネクタ 16"/>
          <p:cNvCxnSpPr>
            <a:stCxn id="28" idx="2"/>
            <a:endCxn id="32" idx="0"/>
          </p:cNvCxnSpPr>
          <p:nvPr/>
        </p:nvCxnSpPr>
        <p:spPr>
          <a:xfrm>
            <a:off x="6676169" y="3507467"/>
            <a:ext cx="1688173" cy="8576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29" idx="2"/>
            <a:endCxn id="32" idx="0"/>
          </p:cNvCxnSpPr>
          <p:nvPr/>
        </p:nvCxnSpPr>
        <p:spPr>
          <a:xfrm flipH="1">
            <a:off x="8364342" y="3939527"/>
            <a:ext cx="4062" cy="4256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30" idx="2"/>
            <a:endCxn id="32" idx="0"/>
          </p:cNvCxnSpPr>
          <p:nvPr/>
        </p:nvCxnSpPr>
        <p:spPr>
          <a:xfrm flipH="1">
            <a:off x="8364342" y="3147417"/>
            <a:ext cx="969984" cy="12177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24" idx="2"/>
            <a:endCxn id="31" idx="0"/>
          </p:cNvCxnSpPr>
          <p:nvPr/>
        </p:nvCxnSpPr>
        <p:spPr>
          <a:xfrm>
            <a:off x="2497227" y="3505817"/>
            <a:ext cx="1406557" cy="8593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25" idx="2"/>
            <a:endCxn id="31" idx="0"/>
          </p:cNvCxnSpPr>
          <p:nvPr/>
        </p:nvCxnSpPr>
        <p:spPr>
          <a:xfrm flipH="1">
            <a:off x="3903784" y="3497082"/>
            <a:ext cx="648090" cy="868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26" idx="2"/>
            <a:endCxn id="31" idx="0"/>
          </p:cNvCxnSpPr>
          <p:nvPr/>
        </p:nvCxnSpPr>
        <p:spPr>
          <a:xfrm>
            <a:off x="2496364" y="2763283"/>
            <a:ext cx="1407420" cy="16018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27" idx="2"/>
            <a:endCxn id="31" idx="0"/>
          </p:cNvCxnSpPr>
          <p:nvPr/>
        </p:nvCxnSpPr>
        <p:spPr>
          <a:xfrm flipH="1">
            <a:off x="3903784" y="2761746"/>
            <a:ext cx="645729" cy="1603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1561097" y="3073757"/>
            <a:ext cx="187226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Social capital</a:t>
            </a:r>
            <a:endParaRPr kumimoji="1" lang="ja-JP" altLang="en-US" b="1" dirty="0">
              <a:latin typeface="Meiryo UI" panose="020B0604030504040204" pitchFamily="50" charset="-128"/>
              <a:ea typeface="Meiryo UI" panose="020B0604030504040204" pitchFamily="50" charset="-128"/>
            </a:endParaRPr>
          </a:p>
        </p:txBody>
      </p:sp>
      <p:sp>
        <p:nvSpPr>
          <p:cNvPr id="25" name="正方形/長方形 24"/>
          <p:cNvSpPr/>
          <p:nvPr/>
        </p:nvSpPr>
        <p:spPr>
          <a:xfrm>
            <a:off x="3615744" y="3065022"/>
            <a:ext cx="187226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Extraversion</a:t>
            </a:r>
            <a:endParaRPr kumimoji="1" lang="ja-JP" altLang="en-US"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1559370" y="2187203"/>
            <a:ext cx="1873987" cy="57608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Household income</a:t>
            </a:r>
            <a:endParaRPr kumimoji="1" lang="ja-JP" altLang="en-US" b="1" dirty="0">
              <a:latin typeface="Meiryo UI" panose="020B0604030504040204" pitchFamily="50" charset="-128"/>
              <a:ea typeface="Meiryo UI" panose="020B0604030504040204" pitchFamily="50" charset="-128"/>
            </a:endParaRPr>
          </a:p>
        </p:txBody>
      </p:sp>
      <p:sp>
        <p:nvSpPr>
          <p:cNvPr id="27" name="正方形/長方形 26"/>
          <p:cNvSpPr/>
          <p:nvPr/>
        </p:nvSpPr>
        <p:spPr>
          <a:xfrm>
            <a:off x="4153458" y="2173577"/>
            <a:ext cx="792110" cy="588169"/>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Trips</a:t>
            </a:r>
            <a:endParaRPr kumimoji="1" lang="ja-JP" altLang="en-US" b="1" dirty="0">
              <a:latin typeface="Meiryo UI" panose="020B0604030504040204" pitchFamily="50" charset="-128"/>
              <a:ea typeface="Meiryo UI" panose="020B0604030504040204" pitchFamily="50" charset="-128"/>
            </a:endParaRPr>
          </a:p>
        </p:txBody>
      </p:sp>
      <p:sp>
        <p:nvSpPr>
          <p:cNvPr id="28" name="正方形/長方形 27"/>
          <p:cNvSpPr/>
          <p:nvPr/>
        </p:nvSpPr>
        <p:spPr>
          <a:xfrm>
            <a:off x="6280114" y="3075407"/>
            <a:ext cx="79211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Age</a:t>
            </a:r>
            <a:endParaRPr kumimoji="1" lang="ja-JP" altLang="en-US" b="1" dirty="0">
              <a:latin typeface="Meiryo UI" panose="020B0604030504040204" pitchFamily="50" charset="-128"/>
              <a:ea typeface="Meiryo UI" panose="020B0604030504040204" pitchFamily="50" charset="-128"/>
            </a:endParaRPr>
          </a:p>
        </p:txBody>
      </p:sp>
      <p:sp>
        <p:nvSpPr>
          <p:cNvPr id="29" name="正方形/長方形 28"/>
          <p:cNvSpPr/>
          <p:nvPr/>
        </p:nvSpPr>
        <p:spPr>
          <a:xfrm>
            <a:off x="7432274" y="3363447"/>
            <a:ext cx="1872260" cy="57608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Sense of community</a:t>
            </a:r>
            <a:endParaRPr kumimoji="1" lang="ja-JP" altLang="en-US"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7288254" y="2015964"/>
            <a:ext cx="4092144" cy="1131453"/>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ja-JP" b="1" dirty="0">
                <a:latin typeface="Meiryo UI" panose="020B0604030504040204" pitchFamily="50" charset="-128"/>
                <a:ea typeface="Meiryo UI" panose="020B0604030504040204" pitchFamily="50" charset="-128"/>
              </a:rPr>
              <a:t>Psychological wellbeing:</a:t>
            </a:r>
          </a:p>
          <a:p>
            <a:pPr marL="285750" indent="-285750">
              <a:buFontTx/>
              <a:buChar char="-"/>
            </a:pPr>
            <a:r>
              <a:rPr lang="en-US" altLang="ja-JP" b="1" dirty="0">
                <a:latin typeface="Meiryo UI" panose="020B0604030504040204" pitchFamily="50" charset="-128"/>
                <a:ea typeface="Meiryo UI" panose="020B0604030504040204" pitchFamily="50" charset="-128"/>
              </a:rPr>
              <a:t>Environment mastery</a:t>
            </a:r>
          </a:p>
          <a:p>
            <a:pPr marL="285750" indent="-285750">
              <a:buFontTx/>
              <a:buChar char="-"/>
            </a:pPr>
            <a:r>
              <a:rPr kumimoji="1" lang="en-US" altLang="ja-JP" b="1" dirty="0">
                <a:latin typeface="Meiryo UI" panose="020B0604030504040204" pitchFamily="50" charset="-128"/>
                <a:ea typeface="Meiryo UI" panose="020B0604030504040204" pitchFamily="50" charset="-128"/>
              </a:rPr>
              <a:t>Positive relations with other</a:t>
            </a:r>
          </a:p>
          <a:p>
            <a:pPr marL="285750" indent="-285750">
              <a:buFontTx/>
              <a:buChar char="-"/>
            </a:pPr>
            <a:r>
              <a:rPr lang="en-US" altLang="ja-JP" b="1" dirty="0">
                <a:latin typeface="Meiryo UI" panose="020B0604030504040204" pitchFamily="50" charset="-128"/>
                <a:ea typeface="Meiryo UI" panose="020B0604030504040204" pitchFamily="50" charset="-128"/>
              </a:rPr>
              <a:t>Self-acceptance</a:t>
            </a:r>
            <a:endParaRPr kumimoji="1" lang="ja-JP" altLang="en-US"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2683676" y="4365130"/>
            <a:ext cx="2440215" cy="648090"/>
          </a:xfrm>
          <a:prstGeom prst="rect">
            <a:avLst/>
          </a:prstGeom>
          <a:solidFill>
            <a:schemeClr val="bg1"/>
          </a:solidFill>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Risk of social exclusion(</a:t>
            </a:r>
            <a:r>
              <a:rPr kumimoji="1" lang="en-US" altLang="ja-JP" b="1" dirty="0" err="1">
                <a:latin typeface="Meiryo UI" panose="020B0604030504040204" pitchFamily="50" charset="-128"/>
                <a:ea typeface="Meiryo UI" panose="020B0604030504040204" pitchFamily="50" charset="-128"/>
              </a:rPr>
              <a:t>SOCEX</a:t>
            </a:r>
            <a:r>
              <a:rPr kumimoji="1"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7144234" y="4365130"/>
            <a:ext cx="2440215" cy="648090"/>
          </a:xfrm>
          <a:prstGeom prst="rect">
            <a:avLst/>
          </a:prstGeom>
          <a:solidFill>
            <a:schemeClr val="bg1"/>
          </a:solidFill>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b="1" dirty="0">
                <a:latin typeface="Meiryo UI" panose="020B0604030504040204" pitchFamily="50" charset="-128"/>
                <a:ea typeface="Meiryo UI" panose="020B0604030504040204" pitchFamily="50" charset="-128"/>
              </a:rPr>
              <a:t>Personal wellbeing(</a:t>
            </a:r>
            <a:r>
              <a:rPr lang="en-US" altLang="ja-JP" b="1" dirty="0" err="1">
                <a:latin typeface="Meiryo UI" panose="020B0604030504040204" pitchFamily="50" charset="-128"/>
                <a:ea typeface="Meiryo UI" panose="020B0604030504040204" pitchFamily="50" charset="-128"/>
              </a:rPr>
              <a:t>PWI</a:t>
            </a:r>
            <a:r>
              <a:rPr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cxnSp>
        <p:nvCxnSpPr>
          <p:cNvPr id="33" name="直線矢印コネクタ 32"/>
          <p:cNvCxnSpPr>
            <a:stCxn id="28" idx="1"/>
            <a:endCxn id="25" idx="3"/>
          </p:cNvCxnSpPr>
          <p:nvPr/>
        </p:nvCxnSpPr>
        <p:spPr>
          <a:xfrm flipH="1" flipV="1">
            <a:off x="5488004" y="3281052"/>
            <a:ext cx="792110" cy="10385"/>
          </a:xfrm>
          <a:prstGeom prst="straightConnector1">
            <a:avLst/>
          </a:prstGeom>
          <a:ln w="254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31" idx="3"/>
            <a:endCxn id="32" idx="1"/>
          </p:cNvCxnSpPr>
          <p:nvPr/>
        </p:nvCxnSpPr>
        <p:spPr>
          <a:xfrm>
            <a:off x="5123891" y="4689175"/>
            <a:ext cx="2020343"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407210" y="1988800"/>
            <a:ext cx="11286916" cy="3240450"/>
          </a:xfrm>
          <a:prstGeom prst="rect">
            <a:avLst/>
          </a:prstGeom>
          <a:solidFill>
            <a:schemeClr val="bg1">
              <a:alpha val="70000"/>
            </a:scheme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1" name="直線矢印コネクタ 100"/>
          <p:cNvCxnSpPr/>
          <p:nvPr/>
        </p:nvCxnSpPr>
        <p:spPr>
          <a:xfrm flipH="1">
            <a:off x="8364342" y="3939527"/>
            <a:ext cx="4062" cy="4256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a:off x="5123891" y="4689175"/>
            <a:ext cx="2020343"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正方形/長方形 112"/>
          <p:cNvSpPr/>
          <p:nvPr/>
        </p:nvSpPr>
        <p:spPr>
          <a:xfrm>
            <a:off x="8352707" y="3990886"/>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0.2608</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14" name="直線コネクタ 113"/>
          <p:cNvCxnSpPr/>
          <p:nvPr/>
        </p:nvCxnSpPr>
        <p:spPr>
          <a:xfrm flipH="1">
            <a:off x="8372328" y="3931106"/>
            <a:ext cx="1489" cy="41025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flipV="1">
            <a:off x="7554256" y="2859377"/>
            <a:ext cx="314021" cy="149592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7933419" y="3115216"/>
            <a:ext cx="260316" cy="124008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17" name="正方形/長方形 116"/>
          <p:cNvSpPr/>
          <p:nvPr/>
        </p:nvSpPr>
        <p:spPr>
          <a:xfrm rot="16884994">
            <a:off x="7304652" y="3331322"/>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0.6841</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18" name="直線コネクタ 117"/>
          <p:cNvCxnSpPr/>
          <p:nvPr/>
        </p:nvCxnSpPr>
        <p:spPr>
          <a:xfrm flipH="1" flipV="1">
            <a:off x="6514186" y="3426594"/>
            <a:ext cx="678565" cy="9083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a:xfrm rot="3211657">
            <a:off x="6400740" y="3867941"/>
            <a:ext cx="1364128" cy="646331"/>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0.0110</a:t>
            </a:r>
            <a:br>
              <a:rPr lang="en-US" altLang="ja-JP" b="1" dirty="0">
                <a:solidFill>
                  <a:srgbClr val="0000FF"/>
                </a:solidFill>
                <a:latin typeface="Meiryo UI" panose="020B0604030504040204" pitchFamily="50" charset="-128"/>
                <a:ea typeface="Meiryo UI" panose="020B0604030504040204" pitchFamily="50" charset="-128"/>
              </a:rPr>
            </a:br>
            <a:r>
              <a:rPr lang="en-US" altLang="ja-JP" b="1" dirty="0">
                <a:solidFill>
                  <a:srgbClr val="0000FF"/>
                </a:solidFill>
                <a:latin typeface="Meiryo UI" panose="020B0604030504040204" pitchFamily="50" charset="-128"/>
                <a:ea typeface="Meiryo UI" panose="020B0604030504040204" pitchFamily="50" charset="-128"/>
              </a:rPr>
              <a:t>(Up)</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20" name="直線コネクタ 119"/>
          <p:cNvCxnSpPr/>
          <p:nvPr/>
        </p:nvCxnSpPr>
        <p:spPr>
          <a:xfrm flipV="1">
            <a:off x="4935535" y="3431366"/>
            <a:ext cx="1353921" cy="94303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21" name="正方形/長方形 120"/>
          <p:cNvSpPr/>
          <p:nvPr/>
        </p:nvSpPr>
        <p:spPr>
          <a:xfrm rot="19484073">
            <a:off x="5008141" y="3525935"/>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0.0021</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22" name="直線コネクタ 121"/>
          <p:cNvCxnSpPr/>
          <p:nvPr/>
        </p:nvCxnSpPr>
        <p:spPr>
          <a:xfrm flipV="1">
            <a:off x="4623314" y="3533451"/>
            <a:ext cx="520322" cy="8481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正方形/長方形 122"/>
          <p:cNvSpPr/>
          <p:nvPr/>
        </p:nvSpPr>
        <p:spPr>
          <a:xfrm rot="18095406">
            <a:off x="4336993" y="3546486"/>
            <a:ext cx="1175352" cy="584775"/>
          </a:xfrm>
          <a:prstGeom prst="rect">
            <a:avLst/>
          </a:prstGeom>
        </p:spPr>
        <p:txBody>
          <a:bodyPr wrap="square">
            <a:spAutoFit/>
          </a:bodyPr>
          <a:lstStyle/>
          <a:p>
            <a:r>
              <a:rPr lang="en-US" altLang="ja-JP" b="1" dirty="0">
                <a:solidFill>
                  <a:srgbClr val="FF0000"/>
                </a:solidFill>
                <a:latin typeface="Meiryo UI" panose="020B0604030504040204" pitchFamily="50" charset="-128"/>
                <a:ea typeface="Meiryo UI" panose="020B0604030504040204" pitchFamily="50" charset="-128"/>
              </a:rPr>
              <a:t>-0.1430</a:t>
            </a:r>
          </a:p>
          <a:p>
            <a:r>
              <a:rPr lang="en-US" altLang="ja-JP" sz="1400" b="1" dirty="0">
                <a:solidFill>
                  <a:srgbClr val="FF0000"/>
                </a:solidFill>
                <a:latin typeface="Meiryo UI" panose="020B0604030504040204" pitchFamily="50" charset="-128"/>
                <a:ea typeface="Meiryo UI" panose="020B0604030504040204" pitchFamily="50" charset="-128"/>
              </a:rPr>
              <a:t>(Down)</a:t>
            </a:r>
            <a:endParaRPr lang="ja-JP" altLang="en-US" sz="1400" b="1" dirty="0">
              <a:solidFill>
                <a:srgbClr val="FF0000"/>
              </a:solidFill>
              <a:latin typeface="Meiryo UI" panose="020B0604030504040204" pitchFamily="50" charset="-128"/>
              <a:ea typeface="Meiryo UI" panose="020B0604030504040204" pitchFamily="50" charset="-128"/>
            </a:endParaRPr>
          </a:p>
        </p:txBody>
      </p:sp>
      <p:cxnSp>
        <p:nvCxnSpPr>
          <p:cNvPr id="124" name="直線コネクタ 123"/>
          <p:cNvCxnSpPr/>
          <p:nvPr/>
        </p:nvCxnSpPr>
        <p:spPr>
          <a:xfrm flipV="1">
            <a:off x="3924080" y="2761746"/>
            <a:ext cx="638672" cy="157961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25" name="正方形/長方形 124"/>
          <p:cNvSpPr/>
          <p:nvPr/>
        </p:nvSpPr>
        <p:spPr>
          <a:xfrm rot="17475545">
            <a:off x="3447723" y="3312415"/>
            <a:ext cx="1175352" cy="369332"/>
          </a:xfrm>
          <a:prstGeom prst="rect">
            <a:avLst/>
          </a:prstGeom>
        </p:spPr>
        <p:txBody>
          <a:bodyPr wrap="square">
            <a:spAutoFit/>
          </a:bodyPr>
          <a:lstStyle/>
          <a:p>
            <a:r>
              <a:rPr lang="en-US" altLang="ja-JP" b="1" dirty="0">
                <a:solidFill>
                  <a:schemeClr val="accent2">
                    <a:lumMod val="50000"/>
                  </a:schemeClr>
                </a:solidFill>
                <a:latin typeface="Meiryo UI" panose="020B0604030504040204" pitchFamily="50" charset="-128"/>
                <a:ea typeface="Meiryo UI" panose="020B0604030504040204" pitchFamily="50" charset="-128"/>
              </a:rPr>
              <a:t>-0.0404</a:t>
            </a:r>
            <a:endParaRPr lang="ja-JP" altLang="en-US" sz="14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27" name="正方形/長方形 126"/>
          <p:cNvSpPr/>
          <p:nvPr/>
        </p:nvSpPr>
        <p:spPr>
          <a:xfrm rot="3023718">
            <a:off x="2176612" y="3150290"/>
            <a:ext cx="2103568" cy="369332"/>
          </a:xfrm>
          <a:prstGeom prst="rect">
            <a:avLst/>
          </a:prstGeom>
        </p:spPr>
        <p:txBody>
          <a:bodyPr wrap="square">
            <a:spAutoFit/>
          </a:bodyPr>
          <a:lstStyle/>
          <a:p>
            <a:r>
              <a:rPr lang="en-US" altLang="ja-JP" b="1" dirty="0">
                <a:solidFill>
                  <a:schemeClr val="accent2">
                    <a:lumMod val="50000"/>
                  </a:schemeClr>
                </a:solidFill>
                <a:latin typeface="Meiryo UI" panose="020B0604030504040204" pitchFamily="50" charset="-128"/>
                <a:ea typeface="Meiryo UI" panose="020B0604030504040204" pitchFamily="50" charset="-128"/>
              </a:rPr>
              <a:t>- 0.000003910</a:t>
            </a:r>
            <a:endParaRPr lang="ja-JP" altLang="en-US" sz="1400" b="1" dirty="0">
              <a:solidFill>
                <a:schemeClr val="accent2">
                  <a:lumMod val="50000"/>
                </a:schemeClr>
              </a:solidFill>
              <a:latin typeface="Meiryo UI" panose="020B0604030504040204" pitchFamily="50" charset="-128"/>
              <a:ea typeface="Meiryo UI" panose="020B0604030504040204" pitchFamily="50" charset="-128"/>
            </a:endParaRPr>
          </a:p>
        </p:txBody>
      </p:sp>
      <p:cxnSp>
        <p:nvCxnSpPr>
          <p:cNvPr id="128" name="直線コネクタ 127"/>
          <p:cNvCxnSpPr/>
          <p:nvPr/>
        </p:nvCxnSpPr>
        <p:spPr>
          <a:xfrm flipH="1" flipV="1">
            <a:off x="2423490" y="3505817"/>
            <a:ext cx="727323" cy="829093"/>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29" name="正方形/長方形 128"/>
          <p:cNvSpPr/>
          <p:nvPr/>
        </p:nvSpPr>
        <p:spPr>
          <a:xfrm rot="2909687">
            <a:off x="2332117" y="3772118"/>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0.7085</a:t>
            </a:r>
            <a:endParaRPr lang="ja-JP" altLang="en-US" sz="1400" b="1" dirty="0">
              <a:solidFill>
                <a:srgbClr val="0000FF"/>
              </a:solidFill>
              <a:latin typeface="Meiryo UI" panose="020B0604030504040204" pitchFamily="50" charset="-128"/>
              <a:ea typeface="Meiryo UI" panose="020B0604030504040204" pitchFamily="50" charset="-128"/>
            </a:endParaRPr>
          </a:p>
        </p:txBody>
      </p:sp>
      <p:sp>
        <p:nvSpPr>
          <p:cNvPr id="131" name="正方形/長方形 130"/>
          <p:cNvSpPr/>
          <p:nvPr/>
        </p:nvSpPr>
        <p:spPr>
          <a:xfrm>
            <a:off x="330525" y="3896169"/>
            <a:ext cx="2169251" cy="646331"/>
          </a:xfrm>
          <a:prstGeom prst="rect">
            <a:avLst/>
          </a:prstGeom>
          <a:solidFill>
            <a:schemeClr val="bg1">
              <a:lumMod val="95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社会的排除のリスクと有意な関連性</a:t>
            </a:r>
          </a:p>
        </p:txBody>
      </p:sp>
      <p:sp>
        <p:nvSpPr>
          <p:cNvPr id="133" name="楕円 132"/>
          <p:cNvSpPr/>
          <p:nvPr/>
        </p:nvSpPr>
        <p:spPr>
          <a:xfrm>
            <a:off x="3567041" y="2841564"/>
            <a:ext cx="3844778" cy="907252"/>
          </a:xfrm>
          <a:prstGeom prst="ellips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4" name="正方形/長方形 133"/>
          <p:cNvSpPr/>
          <p:nvPr/>
        </p:nvSpPr>
        <p:spPr>
          <a:xfrm>
            <a:off x="9618399" y="3356586"/>
            <a:ext cx="2484904" cy="1200329"/>
          </a:xfrm>
          <a:prstGeom prst="rect">
            <a:avLst/>
          </a:prstGeom>
          <a:solidFill>
            <a:schemeClr val="bg1">
              <a:lumMod val="95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年齢によって社会的疎外感のリスクが減少し、外向性のポジティブな影響力が弱まる</a:t>
            </a:r>
          </a:p>
        </p:txBody>
      </p:sp>
      <p:cxnSp>
        <p:nvCxnSpPr>
          <p:cNvPr id="136" name="直線矢印コネクタ 135"/>
          <p:cNvCxnSpPr/>
          <p:nvPr/>
        </p:nvCxnSpPr>
        <p:spPr>
          <a:xfrm flipV="1">
            <a:off x="2496363" y="3956784"/>
            <a:ext cx="2053150" cy="2187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flipH="1" flipV="1">
            <a:off x="7317243" y="3455414"/>
            <a:ext cx="2267206" cy="6800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1" name="正方形/長方形 140"/>
          <p:cNvSpPr/>
          <p:nvPr/>
        </p:nvSpPr>
        <p:spPr>
          <a:xfrm>
            <a:off x="2671239" y="5524265"/>
            <a:ext cx="7178274" cy="707886"/>
          </a:xfrm>
          <a:prstGeom prst="rect">
            <a:avLst/>
          </a:prstGeom>
          <a:solidFill>
            <a:schemeClr val="bg1">
              <a:lumMod val="95000"/>
            </a:schemeClr>
          </a:solidFill>
        </p:spPr>
        <p:txBody>
          <a:bodyPr wrap="square">
            <a:spAutoFit/>
          </a:bodyPr>
          <a:lstStyle/>
          <a:p>
            <a:r>
              <a:rPr lang="ja-JP" altLang="en-US" sz="2000" b="1" dirty="0">
                <a:latin typeface="Meiryo UI" panose="020B0604030504040204" pitchFamily="50" charset="-128"/>
                <a:ea typeface="Meiryo UI" panose="020B0604030504040204" pitchFamily="50" charset="-128"/>
              </a:rPr>
              <a:t>分析の枠組みを個人の幸福に拡張しても、その効果はあまり明らかにならない→ </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社会的排除 </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でまとめてしまえば、より見やすくなる</a:t>
            </a:r>
            <a:endParaRPr lang="ja-JP" altLang="en-US" sz="2000" b="1" dirty="0">
              <a:solidFill>
                <a:srgbClr val="0000FF"/>
              </a:solidFill>
              <a:latin typeface="Meiryo UI" panose="020B0604030504040204" pitchFamily="50" charset="-128"/>
              <a:ea typeface="Meiryo UI" panose="020B0604030504040204" pitchFamily="50" charset="-128"/>
            </a:endParaRPr>
          </a:p>
        </p:txBody>
      </p:sp>
      <p:sp>
        <p:nvSpPr>
          <p:cNvPr id="142" name="正方形/長方形 141"/>
          <p:cNvSpPr/>
          <p:nvPr/>
        </p:nvSpPr>
        <p:spPr>
          <a:xfrm>
            <a:off x="3200074" y="4361656"/>
            <a:ext cx="2818394" cy="830997"/>
          </a:xfrm>
          <a:prstGeom prst="rect">
            <a:avLst/>
          </a:prstGeom>
        </p:spPr>
        <p:txBody>
          <a:bodyPr wrap="square">
            <a:spAutoFit/>
          </a:bodyPr>
          <a:lstStyle/>
          <a:p>
            <a:pPr algn="ctr"/>
            <a:r>
              <a:rPr lang="ja-JP" altLang="en-US" sz="1600" b="1" dirty="0">
                <a:solidFill>
                  <a:schemeClr val="accent6">
                    <a:lumMod val="75000"/>
                  </a:schemeClr>
                </a:solidFill>
                <a:latin typeface="Meiryo UI" panose="020B0604030504040204" pitchFamily="50" charset="-128"/>
                <a:ea typeface="Meiryo UI" panose="020B0604030504040204" pitchFamily="50" charset="-128"/>
              </a:rPr>
              <a:t>（Schneider and Gibbins, 1982; Mroczek and Kolarz, 1998）</a:t>
            </a:r>
          </a:p>
        </p:txBody>
      </p:sp>
      <p:sp>
        <p:nvSpPr>
          <p:cNvPr id="143" name="正方形/長方形 142"/>
          <p:cNvSpPr/>
          <p:nvPr/>
        </p:nvSpPr>
        <p:spPr>
          <a:xfrm>
            <a:off x="5218732" y="4842932"/>
            <a:ext cx="631904" cy="584775"/>
          </a:xfrm>
          <a:prstGeom prst="rect">
            <a:avLst/>
          </a:prstGeom>
        </p:spPr>
        <p:txBody>
          <a:bodyPr wrap="none">
            <a:spAutoFit/>
          </a:bodyPr>
          <a:lstStyle/>
          <a:p>
            <a:r>
              <a:rPr lang="en-US" altLang="ja-JP" sz="3200" b="1" dirty="0">
                <a:solidFill>
                  <a:srgbClr val="FF0000"/>
                </a:solidFill>
                <a:latin typeface="Meiryo UI" panose="020B0604030504040204" pitchFamily="50" charset="-128"/>
                <a:ea typeface="Meiryo UI" panose="020B0604030504040204" pitchFamily="50" charset="-128"/>
              </a:rPr>
              <a:t>A.</a:t>
            </a:r>
            <a:endParaRPr lang="ja-JP" altLang="en-US" sz="3200" b="1" dirty="0">
              <a:solidFill>
                <a:srgbClr val="FF0000"/>
              </a:solidFill>
              <a:latin typeface="Meiryo UI" panose="020B0604030504040204" pitchFamily="50" charset="-128"/>
              <a:ea typeface="Meiryo UI" panose="020B0604030504040204" pitchFamily="50" charset="-128"/>
            </a:endParaRPr>
          </a:p>
        </p:txBody>
      </p:sp>
      <p:sp>
        <p:nvSpPr>
          <p:cNvPr id="144" name="正方形/長方形 143"/>
          <p:cNvSpPr/>
          <p:nvPr/>
        </p:nvSpPr>
        <p:spPr>
          <a:xfrm>
            <a:off x="5218732" y="2289302"/>
            <a:ext cx="631904" cy="584775"/>
          </a:xfrm>
          <a:prstGeom prst="rect">
            <a:avLst/>
          </a:prstGeom>
        </p:spPr>
        <p:txBody>
          <a:bodyPr wrap="none">
            <a:spAutoFit/>
          </a:bodyPr>
          <a:lstStyle/>
          <a:p>
            <a:r>
              <a:rPr lang="en-US" altLang="ja-JP" sz="3200" b="1" dirty="0">
                <a:solidFill>
                  <a:srgbClr val="FF0000"/>
                </a:solidFill>
                <a:latin typeface="Meiryo UI" panose="020B0604030504040204" pitchFamily="50" charset="-128"/>
                <a:ea typeface="Meiryo UI" panose="020B0604030504040204" pitchFamily="50" charset="-128"/>
              </a:rPr>
              <a:t>B.</a:t>
            </a:r>
            <a:endParaRPr lang="ja-JP" altLang="en-US" sz="3200" b="1" dirty="0">
              <a:solidFill>
                <a:srgbClr val="FF0000"/>
              </a:solidFill>
              <a:latin typeface="Meiryo UI" panose="020B0604030504040204" pitchFamily="50" charset="-128"/>
              <a:ea typeface="Meiryo UI" panose="020B0604030504040204" pitchFamily="50" charset="-128"/>
            </a:endParaRPr>
          </a:p>
        </p:txBody>
      </p:sp>
      <p:cxnSp>
        <p:nvCxnSpPr>
          <p:cNvPr id="145" name="直線コネクタ 144"/>
          <p:cNvCxnSpPr/>
          <p:nvPr/>
        </p:nvCxnSpPr>
        <p:spPr>
          <a:xfrm flipV="1">
            <a:off x="6076344" y="2179673"/>
            <a:ext cx="0" cy="3211410"/>
          </a:xfrm>
          <a:prstGeom prst="line">
            <a:avLst/>
          </a:prstGeom>
          <a:ln w="635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7" name="正方形/長方形 146"/>
          <p:cNvSpPr/>
          <p:nvPr/>
        </p:nvSpPr>
        <p:spPr>
          <a:xfrm>
            <a:off x="5785585" y="1755565"/>
            <a:ext cx="631904" cy="584775"/>
          </a:xfrm>
          <a:prstGeom prst="rect">
            <a:avLst/>
          </a:prstGeom>
        </p:spPr>
        <p:txBody>
          <a:bodyPr wrap="none">
            <a:spAutoFit/>
          </a:bodyPr>
          <a:lstStyle/>
          <a:p>
            <a:r>
              <a:rPr lang="en-US" altLang="ja-JP" sz="3200" b="1" dirty="0">
                <a:solidFill>
                  <a:srgbClr val="FF0000"/>
                </a:solidFill>
                <a:latin typeface="Meiryo UI" panose="020B0604030504040204" pitchFamily="50" charset="-128"/>
                <a:ea typeface="Meiryo UI" panose="020B0604030504040204" pitchFamily="50" charset="-128"/>
              </a:rPr>
              <a:t>C.</a:t>
            </a:r>
            <a:endParaRPr lang="ja-JP" altLang="en-US" sz="3200" b="1" dirty="0">
              <a:solidFill>
                <a:srgbClr val="FF0000"/>
              </a:solidFill>
              <a:latin typeface="Meiryo UI" panose="020B0604030504040204" pitchFamily="50" charset="-128"/>
              <a:ea typeface="Meiryo UI" panose="020B0604030504040204" pitchFamily="50" charset="-128"/>
            </a:endParaRPr>
          </a:p>
        </p:txBody>
      </p:sp>
      <p:sp>
        <p:nvSpPr>
          <p:cNvPr id="148" name="正方形/長方形 147"/>
          <p:cNvSpPr/>
          <p:nvPr/>
        </p:nvSpPr>
        <p:spPr>
          <a:xfrm>
            <a:off x="2355287" y="5331538"/>
            <a:ext cx="631904" cy="584775"/>
          </a:xfrm>
          <a:prstGeom prst="rect">
            <a:avLst/>
          </a:prstGeom>
        </p:spPr>
        <p:txBody>
          <a:bodyPr wrap="none">
            <a:spAutoFit/>
          </a:bodyPr>
          <a:lstStyle/>
          <a:p>
            <a:r>
              <a:rPr lang="en-US" altLang="ja-JP" sz="3200" b="1" dirty="0">
                <a:solidFill>
                  <a:srgbClr val="FF0000"/>
                </a:solidFill>
                <a:latin typeface="Meiryo UI" panose="020B0604030504040204" pitchFamily="50" charset="-128"/>
                <a:ea typeface="Meiryo UI" panose="020B0604030504040204" pitchFamily="50" charset="-128"/>
              </a:rPr>
              <a:t>C.</a:t>
            </a:r>
            <a:endParaRPr lang="ja-JP" altLang="en-US" sz="3200" b="1" dirty="0">
              <a:solidFill>
                <a:srgbClr val="FF0000"/>
              </a:solidFill>
              <a:latin typeface="Meiryo UI" panose="020B0604030504040204" pitchFamily="50" charset="-128"/>
              <a:ea typeface="Meiryo UI" panose="020B0604030504040204" pitchFamily="50" charset="-128"/>
            </a:endParaRPr>
          </a:p>
        </p:txBody>
      </p:sp>
      <p:sp>
        <p:nvSpPr>
          <p:cNvPr id="149" name="正方形/長方形 148"/>
          <p:cNvSpPr/>
          <p:nvPr/>
        </p:nvSpPr>
        <p:spPr>
          <a:xfrm>
            <a:off x="88877" y="1208893"/>
            <a:ext cx="631904" cy="584775"/>
          </a:xfrm>
          <a:prstGeom prst="rect">
            <a:avLst/>
          </a:prstGeom>
        </p:spPr>
        <p:txBody>
          <a:bodyPr wrap="none">
            <a:spAutoFit/>
          </a:bodyPr>
          <a:lstStyle/>
          <a:p>
            <a:r>
              <a:rPr lang="en-US" altLang="ja-JP" sz="3200" b="1" dirty="0">
                <a:solidFill>
                  <a:srgbClr val="FF0000"/>
                </a:solidFill>
                <a:latin typeface="Meiryo UI" panose="020B0604030504040204" pitchFamily="50" charset="-128"/>
                <a:ea typeface="Meiryo UI" panose="020B0604030504040204" pitchFamily="50" charset="-128"/>
              </a:rPr>
              <a:t>A.</a:t>
            </a:r>
            <a:endParaRPr lang="ja-JP" altLang="en-US" sz="3200" b="1" dirty="0">
              <a:solidFill>
                <a:srgbClr val="FF0000"/>
              </a:solidFill>
              <a:latin typeface="Meiryo UI" panose="020B0604030504040204" pitchFamily="50" charset="-128"/>
              <a:ea typeface="Meiryo UI" panose="020B0604030504040204" pitchFamily="50" charset="-128"/>
            </a:endParaRPr>
          </a:p>
        </p:txBody>
      </p:sp>
      <p:sp>
        <p:nvSpPr>
          <p:cNvPr id="150" name="正方形/長方形 149"/>
          <p:cNvSpPr/>
          <p:nvPr/>
        </p:nvSpPr>
        <p:spPr>
          <a:xfrm>
            <a:off x="9399642" y="3024250"/>
            <a:ext cx="631904" cy="584775"/>
          </a:xfrm>
          <a:prstGeom prst="rect">
            <a:avLst/>
          </a:prstGeom>
        </p:spPr>
        <p:txBody>
          <a:bodyPr wrap="none">
            <a:spAutoFit/>
          </a:bodyPr>
          <a:lstStyle/>
          <a:p>
            <a:r>
              <a:rPr lang="en-US" altLang="ja-JP" sz="3200" b="1" dirty="0">
                <a:solidFill>
                  <a:srgbClr val="FF0000"/>
                </a:solidFill>
                <a:latin typeface="Meiryo UI" panose="020B0604030504040204" pitchFamily="50" charset="-128"/>
                <a:ea typeface="Meiryo UI" panose="020B0604030504040204" pitchFamily="50" charset="-128"/>
              </a:rPr>
              <a:t>B.</a:t>
            </a:r>
            <a:endParaRPr lang="ja-JP" altLang="en-US" sz="3200" b="1" dirty="0">
              <a:solidFill>
                <a:srgbClr val="FF0000"/>
              </a:solidFill>
              <a:latin typeface="Meiryo UI" panose="020B0604030504040204" pitchFamily="50" charset="-128"/>
              <a:ea typeface="Meiryo UI" panose="020B0604030504040204" pitchFamily="50" charset="-128"/>
            </a:endParaRPr>
          </a:p>
        </p:txBody>
      </p:sp>
      <p:sp>
        <p:nvSpPr>
          <p:cNvPr id="151" name="正方形/長方形 150"/>
          <p:cNvSpPr/>
          <p:nvPr/>
        </p:nvSpPr>
        <p:spPr>
          <a:xfrm rot="16884994">
            <a:off x="6970175" y="3085336"/>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0.4127</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52" name="直線コネクタ 151"/>
          <p:cNvCxnSpPr/>
          <p:nvPr/>
        </p:nvCxnSpPr>
        <p:spPr>
          <a:xfrm flipV="1">
            <a:off x="7258313" y="2494957"/>
            <a:ext cx="390519" cy="186034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53" name="正方形/長方形 152"/>
          <p:cNvSpPr/>
          <p:nvPr/>
        </p:nvSpPr>
        <p:spPr>
          <a:xfrm rot="16884994">
            <a:off x="6909990" y="2542756"/>
            <a:ext cx="1111743"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0.6795</a:t>
            </a:r>
            <a:endParaRPr lang="ja-JP" altLang="en-US" sz="1400" b="1" dirty="0">
              <a:solidFill>
                <a:srgbClr val="0000FF"/>
              </a:solidFill>
              <a:latin typeface="Meiryo UI" panose="020B0604030504040204" pitchFamily="50" charset="-128"/>
              <a:ea typeface="Meiryo UI" panose="020B0604030504040204" pitchFamily="50" charset="-128"/>
            </a:endParaRPr>
          </a:p>
        </p:txBody>
      </p:sp>
      <p:sp>
        <p:nvSpPr>
          <p:cNvPr id="130" name="正方形/長方形 129"/>
          <p:cNvSpPr/>
          <p:nvPr/>
        </p:nvSpPr>
        <p:spPr>
          <a:xfrm>
            <a:off x="5546386" y="4741580"/>
            <a:ext cx="1175352" cy="369332"/>
          </a:xfrm>
          <a:prstGeom prst="rect">
            <a:avLst/>
          </a:prstGeom>
        </p:spPr>
        <p:txBody>
          <a:bodyPr wrap="square">
            <a:spAutoFit/>
          </a:bodyPr>
          <a:lstStyle/>
          <a:p>
            <a:r>
              <a:rPr lang="en-US" altLang="ja-JP" b="1" dirty="0">
                <a:solidFill>
                  <a:srgbClr val="FF0000"/>
                </a:solidFill>
                <a:latin typeface="Meiryo UI" panose="020B0604030504040204" pitchFamily="50" charset="-128"/>
                <a:ea typeface="Meiryo UI" panose="020B0604030504040204" pitchFamily="50" charset="-128"/>
              </a:rPr>
              <a:t>-0.2701</a:t>
            </a:r>
            <a:endParaRPr lang="ja-JP" altLang="en-US" sz="14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69053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9912842" cy="523220"/>
          </a:xfrm>
        </p:spPr>
        <p:txBody>
          <a:bodyPr/>
          <a:lstStyle/>
          <a:p>
            <a:pPr algn="l"/>
            <a:r>
              <a:rPr lang="en-US" altLang="ja-JP" sz="2800" b="1" dirty="0">
                <a:latin typeface="Meiryo UI" pitchFamily="50" charset="-128"/>
                <a:ea typeface="Meiryo UI" pitchFamily="50" charset="-128"/>
              </a:rPr>
              <a:t>7-6. Metropolitan Melbourne (Modeling Results)(3)</a:t>
            </a:r>
            <a:endParaRPr lang="ja-JP" altLang="en-US" sz="2800" b="1" dirty="0">
              <a:latin typeface="Meiryo UI" pitchFamily="50" charset="-128"/>
              <a:ea typeface="Meiryo UI" pitchFamily="50" charset="-128"/>
            </a:endParaRPr>
          </a:p>
        </p:txBody>
      </p:sp>
      <p:sp>
        <p:nvSpPr>
          <p:cNvPr id="54" name="正方形/長方形 53"/>
          <p:cNvSpPr/>
          <p:nvPr/>
        </p:nvSpPr>
        <p:spPr>
          <a:xfrm>
            <a:off x="93988" y="908650"/>
            <a:ext cx="11978842" cy="954107"/>
          </a:xfrm>
          <a:prstGeom prst="rect">
            <a:avLst/>
          </a:prstGeom>
          <a:ln w="38100">
            <a:solidFill>
              <a:schemeClr val="tx1"/>
            </a:solidFill>
          </a:ln>
        </p:spPr>
        <p:txBody>
          <a:bodyPr wrap="square">
            <a:spAutoFit/>
          </a:bodyPr>
          <a:lstStyle/>
          <a:p>
            <a:pPr algn="ctr"/>
            <a:r>
              <a:rPr lang="en-US" altLang="ja-JP" sz="2800" b="1" dirty="0" smtClean="0">
                <a:latin typeface="Meiryo UI" pitchFamily="50" charset="-128"/>
                <a:ea typeface="Meiryo UI" pitchFamily="50" charset="-128"/>
              </a:rPr>
              <a:t>Costs </a:t>
            </a:r>
            <a:r>
              <a:rPr lang="en-US" altLang="ja-JP" sz="2800" b="1" dirty="0">
                <a:latin typeface="Meiryo UI" pitchFamily="50" charset="-128"/>
                <a:ea typeface="Meiryo UI" pitchFamily="50" charset="-128"/>
              </a:rPr>
              <a:t>of Social Exclusion </a:t>
            </a:r>
            <a:r>
              <a:rPr lang="en-US" altLang="ja-JP" sz="2800" b="1" dirty="0" smtClean="0">
                <a:latin typeface="Meiryo UI" pitchFamily="50" charset="-128"/>
                <a:ea typeface="Meiryo UI" pitchFamily="50" charset="-128"/>
              </a:rPr>
              <a:t>are</a:t>
            </a:r>
            <a:r>
              <a:rPr lang="en-US" altLang="ja-JP" sz="2800" b="1" dirty="0" smtClean="0">
                <a:latin typeface="Meiryo UI" pitchFamily="50" charset="-128"/>
                <a:ea typeface="Meiryo UI" pitchFamily="50" charset="-128"/>
              </a:rPr>
              <a:t> </a:t>
            </a:r>
            <a:r>
              <a:rPr lang="en-US" altLang="ja-JP" sz="2800" b="1" dirty="0" smtClean="0">
                <a:latin typeface="Meiryo UI" pitchFamily="50" charset="-128"/>
                <a:ea typeface="Meiryo UI" pitchFamily="50" charset="-128"/>
              </a:rPr>
              <a:t>different</a:t>
            </a:r>
            <a:br>
              <a:rPr lang="en-US" altLang="ja-JP" sz="2800" b="1" dirty="0" smtClean="0">
                <a:latin typeface="Meiryo UI" pitchFamily="50" charset="-128"/>
                <a:ea typeface="Meiryo UI" pitchFamily="50" charset="-128"/>
              </a:rPr>
            </a:br>
            <a:r>
              <a:rPr lang="en-US" altLang="ja-JP" sz="2800" b="1" dirty="0" smtClean="0">
                <a:latin typeface="Meiryo UI" pitchFamily="50" charset="-128"/>
                <a:ea typeface="Meiryo UI" pitchFamily="50" charset="-128"/>
              </a:rPr>
              <a:t>by “travel” and/or “household income”</a:t>
            </a:r>
            <a:endParaRPr lang="ja-JP" altLang="en-US" sz="28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93988" y="1988800"/>
            <a:ext cx="11809641" cy="1631216"/>
          </a:xfrm>
          <a:prstGeom prst="rect">
            <a:avLst/>
          </a:prstGeom>
        </p:spPr>
        <p:txBody>
          <a:bodyPr wrap="square">
            <a:spAutoFit/>
          </a:bodyPr>
          <a:lstStyle/>
          <a:p>
            <a:pPr marL="285750" indent="-285750">
              <a:buFontTx/>
              <a:buChar char="-"/>
            </a:pPr>
            <a:r>
              <a:rPr lang="ja-JP" altLang="en-US" b="1" dirty="0">
                <a:latin typeface="Meiryo UI" panose="020B0604030504040204" pitchFamily="50" charset="-128"/>
                <a:ea typeface="Meiryo UI" panose="020B0604030504040204" pitchFamily="50" charset="-128"/>
              </a:rPr>
              <a:t>Marginal utility of trips = </a:t>
            </a:r>
            <a:r>
              <a:rPr lang="ja-JP" altLang="en-US" b="1" dirty="0">
                <a:solidFill>
                  <a:schemeClr val="accent2">
                    <a:lumMod val="50000"/>
                  </a:schemeClr>
                </a:solidFill>
                <a:latin typeface="Meiryo UI" panose="020B0604030504040204" pitchFamily="50" charset="-128"/>
                <a:ea typeface="Meiryo UI" panose="020B0604030504040204" pitchFamily="50" charset="-128"/>
              </a:rPr>
              <a:t>0.0404</a:t>
            </a:r>
            <a:r>
              <a:rPr lang="ja-JP" altLang="en-US" b="1" dirty="0">
                <a:latin typeface="Meiryo UI" panose="020B0604030504040204" pitchFamily="50" charset="-128"/>
                <a:ea typeface="Meiryo UI" panose="020B0604030504040204" pitchFamily="50" charset="-128"/>
              </a:rPr>
              <a:t>.</a:t>
            </a:r>
            <a:endParaRPr lang="en-US" altLang="ja-JP" b="1" dirty="0">
              <a:latin typeface="Meiryo UI" panose="020B0604030504040204" pitchFamily="50" charset="-128"/>
              <a:ea typeface="Meiryo UI" panose="020B0604030504040204" pitchFamily="50" charset="-128"/>
            </a:endParaRPr>
          </a:p>
          <a:p>
            <a:pPr marL="285750" indent="-285750">
              <a:buFontTx/>
              <a:buChar char="-"/>
            </a:pPr>
            <a:r>
              <a:rPr lang="en-US" altLang="ja-JP" b="1" dirty="0">
                <a:latin typeface="Meiryo UI" panose="020B0604030504040204" pitchFamily="50" charset="-128"/>
                <a:ea typeface="Meiryo UI" panose="020B0604030504040204" pitchFamily="50" charset="-128"/>
              </a:rPr>
              <a:t>Marginal utility of household income = 2 *  </a:t>
            </a:r>
            <a:r>
              <a:rPr lang="en-US" altLang="ja-JP" b="1" dirty="0">
                <a:solidFill>
                  <a:schemeClr val="accent2">
                    <a:lumMod val="50000"/>
                  </a:schemeClr>
                </a:solidFill>
                <a:latin typeface="Meiryo UI" panose="020B0604030504040204" pitchFamily="50" charset="-128"/>
                <a:ea typeface="Meiryo UI" panose="020B0604030504040204" pitchFamily="50" charset="-128"/>
              </a:rPr>
              <a:t>0.000003910</a:t>
            </a:r>
            <a:r>
              <a:rPr lang="en-US" altLang="ja-JP" b="1" dirty="0">
                <a:latin typeface="Meiryo UI" panose="020B0604030504040204" pitchFamily="50" charset="-128"/>
                <a:ea typeface="Meiryo UI" panose="020B0604030504040204" pitchFamily="50" charset="-128"/>
              </a:rPr>
              <a:t>  </a:t>
            </a:r>
            <a:r>
              <a:rPr lang="en-US" altLang="ja-JP" b="1" dirty="0" err="1">
                <a:latin typeface="Meiryo UI" panose="020B0604030504040204" pitchFamily="50" charset="-128"/>
                <a:ea typeface="Meiryo UI" panose="020B0604030504040204" pitchFamily="50" charset="-128"/>
              </a:rPr>
              <a:t>HINCPD</a:t>
            </a:r>
            <a:r>
              <a:rPr lang="en-US" altLang="ja-JP" b="1" dirty="0">
                <a:latin typeface="Meiryo UI" panose="020B0604030504040204" pitchFamily="50" charset="-128"/>
                <a:ea typeface="Meiryo UI" panose="020B0604030504040204" pitchFamily="50" charset="-128"/>
              </a:rPr>
              <a:t> (</a:t>
            </a:r>
            <a:r>
              <a:rPr lang="en-US" altLang="ja-JP" b="1" dirty="0" err="1">
                <a:latin typeface="Meiryo UI" panose="020B0604030504040204" pitchFamily="50" charset="-128"/>
                <a:ea typeface="Meiryo UI" panose="020B0604030504040204" pitchFamily="50" charset="-128"/>
              </a:rPr>
              <a:t>HINCPD</a:t>
            </a:r>
            <a:r>
              <a:rPr lang="en-US" altLang="ja-JP" b="1" dirty="0">
                <a:latin typeface="Meiryo UI" panose="020B0604030504040204" pitchFamily="50" charset="-128"/>
                <a:ea typeface="Meiryo UI" panose="020B0604030504040204" pitchFamily="50" charset="-128"/>
              </a:rPr>
              <a:t> = Household income per day = </a:t>
            </a:r>
            <a:r>
              <a:rPr lang="en-US" altLang="ja-JP" b="1" dirty="0">
                <a:solidFill>
                  <a:srgbClr val="0000FF"/>
                </a:solidFill>
                <a:latin typeface="Meiryo UI" panose="020B0604030504040204" pitchFamily="50" charset="-128"/>
                <a:ea typeface="Meiryo UI" panose="020B0604030504040204" pitchFamily="50" charset="-128"/>
              </a:rPr>
              <a:t>$</a:t>
            </a:r>
            <a:r>
              <a:rPr lang="en-US" altLang="ja-JP" b="1" dirty="0" err="1">
                <a:solidFill>
                  <a:srgbClr val="0000FF"/>
                </a:solidFill>
                <a:latin typeface="Meiryo UI" panose="020B0604030504040204" pitchFamily="50" charset="-128"/>
                <a:ea typeface="Meiryo UI" panose="020B0604030504040204" pitchFamily="50" charset="-128"/>
              </a:rPr>
              <a:t>A211.70</a:t>
            </a:r>
            <a:r>
              <a:rPr lang="en-US" altLang="ja-JP" b="1" dirty="0">
                <a:solidFill>
                  <a:srgbClr val="0000FF"/>
                </a:solidFill>
                <a:latin typeface="Meiryo UI" panose="020B0604030504040204" pitchFamily="50" charset="-128"/>
                <a:ea typeface="Meiryo UI" panose="020B0604030504040204" pitchFamily="50" charset="-128"/>
              </a:rPr>
              <a:t> </a:t>
            </a:r>
            <a:r>
              <a:rPr lang="en-US" altLang="ja-JP" b="1" dirty="0">
                <a:latin typeface="Meiryo UI" panose="020B0604030504040204" pitchFamily="50" charset="-128"/>
                <a:ea typeface="Meiryo UI" panose="020B0604030504040204" pitchFamily="50" charset="-128"/>
              </a:rPr>
              <a:t>at average full sample level).</a:t>
            </a:r>
          </a:p>
          <a:p>
            <a:pPr marL="285750" indent="-285750">
              <a:buFontTx/>
              <a:buChar char="-"/>
            </a:pPr>
            <a:r>
              <a:rPr lang="en-US" altLang="ja-JP" b="1" dirty="0">
                <a:latin typeface="Meiryo UI" panose="020B0604030504040204" pitchFamily="50" charset="-128"/>
                <a:ea typeface="Meiryo UI" panose="020B0604030504040204" pitchFamily="50" charset="-128"/>
              </a:rPr>
              <a:t>Marginal rate of substitution between trips and household income (or marginal value of trip) = </a:t>
            </a:r>
            <a:r>
              <a:rPr lang="en-US" altLang="ja-JP" b="1" dirty="0" err="1">
                <a:latin typeface="Meiryo UI" panose="020B0604030504040204" pitchFamily="50" charset="-128"/>
                <a:ea typeface="Meiryo UI" panose="020B0604030504040204" pitchFamily="50" charset="-128"/>
              </a:rPr>
              <a:t>MUTRIPS</a:t>
            </a:r>
            <a:r>
              <a:rPr lang="en-US" altLang="ja-JP" b="1" dirty="0">
                <a:latin typeface="Meiryo UI" panose="020B0604030504040204" pitchFamily="50" charset="-128"/>
                <a:ea typeface="Meiryo UI" panose="020B0604030504040204" pitchFamily="50" charset="-128"/>
              </a:rPr>
              <a:t>/</a:t>
            </a:r>
            <a:r>
              <a:rPr lang="en-US" altLang="ja-JP" b="1" dirty="0" err="1">
                <a:latin typeface="Meiryo UI" panose="020B0604030504040204" pitchFamily="50" charset="-128"/>
                <a:ea typeface="Meiryo UI" panose="020B0604030504040204" pitchFamily="50" charset="-128"/>
              </a:rPr>
              <a:t>MUHINC</a:t>
            </a:r>
            <a:r>
              <a:rPr lang="en-US" altLang="ja-JP" b="1" dirty="0">
                <a:latin typeface="Meiryo UI" panose="020B0604030504040204" pitchFamily="50" charset="-128"/>
                <a:ea typeface="Meiryo UI" panose="020B0604030504040204" pitchFamily="50" charset="-128"/>
              </a:rPr>
              <a:t> (at average household income) = </a:t>
            </a:r>
            <a:r>
              <a:rPr lang="en-US" altLang="ja-JP" sz="2800" b="1" dirty="0">
                <a:solidFill>
                  <a:srgbClr val="0000FF"/>
                </a:solidFill>
                <a:latin typeface="Meiryo UI" panose="020B0604030504040204" pitchFamily="50" charset="-128"/>
                <a:ea typeface="Meiryo UI" panose="020B0604030504040204" pitchFamily="50" charset="-128"/>
              </a:rPr>
              <a:t>$</a:t>
            </a:r>
            <a:r>
              <a:rPr lang="en-US" altLang="ja-JP" sz="2800" b="1" dirty="0" err="1">
                <a:solidFill>
                  <a:srgbClr val="0000FF"/>
                </a:solidFill>
                <a:latin typeface="Meiryo UI" panose="020B0604030504040204" pitchFamily="50" charset="-128"/>
                <a:ea typeface="Meiryo UI" panose="020B0604030504040204" pitchFamily="50" charset="-128"/>
              </a:rPr>
              <a:t>A24.40</a:t>
            </a:r>
            <a:r>
              <a:rPr lang="en-US" altLang="ja-JP" b="1" dirty="0">
                <a:latin typeface="Meiryo UI" panose="020B0604030504040204" pitchFamily="50" charset="-128"/>
                <a:ea typeface="Meiryo UI" panose="020B0604030504040204" pitchFamily="50" charset="-128"/>
              </a:rPr>
              <a:t>.</a:t>
            </a:r>
          </a:p>
        </p:txBody>
      </p:sp>
      <p:sp>
        <p:nvSpPr>
          <p:cNvPr id="3" name="正方形/長方形 2"/>
          <p:cNvSpPr/>
          <p:nvPr/>
        </p:nvSpPr>
        <p:spPr>
          <a:xfrm>
            <a:off x="9032003" y="3356990"/>
            <a:ext cx="3007357" cy="1200329"/>
          </a:xfrm>
          <a:prstGeom prst="rect">
            <a:avLst/>
          </a:prstGeom>
          <a:solidFill>
            <a:schemeClr val="bg1">
              <a:lumMod val="95000"/>
            </a:schemeClr>
          </a:solidFill>
        </p:spPr>
        <p:txBody>
          <a:bodyPr wrap="square">
            <a:spAutoFit/>
          </a:bodyPr>
          <a:lstStyle/>
          <a:p>
            <a:pPr algn="ctr"/>
            <a:r>
              <a:rPr lang="en-US" altLang="ja-JP" dirty="0">
                <a:latin typeface="Meiryo UI" panose="020B0604030504040204" pitchFamily="50" charset="-128"/>
                <a:ea typeface="Meiryo UI" panose="020B0604030504040204" pitchFamily="50" charset="-128"/>
              </a:rPr>
              <a:t>Almost same of the previous study(Van </a:t>
            </a:r>
            <a:r>
              <a:rPr lang="en-US" altLang="ja-JP" dirty="0" err="1">
                <a:latin typeface="Meiryo UI" panose="020B0604030504040204" pitchFamily="50" charset="-128"/>
                <a:ea typeface="Meiryo UI" panose="020B0604030504040204" pitchFamily="50" charset="-128"/>
              </a:rPr>
              <a:t>Praag</a:t>
            </a:r>
            <a:r>
              <a:rPr lang="en-US" altLang="ja-JP" dirty="0">
                <a:latin typeface="Meiryo UI" panose="020B0604030504040204" pitchFamily="50" charset="-128"/>
                <a:ea typeface="Meiryo UI" panose="020B0604030504040204" pitchFamily="50" charset="-128"/>
              </a:rPr>
              <a:t> and Ferrer-</a:t>
            </a:r>
            <a:r>
              <a:rPr lang="en-US" altLang="ja-JP" dirty="0" err="1">
                <a:latin typeface="Meiryo UI" panose="020B0604030504040204" pitchFamily="50" charset="-128"/>
                <a:ea typeface="Meiryo UI" panose="020B0604030504040204" pitchFamily="50" charset="-128"/>
              </a:rPr>
              <a:t>i</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Carbonell</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2004</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p:txBody>
      </p:sp>
      <p:cxnSp>
        <p:nvCxnSpPr>
          <p:cNvPr id="6" name="直線矢印コネクタ 5"/>
          <p:cNvCxnSpPr>
            <a:endCxn id="3" idx="1"/>
          </p:cNvCxnSpPr>
          <p:nvPr/>
        </p:nvCxnSpPr>
        <p:spPr>
          <a:xfrm>
            <a:off x="8184290" y="3573020"/>
            <a:ext cx="847713" cy="3841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2326298" y="4990765"/>
            <a:ext cx="7345020" cy="954107"/>
          </a:xfrm>
          <a:prstGeom prst="rect">
            <a:avLst/>
          </a:prstGeom>
          <a:solidFill>
            <a:schemeClr val="bg1">
              <a:lumMod val="95000"/>
            </a:schemeClr>
          </a:solidFill>
        </p:spPr>
        <p:txBody>
          <a:bodyPr wrap="square">
            <a:spAutoFit/>
          </a:bodyPr>
          <a:lstStyle/>
          <a:p>
            <a:pPr algn="ctr"/>
            <a:r>
              <a:rPr lang="en-US" altLang="ja-JP" sz="2800" b="1" dirty="0" smtClean="0">
                <a:latin typeface="Meiryo UI" panose="020B0604030504040204" pitchFamily="50" charset="-128"/>
                <a:ea typeface="Meiryo UI" panose="020B0604030504040204" pitchFamily="50" charset="-128"/>
              </a:rPr>
              <a:t>Just one</a:t>
            </a:r>
            <a:r>
              <a:rPr lang="ja-JP" altLang="en-US" sz="2800" b="1" dirty="0" smtClean="0">
                <a:latin typeface="Meiryo UI" panose="020B0604030504040204" pitchFamily="50" charset="-128"/>
                <a:ea typeface="Meiryo UI" panose="020B0604030504040204" pitchFamily="50" charset="-128"/>
              </a:rPr>
              <a:t> trip </a:t>
            </a:r>
            <a:r>
              <a:rPr lang="ja-JP" altLang="en-US" sz="2800" b="1" dirty="0">
                <a:latin typeface="Meiryo UI" panose="020B0604030504040204" pitchFamily="50" charset="-128"/>
                <a:ea typeface="Meiryo UI" panose="020B0604030504040204" pitchFamily="50" charset="-128"/>
              </a:rPr>
              <a:t>can result in a significant </a:t>
            </a:r>
            <a:r>
              <a:rPr lang="ja-JP" altLang="en-US" sz="2800" b="1" dirty="0" smtClean="0">
                <a:latin typeface="Meiryo UI" panose="020B0604030504040204" pitchFamily="50" charset="-128"/>
                <a:ea typeface="Meiryo UI" panose="020B0604030504040204" pitchFamily="50" charset="-128"/>
              </a:rPr>
              <a:t>change</a:t>
            </a:r>
            <a:r>
              <a:rPr lang="en-US" altLang="ja-JP" sz="2800" b="1" dirty="0" smtClean="0">
                <a:latin typeface="Meiryo UI" panose="020B0604030504040204" pitchFamily="50" charset="-128"/>
                <a:ea typeface="Meiryo UI" panose="020B0604030504040204" pitchFamily="50" charset="-128"/>
              </a:rPr>
              <a:t>(profit)</a:t>
            </a:r>
            <a:endParaRPr lang="ja-JP" altLang="en-US" sz="2800" b="1" dirty="0">
              <a:latin typeface="Meiryo UI" panose="020B0604030504040204" pitchFamily="50" charset="-128"/>
              <a:ea typeface="Meiryo UI" panose="020B0604030504040204" pitchFamily="50" charset="-128"/>
            </a:endParaRPr>
          </a:p>
        </p:txBody>
      </p:sp>
      <p:sp>
        <p:nvSpPr>
          <p:cNvPr id="58" name="下矢印 57"/>
          <p:cNvSpPr/>
          <p:nvPr/>
        </p:nvSpPr>
        <p:spPr>
          <a:xfrm>
            <a:off x="5159870" y="4413992"/>
            <a:ext cx="1080150" cy="360050"/>
          </a:xfrm>
          <a:prstGeom prst="downArrow">
            <a:avLst/>
          </a:prstGeom>
          <a:solidFill>
            <a:schemeClr val="bg1">
              <a:lumMod val="85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713556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6957354" cy="523220"/>
          </a:xfrm>
        </p:spPr>
        <p:txBody>
          <a:bodyPr/>
          <a:lstStyle/>
          <a:p>
            <a:pPr algn="l"/>
            <a:r>
              <a:rPr lang="en-US" altLang="ja-JP" sz="2800" b="1" dirty="0">
                <a:latin typeface="Meiryo UI" pitchFamily="50" charset="-128"/>
                <a:ea typeface="Meiryo UI" pitchFamily="50" charset="-128"/>
              </a:rPr>
              <a:t>7-6</a:t>
            </a:r>
            <a:r>
              <a:rPr lang="en-US" altLang="ja-JP" sz="2800" b="1" dirty="0" smtClean="0">
                <a:latin typeface="Meiryo UI" pitchFamily="50" charset="-128"/>
                <a:ea typeface="Meiryo UI" pitchFamily="50" charset="-128"/>
              </a:rPr>
              <a:t>.</a:t>
            </a:r>
            <a:r>
              <a:rPr lang="ja-JP" altLang="en-US" sz="2800" b="1" dirty="0">
                <a:latin typeface="Meiryo UI" pitchFamily="50" charset="-128"/>
                <a:ea typeface="Meiryo UI" pitchFamily="50" charset="-128"/>
              </a:rPr>
              <a:t>メルボルン都市圏（モデリング結果）</a:t>
            </a:r>
            <a:r>
              <a:rPr lang="en-US" altLang="ja-JP" sz="2800" b="1" dirty="0">
                <a:latin typeface="Meiryo UI" pitchFamily="50" charset="-128"/>
                <a:ea typeface="Meiryo UI" pitchFamily="50" charset="-128"/>
              </a:rPr>
              <a:t>(3)</a:t>
            </a:r>
            <a:endParaRPr lang="ja-JP" altLang="en-US" sz="2800" b="1" dirty="0">
              <a:latin typeface="Meiryo UI" pitchFamily="50" charset="-128"/>
              <a:ea typeface="Meiryo UI" pitchFamily="50" charset="-128"/>
            </a:endParaRPr>
          </a:p>
        </p:txBody>
      </p:sp>
      <p:sp>
        <p:nvSpPr>
          <p:cNvPr id="54" name="正方形/長方形 53"/>
          <p:cNvSpPr/>
          <p:nvPr/>
        </p:nvSpPr>
        <p:spPr>
          <a:xfrm>
            <a:off x="93988" y="908650"/>
            <a:ext cx="11978842" cy="523220"/>
          </a:xfrm>
          <a:prstGeom prst="rect">
            <a:avLst/>
          </a:prstGeom>
          <a:ln w="38100">
            <a:solidFill>
              <a:schemeClr val="tx1"/>
            </a:solidFill>
          </a:ln>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社会的排除のコスト（結果の差異による 旅行と世帯年収の差による</a:t>
            </a:r>
          </a:p>
        </p:txBody>
      </p:sp>
      <p:sp>
        <p:nvSpPr>
          <p:cNvPr id="2" name="正方形/長方形 1"/>
          <p:cNvSpPr/>
          <p:nvPr/>
        </p:nvSpPr>
        <p:spPr>
          <a:xfrm>
            <a:off x="93988" y="1988800"/>
            <a:ext cx="11809641" cy="1200329"/>
          </a:xfrm>
          <a:prstGeom prst="rect">
            <a:avLst/>
          </a:prstGeom>
        </p:spPr>
        <p:txBody>
          <a:bodyPr wrap="square">
            <a:spAutoFit/>
          </a:bodyPr>
          <a:lstStyle/>
          <a:p>
            <a:pPr marL="285750" indent="-285750">
              <a:buFontTx/>
              <a:buChar char="-"/>
            </a:pPr>
            <a:r>
              <a:rPr lang="ja-JP" altLang="en-US" b="1" dirty="0">
                <a:latin typeface="Meiryo UI" panose="020B0604030504040204" pitchFamily="50" charset="-128"/>
                <a:ea typeface="Meiryo UI" panose="020B0604030504040204" pitchFamily="50" charset="-128"/>
              </a:rPr>
              <a:t>旅行の限界効用＝</a:t>
            </a:r>
            <a:r>
              <a:rPr lang="en-US" altLang="ja-JP" b="1" dirty="0">
                <a:latin typeface="Meiryo UI" panose="020B0604030504040204" pitchFamily="50" charset="-128"/>
                <a:ea typeface="Meiryo UI" panose="020B0604030504040204" pitchFamily="50" charset="-128"/>
              </a:rPr>
              <a:t>0.0404</a:t>
            </a:r>
            <a:r>
              <a:rPr lang="ja-JP" altLang="en-US" b="1" dirty="0" err="1">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家計所得の限界効用 </a:t>
            </a:r>
            <a:r>
              <a:rPr lang="en-US" altLang="ja-JP" b="1" dirty="0">
                <a:latin typeface="Meiryo UI" panose="020B0604030504040204" pitchFamily="50" charset="-128"/>
                <a:ea typeface="Meiryo UI" panose="020B0604030504040204" pitchFamily="50" charset="-128"/>
              </a:rPr>
              <a:t>= 2 * 0.000003910 </a:t>
            </a:r>
            <a:r>
              <a:rPr lang="en-US" altLang="ja-JP" b="1" dirty="0" err="1">
                <a:latin typeface="Meiryo UI" panose="020B0604030504040204" pitchFamily="50" charset="-128"/>
                <a:ea typeface="Meiryo UI" panose="020B0604030504040204" pitchFamily="50" charset="-128"/>
              </a:rPr>
              <a:t>HINCPD</a:t>
            </a:r>
            <a:r>
              <a:rPr lang="en-US" altLang="ja-JP" b="1" dirty="0">
                <a:latin typeface="Meiryo UI" panose="020B0604030504040204" pitchFamily="50" charset="-128"/>
                <a:ea typeface="Meiryo UI" panose="020B0604030504040204" pitchFamily="50" charset="-128"/>
              </a:rPr>
              <a:t> (</a:t>
            </a:r>
            <a:r>
              <a:rPr lang="en-US" altLang="ja-JP" b="1" dirty="0" err="1">
                <a:latin typeface="Meiryo UI" panose="020B0604030504040204" pitchFamily="50" charset="-128"/>
                <a:ea typeface="Meiryo UI" panose="020B0604030504040204" pitchFamily="50" charset="-128"/>
              </a:rPr>
              <a:t>HINCPD</a:t>
            </a:r>
            <a:r>
              <a:rPr lang="en-US" altLang="ja-JP" b="1" dirty="0">
                <a:latin typeface="Meiryo UI" panose="020B0604030504040204" pitchFamily="50" charset="-128"/>
                <a:ea typeface="Meiryo UI" panose="020B0604030504040204" pitchFamily="50" charset="-128"/>
              </a:rPr>
              <a:t> = 1</a:t>
            </a:r>
            <a:r>
              <a:rPr lang="ja-JP" altLang="en-US" b="1" dirty="0">
                <a:latin typeface="Meiryo UI" panose="020B0604030504040204" pitchFamily="50" charset="-128"/>
                <a:ea typeface="Meiryo UI" panose="020B0604030504040204" pitchFamily="50" charset="-128"/>
              </a:rPr>
              <a:t>日あたりの家計所得 </a:t>
            </a:r>
            <a:r>
              <a:rPr lang="en-US" altLang="ja-JP" b="1" dirty="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フルサンプル平均水準で </a:t>
            </a:r>
            <a:r>
              <a:rPr lang="en-US" altLang="ja-JP" b="1" dirty="0">
                <a:latin typeface="Meiryo UI" panose="020B0604030504040204" pitchFamily="50" charset="-128"/>
                <a:ea typeface="Meiryo UI" panose="020B0604030504040204" pitchFamily="50" charset="-128"/>
              </a:rPr>
              <a:t>$</a:t>
            </a:r>
            <a:r>
              <a:rPr lang="en-US" altLang="ja-JP" b="1" dirty="0" err="1">
                <a:latin typeface="Meiryo UI" panose="020B0604030504040204" pitchFamily="50" charset="-128"/>
                <a:ea typeface="Meiryo UI" panose="020B0604030504040204" pitchFamily="50" charset="-128"/>
              </a:rPr>
              <a:t>A211.70</a:t>
            </a:r>
            <a:r>
              <a:rPr lang="en-US" altLang="ja-JP" b="1" dirty="0" smtClean="0">
                <a:latin typeface="Meiryo UI" panose="020B0604030504040204" pitchFamily="50" charset="-128"/>
                <a:ea typeface="Meiryo UI" panose="020B0604030504040204" pitchFamily="50" charset="-128"/>
              </a:rPr>
              <a:t>).</a:t>
            </a:r>
          </a:p>
          <a:p>
            <a:pPr marL="285750" indent="-285750">
              <a:buFontTx/>
              <a:buChar char="-"/>
            </a:pPr>
            <a:r>
              <a:rPr lang="ja-JP" altLang="en-US" b="1" dirty="0" smtClean="0">
                <a:latin typeface="Meiryo UI" panose="020B0604030504040204" pitchFamily="50" charset="-128"/>
                <a:ea typeface="Meiryo UI" panose="020B0604030504040204" pitchFamily="50" charset="-128"/>
              </a:rPr>
              <a:t>旅行</a:t>
            </a:r>
            <a:r>
              <a:rPr lang="ja-JP" altLang="en-US" b="1" dirty="0">
                <a:latin typeface="Meiryo UI" panose="020B0604030504040204" pitchFamily="50" charset="-128"/>
                <a:ea typeface="Meiryo UI" panose="020B0604030504040204" pitchFamily="50" charset="-128"/>
              </a:rPr>
              <a:t>と家計所得の間の限界代替率（または旅行の限界価値）＝</a:t>
            </a:r>
            <a:r>
              <a:rPr lang="en-US" altLang="ja-JP" b="1" dirty="0" err="1">
                <a:latin typeface="Meiryo UI" panose="020B0604030504040204" pitchFamily="50" charset="-128"/>
                <a:ea typeface="Meiryo UI" panose="020B0604030504040204" pitchFamily="50" charset="-128"/>
              </a:rPr>
              <a:t>MUTRIPS</a:t>
            </a:r>
            <a:r>
              <a:rPr lang="en-US" altLang="ja-JP" b="1" dirty="0">
                <a:latin typeface="Meiryo UI" panose="020B0604030504040204" pitchFamily="50" charset="-128"/>
                <a:ea typeface="Meiryo UI" panose="020B0604030504040204" pitchFamily="50" charset="-128"/>
              </a:rPr>
              <a:t>/</a:t>
            </a:r>
            <a:r>
              <a:rPr lang="en-US" altLang="ja-JP" b="1" dirty="0" err="1">
                <a:latin typeface="Meiryo UI" panose="020B0604030504040204" pitchFamily="50" charset="-128"/>
                <a:ea typeface="Meiryo UI" panose="020B0604030504040204" pitchFamily="50" charset="-128"/>
              </a:rPr>
              <a:t>MUHINC</a:t>
            </a:r>
            <a:r>
              <a:rPr lang="ja-JP" altLang="en-US" b="1" dirty="0">
                <a:latin typeface="Meiryo UI" panose="020B0604030504040204" pitchFamily="50" charset="-128"/>
                <a:ea typeface="Meiryo UI" panose="020B0604030504040204" pitchFamily="50" charset="-128"/>
              </a:rPr>
              <a:t>（平均的な家計所得の場合）＝</a:t>
            </a:r>
            <a:r>
              <a:rPr lang="en-US" altLang="ja-JP" b="1" dirty="0">
                <a:latin typeface="Meiryo UI" panose="020B0604030504040204" pitchFamily="50" charset="-128"/>
                <a:ea typeface="Meiryo UI" panose="020B0604030504040204" pitchFamily="50" charset="-128"/>
              </a:rPr>
              <a:t>$</a:t>
            </a:r>
            <a:r>
              <a:rPr lang="en-US" altLang="ja-JP" b="1" dirty="0" err="1">
                <a:latin typeface="Meiryo UI" panose="020B0604030504040204" pitchFamily="50" charset="-128"/>
                <a:ea typeface="Meiryo UI" panose="020B0604030504040204" pitchFamily="50" charset="-128"/>
              </a:rPr>
              <a:t>A24.40</a:t>
            </a:r>
            <a:r>
              <a:rPr lang="en-US" altLang="ja-JP" b="1" dirty="0">
                <a:latin typeface="Meiryo UI" panose="020B0604030504040204" pitchFamily="50" charset="-128"/>
                <a:ea typeface="Meiryo UI" panose="020B0604030504040204" pitchFamily="50" charset="-128"/>
              </a:rPr>
              <a:t>.</a:t>
            </a:r>
          </a:p>
        </p:txBody>
      </p:sp>
      <p:sp>
        <p:nvSpPr>
          <p:cNvPr id="3" name="正方形/長方形 2"/>
          <p:cNvSpPr/>
          <p:nvPr/>
        </p:nvSpPr>
        <p:spPr>
          <a:xfrm>
            <a:off x="9032003" y="3356990"/>
            <a:ext cx="3007357" cy="923330"/>
          </a:xfrm>
          <a:prstGeom prst="rect">
            <a:avLst/>
          </a:prstGeom>
          <a:solidFill>
            <a:schemeClr val="bg1">
              <a:lumMod val="95000"/>
            </a:schemeClr>
          </a:solidFill>
        </p:spPr>
        <p:txBody>
          <a:bodyPr wrap="square">
            <a:spAutoFit/>
          </a:bodyPr>
          <a:lstStyle/>
          <a:p>
            <a:pPr algn="ctr"/>
            <a:r>
              <a:rPr lang="ja-JP" altLang="en-US" dirty="0">
                <a:latin typeface="Meiryo UI" panose="020B0604030504040204" pitchFamily="50" charset="-128"/>
                <a:ea typeface="Meiryo UI" panose="020B0604030504040204" pitchFamily="50" charset="-128"/>
              </a:rPr>
              <a:t>先行研究（</a:t>
            </a:r>
            <a:r>
              <a:rPr lang="en-US" altLang="ja-JP" dirty="0">
                <a:latin typeface="Meiryo UI" panose="020B0604030504040204" pitchFamily="50" charset="-128"/>
                <a:ea typeface="Meiryo UI" panose="020B0604030504040204" pitchFamily="50" charset="-128"/>
              </a:rPr>
              <a:t>Van </a:t>
            </a:r>
            <a:r>
              <a:rPr lang="en-US" altLang="ja-JP" dirty="0" err="1">
                <a:latin typeface="Meiryo UI" panose="020B0604030504040204" pitchFamily="50" charset="-128"/>
                <a:ea typeface="Meiryo UI" panose="020B0604030504040204" pitchFamily="50" charset="-128"/>
              </a:rPr>
              <a:t>Praag</a:t>
            </a:r>
            <a:r>
              <a:rPr lang="en-US" altLang="ja-JP" dirty="0">
                <a:latin typeface="Meiryo UI" panose="020B0604030504040204" pitchFamily="50" charset="-128"/>
                <a:ea typeface="Meiryo UI" panose="020B0604030504040204" pitchFamily="50" charset="-128"/>
              </a:rPr>
              <a:t> and Ferrer-</a:t>
            </a:r>
            <a:r>
              <a:rPr lang="en-US" altLang="ja-JP" dirty="0" err="1">
                <a:latin typeface="Meiryo UI" panose="020B0604030504040204" pitchFamily="50" charset="-128"/>
                <a:ea typeface="Meiryo UI" panose="020B0604030504040204" pitchFamily="50" charset="-128"/>
              </a:rPr>
              <a:t>i</a:t>
            </a:r>
            <a:r>
              <a:rPr lang="en-US" altLang="ja-JP" dirty="0">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Carbonell</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2004</a:t>
            </a:r>
            <a:r>
              <a:rPr lang="ja-JP" altLang="en-US" dirty="0">
                <a:latin typeface="Meiryo UI" panose="020B0604030504040204" pitchFamily="50" charset="-128"/>
                <a:ea typeface="Meiryo UI" panose="020B0604030504040204" pitchFamily="50" charset="-128"/>
              </a:rPr>
              <a:t>））とほぼ同じ。</a:t>
            </a:r>
          </a:p>
        </p:txBody>
      </p:sp>
      <p:cxnSp>
        <p:nvCxnSpPr>
          <p:cNvPr id="6" name="直線矢印コネクタ 5"/>
          <p:cNvCxnSpPr>
            <a:endCxn id="3" idx="1"/>
          </p:cNvCxnSpPr>
          <p:nvPr/>
        </p:nvCxnSpPr>
        <p:spPr>
          <a:xfrm>
            <a:off x="8184290" y="3573020"/>
            <a:ext cx="847713" cy="38413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2326298" y="4990765"/>
            <a:ext cx="7345020" cy="954107"/>
          </a:xfrm>
          <a:prstGeom prst="rect">
            <a:avLst/>
          </a:prstGeom>
          <a:solidFill>
            <a:schemeClr val="bg1">
              <a:lumMod val="95000"/>
            </a:schemeClr>
          </a:solidFill>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一回の旅行で、相対的に旅行や活動のレベルが大きく変化することがある</a:t>
            </a:r>
          </a:p>
        </p:txBody>
      </p:sp>
      <p:sp>
        <p:nvSpPr>
          <p:cNvPr id="58" name="下矢印 57"/>
          <p:cNvSpPr/>
          <p:nvPr/>
        </p:nvSpPr>
        <p:spPr>
          <a:xfrm>
            <a:off x="5159870" y="4413992"/>
            <a:ext cx="1080150" cy="360050"/>
          </a:xfrm>
          <a:prstGeom prst="downArrow">
            <a:avLst/>
          </a:prstGeom>
          <a:solidFill>
            <a:schemeClr val="bg1">
              <a:lumMod val="85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724022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5785302" cy="523220"/>
          </a:xfrm>
        </p:spPr>
        <p:txBody>
          <a:bodyPr/>
          <a:lstStyle/>
          <a:p>
            <a:pPr algn="l"/>
            <a:r>
              <a:rPr lang="en-US" altLang="ja-JP" sz="2800" b="1" dirty="0">
                <a:latin typeface="Meiryo UI" pitchFamily="50" charset="-128"/>
                <a:ea typeface="Meiryo UI" pitchFamily="50" charset="-128"/>
              </a:rPr>
              <a:t>7-7. Regional Victorian(Data)</a:t>
            </a:r>
            <a:endParaRPr lang="ja-JP" altLang="en-US" sz="2800" b="1" dirty="0">
              <a:latin typeface="Meiryo UI" pitchFamily="50" charset="-128"/>
              <a:ea typeface="Meiryo UI" pitchFamily="50" charset="-128"/>
            </a:endParaRPr>
          </a:p>
        </p:txBody>
      </p:sp>
      <p:pic>
        <p:nvPicPr>
          <p:cNvPr id="5" name="図 4"/>
          <p:cNvPicPr/>
          <p:nvPr/>
        </p:nvPicPr>
        <p:blipFill>
          <a:blip r:embed="rId3"/>
          <a:stretch>
            <a:fillRect/>
          </a:stretch>
        </p:blipFill>
        <p:spPr>
          <a:xfrm>
            <a:off x="119170" y="1268700"/>
            <a:ext cx="11546782" cy="4947845"/>
          </a:xfrm>
          <a:prstGeom prst="rect">
            <a:avLst/>
          </a:prstGeom>
        </p:spPr>
      </p:pic>
    </p:spTree>
    <p:extLst>
      <p:ext uri="{BB962C8B-B14F-4D97-AF65-F5344CB8AC3E}">
        <p14:creationId xmlns:p14="http://schemas.microsoft.com/office/powerpoint/2010/main" val="21504988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8716745" cy="523220"/>
          </a:xfrm>
        </p:spPr>
        <p:txBody>
          <a:bodyPr/>
          <a:lstStyle/>
          <a:p>
            <a:pPr algn="l"/>
            <a:r>
              <a:rPr lang="en-US" altLang="ja-JP" sz="2800" b="1" dirty="0">
                <a:latin typeface="Meiryo UI" pitchFamily="50" charset="-128"/>
                <a:ea typeface="Meiryo UI" pitchFamily="50" charset="-128"/>
              </a:rPr>
              <a:t>7-8. Regional Victorian(Modeling Results)(1)</a:t>
            </a:r>
            <a:endParaRPr lang="ja-JP" altLang="en-US" sz="2800" b="1" dirty="0">
              <a:latin typeface="Meiryo UI" pitchFamily="50" charset="-128"/>
              <a:ea typeface="Meiryo UI" pitchFamily="50" charset="-128"/>
            </a:endParaRPr>
          </a:p>
        </p:txBody>
      </p:sp>
      <p:cxnSp>
        <p:nvCxnSpPr>
          <p:cNvPr id="17" name="直線矢印コネクタ 16"/>
          <p:cNvCxnSpPr>
            <a:stCxn id="28" idx="2"/>
            <a:endCxn id="32" idx="0"/>
          </p:cNvCxnSpPr>
          <p:nvPr/>
        </p:nvCxnSpPr>
        <p:spPr>
          <a:xfrm>
            <a:off x="6676169" y="3507467"/>
            <a:ext cx="1688173" cy="8576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29" idx="2"/>
            <a:endCxn id="32" idx="0"/>
          </p:cNvCxnSpPr>
          <p:nvPr/>
        </p:nvCxnSpPr>
        <p:spPr>
          <a:xfrm flipH="1">
            <a:off x="8364342" y="3939527"/>
            <a:ext cx="4062" cy="4256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30" idx="2"/>
            <a:endCxn id="32" idx="0"/>
          </p:cNvCxnSpPr>
          <p:nvPr/>
        </p:nvCxnSpPr>
        <p:spPr>
          <a:xfrm flipH="1">
            <a:off x="8364342" y="3147417"/>
            <a:ext cx="969984" cy="12177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24" idx="2"/>
            <a:endCxn id="31" idx="0"/>
          </p:cNvCxnSpPr>
          <p:nvPr/>
        </p:nvCxnSpPr>
        <p:spPr>
          <a:xfrm>
            <a:off x="2497227" y="3505817"/>
            <a:ext cx="1406557" cy="8593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25" idx="2"/>
            <a:endCxn id="31" idx="0"/>
          </p:cNvCxnSpPr>
          <p:nvPr/>
        </p:nvCxnSpPr>
        <p:spPr>
          <a:xfrm flipH="1">
            <a:off x="3903784" y="3497082"/>
            <a:ext cx="648090" cy="868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26" idx="2"/>
            <a:endCxn id="31" idx="0"/>
          </p:cNvCxnSpPr>
          <p:nvPr/>
        </p:nvCxnSpPr>
        <p:spPr>
          <a:xfrm>
            <a:off x="2496364" y="2763283"/>
            <a:ext cx="1407420" cy="16018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27" idx="2"/>
            <a:endCxn id="31" idx="0"/>
          </p:cNvCxnSpPr>
          <p:nvPr/>
        </p:nvCxnSpPr>
        <p:spPr>
          <a:xfrm flipH="1">
            <a:off x="3903784" y="2761746"/>
            <a:ext cx="645729" cy="1603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1561097" y="3073757"/>
            <a:ext cx="187226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Social capital</a:t>
            </a:r>
            <a:endParaRPr kumimoji="1" lang="ja-JP" altLang="en-US" b="1" dirty="0">
              <a:latin typeface="Meiryo UI" panose="020B0604030504040204" pitchFamily="50" charset="-128"/>
              <a:ea typeface="Meiryo UI" panose="020B0604030504040204" pitchFamily="50" charset="-128"/>
            </a:endParaRPr>
          </a:p>
        </p:txBody>
      </p:sp>
      <p:sp>
        <p:nvSpPr>
          <p:cNvPr id="25" name="正方形/長方形 24"/>
          <p:cNvSpPr/>
          <p:nvPr/>
        </p:nvSpPr>
        <p:spPr>
          <a:xfrm>
            <a:off x="3615744" y="3065022"/>
            <a:ext cx="187226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Extraversion</a:t>
            </a:r>
            <a:endParaRPr kumimoji="1" lang="ja-JP" altLang="en-US"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1559370" y="2187203"/>
            <a:ext cx="1873987" cy="57608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Household income</a:t>
            </a:r>
            <a:endParaRPr kumimoji="1" lang="ja-JP" altLang="en-US" b="1" dirty="0">
              <a:latin typeface="Meiryo UI" panose="020B0604030504040204" pitchFamily="50" charset="-128"/>
              <a:ea typeface="Meiryo UI" panose="020B0604030504040204" pitchFamily="50" charset="-128"/>
            </a:endParaRPr>
          </a:p>
        </p:txBody>
      </p:sp>
      <p:sp>
        <p:nvSpPr>
          <p:cNvPr id="27" name="正方形/長方形 26"/>
          <p:cNvSpPr/>
          <p:nvPr/>
        </p:nvSpPr>
        <p:spPr>
          <a:xfrm>
            <a:off x="4153458" y="2173577"/>
            <a:ext cx="792110" cy="588169"/>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Trips</a:t>
            </a:r>
            <a:endParaRPr kumimoji="1" lang="ja-JP" altLang="en-US" b="1" dirty="0">
              <a:latin typeface="Meiryo UI" panose="020B0604030504040204" pitchFamily="50" charset="-128"/>
              <a:ea typeface="Meiryo UI" panose="020B0604030504040204" pitchFamily="50" charset="-128"/>
            </a:endParaRPr>
          </a:p>
        </p:txBody>
      </p:sp>
      <p:sp>
        <p:nvSpPr>
          <p:cNvPr id="28" name="正方形/長方形 27"/>
          <p:cNvSpPr/>
          <p:nvPr/>
        </p:nvSpPr>
        <p:spPr>
          <a:xfrm>
            <a:off x="6280114" y="3075407"/>
            <a:ext cx="79211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Age</a:t>
            </a:r>
            <a:endParaRPr kumimoji="1" lang="ja-JP" altLang="en-US" b="1" dirty="0">
              <a:latin typeface="Meiryo UI" panose="020B0604030504040204" pitchFamily="50" charset="-128"/>
              <a:ea typeface="Meiryo UI" panose="020B0604030504040204" pitchFamily="50" charset="-128"/>
            </a:endParaRPr>
          </a:p>
        </p:txBody>
      </p:sp>
      <p:sp>
        <p:nvSpPr>
          <p:cNvPr id="29" name="正方形/長方形 28"/>
          <p:cNvSpPr/>
          <p:nvPr/>
        </p:nvSpPr>
        <p:spPr>
          <a:xfrm>
            <a:off x="7432274" y="3363447"/>
            <a:ext cx="1872260" cy="57608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Sense of community</a:t>
            </a:r>
            <a:endParaRPr kumimoji="1" lang="ja-JP" altLang="en-US"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7288254" y="2015964"/>
            <a:ext cx="4092144" cy="1131453"/>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ja-JP" b="1" dirty="0">
                <a:latin typeface="Meiryo UI" panose="020B0604030504040204" pitchFamily="50" charset="-128"/>
                <a:ea typeface="Meiryo UI" panose="020B0604030504040204" pitchFamily="50" charset="-128"/>
              </a:rPr>
              <a:t>Psychological wellbeing:</a:t>
            </a:r>
          </a:p>
          <a:p>
            <a:pPr marL="285750" indent="-285750">
              <a:buFontTx/>
              <a:buChar char="-"/>
            </a:pPr>
            <a:r>
              <a:rPr lang="en-US" altLang="ja-JP" b="1" dirty="0">
                <a:latin typeface="Meiryo UI" panose="020B0604030504040204" pitchFamily="50" charset="-128"/>
                <a:ea typeface="Meiryo UI" panose="020B0604030504040204" pitchFamily="50" charset="-128"/>
              </a:rPr>
              <a:t>Environment mastery</a:t>
            </a:r>
          </a:p>
          <a:p>
            <a:pPr marL="285750" indent="-285750">
              <a:buFontTx/>
              <a:buChar char="-"/>
            </a:pPr>
            <a:r>
              <a:rPr kumimoji="1" lang="en-US" altLang="ja-JP" b="1" dirty="0">
                <a:latin typeface="Meiryo UI" panose="020B0604030504040204" pitchFamily="50" charset="-128"/>
                <a:ea typeface="Meiryo UI" panose="020B0604030504040204" pitchFamily="50" charset="-128"/>
              </a:rPr>
              <a:t>Positive relations with other</a:t>
            </a:r>
          </a:p>
          <a:p>
            <a:pPr marL="285750" indent="-285750">
              <a:buFontTx/>
              <a:buChar char="-"/>
            </a:pPr>
            <a:r>
              <a:rPr lang="en-US" altLang="ja-JP" b="1" dirty="0">
                <a:latin typeface="Meiryo UI" panose="020B0604030504040204" pitchFamily="50" charset="-128"/>
                <a:ea typeface="Meiryo UI" panose="020B0604030504040204" pitchFamily="50" charset="-128"/>
              </a:rPr>
              <a:t>Self-acceptance</a:t>
            </a:r>
            <a:endParaRPr kumimoji="1" lang="ja-JP" altLang="en-US"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2683676" y="4365130"/>
            <a:ext cx="2440215" cy="648090"/>
          </a:xfrm>
          <a:prstGeom prst="rect">
            <a:avLst/>
          </a:prstGeom>
          <a:solidFill>
            <a:schemeClr val="bg1"/>
          </a:solidFill>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Risk of social exclusion(</a:t>
            </a:r>
            <a:r>
              <a:rPr kumimoji="1" lang="en-US" altLang="ja-JP" b="1" dirty="0" err="1">
                <a:latin typeface="Meiryo UI" panose="020B0604030504040204" pitchFamily="50" charset="-128"/>
                <a:ea typeface="Meiryo UI" panose="020B0604030504040204" pitchFamily="50" charset="-128"/>
              </a:rPr>
              <a:t>SOCEX</a:t>
            </a:r>
            <a:r>
              <a:rPr kumimoji="1"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7144234" y="4365130"/>
            <a:ext cx="2440215" cy="648090"/>
          </a:xfrm>
          <a:prstGeom prst="rect">
            <a:avLst/>
          </a:prstGeom>
          <a:solidFill>
            <a:schemeClr val="bg1"/>
          </a:solidFill>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b="1" dirty="0">
                <a:latin typeface="Meiryo UI" panose="020B0604030504040204" pitchFamily="50" charset="-128"/>
                <a:ea typeface="Meiryo UI" panose="020B0604030504040204" pitchFamily="50" charset="-128"/>
              </a:rPr>
              <a:t>Personal wellbeing(</a:t>
            </a:r>
            <a:r>
              <a:rPr lang="en-US" altLang="ja-JP" b="1" dirty="0" err="1">
                <a:latin typeface="Meiryo UI" panose="020B0604030504040204" pitchFamily="50" charset="-128"/>
                <a:ea typeface="Meiryo UI" panose="020B0604030504040204" pitchFamily="50" charset="-128"/>
              </a:rPr>
              <a:t>PWI</a:t>
            </a:r>
            <a:r>
              <a:rPr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cxnSp>
        <p:nvCxnSpPr>
          <p:cNvPr id="33" name="直線矢印コネクタ 32"/>
          <p:cNvCxnSpPr>
            <a:stCxn id="28" idx="1"/>
            <a:endCxn id="25" idx="3"/>
          </p:cNvCxnSpPr>
          <p:nvPr/>
        </p:nvCxnSpPr>
        <p:spPr>
          <a:xfrm flipH="1" flipV="1">
            <a:off x="5488004" y="3281052"/>
            <a:ext cx="792110" cy="10385"/>
          </a:xfrm>
          <a:prstGeom prst="straightConnector1">
            <a:avLst/>
          </a:prstGeom>
          <a:ln w="254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31" idx="3"/>
            <a:endCxn id="32" idx="1"/>
          </p:cNvCxnSpPr>
          <p:nvPr/>
        </p:nvCxnSpPr>
        <p:spPr>
          <a:xfrm>
            <a:off x="5123891" y="4689175"/>
            <a:ext cx="2020343"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407210" y="1988800"/>
            <a:ext cx="11286916" cy="3240450"/>
          </a:xfrm>
          <a:prstGeom prst="rect">
            <a:avLst/>
          </a:prstGeom>
          <a:solidFill>
            <a:schemeClr val="bg1">
              <a:alpha val="70000"/>
            </a:scheme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1" name="直線矢印コネクタ 100"/>
          <p:cNvCxnSpPr/>
          <p:nvPr/>
        </p:nvCxnSpPr>
        <p:spPr>
          <a:xfrm flipH="1">
            <a:off x="8364342" y="3939527"/>
            <a:ext cx="4062" cy="4256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a:off x="5123891" y="4689175"/>
            <a:ext cx="2020343"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正方形/長方形 112"/>
          <p:cNvSpPr/>
          <p:nvPr/>
        </p:nvSpPr>
        <p:spPr>
          <a:xfrm>
            <a:off x="8352707" y="3990886"/>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0.27772</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14" name="直線コネクタ 113"/>
          <p:cNvCxnSpPr/>
          <p:nvPr/>
        </p:nvCxnSpPr>
        <p:spPr>
          <a:xfrm flipH="1">
            <a:off x="8372328" y="3931106"/>
            <a:ext cx="1489" cy="41025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flipV="1">
            <a:off x="7554256" y="2859377"/>
            <a:ext cx="314021" cy="149592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7933419" y="3115216"/>
            <a:ext cx="260316" cy="124008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17" name="正方形/長方形 116"/>
          <p:cNvSpPr/>
          <p:nvPr/>
        </p:nvSpPr>
        <p:spPr>
          <a:xfrm rot="16884994">
            <a:off x="7304652" y="3331322"/>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-0.0469</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18" name="直線コネクタ 117"/>
          <p:cNvCxnSpPr/>
          <p:nvPr/>
        </p:nvCxnSpPr>
        <p:spPr>
          <a:xfrm flipH="1" flipV="1">
            <a:off x="6514186" y="3426594"/>
            <a:ext cx="678565" cy="9083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a:xfrm rot="3211657">
            <a:off x="6516225" y="3882264"/>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0.0037</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20" name="直線コネクタ 119"/>
          <p:cNvCxnSpPr/>
          <p:nvPr/>
        </p:nvCxnSpPr>
        <p:spPr>
          <a:xfrm flipV="1">
            <a:off x="4935535" y="3431366"/>
            <a:ext cx="1353921" cy="94303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21" name="正方形/長方形 120"/>
          <p:cNvSpPr/>
          <p:nvPr/>
        </p:nvSpPr>
        <p:spPr>
          <a:xfrm rot="19484073">
            <a:off x="5008141" y="3525935"/>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-0.0474</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22" name="直線コネクタ 121"/>
          <p:cNvCxnSpPr/>
          <p:nvPr/>
        </p:nvCxnSpPr>
        <p:spPr>
          <a:xfrm flipV="1">
            <a:off x="4623314" y="3533451"/>
            <a:ext cx="520322" cy="8481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正方形/長方形 122"/>
          <p:cNvSpPr/>
          <p:nvPr/>
        </p:nvSpPr>
        <p:spPr>
          <a:xfrm rot="18095406">
            <a:off x="4251064" y="3625632"/>
            <a:ext cx="1175352" cy="369332"/>
          </a:xfrm>
          <a:prstGeom prst="rect">
            <a:avLst/>
          </a:prstGeom>
        </p:spPr>
        <p:txBody>
          <a:bodyPr wrap="square">
            <a:spAutoFit/>
          </a:bodyPr>
          <a:lstStyle/>
          <a:p>
            <a:r>
              <a:rPr lang="en-US" altLang="ja-JP" b="1" dirty="0">
                <a:solidFill>
                  <a:srgbClr val="FF0000"/>
                </a:solidFill>
                <a:latin typeface="Meiryo UI" panose="020B0604030504040204" pitchFamily="50" charset="-128"/>
                <a:ea typeface="Meiryo UI" panose="020B0604030504040204" pitchFamily="50" charset="-128"/>
              </a:rPr>
              <a:t>-0.1882</a:t>
            </a:r>
          </a:p>
        </p:txBody>
      </p:sp>
      <p:cxnSp>
        <p:nvCxnSpPr>
          <p:cNvPr id="124" name="直線コネクタ 123"/>
          <p:cNvCxnSpPr/>
          <p:nvPr/>
        </p:nvCxnSpPr>
        <p:spPr>
          <a:xfrm flipV="1">
            <a:off x="3924080" y="2761746"/>
            <a:ext cx="638672" cy="157961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25" name="正方形/長方形 124"/>
          <p:cNvSpPr/>
          <p:nvPr/>
        </p:nvSpPr>
        <p:spPr>
          <a:xfrm rot="17475545">
            <a:off x="3447723" y="3312415"/>
            <a:ext cx="1175352" cy="369332"/>
          </a:xfrm>
          <a:prstGeom prst="rect">
            <a:avLst/>
          </a:prstGeom>
        </p:spPr>
        <p:txBody>
          <a:bodyPr wrap="square">
            <a:spAutoFit/>
          </a:bodyPr>
          <a:lstStyle/>
          <a:p>
            <a:r>
              <a:rPr lang="en-US" altLang="ja-JP" b="1" dirty="0">
                <a:solidFill>
                  <a:schemeClr val="accent2">
                    <a:lumMod val="50000"/>
                  </a:schemeClr>
                </a:solidFill>
                <a:latin typeface="Meiryo UI" panose="020B0604030504040204" pitchFamily="50" charset="-128"/>
                <a:ea typeface="Meiryo UI" panose="020B0604030504040204" pitchFamily="50" charset="-128"/>
              </a:rPr>
              <a:t>-0.0474</a:t>
            </a:r>
            <a:endParaRPr lang="ja-JP" altLang="en-US" sz="14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27" name="正方形/長方形 126"/>
          <p:cNvSpPr/>
          <p:nvPr/>
        </p:nvSpPr>
        <p:spPr>
          <a:xfrm rot="3023718">
            <a:off x="2176612" y="3150290"/>
            <a:ext cx="2103568" cy="369332"/>
          </a:xfrm>
          <a:prstGeom prst="rect">
            <a:avLst/>
          </a:prstGeom>
        </p:spPr>
        <p:txBody>
          <a:bodyPr wrap="square">
            <a:spAutoFit/>
          </a:bodyPr>
          <a:lstStyle/>
          <a:p>
            <a:r>
              <a:rPr lang="en-US" altLang="ja-JP" b="1" dirty="0">
                <a:solidFill>
                  <a:schemeClr val="accent2">
                    <a:lumMod val="50000"/>
                  </a:schemeClr>
                </a:solidFill>
                <a:latin typeface="Meiryo UI" panose="020B0604030504040204" pitchFamily="50" charset="-128"/>
                <a:ea typeface="Meiryo UI" panose="020B0604030504040204" pitchFamily="50" charset="-128"/>
              </a:rPr>
              <a:t>- 0.000006517</a:t>
            </a:r>
            <a:endParaRPr lang="ja-JP" altLang="en-US" sz="1400" b="1" dirty="0">
              <a:solidFill>
                <a:schemeClr val="accent2">
                  <a:lumMod val="50000"/>
                </a:schemeClr>
              </a:solidFill>
              <a:latin typeface="Meiryo UI" panose="020B0604030504040204" pitchFamily="50" charset="-128"/>
              <a:ea typeface="Meiryo UI" panose="020B0604030504040204" pitchFamily="50" charset="-128"/>
            </a:endParaRPr>
          </a:p>
        </p:txBody>
      </p:sp>
      <p:cxnSp>
        <p:nvCxnSpPr>
          <p:cNvPr id="128" name="直線コネクタ 127"/>
          <p:cNvCxnSpPr/>
          <p:nvPr/>
        </p:nvCxnSpPr>
        <p:spPr>
          <a:xfrm flipH="1" flipV="1">
            <a:off x="2423490" y="3505817"/>
            <a:ext cx="727323" cy="829093"/>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29" name="正方形/長方形 128"/>
          <p:cNvSpPr/>
          <p:nvPr/>
        </p:nvSpPr>
        <p:spPr>
          <a:xfrm rot="2909687">
            <a:off x="2332117" y="3772118"/>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0.4431</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45" name="直線コネクタ 144"/>
          <p:cNvCxnSpPr/>
          <p:nvPr/>
        </p:nvCxnSpPr>
        <p:spPr>
          <a:xfrm flipV="1">
            <a:off x="6076344" y="2179673"/>
            <a:ext cx="0" cy="3211410"/>
          </a:xfrm>
          <a:prstGeom prst="line">
            <a:avLst/>
          </a:prstGeom>
          <a:ln w="635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正方形/長方形 129"/>
          <p:cNvSpPr/>
          <p:nvPr/>
        </p:nvSpPr>
        <p:spPr>
          <a:xfrm>
            <a:off x="5546386" y="4741580"/>
            <a:ext cx="1175352" cy="369332"/>
          </a:xfrm>
          <a:prstGeom prst="rect">
            <a:avLst/>
          </a:prstGeom>
        </p:spPr>
        <p:txBody>
          <a:bodyPr wrap="square">
            <a:spAutoFit/>
          </a:bodyPr>
          <a:lstStyle/>
          <a:p>
            <a:r>
              <a:rPr lang="en-US" altLang="ja-JP" b="1" dirty="0">
                <a:solidFill>
                  <a:srgbClr val="FF0000"/>
                </a:solidFill>
                <a:latin typeface="Meiryo UI" panose="020B0604030504040204" pitchFamily="50" charset="-128"/>
                <a:ea typeface="Meiryo UI" panose="020B0604030504040204" pitchFamily="50" charset="-128"/>
              </a:rPr>
              <a:t>-0.4694</a:t>
            </a:r>
            <a:endParaRPr lang="ja-JP" altLang="en-US" sz="1400" b="1" dirty="0">
              <a:solidFill>
                <a:srgbClr val="FF0000"/>
              </a:solidFill>
              <a:latin typeface="Meiryo UI" panose="020B0604030504040204" pitchFamily="50" charset="-128"/>
              <a:ea typeface="Meiryo UI" panose="020B0604030504040204" pitchFamily="50" charset="-128"/>
            </a:endParaRPr>
          </a:p>
        </p:txBody>
      </p:sp>
      <p:cxnSp>
        <p:nvCxnSpPr>
          <p:cNvPr id="56" name="直線コネクタ 55"/>
          <p:cNvCxnSpPr/>
          <p:nvPr/>
        </p:nvCxnSpPr>
        <p:spPr>
          <a:xfrm flipV="1">
            <a:off x="7554256" y="2859377"/>
            <a:ext cx="314021" cy="149592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rot="16884994">
            <a:off x="6970175" y="3085336"/>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0.19993</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58" name="直線コネクタ 57"/>
          <p:cNvCxnSpPr/>
          <p:nvPr/>
        </p:nvCxnSpPr>
        <p:spPr>
          <a:xfrm flipV="1">
            <a:off x="7258313" y="2494957"/>
            <a:ext cx="390519" cy="186034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rot="16884994">
            <a:off x="6909990" y="2542756"/>
            <a:ext cx="1111743"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0.3539</a:t>
            </a:r>
            <a:endParaRPr lang="ja-JP" altLang="en-US" sz="1400" b="1" dirty="0">
              <a:solidFill>
                <a:srgbClr val="0000FF"/>
              </a:solidFill>
              <a:latin typeface="Meiryo UI" panose="020B0604030504040204" pitchFamily="50" charset="-128"/>
              <a:ea typeface="Meiryo UI" panose="020B0604030504040204" pitchFamily="50" charset="-128"/>
            </a:endParaRPr>
          </a:p>
        </p:txBody>
      </p:sp>
      <p:sp>
        <p:nvSpPr>
          <p:cNvPr id="5" name="正方形/長方形 4"/>
          <p:cNvSpPr/>
          <p:nvPr/>
        </p:nvSpPr>
        <p:spPr>
          <a:xfrm>
            <a:off x="2173179" y="4513461"/>
            <a:ext cx="3040712" cy="1200329"/>
          </a:xfrm>
          <a:prstGeom prst="rect">
            <a:avLst/>
          </a:prstGeom>
          <a:solidFill>
            <a:schemeClr val="bg1">
              <a:lumMod val="95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Community awareness suggests </a:t>
            </a:r>
            <a:r>
              <a:rPr lang="ja-JP" altLang="en-US" b="1" dirty="0">
                <a:solidFill>
                  <a:srgbClr val="0000FF"/>
                </a:solidFill>
                <a:latin typeface="Meiryo UI" panose="020B0604030504040204" pitchFamily="50" charset="-128"/>
                <a:ea typeface="Meiryo UI" panose="020B0604030504040204" pitchFamily="50" charset="-128"/>
              </a:rPr>
              <a:t>stronger </a:t>
            </a:r>
            <a:r>
              <a:rPr lang="en-US" altLang="ja-JP" b="1" dirty="0" smtClean="0">
                <a:solidFill>
                  <a:srgbClr val="0000FF"/>
                </a:solidFill>
                <a:latin typeface="Meiryo UI" panose="020B0604030504040204" pitchFamily="50" charset="-128"/>
                <a:ea typeface="Meiryo UI" panose="020B0604030504040204" pitchFamily="50" charset="-128"/>
              </a:rPr>
              <a:t>relations</a:t>
            </a:r>
            <a:r>
              <a:rPr lang="ja-JP" altLang="en-US" b="1" dirty="0" smtClean="0">
                <a:latin typeface="Meiryo UI" panose="020B0604030504040204" pitchFamily="50" charset="-128"/>
                <a:ea typeface="Meiryo UI" panose="020B0604030504040204" pitchFamily="50" charset="-128"/>
              </a:rPr>
              <a:t> </a:t>
            </a:r>
            <a:r>
              <a:rPr lang="ja-JP" altLang="en-US" b="1" dirty="0">
                <a:latin typeface="Meiryo UI" panose="020B0604030504040204" pitchFamily="50" charset="-128"/>
                <a:ea typeface="Meiryo UI" panose="020B0604030504040204" pitchFamily="50" charset="-128"/>
              </a:rPr>
              <a:t>than Melbourne results</a:t>
            </a:r>
          </a:p>
        </p:txBody>
      </p:sp>
      <p:sp>
        <p:nvSpPr>
          <p:cNvPr id="65" name="正方形/長方形 64"/>
          <p:cNvSpPr/>
          <p:nvPr/>
        </p:nvSpPr>
        <p:spPr>
          <a:xfrm>
            <a:off x="4005077" y="2958981"/>
            <a:ext cx="3135074" cy="646331"/>
          </a:xfrm>
          <a:prstGeom prst="rect">
            <a:avLst/>
          </a:prstGeom>
          <a:solidFill>
            <a:schemeClr val="bg1">
              <a:lumMod val="95000"/>
              <a:alpha val="80000"/>
            </a:schemeClr>
          </a:solidFill>
        </p:spPr>
        <p:txBody>
          <a:bodyPr wrap="square">
            <a:spAutoFit/>
          </a:bodyPr>
          <a:lstStyle/>
          <a:p>
            <a:r>
              <a:rPr lang="en-US" altLang="ja-JP" b="1" dirty="0">
                <a:latin typeface="Meiryo UI" panose="020B0604030504040204" pitchFamily="50" charset="-128"/>
                <a:ea typeface="Meiryo UI" panose="020B0604030504040204" pitchFamily="50" charset="-128"/>
              </a:rPr>
              <a:t>Risk of social exclusion and age also significant</a:t>
            </a:r>
          </a:p>
        </p:txBody>
      </p:sp>
      <p:sp>
        <p:nvSpPr>
          <p:cNvPr id="66" name="楕円 65"/>
          <p:cNvSpPr/>
          <p:nvPr/>
        </p:nvSpPr>
        <p:spPr>
          <a:xfrm>
            <a:off x="3567041" y="2841564"/>
            <a:ext cx="3625710" cy="907252"/>
          </a:xfrm>
          <a:prstGeom prst="ellips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 name="正方形/長方形 66"/>
          <p:cNvSpPr/>
          <p:nvPr/>
        </p:nvSpPr>
        <p:spPr>
          <a:xfrm>
            <a:off x="7926830" y="1978320"/>
            <a:ext cx="4071204" cy="1015663"/>
          </a:xfrm>
          <a:prstGeom prst="rect">
            <a:avLst/>
          </a:prstGeom>
          <a:solidFill>
            <a:schemeClr val="bg1">
              <a:lumMod val="95000"/>
              <a:alpha val="70000"/>
            </a:schemeClr>
          </a:solidFill>
        </p:spPr>
        <p:txBody>
          <a:bodyPr wrap="square">
            <a:spAutoFit/>
          </a:bodyPr>
          <a:lstStyle/>
          <a:p>
            <a:r>
              <a:rPr lang="en-US" altLang="ja-JP" sz="2000" b="1" dirty="0">
                <a:latin typeface="Meiryo UI" panose="020B0604030504040204" pitchFamily="50" charset="-128"/>
                <a:ea typeface="Meiryo UI" panose="020B0604030504040204" pitchFamily="50" charset="-128"/>
              </a:rPr>
              <a:t>Three variables of personal well-being </a:t>
            </a:r>
            <a:r>
              <a:rPr lang="en-US" altLang="ja-JP" sz="2000" b="1" dirty="0">
                <a:solidFill>
                  <a:srgbClr val="FF0000"/>
                </a:solidFill>
                <a:latin typeface="Meiryo UI" panose="020B0604030504040204" pitchFamily="50" charset="-128"/>
                <a:ea typeface="Meiryo UI" panose="020B0604030504040204" pitchFamily="50" charset="-128"/>
              </a:rPr>
              <a:t>were not significant</a:t>
            </a:r>
            <a:r>
              <a:rPr lang="en-US" altLang="ja-JP" sz="2000" b="1" dirty="0">
                <a:latin typeface="Meiryo UI" panose="020B0604030504040204" pitchFamily="50" charset="-128"/>
                <a:ea typeface="Meiryo UI" panose="020B0604030504040204" pitchFamily="50" charset="-128"/>
              </a:rPr>
              <a:t> in </a:t>
            </a:r>
            <a:r>
              <a:rPr lang="en-US" altLang="ja-JP" sz="2000" b="1" dirty="0" smtClean="0">
                <a:latin typeface="Meiryo UI" panose="020B0604030504040204" pitchFamily="50" charset="-128"/>
                <a:ea typeface="Meiryo UI" panose="020B0604030504040204" pitchFamily="50" charset="-128"/>
              </a:rPr>
              <a:t> </a:t>
            </a:r>
            <a:r>
              <a:rPr lang="en-US" altLang="ja-JP" sz="2000" b="1" dirty="0" err="1">
                <a:latin typeface="Meiryo UI" panose="020B0604030504040204" pitchFamily="50" charset="-128"/>
                <a:ea typeface="Meiryo UI" panose="020B0604030504040204" pitchFamily="50" charset="-128"/>
              </a:rPr>
              <a:t>PWI</a:t>
            </a:r>
            <a:r>
              <a:rPr lang="en-US" altLang="ja-JP" sz="2000" b="1" dirty="0">
                <a:latin typeface="Meiryo UI" panose="020B0604030504040204" pitchFamily="50" charset="-128"/>
                <a:ea typeface="Meiryo UI" panose="020B0604030504040204" pitchFamily="50" charset="-128"/>
              </a:rPr>
              <a:t> </a:t>
            </a:r>
            <a:r>
              <a:rPr lang="en-US" altLang="ja-JP" sz="2000" b="1" dirty="0" smtClean="0">
                <a:latin typeface="Meiryo UI" panose="020B0604030504040204" pitchFamily="50" charset="-128"/>
                <a:ea typeface="Meiryo UI" panose="020B0604030504040204" pitchFamily="50" charset="-128"/>
              </a:rPr>
              <a:t>model</a:t>
            </a:r>
            <a:endParaRPr lang="en-US" altLang="ja-JP" sz="2000" b="1" dirty="0">
              <a:latin typeface="Meiryo UI" panose="020B0604030504040204" pitchFamily="50" charset="-128"/>
              <a:ea typeface="Meiryo UI" panose="020B0604030504040204" pitchFamily="50" charset="-128"/>
            </a:endParaRPr>
          </a:p>
        </p:txBody>
      </p:sp>
      <p:sp>
        <p:nvSpPr>
          <p:cNvPr id="8" name="フリーフォーム 7"/>
          <p:cNvSpPr/>
          <p:nvPr/>
        </p:nvSpPr>
        <p:spPr>
          <a:xfrm>
            <a:off x="7191375" y="1625925"/>
            <a:ext cx="4876800" cy="2555550"/>
          </a:xfrm>
          <a:custGeom>
            <a:avLst/>
            <a:gdLst>
              <a:gd name="connsiteX0" fmla="*/ 352425 w 4876800"/>
              <a:gd name="connsiteY0" fmla="*/ 2600325 h 2705100"/>
              <a:gd name="connsiteX1" fmla="*/ 304800 w 4876800"/>
              <a:gd name="connsiteY1" fmla="*/ 2581275 h 2705100"/>
              <a:gd name="connsiteX2" fmla="*/ 266700 w 4876800"/>
              <a:gd name="connsiteY2" fmla="*/ 2543175 h 2705100"/>
              <a:gd name="connsiteX3" fmla="*/ 238125 w 4876800"/>
              <a:gd name="connsiteY3" fmla="*/ 2524125 h 2705100"/>
              <a:gd name="connsiteX4" fmla="*/ 228600 w 4876800"/>
              <a:gd name="connsiteY4" fmla="*/ 2495550 h 2705100"/>
              <a:gd name="connsiteX5" fmla="*/ 76200 w 4876800"/>
              <a:gd name="connsiteY5" fmla="*/ 2305050 h 2705100"/>
              <a:gd name="connsiteX6" fmla="*/ 38100 w 4876800"/>
              <a:gd name="connsiteY6" fmla="*/ 2238375 h 2705100"/>
              <a:gd name="connsiteX7" fmla="*/ 57150 w 4876800"/>
              <a:gd name="connsiteY7" fmla="*/ 2105025 h 2705100"/>
              <a:gd name="connsiteX8" fmla="*/ 104775 w 4876800"/>
              <a:gd name="connsiteY8" fmla="*/ 1990725 h 2705100"/>
              <a:gd name="connsiteX9" fmla="*/ 95250 w 4876800"/>
              <a:gd name="connsiteY9" fmla="*/ 1609725 h 2705100"/>
              <a:gd name="connsiteX10" fmla="*/ 47625 w 4876800"/>
              <a:gd name="connsiteY10" fmla="*/ 1504950 h 2705100"/>
              <a:gd name="connsiteX11" fmla="*/ 0 w 4876800"/>
              <a:gd name="connsiteY11" fmla="*/ 1371600 h 2705100"/>
              <a:gd name="connsiteX12" fmla="*/ 9525 w 4876800"/>
              <a:gd name="connsiteY12" fmla="*/ 1000125 h 2705100"/>
              <a:gd name="connsiteX13" fmla="*/ 95250 w 4876800"/>
              <a:gd name="connsiteY13" fmla="*/ 866775 h 2705100"/>
              <a:gd name="connsiteX14" fmla="*/ 190500 w 4876800"/>
              <a:gd name="connsiteY14" fmla="*/ 771525 h 2705100"/>
              <a:gd name="connsiteX15" fmla="*/ 257175 w 4876800"/>
              <a:gd name="connsiteY15" fmla="*/ 733425 h 2705100"/>
              <a:gd name="connsiteX16" fmla="*/ 447675 w 4876800"/>
              <a:gd name="connsiteY16" fmla="*/ 638175 h 2705100"/>
              <a:gd name="connsiteX17" fmla="*/ 485775 w 4876800"/>
              <a:gd name="connsiteY17" fmla="*/ 609600 h 2705100"/>
              <a:gd name="connsiteX18" fmla="*/ 523875 w 4876800"/>
              <a:gd name="connsiteY18" fmla="*/ 590550 h 2705100"/>
              <a:gd name="connsiteX19" fmla="*/ 590550 w 4876800"/>
              <a:gd name="connsiteY19" fmla="*/ 523875 h 2705100"/>
              <a:gd name="connsiteX20" fmla="*/ 619125 w 4876800"/>
              <a:gd name="connsiteY20" fmla="*/ 457200 h 2705100"/>
              <a:gd name="connsiteX21" fmla="*/ 647700 w 4876800"/>
              <a:gd name="connsiteY21" fmla="*/ 352425 h 2705100"/>
              <a:gd name="connsiteX22" fmla="*/ 676275 w 4876800"/>
              <a:gd name="connsiteY22" fmla="*/ 276225 h 2705100"/>
              <a:gd name="connsiteX23" fmla="*/ 685800 w 4876800"/>
              <a:gd name="connsiteY23" fmla="*/ 247650 h 2705100"/>
              <a:gd name="connsiteX24" fmla="*/ 714375 w 4876800"/>
              <a:gd name="connsiteY24" fmla="*/ 209550 h 2705100"/>
              <a:gd name="connsiteX25" fmla="*/ 742950 w 4876800"/>
              <a:gd name="connsiteY25" fmla="*/ 161925 h 2705100"/>
              <a:gd name="connsiteX26" fmla="*/ 800100 w 4876800"/>
              <a:gd name="connsiteY26" fmla="*/ 114300 h 2705100"/>
              <a:gd name="connsiteX27" fmla="*/ 952500 w 4876800"/>
              <a:gd name="connsiteY27" fmla="*/ 28575 h 2705100"/>
              <a:gd name="connsiteX28" fmla="*/ 981075 w 4876800"/>
              <a:gd name="connsiteY28" fmla="*/ 19050 h 2705100"/>
              <a:gd name="connsiteX29" fmla="*/ 1104900 w 4876800"/>
              <a:gd name="connsiteY29" fmla="*/ 0 h 2705100"/>
              <a:gd name="connsiteX30" fmla="*/ 1933575 w 4876800"/>
              <a:gd name="connsiteY30" fmla="*/ 19050 h 2705100"/>
              <a:gd name="connsiteX31" fmla="*/ 2038350 w 4876800"/>
              <a:gd name="connsiteY31" fmla="*/ 47625 h 2705100"/>
              <a:gd name="connsiteX32" fmla="*/ 2238375 w 4876800"/>
              <a:gd name="connsiteY32" fmla="*/ 57150 h 2705100"/>
              <a:gd name="connsiteX33" fmla="*/ 2466975 w 4876800"/>
              <a:gd name="connsiteY33" fmla="*/ 76200 h 2705100"/>
              <a:gd name="connsiteX34" fmla="*/ 3562350 w 4876800"/>
              <a:gd name="connsiteY34" fmla="*/ 85725 h 2705100"/>
              <a:gd name="connsiteX35" fmla="*/ 3886200 w 4876800"/>
              <a:gd name="connsiteY35" fmla="*/ 123825 h 2705100"/>
              <a:gd name="connsiteX36" fmla="*/ 4200525 w 4876800"/>
              <a:gd name="connsiteY36" fmla="*/ 133350 h 2705100"/>
              <a:gd name="connsiteX37" fmla="*/ 4314825 w 4876800"/>
              <a:gd name="connsiteY37" fmla="*/ 161925 h 2705100"/>
              <a:gd name="connsiteX38" fmla="*/ 4495800 w 4876800"/>
              <a:gd name="connsiteY38" fmla="*/ 190500 h 2705100"/>
              <a:gd name="connsiteX39" fmla="*/ 4657725 w 4876800"/>
              <a:gd name="connsiteY39" fmla="*/ 266700 h 2705100"/>
              <a:gd name="connsiteX40" fmla="*/ 4724400 w 4876800"/>
              <a:gd name="connsiteY40" fmla="*/ 333375 h 2705100"/>
              <a:gd name="connsiteX41" fmla="*/ 4791075 w 4876800"/>
              <a:gd name="connsiteY41" fmla="*/ 438150 h 2705100"/>
              <a:gd name="connsiteX42" fmla="*/ 4810125 w 4876800"/>
              <a:gd name="connsiteY42" fmla="*/ 476250 h 2705100"/>
              <a:gd name="connsiteX43" fmla="*/ 4848225 w 4876800"/>
              <a:gd name="connsiteY43" fmla="*/ 619125 h 2705100"/>
              <a:gd name="connsiteX44" fmla="*/ 4876800 w 4876800"/>
              <a:gd name="connsiteY44" fmla="*/ 714375 h 2705100"/>
              <a:gd name="connsiteX45" fmla="*/ 4867275 w 4876800"/>
              <a:gd name="connsiteY45" fmla="*/ 1152525 h 2705100"/>
              <a:gd name="connsiteX46" fmla="*/ 4848225 w 4876800"/>
              <a:gd name="connsiteY46" fmla="*/ 1238250 h 2705100"/>
              <a:gd name="connsiteX47" fmla="*/ 4838700 w 4876800"/>
              <a:gd name="connsiteY47" fmla="*/ 1343025 h 2705100"/>
              <a:gd name="connsiteX48" fmla="*/ 4800600 w 4876800"/>
              <a:gd name="connsiteY48" fmla="*/ 1409700 h 2705100"/>
              <a:gd name="connsiteX49" fmla="*/ 4695825 w 4876800"/>
              <a:gd name="connsiteY49" fmla="*/ 1524000 h 2705100"/>
              <a:gd name="connsiteX50" fmla="*/ 4476750 w 4876800"/>
              <a:gd name="connsiteY50" fmla="*/ 1609725 h 2705100"/>
              <a:gd name="connsiteX51" fmla="*/ 4105275 w 4876800"/>
              <a:gd name="connsiteY51" fmla="*/ 1647825 h 2705100"/>
              <a:gd name="connsiteX52" fmla="*/ 3152775 w 4876800"/>
              <a:gd name="connsiteY52" fmla="*/ 1638300 h 2705100"/>
              <a:gd name="connsiteX53" fmla="*/ 2981325 w 4876800"/>
              <a:gd name="connsiteY53" fmla="*/ 1609725 h 2705100"/>
              <a:gd name="connsiteX54" fmla="*/ 2581275 w 4876800"/>
              <a:gd name="connsiteY54" fmla="*/ 1590675 h 2705100"/>
              <a:gd name="connsiteX55" fmla="*/ 1581150 w 4876800"/>
              <a:gd name="connsiteY55" fmla="*/ 1609725 h 2705100"/>
              <a:gd name="connsiteX56" fmla="*/ 1533525 w 4876800"/>
              <a:gd name="connsiteY56" fmla="*/ 1628775 h 2705100"/>
              <a:gd name="connsiteX57" fmla="*/ 1476375 w 4876800"/>
              <a:gd name="connsiteY57" fmla="*/ 1647825 h 2705100"/>
              <a:gd name="connsiteX58" fmla="*/ 1343025 w 4876800"/>
              <a:gd name="connsiteY58" fmla="*/ 1762125 h 2705100"/>
              <a:gd name="connsiteX59" fmla="*/ 1276350 w 4876800"/>
              <a:gd name="connsiteY59" fmla="*/ 1847850 h 2705100"/>
              <a:gd name="connsiteX60" fmla="*/ 1266825 w 4876800"/>
              <a:gd name="connsiteY60" fmla="*/ 1876425 h 2705100"/>
              <a:gd name="connsiteX61" fmla="*/ 1247775 w 4876800"/>
              <a:gd name="connsiteY61" fmla="*/ 1914525 h 2705100"/>
              <a:gd name="connsiteX62" fmla="*/ 1238250 w 4876800"/>
              <a:gd name="connsiteY62" fmla="*/ 1943100 h 2705100"/>
              <a:gd name="connsiteX63" fmla="*/ 1181100 w 4876800"/>
              <a:gd name="connsiteY63" fmla="*/ 2028825 h 2705100"/>
              <a:gd name="connsiteX64" fmla="*/ 1152525 w 4876800"/>
              <a:gd name="connsiteY64" fmla="*/ 2076450 h 2705100"/>
              <a:gd name="connsiteX65" fmla="*/ 1123950 w 4876800"/>
              <a:gd name="connsiteY65" fmla="*/ 2105025 h 2705100"/>
              <a:gd name="connsiteX66" fmla="*/ 1057275 w 4876800"/>
              <a:gd name="connsiteY66" fmla="*/ 2181225 h 2705100"/>
              <a:gd name="connsiteX67" fmla="*/ 1028700 w 4876800"/>
              <a:gd name="connsiteY67" fmla="*/ 2228850 h 2705100"/>
              <a:gd name="connsiteX68" fmla="*/ 1000125 w 4876800"/>
              <a:gd name="connsiteY68" fmla="*/ 2266950 h 2705100"/>
              <a:gd name="connsiteX69" fmla="*/ 981075 w 4876800"/>
              <a:gd name="connsiteY69" fmla="*/ 2295525 h 2705100"/>
              <a:gd name="connsiteX70" fmla="*/ 942975 w 4876800"/>
              <a:gd name="connsiteY70" fmla="*/ 2333625 h 2705100"/>
              <a:gd name="connsiteX71" fmla="*/ 933450 w 4876800"/>
              <a:gd name="connsiteY71" fmla="*/ 2362200 h 2705100"/>
              <a:gd name="connsiteX72" fmla="*/ 914400 w 4876800"/>
              <a:gd name="connsiteY72" fmla="*/ 2390775 h 2705100"/>
              <a:gd name="connsiteX73" fmla="*/ 885825 w 4876800"/>
              <a:gd name="connsiteY73" fmla="*/ 2562225 h 2705100"/>
              <a:gd name="connsiteX74" fmla="*/ 876300 w 4876800"/>
              <a:gd name="connsiteY74" fmla="*/ 2590800 h 2705100"/>
              <a:gd name="connsiteX75" fmla="*/ 838200 w 4876800"/>
              <a:gd name="connsiteY75" fmla="*/ 2667000 h 2705100"/>
              <a:gd name="connsiteX76" fmla="*/ 771525 w 4876800"/>
              <a:gd name="connsiteY76" fmla="*/ 2705100 h 2705100"/>
              <a:gd name="connsiteX77" fmla="*/ 485775 w 4876800"/>
              <a:gd name="connsiteY77" fmla="*/ 2695575 h 2705100"/>
              <a:gd name="connsiteX78" fmla="*/ 457200 w 4876800"/>
              <a:gd name="connsiteY78" fmla="*/ 2676525 h 2705100"/>
              <a:gd name="connsiteX79" fmla="*/ 428625 w 4876800"/>
              <a:gd name="connsiteY79" fmla="*/ 2667000 h 2705100"/>
              <a:gd name="connsiteX80" fmla="*/ 400050 w 4876800"/>
              <a:gd name="connsiteY80" fmla="*/ 2628900 h 2705100"/>
              <a:gd name="connsiteX81" fmla="*/ 371475 w 4876800"/>
              <a:gd name="connsiteY81" fmla="*/ 2619375 h 2705100"/>
              <a:gd name="connsiteX82" fmla="*/ 352425 w 4876800"/>
              <a:gd name="connsiteY82" fmla="*/ 2600325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876800" h="2705100">
                <a:moveTo>
                  <a:pt x="352425" y="2600325"/>
                </a:moveTo>
                <a:cubicBezTo>
                  <a:pt x="341313" y="2593975"/>
                  <a:pt x="319026" y="2590759"/>
                  <a:pt x="304800" y="2581275"/>
                </a:cubicBezTo>
                <a:cubicBezTo>
                  <a:pt x="289856" y="2571312"/>
                  <a:pt x="280337" y="2554864"/>
                  <a:pt x="266700" y="2543175"/>
                </a:cubicBezTo>
                <a:cubicBezTo>
                  <a:pt x="258008" y="2535725"/>
                  <a:pt x="247650" y="2530475"/>
                  <a:pt x="238125" y="2524125"/>
                </a:cubicBezTo>
                <a:cubicBezTo>
                  <a:pt x="234950" y="2514600"/>
                  <a:pt x="234169" y="2503904"/>
                  <a:pt x="228600" y="2495550"/>
                </a:cubicBezTo>
                <a:cubicBezTo>
                  <a:pt x="28176" y="2194913"/>
                  <a:pt x="241170" y="2530009"/>
                  <a:pt x="76200" y="2305050"/>
                </a:cubicBezTo>
                <a:cubicBezTo>
                  <a:pt x="61062" y="2284408"/>
                  <a:pt x="50800" y="2260600"/>
                  <a:pt x="38100" y="2238375"/>
                </a:cubicBezTo>
                <a:cubicBezTo>
                  <a:pt x="44298" y="2170192"/>
                  <a:pt x="37748" y="2153530"/>
                  <a:pt x="57150" y="2105025"/>
                </a:cubicBezTo>
                <a:cubicBezTo>
                  <a:pt x="72479" y="2066702"/>
                  <a:pt x="104775" y="1990725"/>
                  <a:pt x="104775" y="1990725"/>
                </a:cubicBezTo>
                <a:cubicBezTo>
                  <a:pt x="118260" y="1828900"/>
                  <a:pt x="125046" y="1818296"/>
                  <a:pt x="95250" y="1609725"/>
                </a:cubicBezTo>
                <a:cubicBezTo>
                  <a:pt x="91323" y="1582236"/>
                  <a:pt x="59730" y="1534003"/>
                  <a:pt x="47625" y="1504950"/>
                </a:cubicBezTo>
                <a:cubicBezTo>
                  <a:pt x="27833" y="1457449"/>
                  <a:pt x="15908" y="1419323"/>
                  <a:pt x="0" y="1371600"/>
                </a:cubicBezTo>
                <a:cubicBezTo>
                  <a:pt x="3175" y="1247775"/>
                  <a:pt x="-3860" y="1123265"/>
                  <a:pt x="9525" y="1000125"/>
                </a:cubicBezTo>
                <a:cubicBezTo>
                  <a:pt x="11726" y="979879"/>
                  <a:pt x="85509" y="879438"/>
                  <a:pt x="95250" y="866775"/>
                </a:cubicBezTo>
                <a:cubicBezTo>
                  <a:pt x="129113" y="822753"/>
                  <a:pt x="145464" y="801549"/>
                  <a:pt x="190500" y="771525"/>
                </a:cubicBezTo>
                <a:cubicBezTo>
                  <a:pt x="211799" y="757326"/>
                  <a:pt x="235333" y="746773"/>
                  <a:pt x="257175" y="733425"/>
                </a:cubicBezTo>
                <a:cubicBezTo>
                  <a:pt x="399197" y="646634"/>
                  <a:pt x="314066" y="682711"/>
                  <a:pt x="447675" y="638175"/>
                </a:cubicBezTo>
                <a:cubicBezTo>
                  <a:pt x="460375" y="628650"/>
                  <a:pt x="472313" y="618014"/>
                  <a:pt x="485775" y="609600"/>
                </a:cubicBezTo>
                <a:cubicBezTo>
                  <a:pt x="497816" y="602075"/>
                  <a:pt x="512886" y="599541"/>
                  <a:pt x="523875" y="590550"/>
                </a:cubicBezTo>
                <a:cubicBezTo>
                  <a:pt x="548201" y="570647"/>
                  <a:pt x="568325" y="546100"/>
                  <a:pt x="590550" y="523875"/>
                </a:cubicBezTo>
                <a:cubicBezTo>
                  <a:pt x="600075" y="501650"/>
                  <a:pt x="611479" y="480139"/>
                  <a:pt x="619125" y="457200"/>
                </a:cubicBezTo>
                <a:cubicBezTo>
                  <a:pt x="630573" y="422857"/>
                  <a:pt x="636799" y="386945"/>
                  <a:pt x="647700" y="352425"/>
                </a:cubicBezTo>
                <a:cubicBezTo>
                  <a:pt x="655869" y="326557"/>
                  <a:pt x="667004" y="301719"/>
                  <a:pt x="676275" y="276225"/>
                </a:cubicBezTo>
                <a:cubicBezTo>
                  <a:pt x="679706" y="266789"/>
                  <a:pt x="680819" y="256367"/>
                  <a:pt x="685800" y="247650"/>
                </a:cubicBezTo>
                <a:cubicBezTo>
                  <a:pt x="693676" y="233867"/>
                  <a:pt x="705569" y="222759"/>
                  <a:pt x="714375" y="209550"/>
                </a:cubicBezTo>
                <a:cubicBezTo>
                  <a:pt x="724644" y="194146"/>
                  <a:pt x="730565" y="175686"/>
                  <a:pt x="742950" y="161925"/>
                </a:cubicBezTo>
                <a:cubicBezTo>
                  <a:pt x="759539" y="143493"/>
                  <a:pt x="780736" y="129791"/>
                  <a:pt x="800100" y="114300"/>
                </a:cubicBezTo>
                <a:cubicBezTo>
                  <a:pt x="847441" y="76427"/>
                  <a:pt x="890644" y="49194"/>
                  <a:pt x="952500" y="28575"/>
                </a:cubicBezTo>
                <a:cubicBezTo>
                  <a:pt x="962025" y="25400"/>
                  <a:pt x="971335" y="21485"/>
                  <a:pt x="981075" y="19050"/>
                </a:cubicBezTo>
                <a:cubicBezTo>
                  <a:pt x="1024710" y="8141"/>
                  <a:pt x="1058631" y="5784"/>
                  <a:pt x="1104900" y="0"/>
                </a:cubicBezTo>
                <a:cubicBezTo>
                  <a:pt x="1381125" y="6350"/>
                  <a:pt x="1657636" y="4971"/>
                  <a:pt x="1933575" y="19050"/>
                </a:cubicBezTo>
                <a:cubicBezTo>
                  <a:pt x="1969729" y="20895"/>
                  <a:pt x="2002429" y="43135"/>
                  <a:pt x="2038350" y="47625"/>
                </a:cubicBezTo>
                <a:cubicBezTo>
                  <a:pt x="2104585" y="55904"/>
                  <a:pt x="2171772" y="52710"/>
                  <a:pt x="2238375" y="57150"/>
                </a:cubicBezTo>
                <a:cubicBezTo>
                  <a:pt x="2314670" y="62236"/>
                  <a:pt x="2390529" y="74550"/>
                  <a:pt x="2466975" y="76200"/>
                </a:cubicBezTo>
                <a:cubicBezTo>
                  <a:pt x="2832029" y="84079"/>
                  <a:pt x="3197225" y="82550"/>
                  <a:pt x="3562350" y="85725"/>
                </a:cubicBezTo>
                <a:cubicBezTo>
                  <a:pt x="3616133" y="92740"/>
                  <a:pt x="3803355" y="120059"/>
                  <a:pt x="3886200" y="123825"/>
                </a:cubicBezTo>
                <a:cubicBezTo>
                  <a:pt x="3990915" y="128585"/>
                  <a:pt x="4095750" y="130175"/>
                  <a:pt x="4200525" y="133350"/>
                </a:cubicBezTo>
                <a:cubicBezTo>
                  <a:pt x="4238625" y="142875"/>
                  <a:pt x="4276133" y="155196"/>
                  <a:pt x="4314825" y="161925"/>
                </a:cubicBezTo>
                <a:cubicBezTo>
                  <a:pt x="4395762" y="176001"/>
                  <a:pt x="4422841" y="161316"/>
                  <a:pt x="4495800" y="190500"/>
                </a:cubicBezTo>
                <a:cubicBezTo>
                  <a:pt x="4551186" y="212655"/>
                  <a:pt x="4657725" y="266700"/>
                  <a:pt x="4657725" y="266700"/>
                </a:cubicBezTo>
                <a:cubicBezTo>
                  <a:pt x="4679950" y="288925"/>
                  <a:pt x="4703257" y="310118"/>
                  <a:pt x="4724400" y="333375"/>
                </a:cubicBezTo>
                <a:cubicBezTo>
                  <a:pt x="4751115" y="362761"/>
                  <a:pt x="4772864" y="404762"/>
                  <a:pt x="4791075" y="438150"/>
                </a:cubicBezTo>
                <a:cubicBezTo>
                  <a:pt x="4797874" y="450615"/>
                  <a:pt x="4805849" y="462710"/>
                  <a:pt x="4810125" y="476250"/>
                </a:cubicBezTo>
                <a:cubicBezTo>
                  <a:pt x="4824968" y="523251"/>
                  <a:pt x="4834935" y="571661"/>
                  <a:pt x="4848225" y="619125"/>
                </a:cubicBezTo>
                <a:cubicBezTo>
                  <a:pt x="4857163" y="651045"/>
                  <a:pt x="4867275" y="682625"/>
                  <a:pt x="4876800" y="714375"/>
                </a:cubicBezTo>
                <a:cubicBezTo>
                  <a:pt x="4873625" y="860425"/>
                  <a:pt x="4875231" y="1006657"/>
                  <a:pt x="4867275" y="1152525"/>
                </a:cubicBezTo>
                <a:cubicBezTo>
                  <a:pt x="4865681" y="1181754"/>
                  <a:pt x="4852567" y="1209302"/>
                  <a:pt x="4848225" y="1238250"/>
                </a:cubicBezTo>
                <a:cubicBezTo>
                  <a:pt x="4843023" y="1272931"/>
                  <a:pt x="4848086" y="1309235"/>
                  <a:pt x="4838700" y="1343025"/>
                </a:cubicBezTo>
                <a:cubicBezTo>
                  <a:pt x="4831849" y="1367689"/>
                  <a:pt x="4814799" y="1388401"/>
                  <a:pt x="4800600" y="1409700"/>
                </a:cubicBezTo>
                <a:cubicBezTo>
                  <a:pt x="4779926" y="1440710"/>
                  <a:pt x="4719577" y="1506582"/>
                  <a:pt x="4695825" y="1524000"/>
                </a:cubicBezTo>
                <a:cubicBezTo>
                  <a:pt x="4650892" y="1556951"/>
                  <a:pt x="4511918" y="1601910"/>
                  <a:pt x="4476750" y="1609725"/>
                </a:cubicBezTo>
                <a:cubicBezTo>
                  <a:pt x="4342294" y="1639604"/>
                  <a:pt x="4240096" y="1640335"/>
                  <a:pt x="4105275" y="1647825"/>
                </a:cubicBezTo>
                <a:lnTo>
                  <a:pt x="3152775" y="1638300"/>
                </a:lnTo>
                <a:cubicBezTo>
                  <a:pt x="3094870" y="1636337"/>
                  <a:pt x="3038787" y="1617139"/>
                  <a:pt x="2981325" y="1609725"/>
                </a:cubicBezTo>
                <a:cubicBezTo>
                  <a:pt x="2884511" y="1597233"/>
                  <a:pt x="2634325" y="1592504"/>
                  <a:pt x="2581275" y="1590675"/>
                </a:cubicBezTo>
                <a:lnTo>
                  <a:pt x="1581150" y="1609725"/>
                </a:lnTo>
                <a:cubicBezTo>
                  <a:pt x="1564063" y="1610346"/>
                  <a:pt x="1549593" y="1622932"/>
                  <a:pt x="1533525" y="1628775"/>
                </a:cubicBezTo>
                <a:cubicBezTo>
                  <a:pt x="1514654" y="1635637"/>
                  <a:pt x="1494336" y="1638845"/>
                  <a:pt x="1476375" y="1647825"/>
                </a:cubicBezTo>
                <a:cubicBezTo>
                  <a:pt x="1418350" y="1676838"/>
                  <a:pt x="1389896" y="1715254"/>
                  <a:pt x="1343025" y="1762125"/>
                </a:cubicBezTo>
                <a:cubicBezTo>
                  <a:pt x="1308315" y="1796835"/>
                  <a:pt x="1304833" y="1796581"/>
                  <a:pt x="1276350" y="1847850"/>
                </a:cubicBezTo>
                <a:cubicBezTo>
                  <a:pt x="1271474" y="1856627"/>
                  <a:pt x="1270780" y="1867197"/>
                  <a:pt x="1266825" y="1876425"/>
                </a:cubicBezTo>
                <a:cubicBezTo>
                  <a:pt x="1261232" y="1889476"/>
                  <a:pt x="1253368" y="1901474"/>
                  <a:pt x="1247775" y="1914525"/>
                </a:cubicBezTo>
                <a:cubicBezTo>
                  <a:pt x="1243820" y="1923753"/>
                  <a:pt x="1243309" y="1934427"/>
                  <a:pt x="1238250" y="1943100"/>
                </a:cubicBezTo>
                <a:cubicBezTo>
                  <a:pt x="1220946" y="1972765"/>
                  <a:pt x="1198769" y="1999376"/>
                  <a:pt x="1181100" y="2028825"/>
                </a:cubicBezTo>
                <a:cubicBezTo>
                  <a:pt x="1171575" y="2044700"/>
                  <a:pt x="1163633" y="2061639"/>
                  <a:pt x="1152525" y="2076450"/>
                </a:cubicBezTo>
                <a:cubicBezTo>
                  <a:pt x="1144443" y="2087226"/>
                  <a:pt x="1133011" y="2095058"/>
                  <a:pt x="1123950" y="2105025"/>
                </a:cubicBezTo>
                <a:cubicBezTo>
                  <a:pt x="1101247" y="2129999"/>
                  <a:pt x="1077853" y="2154473"/>
                  <a:pt x="1057275" y="2181225"/>
                </a:cubicBezTo>
                <a:cubicBezTo>
                  <a:pt x="1045987" y="2195899"/>
                  <a:pt x="1038969" y="2213446"/>
                  <a:pt x="1028700" y="2228850"/>
                </a:cubicBezTo>
                <a:cubicBezTo>
                  <a:pt x="1019894" y="2242059"/>
                  <a:pt x="1009352" y="2254032"/>
                  <a:pt x="1000125" y="2266950"/>
                </a:cubicBezTo>
                <a:cubicBezTo>
                  <a:pt x="993471" y="2276265"/>
                  <a:pt x="988525" y="2286833"/>
                  <a:pt x="981075" y="2295525"/>
                </a:cubicBezTo>
                <a:cubicBezTo>
                  <a:pt x="969386" y="2309162"/>
                  <a:pt x="955675" y="2320925"/>
                  <a:pt x="942975" y="2333625"/>
                </a:cubicBezTo>
                <a:cubicBezTo>
                  <a:pt x="939800" y="2343150"/>
                  <a:pt x="937940" y="2353220"/>
                  <a:pt x="933450" y="2362200"/>
                </a:cubicBezTo>
                <a:cubicBezTo>
                  <a:pt x="928330" y="2372439"/>
                  <a:pt x="917022" y="2379632"/>
                  <a:pt x="914400" y="2390775"/>
                </a:cubicBezTo>
                <a:cubicBezTo>
                  <a:pt x="863543" y="2606918"/>
                  <a:pt x="914974" y="2460204"/>
                  <a:pt x="885825" y="2562225"/>
                </a:cubicBezTo>
                <a:cubicBezTo>
                  <a:pt x="883067" y="2571879"/>
                  <a:pt x="880455" y="2581660"/>
                  <a:pt x="876300" y="2590800"/>
                </a:cubicBezTo>
                <a:cubicBezTo>
                  <a:pt x="864549" y="2616653"/>
                  <a:pt x="861829" y="2651248"/>
                  <a:pt x="838200" y="2667000"/>
                </a:cubicBezTo>
                <a:cubicBezTo>
                  <a:pt x="797811" y="2693926"/>
                  <a:pt x="819864" y="2680930"/>
                  <a:pt x="771525" y="2705100"/>
                </a:cubicBezTo>
                <a:cubicBezTo>
                  <a:pt x="676275" y="2701925"/>
                  <a:pt x="580687" y="2704203"/>
                  <a:pt x="485775" y="2695575"/>
                </a:cubicBezTo>
                <a:cubicBezTo>
                  <a:pt x="474374" y="2694539"/>
                  <a:pt x="467439" y="2681645"/>
                  <a:pt x="457200" y="2676525"/>
                </a:cubicBezTo>
                <a:cubicBezTo>
                  <a:pt x="448220" y="2672035"/>
                  <a:pt x="438150" y="2670175"/>
                  <a:pt x="428625" y="2667000"/>
                </a:cubicBezTo>
                <a:cubicBezTo>
                  <a:pt x="419100" y="2654300"/>
                  <a:pt x="412246" y="2639063"/>
                  <a:pt x="400050" y="2628900"/>
                </a:cubicBezTo>
                <a:cubicBezTo>
                  <a:pt x="392337" y="2622472"/>
                  <a:pt x="381129" y="2622133"/>
                  <a:pt x="371475" y="2619375"/>
                </a:cubicBezTo>
                <a:cubicBezTo>
                  <a:pt x="326896" y="2606638"/>
                  <a:pt x="363537" y="2606675"/>
                  <a:pt x="352425" y="2600325"/>
                </a:cubicBezTo>
                <a:close/>
              </a:path>
            </a:pathLst>
          </a:cu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正方形/長方形 68"/>
          <p:cNvSpPr/>
          <p:nvPr/>
        </p:nvSpPr>
        <p:spPr>
          <a:xfrm>
            <a:off x="93988" y="908650"/>
            <a:ext cx="11978842" cy="954107"/>
          </a:xfrm>
          <a:prstGeom prst="rect">
            <a:avLst/>
          </a:prstGeom>
          <a:ln w="38100">
            <a:solidFill>
              <a:schemeClr val="tx1"/>
            </a:solidFill>
          </a:ln>
        </p:spPr>
        <p:txBody>
          <a:bodyPr wrap="square">
            <a:spAutoFit/>
          </a:bodyPr>
          <a:lstStyle/>
          <a:p>
            <a:pPr algn="ctr"/>
            <a:r>
              <a:rPr lang="en-US" altLang="ja-JP" sz="2800" b="1" dirty="0">
                <a:latin typeface="Meiryo UI" pitchFamily="50" charset="-128"/>
                <a:ea typeface="Meiryo UI" pitchFamily="50" charset="-128"/>
              </a:rPr>
              <a:t>People </a:t>
            </a:r>
            <a:r>
              <a:rPr lang="en-US" altLang="ja-JP" sz="2800" b="1" dirty="0" smtClean="0">
                <a:latin typeface="Meiryo UI" pitchFamily="50" charset="-128"/>
                <a:ea typeface="Meiryo UI" pitchFamily="50" charset="-128"/>
              </a:rPr>
              <a:t>in</a:t>
            </a:r>
            <a:r>
              <a:rPr lang="en-US" altLang="ja-JP" sz="2800" b="1" dirty="0" smtClean="0">
                <a:latin typeface="Meiryo UI" pitchFamily="50" charset="-128"/>
                <a:ea typeface="Meiryo UI" pitchFamily="50" charset="-128"/>
              </a:rPr>
              <a:t> </a:t>
            </a:r>
            <a:r>
              <a:rPr lang="en-US" altLang="ja-JP" sz="2800" b="1" dirty="0">
                <a:latin typeface="Meiryo UI" pitchFamily="50" charset="-128"/>
                <a:ea typeface="Meiryo UI" pitchFamily="50" charset="-128"/>
              </a:rPr>
              <a:t>rural areas do not have the same psychological well-being </a:t>
            </a:r>
            <a:r>
              <a:rPr lang="en-US" altLang="ja-JP" sz="2800" b="1" dirty="0" smtClean="0">
                <a:latin typeface="Meiryo UI" pitchFamily="50" charset="-128"/>
                <a:ea typeface="Meiryo UI" pitchFamily="50" charset="-128"/>
              </a:rPr>
              <a:t>of people in</a:t>
            </a:r>
            <a:r>
              <a:rPr lang="en-US" altLang="ja-JP" sz="2800" b="1" dirty="0" smtClean="0">
                <a:latin typeface="Meiryo UI" pitchFamily="50" charset="-128"/>
                <a:ea typeface="Meiryo UI" pitchFamily="50" charset="-128"/>
              </a:rPr>
              <a:t> cities </a:t>
            </a:r>
            <a:r>
              <a:rPr lang="en-US" altLang="ja-JP" sz="2800" b="1" dirty="0">
                <a:latin typeface="Meiryo UI" pitchFamily="50" charset="-128"/>
                <a:ea typeface="Meiryo UI" pitchFamily="50" charset="-128"/>
              </a:rPr>
              <a:t>?</a:t>
            </a:r>
            <a:endParaRPr lang="ja-JP" altLang="en-US" sz="2800" b="1" dirty="0">
              <a:latin typeface="Meiryo UI" panose="020B0604030504040204" pitchFamily="50" charset="-128"/>
              <a:ea typeface="Meiryo UI" panose="020B0604030504040204" pitchFamily="50" charset="-128"/>
            </a:endParaRPr>
          </a:p>
        </p:txBody>
      </p:sp>
      <p:sp>
        <p:nvSpPr>
          <p:cNvPr id="70" name="正方形/長方形 69"/>
          <p:cNvSpPr/>
          <p:nvPr/>
        </p:nvSpPr>
        <p:spPr>
          <a:xfrm>
            <a:off x="191180" y="5859363"/>
            <a:ext cx="11665620" cy="954107"/>
          </a:xfrm>
          <a:prstGeom prst="rect">
            <a:avLst/>
          </a:prstGeom>
          <a:solidFill>
            <a:schemeClr val="bg1">
              <a:lumMod val="95000"/>
            </a:schemeClr>
          </a:solidFill>
        </p:spPr>
        <p:txBody>
          <a:bodyPr wrap="square">
            <a:spAutoFit/>
          </a:bodyPr>
          <a:lstStyle/>
          <a:p>
            <a:pPr algn="ctr"/>
            <a:r>
              <a:rPr lang="en-US" altLang="ja-JP" sz="2800" b="1" dirty="0">
                <a:latin typeface="Meiryo UI" panose="020B0604030504040204" pitchFamily="50" charset="-128"/>
                <a:ea typeface="Meiryo UI" panose="020B0604030504040204" pitchFamily="50" charset="-128"/>
              </a:rPr>
              <a:t>People </a:t>
            </a:r>
            <a:r>
              <a:rPr lang="en-US" altLang="ja-JP" sz="2800" b="1" dirty="0" smtClean="0">
                <a:latin typeface="Meiryo UI" panose="020B0604030504040204" pitchFamily="50" charset="-128"/>
                <a:ea typeface="Meiryo UI" panose="020B0604030504040204" pitchFamily="50" charset="-128"/>
              </a:rPr>
              <a:t>in</a:t>
            </a:r>
            <a:r>
              <a:rPr lang="en-US" altLang="ja-JP" sz="2800" b="1" dirty="0" smtClean="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rural areas may have fewer diverse experiences and </a:t>
            </a:r>
            <a:r>
              <a:rPr lang="en-US" altLang="ja-JP" sz="2800" b="1" dirty="0" smtClean="0">
                <a:latin typeface="Meiryo UI" panose="020B0604030504040204" pitchFamily="50" charset="-128"/>
                <a:ea typeface="Meiryo UI" panose="020B0604030504040204" pitchFamily="50" charset="-128"/>
              </a:rPr>
              <a:t>opportunities?</a:t>
            </a:r>
            <a:endParaRPr lang="ja-JP" altLang="en-US" sz="2800" b="1" dirty="0">
              <a:latin typeface="Meiryo UI" panose="020B0604030504040204" pitchFamily="50" charset="-128"/>
              <a:ea typeface="Meiryo UI" panose="020B0604030504040204" pitchFamily="50" charset="-128"/>
            </a:endParaRPr>
          </a:p>
        </p:txBody>
      </p:sp>
      <p:sp>
        <p:nvSpPr>
          <p:cNvPr id="71" name="下矢印 70"/>
          <p:cNvSpPr/>
          <p:nvPr/>
        </p:nvSpPr>
        <p:spPr>
          <a:xfrm>
            <a:off x="5627740" y="5496777"/>
            <a:ext cx="1080150" cy="360050"/>
          </a:xfrm>
          <a:prstGeom prst="downArrow">
            <a:avLst/>
          </a:prstGeom>
          <a:solidFill>
            <a:schemeClr val="bg1">
              <a:lumMod val="85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0" name="フリーフォーム 9"/>
          <p:cNvSpPr/>
          <p:nvPr/>
        </p:nvSpPr>
        <p:spPr>
          <a:xfrm>
            <a:off x="1952625" y="4352925"/>
            <a:ext cx="4791075" cy="1485900"/>
          </a:xfrm>
          <a:custGeom>
            <a:avLst/>
            <a:gdLst>
              <a:gd name="connsiteX0" fmla="*/ 66675 w 4791075"/>
              <a:gd name="connsiteY0" fmla="*/ 723900 h 1485900"/>
              <a:gd name="connsiteX1" fmla="*/ 66675 w 4791075"/>
              <a:gd name="connsiteY1" fmla="*/ 276225 h 1485900"/>
              <a:gd name="connsiteX2" fmla="*/ 85725 w 4791075"/>
              <a:gd name="connsiteY2" fmla="*/ 247650 h 1485900"/>
              <a:gd name="connsiteX3" fmla="*/ 190500 w 4791075"/>
              <a:gd name="connsiteY3" fmla="*/ 171450 h 1485900"/>
              <a:gd name="connsiteX4" fmla="*/ 304800 w 4791075"/>
              <a:gd name="connsiteY4" fmla="*/ 85725 h 1485900"/>
              <a:gd name="connsiteX5" fmla="*/ 333375 w 4791075"/>
              <a:gd name="connsiteY5" fmla="*/ 66675 h 1485900"/>
              <a:gd name="connsiteX6" fmla="*/ 390525 w 4791075"/>
              <a:gd name="connsiteY6" fmla="*/ 57150 h 1485900"/>
              <a:gd name="connsiteX7" fmla="*/ 428625 w 4791075"/>
              <a:gd name="connsiteY7" fmla="*/ 28575 h 1485900"/>
              <a:gd name="connsiteX8" fmla="*/ 495300 w 4791075"/>
              <a:gd name="connsiteY8" fmla="*/ 19050 h 1485900"/>
              <a:gd name="connsiteX9" fmla="*/ 523875 w 4791075"/>
              <a:gd name="connsiteY9" fmla="*/ 9525 h 1485900"/>
              <a:gd name="connsiteX10" fmla="*/ 590550 w 4791075"/>
              <a:gd name="connsiteY10" fmla="*/ 0 h 1485900"/>
              <a:gd name="connsiteX11" fmla="*/ 1247775 w 4791075"/>
              <a:gd name="connsiteY11" fmla="*/ 9525 h 1485900"/>
              <a:gd name="connsiteX12" fmla="*/ 1295400 w 4791075"/>
              <a:gd name="connsiteY12" fmla="*/ 28575 h 1485900"/>
              <a:gd name="connsiteX13" fmla="*/ 1438275 w 4791075"/>
              <a:gd name="connsiteY13" fmla="*/ 47625 h 1485900"/>
              <a:gd name="connsiteX14" fmla="*/ 1495425 w 4791075"/>
              <a:gd name="connsiteY14" fmla="*/ 66675 h 1485900"/>
              <a:gd name="connsiteX15" fmla="*/ 1543050 w 4791075"/>
              <a:gd name="connsiteY15" fmla="*/ 76200 h 1485900"/>
              <a:gd name="connsiteX16" fmla="*/ 1981200 w 4791075"/>
              <a:gd name="connsiteY16" fmla="*/ 95250 h 1485900"/>
              <a:gd name="connsiteX17" fmla="*/ 3219450 w 4791075"/>
              <a:gd name="connsiteY17" fmla="*/ 114300 h 1485900"/>
              <a:gd name="connsiteX18" fmla="*/ 3305175 w 4791075"/>
              <a:gd name="connsiteY18" fmla="*/ 123825 h 1485900"/>
              <a:gd name="connsiteX19" fmla="*/ 3429000 w 4791075"/>
              <a:gd name="connsiteY19" fmla="*/ 133350 h 1485900"/>
              <a:gd name="connsiteX20" fmla="*/ 3486150 w 4791075"/>
              <a:gd name="connsiteY20" fmla="*/ 142875 h 1485900"/>
              <a:gd name="connsiteX21" fmla="*/ 3552825 w 4791075"/>
              <a:gd name="connsiteY21" fmla="*/ 152400 h 1485900"/>
              <a:gd name="connsiteX22" fmla="*/ 3629025 w 4791075"/>
              <a:gd name="connsiteY22" fmla="*/ 161925 h 1485900"/>
              <a:gd name="connsiteX23" fmla="*/ 3714750 w 4791075"/>
              <a:gd name="connsiteY23" fmla="*/ 171450 h 1485900"/>
              <a:gd name="connsiteX24" fmla="*/ 3829050 w 4791075"/>
              <a:gd name="connsiteY24" fmla="*/ 200025 h 1485900"/>
              <a:gd name="connsiteX25" fmla="*/ 4029075 w 4791075"/>
              <a:gd name="connsiteY25" fmla="*/ 228600 h 1485900"/>
              <a:gd name="connsiteX26" fmla="*/ 4133850 w 4791075"/>
              <a:gd name="connsiteY26" fmla="*/ 257175 h 1485900"/>
              <a:gd name="connsiteX27" fmla="*/ 4276725 w 4791075"/>
              <a:gd name="connsiteY27" fmla="*/ 276225 h 1485900"/>
              <a:gd name="connsiteX28" fmla="*/ 4324350 w 4791075"/>
              <a:gd name="connsiteY28" fmla="*/ 285750 h 1485900"/>
              <a:gd name="connsiteX29" fmla="*/ 4400550 w 4791075"/>
              <a:gd name="connsiteY29" fmla="*/ 295275 h 1485900"/>
              <a:gd name="connsiteX30" fmla="*/ 4505325 w 4791075"/>
              <a:gd name="connsiteY30" fmla="*/ 323850 h 1485900"/>
              <a:gd name="connsiteX31" fmla="*/ 4543425 w 4791075"/>
              <a:gd name="connsiteY31" fmla="*/ 342900 h 1485900"/>
              <a:gd name="connsiteX32" fmla="*/ 4600575 w 4791075"/>
              <a:gd name="connsiteY32" fmla="*/ 352425 h 1485900"/>
              <a:gd name="connsiteX33" fmla="*/ 4638675 w 4791075"/>
              <a:gd name="connsiteY33" fmla="*/ 361950 h 1485900"/>
              <a:gd name="connsiteX34" fmla="*/ 4676775 w 4791075"/>
              <a:gd name="connsiteY34" fmla="*/ 400050 h 1485900"/>
              <a:gd name="connsiteX35" fmla="*/ 4733925 w 4791075"/>
              <a:gd name="connsiteY35" fmla="*/ 447675 h 1485900"/>
              <a:gd name="connsiteX36" fmla="*/ 4743450 w 4791075"/>
              <a:gd name="connsiteY36" fmla="*/ 485775 h 1485900"/>
              <a:gd name="connsiteX37" fmla="*/ 4772025 w 4791075"/>
              <a:gd name="connsiteY37" fmla="*/ 542925 h 1485900"/>
              <a:gd name="connsiteX38" fmla="*/ 4781550 w 4791075"/>
              <a:gd name="connsiteY38" fmla="*/ 600075 h 1485900"/>
              <a:gd name="connsiteX39" fmla="*/ 4791075 w 4791075"/>
              <a:gd name="connsiteY39" fmla="*/ 638175 h 1485900"/>
              <a:gd name="connsiteX40" fmla="*/ 4781550 w 4791075"/>
              <a:gd name="connsiteY40" fmla="*/ 781050 h 1485900"/>
              <a:gd name="connsiteX41" fmla="*/ 4743450 w 4791075"/>
              <a:gd name="connsiteY41" fmla="*/ 809625 h 1485900"/>
              <a:gd name="connsiteX42" fmla="*/ 4648200 w 4791075"/>
              <a:gd name="connsiteY42" fmla="*/ 838200 h 1485900"/>
              <a:gd name="connsiteX43" fmla="*/ 4610100 w 4791075"/>
              <a:gd name="connsiteY43" fmla="*/ 847725 h 1485900"/>
              <a:gd name="connsiteX44" fmla="*/ 4514850 w 4791075"/>
              <a:gd name="connsiteY44" fmla="*/ 885825 h 1485900"/>
              <a:gd name="connsiteX45" fmla="*/ 4248150 w 4791075"/>
              <a:gd name="connsiteY45" fmla="*/ 904875 h 1485900"/>
              <a:gd name="connsiteX46" fmla="*/ 4181475 w 4791075"/>
              <a:gd name="connsiteY46" fmla="*/ 923925 h 1485900"/>
              <a:gd name="connsiteX47" fmla="*/ 4143375 w 4791075"/>
              <a:gd name="connsiteY47" fmla="*/ 942975 h 1485900"/>
              <a:gd name="connsiteX48" fmla="*/ 4029075 w 4791075"/>
              <a:gd name="connsiteY48" fmla="*/ 1009650 h 1485900"/>
              <a:gd name="connsiteX49" fmla="*/ 3905250 w 4791075"/>
              <a:gd name="connsiteY49" fmla="*/ 1085850 h 1485900"/>
              <a:gd name="connsiteX50" fmla="*/ 3838575 w 4791075"/>
              <a:gd name="connsiteY50" fmla="*/ 1143000 h 1485900"/>
              <a:gd name="connsiteX51" fmla="*/ 3771900 w 4791075"/>
              <a:gd name="connsiteY51" fmla="*/ 1200150 h 1485900"/>
              <a:gd name="connsiteX52" fmla="*/ 3667125 w 4791075"/>
              <a:gd name="connsiteY52" fmla="*/ 1266825 h 1485900"/>
              <a:gd name="connsiteX53" fmla="*/ 3609975 w 4791075"/>
              <a:gd name="connsiteY53" fmla="*/ 1285875 h 1485900"/>
              <a:gd name="connsiteX54" fmla="*/ 3552825 w 4791075"/>
              <a:gd name="connsiteY54" fmla="*/ 1323975 h 1485900"/>
              <a:gd name="connsiteX55" fmla="*/ 3476625 w 4791075"/>
              <a:gd name="connsiteY55" fmla="*/ 1343025 h 1485900"/>
              <a:gd name="connsiteX56" fmla="*/ 3324225 w 4791075"/>
              <a:gd name="connsiteY56" fmla="*/ 1371600 h 1485900"/>
              <a:gd name="connsiteX57" fmla="*/ 3086100 w 4791075"/>
              <a:gd name="connsiteY57" fmla="*/ 1400175 h 1485900"/>
              <a:gd name="connsiteX58" fmla="*/ 3057525 w 4791075"/>
              <a:gd name="connsiteY58" fmla="*/ 1409700 h 1485900"/>
              <a:gd name="connsiteX59" fmla="*/ 2905125 w 4791075"/>
              <a:gd name="connsiteY59" fmla="*/ 1428750 h 1485900"/>
              <a:gd name="connsiteX60" fmla="*/ 2800350 w 4791075"/>
              <a:gd name="connsiteY60" fmla="*/ 1447800 h 1485900"/>
              <a:gd name="connsiteX61" fmla="*/ 1028700 w 4791075"/>
              <a:gd name="connsiteY61" fmla="*/ 1457325 h 1485900"/>
              <a:gd name="connsiteX62" fmla="*/ 933450 w 4791075"/>
              <a:gd name="connsiteY62" fmla="*/ 1466850 h 1485900"/>
              <a:gd name="connsiteX63" fmla="*/ 876300 w 4791075"/>
              <a:gd name="connsiteY63" fmla="*/ 1476375 h 1485900"/>
              <a:gd name="connsiteX64" fmla="*/ 781050 w 4791075"/>
              <a:gd name="connsiteY64" fmla="*/ 1485900 h 1485900"/>
              <a:gd name="connsiteX65" fmla="*/ 333375 w 4791075"/>
              <a:gd name="connsiteY65" fmla="*/ 1476375 h 1485900"/>
              <a:gd name="connsiteX66" fmla="*/ 219075 w 4791075"/>
              <a:gd name="connsiteY66" fmla="*/ 1438275 h 1485900"/>
              <a:gd name="connsiteX67" fmla="*/ 133350 w 4791075"/>
              <a:gd name="connsiteY67" fmla="*/ 1390650 h 1485900"/>
              <a:gd name="connsiteX68" fmla="*/ 76200 w 4791075"/>
              <a:gd name="connsiteY68" fmla="*/ 1333500 h 1485900"/>
              <a:gd name="connsiteX69" fmla="*/ 47625 w 4791075"/>
              <a:gd name="connsiteY69" fmla="*/ 1285875 h 1485900"/>
              <a:gd name="connsiteX70" fmla="*/ 28575 w 4791075"/>
              <a:gd name="connsiteY70" fmla="*/ 1257300 h 1485900"/>
              <a:gd name="connsiteX71" fmla="*/ 0 w 4791075"/>
              <a:gd name="connsiteY71" fmla="*/ 1152525 h 1485900"/>
              <a:gd name="connsiteX72" fmla="*/ 9525 w 4791075"/>
              <a:gd name="connsiteY72" fmla="*/ 1038225 h 1485900"/>
              <a:gd name="connsiteX73" fmla="*/ 19050 w 4791075"/>
              <a:gd name="connsiteY73" fmla="*/ 1009650 h 1485900"/>
              <a:gd name="connsiteX74" fmla="*/ 38100 w 4791075"/>
              <a:gd name="connsiteY74" fmla="*/ 923925 h 1485900"/>
              <a:gd name="connsiteX75" fmla="*/ 66675 w 4791075"/>
              <a:gd name="connsiteY75" fmla="*/ 828675 h 1485900"/>
              <a:gd name="connsiteX76" fmla="*/ 66675 w 4791075"/>
              <a:gd name="connsiteY76" fmla="*/ 72390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791075" h="1485900">
                <a:moveTo>
                  <a:pt x="66675" y="723900"/>
                </a:moveTo>
                <a:cubicBezTo>
                  <a:pt x="66675" y="631825"/>
                  <a:pt x="47786" y="414746"/>
                  <a:pt x="66675" y="276225"/>
                </a:cubicBezTo>
                <a:cubicBezTo>
                  <a:pt x="68222" y="264882"/>
                  <a:pt x="78275" y="256342"/>
                  <a:pt x="85725" y="247650"/>
                </a:cubicBezTo>
                <a:cubicBezTo>
                  <a:pt x="128306" y="197972"/>
                  <a:pt x="127641" y="209165"/>
                  <a:pt x="190500" y="171450"/>
                </a:cubicBezTo>
                <a:cubicBezTo>
                  <a:pt x="240444" y="141484"/>
                  <a:pt x="237716" y="130448"/>
                  <a:pt x="304800" y="85725"/>
                </a:cubicBezTo>
                <a:cubicBezTo>
                  <a:pt x="314325" y="79375"/>
                  <a:pt x="322515" y="70295"/>
                  <a:pt x="333375" y="66675"/>
                </a:cubicBezTo>
                <a:cubicBezTo>
                  <a:pt x="351697" y="60568"/>
                  <a:pt x="371475" y="60325"/>
                  <a:pt x="390525" y="57150"/>
                </a:cubicBezTo>
                <a:cubicBezTo>
                  <a:pt x="403225" y="47625"/>
                  <a:pt x="413706" y="34000"/>
                  <a:pt x="428625" y="28575"/>
                </a:cubicBezTo>
                <a:cubicBezTo>
                  <a:pt x="449724" y="20903"/>
                  <a:pt x="473285" y="23453"/>
                  <a:pt x="495300" y="19050"/>
                </a:cubicBezTo>
                <a:cubicBezTo>
                  <a:pt x="505145" y="17081"/>
                  <a:pt x="514030" y="11494"/>
                  <a:pt x="523875" y="9525"/>
                </a:cubicBezTo>
                <a:cubicBezTo>
                  <a:pt x="545890" y="5122"/>
                  <a:pt x="568325" y="3175"/>
                  <a:pt x="590550" y="0"/>
                </a:cubicBezTo>
                <a:cubicBezTo>
                  <a:pt x="809625" y="3175"/>
                  <a:pt x="1028857" y="650"/>
                  <a:pt x="1247775" y="9525"/>
                </a:cubicBezTo>
                <a:cubicBezTo>
                  <a:pt x="1264859" y="10218"/>
                  <a:pt x="1278905" y="24076"/>
                  <a:pt x="1295400" y="28575"/>
                </a:cubicBezTo>
                <a:cubicBezTo>
                  <a:pt x="1324794" y="36592"/>
                  <a:pt x="1416895" y="45249"/>
                  <a:pt x="1438275" y="47625"/>
                </a:cubicBezTo>
                <a:cubicBezTo>
                  <a:pt x="1457325" y="53975"/>
                  <a:pt x="1476052" y="61391"/>
                  <a:pt x="1495425" y="66675"/>
                </a:cubicBezTo>
                <a:cubicBezTo>
                  <a:pt x="1511044" y="70935"/>
                  <a:pt x="1526889" y="75249"/>
                  <a:pt x="1543050" y="76200"/>
                </a:cubicBezTo>
                <a:cubicBezTo>
                  <a:pt x="1688986" y="84784"/>
                  <a:pt x="1835072" y="91075"/>
                  <a:pt x="1981200" y="95250"/>
                </a:cubicBezTo>
                <a:cubicBezTo>
                  <a:pt x="2136899" y="99699"/>
                  <a:pt x="3115979" y="112843"/>
                  <a:pt x="3219450" y="114300"/>
                </a:cubicBezTo>
                <a:cubicBezTo>
                  <a:pt x="3248025" y="117475"/>
                  <a:pt x="3276542" y="121222"/>
                  <a:pt x="3305175" y="123825"/>
                </a:cubicBezTo>
                <a:cubicBezTo>
                  <a:pt x="3346402" y="127573"/>
                  <a:pt x="3387831" y="129016"/>
                  <a:pt x="3429000" y="133350"/>
                </a:cubicBezTo>
                <a:cubicBezTo>
                  <a:pt x="3448207" y="135372"/>
                  <a:pt x="3467062" y="139938"/>
                  <a:pt x="3486150" y="142875"/>
                </a:cubicBezTo>
                <a:cubicBezTo>
                  <a:pt x="3508340" y="146289"/>
                  <a:pt x="3530571" y="149433"/>
                  <a:pt x="3552825" y="152400"/>
                </a:cubicBezTo>
                <a:lnTo>
                  <a:pt x="3629025" y="161925"/>
                </a:lnTo>
                <a:cubicBezTo>
                  <a:pt x="3657579" y="165284"/>
                  <a:pt x="3686251" y="167650"/>
                  <a:pt x="3714750" y="171450"/>
                </a:cubicBezTo>
                <a:cubicBezTo>
                  <a:pt x="3821567" y="185692"/>
                  <a:pt x="3722532" y="173395"/>
                  <a:pt x="3829050" y="200025"/>
                </a:cubicBezTo>
                <a:cubicBezTo>
                  <a:pt x="3917945" y="222249"/>
                  <a:pt x="3936183" y="220155"/>
                  <a:pt x="4029075" y="228600"/>
                </a:cubicBezTo>
                <a:cubicBezTo>
                  <a:pt x="4031330" y="229244"/>
                  <a:pt x="4116939" y="254505"/>
                  <a:pt x="4133850" y="257175"/>
                </a:cubicBezTo>
                <a:cubicBezTo>
                  <a:pt x="4181309" y="264668"/>
                  <a:pt x="4229210" y="269098"/>
                  <a:pt x="4276725" y="276225"/>
                </a:cubicBezTo>
                <a:cubicBezTo>
                  <a:pt x="4292735" y="278627"/>
                  <a:pt x="4308349" y="283288"/>
                  <a:pt x="4324350" y="285750"/>
                </a:cubicBezTo>
                <a:cubicBezTo>
                  <a:pt x="4349650" y="289642"/>
                  <a:pt x="4375150" y="292100"/>
                  <a:pt x="4400550" y="295275"/>
                </a:cubicBezTo>
                <a:cubicBezTo>
                  <a:pt x="4473059" y="319445"/>
                  <a:pt x="4438009" y="310387"/>
                  <a:pt x="4505325" y="323850"/>
                </a:cubicBezTo>
                <a:cubicBezTo>
                  <a:pt x="4518025" y="330200"/>
                  <a:pt x="4529825" y="338820"/>
                  <a:pt x="4543425" y="342900"/>
                </a:cubicBezTo>
                <a:cubicBezTo>
                  <a:pt x="4561923" y="348449"/>
                  <a:pt x="4581637" y="348637"/>
                  <a:pt x="4600575" y="352425"/>
                </a:cubicBezTo>
                <a:cubicBezTo>
                  <a:pt x="4613412" y="354992"/>
                  <a:pt x="4625975" y="358775"/>
                  <a:pt x="4638675" y="361950"/>
                </a:cubicBezTo>
                <a:cubicBezTo>
                  <a:pt x="4651375" y="374650"/>
                  <a:pt x="4663138" y="388361"/>
                  <a:pt x="4676775" y="400050"/>
                </a:cubicBezTo>
                <a:cubicBezTo>
                  <a:pt x="4769602" y="479616"/>
                  <a:pt x="4634839" y="348589"/>
                  <a:pt x="4733925" y="447675"/>
                </a:cubicBezTo>
                <a:cubicBezTo>
                  <a:pt x="4737100" y="460375"/>
                  <a:pt x="4738293" y="473743"/>
                  <a:pt x="4743450" y="485775"/>
                </a:cubicBezTo>
                <a:cubicBezTo>
                  <a:pt x="4767162" y="541103"/>
                  <a:pt x="4759676" y="487352"/>
                  <a:pt x="4772025" y="542925"/>
                </a:cubicBezTo>
                <a:cubicBezTo>
                  <a:pt x="4776215" y="561778"/>
                  <a:pt x="4777762" y="581137"/>
                  <a:pt x="4781550" y="600075"/>
                </a:cubicBezTo>
                <a:cubicBezTo>
                  <a:pt x="4784117" y="612912"/>
                  <a:pt x="4787900" y="625475"/>
                  <a:pt x="4791075" y="638175"/>
                </a:cubicBezTo>
                <a:cubicBezTo>
                  <a:pt x="4787900" y="685800"/>
                  <a:pt x="4794325" y="735061"/>
                  <a:pt x="4781550" y="781050"/>
                </a:cubicBezTo>
                <a:cubicBezTo>
                  <a:pt x="4777301" y="796346"/>
                  <a:pt x="4756368" y="800398"/>
                  <a:pt x="4743450" y="809625"/>
                </a:cubicBezTo>
                <a:cubicBezTo>
                  <a:pt x="4697511" y="842439"/>
                  <a:pt x="4723627" y="824486"/>
                  <a:pt x="4648200" y="838200"/>
                </a:cubicBezTo>
                <a:cubicBezTo>
                  <a:pt x="4635320" y="840542"/>
                  <a:pt x="4622428" y="843322"/>
                  <a:pt x="4610100" y="847725"/>
                </a:cubicBezTo>
                <a:cubicBezTo>
                  <a:pt x="4577896" y="859226"/>
                  <a:pt x="4548905" y="882729"/>
                  <a:pt x="4514850" y="885825"/>
                </a:cubicBezTo>
                <a:cubicBezTo>
                  <a:pt x="4356229" y="900245"/>
                  <a:pt x="4445084" y="893291"/>
                  <a:pt x="4248150" y="904875"/>
                </a:cubicBezTo>
                <a:cubicBezTo>
                  <a:pt x="4225925" y="911225"/>
                  <a:pt x="4203198" y="916026"/>
                  <a:pt x="4181475" y="923925"/>
                </a:cubicBezTo>
                <a:cubicBezTo>
                  <a:pt x="4168131" y="928777"/>
                  <a:pt x="4155751" y="936014"/>
                  <a:pt x="4143375" y="942975"/>
                </a:cubicBezTo>
                <a:cubicBezTo>
                  <a:pt x="4104931" y="964600"/>
                  <a:pt x="4068527" y="989924"/>
                  <a:pt x="4029075" y="1009650"/>
                </a:cubicBezTo>
                <a:cubicBezTo>
                  <a:pt x="3963873" y="1042251"/>
                  <a:pt x="3968255" y="1036346"/>
                  <a:pt x="3905250" y="1085850"/>
                </a:cubicBezTo>
                <a:cubicBezTo>
                  <a:pt x="3882233" y="1103935"/>
                  <a:pt x="3860333" y="1123418"/>
                  <a:pt x="3838575" y="1143000"/>
                </a:cubicBezTo>
                <a:cubicBezTo>
                  <a:pt x="3796529" y="1180841"/>
                  <a:pt x="3823423" y="1165802"/>
                  <a:pt x="3771900" y="1200150"/>
                </a:cubicBezTo>
                <a:cubicBezTo>
                  <a:pt x="3737456" y="1223113"/>
                  <a:pt x="3706398" y="1253734"/>
                  <a:pt x="3667125" y="1266825"/>
                </a:cubicBezTo>
                <a:cubicBezTo>
                  <a:pt x="3648075" y="1273175"/>
                  <a:pt x="3627936" y="1276895"/>
                  <a:pt x="3609975" y="1285875"/>
                </a:cubicBezTo>
                <a:cubicBezTo>
                  <a:pt x="3589497" y="1296114"/>
                  <a:pt x="3573869" y="1314956"/>
                  <a:pt x="3552825" y="1323975"/>
                </a:cubicBezTo>
                <a:cubicBezTo>
                  <a:pt x="3528760" y="1334288"/>
                  <a:pt x="3502025" y="1336675"/>
                  <a:pt x="3476625" y="1343025"/>
                </a:cubicBezTo>
                <a:cubicBezTo>
                  <a:pt x="3406801" y="1360481"/>
                  <a:pt x="3434476" y="1354638"/>
                  <a:pt x="3324225" y="1371600"/>
                </a:cubicBezTo>
                <a:cubicBezTo>
                  <a:pt x="3185503" y="1392942"/>
                  <a:pt x="3212673" y="1388668"/>
                  <a:pt x="3086100" y="1400175"/>
                </a:cubicBezTo>
                <a:cubicBezTo>
                  <a:pt x="3076575" y="1403350"/>
                  <a:pt x="3067326" y="1407522"/>
                  <a:pt x="3057525" y="1409700"/>
                </a:cubicBezTo>
                <a:cubicBezTo>
                  <a:pt x="2993525" y="1423922"/>
                  <a:pt x="2978907" y="1418210"/>
                  <a:pt x="2905125" y="1428750"/>
                </a:cubicBezTo>
                <a:cubicBezTo>
                  <a:pt x="2869984" y="1433770"/>
                  <a:pt x="2835843" y="1447259"/>
                  <a:pt x="2800350" y="1447800"/>
                </a:cubicBezTo>
                <a:lnTo>
                  <a:pt x="1028700" y="1457325"/>
                </a:lnTo>
                <a:cubicBezTo>
                  <a:pt x="996950" y="1460500"/>
                  <a:pt x="965112" y="1462892"/>
                  <a:pt x="933450" y="1466850"/>
                </a:cubicBezTo>
                <a:cubicBezTo>
                  <a:pt x="914286" y="1469245"/>
                  <a:pt x="895464" y="1473980"/>
                  <a:pt x="876300" y="1476375"/>
                </a:cubicBezTo>
                <a:cubicBezTo>
                  <a:pt x="844638" y="1480333"/>
                  <a:pt x="812800" y="1482725"/>
                  <a:pt x="781050" y="1485900"/>
                </a:cubicBezTo>
                <a:lnTo>
                  <a:pt x="333375" y="1476375"/>
                </a:lnTo>
                <a:cubicBezTo>
                  <a:pt x="309704" y="1475447"/>
                  <a:pt x="223096" y="1439998"/>
                  <a:pt x="219075" y="1438275"/>
                </a:cubicBezTo>
                <a:cubicBezTo>
                  <a:pt x="203726" y="1431697"/>
                  <a:pt x="151676" y="1406940"/>
                  <a:pt x="133350" y="1390650"/>
                </a:cubicBezTo>
                <a:cubicBezTo>
                  <a:pt x="113214" y="1372752"/>
                  <a:pt x="90061" y="1356602"/>
                  <a:pt x="76200" y="1333500"/>
                </a:cubicBezTo>
                <a:cubicBezTo>
                  <a:pt x="66675" y="1317625"/>
                  <a:pt x="57437" y="1301574"/>
                  <a:pt x="47625" y="1285875"/>
                </a:cubicBezTo>
                <a:cubicBezTo>
                  <a:pt x="41558" y="1276167"/>
                  <a:pt x="33224" y="1267761"/>
                  <a:pt x="28575" y="1257300"/>
                </a:cubicBezTo>
                <a:cubicBezTo>
                  <a:pt x="10997" y="1217750"/>
                  <a:pt x="8149" y="1193269"/>
                  <a:pt x="0" y="1152525"/>
                </a:cubicBezTo>
                <a:cubicBezTo>
                  <a:pt x="3175" y="1114425"/>
                  <a:pt x="4472" y="1076122"/>
                  <a:pt x="9525" y="1038225"/>
                </a:cubicBezTo>
                <a:cubicBezTo>
                  <a:pt x="10852" y="1028273"/>
                  <a:pt x="16615" y="1019390"/>
                  <a:pt x="19050" y="1009650"/>
                </a:cubicBezTo>
                <a:cubicBezTo>
                  <a:pt x="32645" y="955268"/>
                  <a:pt x="23433" y="972815"/>
                  <a:pt x="38100" y="923925"/>
                </a:cubicBezTo>
                <a:cubicBezTo>
                  <a:pt x="40981" y="914322"/>
                  <a:pt x="65520" y="847163"/>
                  <a:pt x="66675" y="828675"/>
                </a:cubicBezTo>
                <a:cubicBezTo>
                  <a:pt x="69052" y="790649"/>
                  <a:pt x="66675" y="815975"/>
                  <a:pt x="66675" y="723900"/>
                </a:cubicBezTo>
                <a:close/>
              </a:path>
            </a:pathLst>
          </a:cu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17818679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6508513" cy="523220"/>
          </a:xfrm>
        </p:spPr>
        <p:txBody>
          <a:bodyPr/>
          <a:lstStyle/>
          <a:p>
            <a:pPr algn="l"/>
            <a:r>
              <a:rPr lang="en-US" altLang="ja-JP" sz="2800" b="1" dirty="0">
                <a:latin typeface="Meiryo UI" pitchFamily="50" charset="-128"/>
                <a:ea typeface="Meiryo UI" pitchFamily="50" charset="-128"/>
              </a:rPr>
              <a:t>7-8</a:t>
            </a:r>
            <a:r>
              <a:rPr lang="en-US" altLang="ja-JP" sz="2800" b="1" dirty="0" smtClean="0">
                <a:latin typeface="Meiryo UI" pitchFamily="50" charset="-128"/>
                <a:ea typeface="Meiryo UI" pitchFamily="50" charset="-128"/>
              </a:rPr>
              <a:t>.</a:t>
            </a:r>
            <a:r>
              <a:rPr lang="ja-JP" altLang="en-US" sz="2800" b="1" dirty="0">
                <a:latin typeface="Meiryo UI" pitchFamily="50" charset="-128"/>
                <a:ea typeface="Meiryo UI" pitchFamily="50" charset="-128"/>
              </a:rPr>
              <a:t>地域ビクトリア（モデリング結果）</a:t>
            </a:r>
            <a:r>
              <a:rPr lang="en-US" altLang="ja-JP" sz="2800" b="1" dirty="0">
                <a:latin typeface="Meiryo UI" pitchFamily="50" charset="-128"/>
                <a:ea typeface="Meiryo UI" pitchFamily="50" charset="-128"/>
              </a:rPr>
              <a:t>(1)</a:t>
            </a:r>
            <a:endParaRPr lang="ja-JP" altLang="en-US" sz="2800" b="1" dirty="0">
              <a:latin typeface="Meiryo UI" pitchFamily="50" charset="-128"/>
              <a:ea typeface="Meiryo UI" pitchFamily="50" charset="-128"/>
            </a:endParaRPr>
          </a:p>
        </p:txBody>
      </p:sp>
      <p:cxnSp>
        <p:nvCxnSpPr>
          <p:cNvPr id="17" name="直線矢印コネクタ 16"/>
          <p:cNvCxnSpPr>
            <a:stCxn id="28" idx="2"/>
            <a:endCxn id="32" idx="0"/>
          </p:cNvCxnSpPr>
          <p:nvPr/>
        </p:nvCxnSpPr>
        <p:spPr>
          <a:xfrm>
            <a:off x="6676169" y="3507467"/>
            <a:ext cx="1688173" cy="8576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29" idx="2"/>
            <a:endCxn id="32" idx="0"/>
          </p:cNvCxnSpPr>
          <p:nvPr/>
        </p:nvCxnSpPr>
        <p:spPr>
          <a:xfrm flipH="1">
            <a:off x="8364342" y="3939527"/>
            <a:ext cx="4062" cy="4256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30" idx="2"/>
            <a:endCxn id="32" idx="0"/>
          </p:cNvCxnSpPr>
          <p:nvPr/>
        </p:nvCxnSpPr>
        <p:spPr>
          <a:xfrm flipH="1">
            <a:off x="8364342" y="3147417"/>
            <a:ext cx="969984" cy="12177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24" idx="2"/>
            <a:endCxn id="31" idx="0"/>
          </p:cNvCxnSpPr>
          <p:nvPr/>
        </p:nvCxnSpPr>
        <p:spPr>
          <a:xfrm>
            <a:off x="2497227" y="3505817"/>
            <a:ext cx="1406557" cy="8593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25" idx="2"/>
            <a:endCxn id="31" idx="0"/>
          </p:cNvCxnSpPr>
          <p:nvPr/>
        </p:nvCxnSpPr>
        <p:spPr>
          <a:xfrm flipH="1">
            <a:off x="3903784" y="3497082"/>
            <a:ext cx="648090" cy="868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26" idx="2"/>
            <a:endCxn id="31" idx="0"/>
          </p:cNvCxnSpPr>
          <p:nvPr/>
        </p:nvCxnSpPr>
        <p:spPr>
          <a:xfrm>
            <a:off x="2496364" y="2763283"/>
            <a:ext cx="1407420" cy="160184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27" idx="2"/>
            <a:endCxn id="31" idx="0"/>
          </p:cNvCxnSpPr>
          <p:nvPr/>
        </p:nvCxnSpPr>
        <p:spPr>
          <a:xfrm flipH="1">
            <a:off x="3903784" y="2761746"/>
            <a:ext cx="645729" cy="16033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1561097" y="3073757"/>
            <a:ext cx="187226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Social capital</a:t>
            </a:r>
            <a:endParaRPr kumimoji="1" lang="ja-JP" altLang="en-US" b="1" dirty="0">
              <a:latin typeface="Meiryo UI" panose="020B0604030504040204" pitchFamily="50" charset="-128"/>
              <a:ea typeface="Meiryo UI" panose="020B0604030504040204" pitchFamily="50" charset="-128"/>
            </a:endParaRPr>
          </a:p>
        </p:txBody>
      </p:sp>
      <p:sp>
        <p:nvSpPr>
          <p:cNvPr id="25" name="正方形/長方形 24"/>
          <p:cNvSpPr/>
          <p:nvPr/>
        </p:nvSpPr>
        <p:spPr>
          <a:xfrm>
            <a:off x="3615744" y="3065022"/>
            <a:ext cx="187226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Extraversion</a:t>
            </a:r>
            <a:endParaRPr kumimoji="1" lang="ja-JP" altLang="en-US"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1559370" y="2187203"/>
            <a:ext cx="1873987" cy="57608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Household income</a:t>
            </a:r>
            <a:endParaRPr kumimoji="1" lang="ja-JP" altLang="en-US" b="1" dirty="0">
              <a:latin typeface="Meiryo UI" panose="020B0604030504040204" pitchFamily="50" charset="-128"/>
              <a:ea typeface="Meiryo UI" panose="020B0604030504040204" pitchFamily="50" charset="-128"/>
            </a:endParaRPr>
          </a:p>
        </p:txBody>
      </p:sp>
      <p:sp>
        <p:nvSpPr>
          <p:cNvPr id="27" name="正方形/長方形 26"/>
          <p:cNvSpPr/>
          <p:nvPr/>
        </p:nvSpPr>
        <p:spPr>
          <a:xfrm>
            <a:off x="4153458" y="2173577"/>
            <a:ext cx="792110" cy="588169"/>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Trips</a:t>
            </a:r>
            <a:endParaRPr kumimoji="1" lang="ja-JP" altLang="en-US" b="1" dirty="0">
              <a:latin typeface="Meiryo UI" panose="020B0604030504040204" pitchFamily="50" charset="-128"/>
              <a:ea typeface="Meiryo UI" panose="020B0604030504040204" pitchFamily="50" charset="-128"/>
            </a:endParaRPr>
          </a:p>
        </p:txBody>
      </p:sp>
      <p:sp>
        <p:nvSpPr>
          <p:cNvPr id="28" name="正方形/長方形 27"/>
          <p:cNvSpPr/>
          <p:nvPr/>
        </p:nvSpPr>
        <p:spPr>
          <a:xfrm>
            <a:off x="6280114" y="3075407"/>
            <a:ext cx="792110" cy="43206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Age</a:t>
            </a:r>
            <a:endParaRPr kumimoji="1" lang="ja-JP" altLang="en-US" b="1" dirty="0">
              <a:latin typeface="Meiryo UI" panose="020B0604030504040204" pitchFamily="50" charset="-128"/>
              <a:ea typeface="Meiryo UI" panose="020B0604030504040204" pitchFamily="50" charset="-128"/>
            </a:endParaRPr>
          </a:p>
        </p:txBody>
      </p:sp>
      <p:sp>
        <p:nvSpPr>
          <p:cNvPr id="29" name="正方形/長方形 28"/>
          <p:cNvSpPr/>
          <p:nvPr/>
        </p:nvSpPr>
        <p:spPr>
          <a:xfrm>
            <a:off x="7432274" y="3363447"/>
            <a:ext cx="1872260" cy="576080"/>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Sense of community</a:t>
            </a:r>
            <a:endParaRPr kumimoji="1" lang="ja-JP" altLang="en-US"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7288254" y="2015964"/>
            <a:ext cx="4092144" cy="1131453"/>
          </a:xfrm>
          <a:prstGeom prst="rect">
            <a:avLst/>
          </a:prstGeom>
          <a:solidFill>
            <a:schemeClr val="bg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r>
              <a:rPr kumimoji="1" lang="en-US" altLang="ja-JP" b="1" dirty="0">
                <a:latin typeface="Meiryo UI" panose="020B0604030504040204" pitchFamily="50" charset="-128"/>
                <a:ea typeface="Meiryo UI" panose="020B0604030504040204" pitchFamily="50" charset="-128"/>
              </a:rPr>
              <a:t>Psychological wellbeing:</a:t>
            </a:r>
          </a:p>
          <a:p>
            <a:pPr marL="285750" indent="-285750">
              <a:buFontTx/>
              <a:buChar char="-"/>
            </a:pPr>
            <a:r>
              <a:rPr lang="en-US" altLang="ja-JP" b="1" dirty="0">
                <a:latin typeface="Meiryo UI" panose="020B0604030504040204" pitchFamily="50" charset="-128"/>
                <a:ea typeface="Meiryo UI" panose="020B0604030504040204" pitchFamily="50" charset="-128"/>
              </a:rPr>
              <a:t>Environment mastery</a:t>
            </a:r>
          </a:p>
          <a:p>
            <a:pPr marL="285750" indent="-285750">
              <a:buFontTx/>
              <a:buChar char="-"/>
            </a:pPr>
            <a:r>
              <a:rPr kumimoji="1" lang="en-US" altLang="ja-JP" b="1" dirty="0">
                <a:latin typeface="Meiryo UI" panose="020B0604030504040204" pitchFamily="50" charset="-128"/>
                <a:ea typeface="Meiryo UI" panose="020B0604030504040204" pitchFamily="50" charset="-128"/>
              </a:rPr>
              <a:t>Positive relations with other</a:t>
            </a:r>
          </a:p>
          <a:p>
            <a:pPr marL="285750" indent="-285750">
              <a:buFontTx/>
              <a:buChar char="-"/>
            </a:pPr>
            <a:r>
              <a:rPr lang="en-US" altLang="ja-JP" b="1" dirty="0">
                <a:latin typeface="Meiryo UI" panose="020B0604030504040204" pitchFamily="50" charset="-128"/>
                <a:ea typeface="Meiryo UI" panose="020B0604030504040204" pitchFamily="50" charset="-128"/>
              </a:rPr>
              <a:t>Self-acceptance</a:t>
            </a:r>
            <a:endParaRPr kumimoji="1" lang="ja-JP" altLang="en-US"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2683676" y="4365130"/>
            <a:ext cx="2440215" cy="648090"/>
          </a:xfrm>
          <a:prstGeom prst="rect">
            <a:avLst/>
          </a:prstGeom>
          <a:solidFill>
            <a:schemeClr val="bg1"/>
          </a:solidFill>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en-US" altLang="ja-JP" b="1" dirty="0">
                <a:latin typeface="Meiryo UI" panose="020B0604030504040204" pitchFamily="50" charset="-128"/>
                <a:ea typeface="Meiryo UI" panose="020B0604030504040204" pitchFamily="50" charset="-128"/>
              </a:rPr>
              <a:t>Risk of social exclusion(</a:t>
            </a:r>
            <a:r>
              <a:rPr kumimoji="1" lang="en-US" altLang="ja-JP" b="1" dirty="0" err="1">
                <a:latin typeface="Meiryo UI" panose="020B0604030504040204" pitchFamily="50" charset="-128"/>
                <a:ea typeface="Meiryo UI" panose="020B0604030504040204" pitchFamily="50" charset="-128"/>
              </a:rPr>
              <a:t>SOCEX</a:t>
            </a:r>
            <a:r>
              <a:rPr kumimoji="1"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7144234" y="4365130"/>
            <a:ext cx="2440215" cy="648090"/>
          </a:xfrm>
          <a:prstGeom prst="rect">
            <a:avLst/>
          </a:prstGeom>
          <a:solidFill>
            <a:schemeClr val="bg1"/>
          </a:solidFill>
          <a:ln w="508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ja-JP" b="1" dirty="0">
                <a:latin typeface="Meiryo UI" panose="020B0604030504040204" pitchFamily="50" charset="-128"/>
                <a:ea typeface="Meiryo UI" panose="020B0604030504040204" pitchFamily="50" charset="-128"/>
              </a:rPr>
              <a:t>Personal wellbeing(</a:t>
            </a:r>
            <a:r>
              <a:rPr lang="en-US" altLang="ja-JP" b="1" dirty="0" err="1">
                <a:latin typeface="Meiryo UI" panose="020B0604030504040204" pitchFamily="50" charset="-128"/>
                <a:ea typeface="Meiryo UI" panose="020B0604030504040204" pitchFamily="50" charset="-128"/>
              </a:rPr>
              <a:t>PWI</a:t>
            </a:r>
            <a:r>
              <a:rPr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cxnSp>
        <p:nvCxnSpPr>
          <p:cNvPr id="33" name="直線矢印コネクタ 32"/>
          <p:cNvCxnSpPr>
            <a:stCxn id="28" idx="1"/>
            <a:endCxn id="25" idx="3"/>
          </p:cNvCxnSpPr>
          <p:nvPr/>
        </p:nvCxnSpPr>
        <p:spPr>
          <a:xfrm flipH="1" flipV="1">
            <a:off x="5488004" y="3281052"/>
            <a:ext cx="792110" cy="10385"/>
          </a:xfrm>
          <a:prstGeom prst="straightConnector1">
            <a:avLst/>
          </a:prstGeom>
          <a:ln w="254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31" idx="3"/>
            <a:endCxn id="32" idx="1"/>
          </p:cNvCxnSpPr>
          <p:nvPr/>
        </p:nvCxnSpPr>
        <p:spPr>
          <a:xfrm>
            <a:off x="5123891" y="4689175"/>
            <a:ext cx="2020343"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407210" y="1988800"/>
            <a:ext cx="11286916" cy="3240450"/>
          </a:xfrm>
          <a:prstGeom prst="rect">
            <a:avLst/>
          </a:prstGeom>
          <a:solidFill>
            <a:schemeClr val="bg1">
              <a:alpha val="70000"/>
            </a:schemeClr>
          </a:solidFill>
          <a:ln w="254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1" name="直線矢印コネクタ 100"/>
          <p:cNvCxnSpPr/>
          <p:nvPr/>
        </p:nvCxnSpPr>
        <p:spPr>
          <a:xfrm flipH="1">
            <a:off x="8364342" y="3939527"/>
            <a:ext cx="4062" cy="4256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a:off x="5123891" y="4689175"/>
            <a:ext cx="2020343"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正方形/長方形 112"/>
          <p:cNvSpPr/>
          <p:nvPr/>
        </p:nvSpPr>
        <p:spPr>
          <a:xfrm>
            <a:off x="8352707" y="3990886"/>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0.27772</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14" name="直線コネクタ 113"/>
          <p:cNvCxnSpPr/>
          <p:nvPr/>
        </p:nvCxnSpPr>
        <p:spPr>
          <a:xfrm flipH="1">
            <a:off x="8372328" y="3931106"/>
            <a:ext cx="1489" cy="41025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flipV="1">
            <a:off x="7554256" y="2859377"/>
            <a:ext cx="314021" cy="149592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flipV="1">
            <a:off x="7933419" y="3115216"/>
            <a:ext cx="260316" cy="1240089"/>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17" name="正方形/長方形 116"/>
          <p:cNvSpPr/>
          <p:nvPr/>
        </p:nvSpPr>
        <p:spPr>
          <a:xfrm rot="16884994">
            <a:off x="7304652" y="3331322"/>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-0.0469</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18" name="直線コネクタ 117"/>
          <p:cNvCxnSpPr/>
          <p:nvPr/>
        </p:nvCxnSpPr>
        <p:spPr>
          <a:xfrm flipH="1" flipV="1">
            <a:off x="6514186" y="3426594"/>
            <a:ext cx="678565" cy="90831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19" name="正方形/長方形 118"/>
          <p:cNvSpPr/>
          <p:nvPr/>
        </p:nvSpPr>
        <p:spPr>
          <a:xfrm rot="3211657">
            <a:off x="6516225" y="3882264"/>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0.0037</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20" name="直線コネクタ 119"/>
          <p:cNvCxnSpPr/>
          <p:nvPr/>
        </p:nvCxnSpPr>
        <p:spPr>
          <a:xfrm flipV="1">
            <a:off x="4935535" y="3431366"/>
            <a:ext cx="1353921" cy="943035"/>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21" name="正方形/長方形 120"/>
          <p:cNvSpPr/>
          <p:nvPr/>
        </p:nvSpPr>
        <p:spPr>
          <a:xfrm rot="19484073">
            <a:off x="5008141" y="3525935"/>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-0.0474</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22" name="直線コネクタ 121"/>
          <p:cNvCxnSpPr/>
          <p:nvPr/>
        </p:nvCxnSpPr>
        <p:spPr>
          <a:xfrm flipV="1">
            <a:off x="4623314" y="3533451"/>
            <a:ext cx="520322" cy="8481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正方形/長方形 122"/>
          <p:cNvSpPr/>
          <p:nvPr/>
        </p:nvSpPr>
        <p:spPr>
          <a:xfrm rot="18095406">
            <a:off x="4251064" y="3625632"/>
            <a:ext cx="1175352" cy="369332"/>
          </a:xfrm>
          <a:prstGeom prst="rect">
            <a:avLst/>
          </a:prstGeom>
        </p:spPr>
        <p:txBody>
          <a:bodyPr wrap="square">
            <a:spAutoFit/>
          </a:bodyPr>
          <a:lstStyle/>
          <a:p>
            <a:r>
              <a:rPr lang="en-US" altLang="ja-JP" b="1" dirty="0">
                <a:solidFill>
                  <a:srgbClr val="FF0000"/>
                </a:solidFill>
                <a:latin typeface="Meiryo UI" panose="020B0604030504040204" pitchFamily="50" charset="-128"/>
                <a:ea typeface="Meiryo UI" panose="020B0604030504040204" pitchFamily="50" charset="-128"/>
              </a:rPr>
              <a:t>-0.1882</a:t>
            </a:r>
          </a:p>
        </p:txBody>
      </p:sp>
      <p:cxnSp>
        <p:nvCxnSpPr>
          <p:cNvPr id="124" name="直線コネクタ 123"/>
          <p:cNvCxnSpPr/>
          <p:nvPr/>
        </p:nvCxnSpPr>
        <p:spPr>
          <a:xfrm flipV="1">
            <a:off x="3924080" y="2761746"/>
            <a:ext cx="638672" cy="1579612"/>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25" name="正方形/長方形 124"/>
          <p:cNvSpPr/>
          <p:nvPr/>
        </p:nvSpPr>
        <p:spPr>
          <a:xfrm rot="17475545">
            <a:off x="3447723" y="3312415"/>
            <a:ext cx="1175352" cy="369332"/>
          </a:xfrm>
          <a:prstGeom prst="rect">
            <a:avLst/>
          </a:prstGeom>
        </p:spPr>
        <p:txBody>
          <a:bodyPr wrap="square">
            <a:spAutoFit/>
          </a:bodyPr>
          <a:lstStyle/>
          <a:p>
            <a:r>
              <a:rPr lang="en-US" altLang="ja-JP" b="1" dirty="0">
                <a:solidFill>
                  <a:schemeClr val="accent2">
                    <a:lumMod val="50000"/>
                  </a:schemeClr>
                </a:solidFill>
                <a:latin typeface="Meiryo UI" panose="020B0604030504040204" pitchFamily="50" charset="-128"/>
                <a:ea typeface="Meiryo UI" panose="020B0604030504040204" pitchFamily="50" charset="-128"/>
              </a:rPr>
              <a:t>-0.0474</a:t>
            </a:r>
            <a:endParaRPr lang="ja-JP" altLang="en-US" sz="1400" b="1" dirty="0">
              <a:solidFill>
                <a:schemeClr val="accent2">
                  <a:lumMod val="50000"/>
                </a:schemeClr>
              </a:solidFill>
              <a:latin typeface="Meiryo UI" panose="020B0604030504040204" pitchFamily="50" charset="-128"/>
              <a:ea typeface="Meiryo UI" panose="020B0604030504040204" pitchFamily="50" charset="-128"/>
            </a:endParaRPr>
          </a:p>
        </p:txBody>
      </p:sp>
      <p:sp>
        <p:nvSpPr>
          <p:cNvPr id="127" name="正方形/長方形 126"/>
          <p:cNvSpPr/>
          <p:nvPr/>
        </p:nvSpPr>
        <p:spPr>
          <a:xfrm rot="3023718">
            <a:off x="2176612" y="3150290"/>
            <a:ext cx="2103568" cy="369332"/>
          </a:xfrm>
          <a:prstGeom prst="rect">
            <a:avLst/>
          </a:prstGeom>
        </p:spPr>
        <p:txBody>
          <a:bodyPr wrap="square">
            <a:spAutoFit/>
          </a:bodyPr>
          <a:lstStyle/>
          <a:p>
            <a:r>
              <a:rPr lang="en-US" altLang="ja-JP" b="1" dirty="0">
                <a:solidFill>
                  <a:schemeClr val="accent2">
                    <a:lumMod val="50000"/>
                  </a:schemeClr>
                </a:solidFill>
                <a:latin typeface="Meiryo UI" panose="020B0604030504040204" pitchFamily="50" charset="-128"/>
                <a:ea typeface="Meiryo UI" panose="020B0604030504040204" pitchFamily="50" charset="-128"/>
              </a:rPr>
              <a:t>- 0.000006517</a:t>
            </a:r>
            <a:endParaRPr lang="ja-JP" altLang="en-US" sz="1400" b="1" dirty="0">
              <a:solidFill>
                <a:schemeClr val="accent2">
                  <a:lumMod val="50000"/>
                </a:schemeClr>
              </a:solidFill>
              <a:latin typeface="Meiryo UI" panose="020B0604030504040204" pitchFamily="50" charset="-128"/>
              <a:ea typeface="Meiryo UI" panose="020B0604030504040204" pitchFamily="50" charset="-128"/>
            </a:endParaRPr>
          </a:p>
        </p:txBody>
      </p:sp>
      <p:cxnSp>
        <p:nvCxnSpPr>
          <p:cNvPr id="128" name="直線コネクタ 127"/>
          <p:cNvCxnSpPr/>
          <p:nvPr/>
        </p:nvCxnSpPr>
        <p:spPr>
          <a:xfrm flipH="1" flipV="1">
            <a:off x="2423490" y="3505817"/>
            <a:ext cx="727323" cy="829093"/>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129" name="正方形/長方形 128"/>
          <p:cNvSpPr/>
          <p:nvPr/>
        </p:nvSpPr>
        <p:spPr>
          <a:xfrm rot="2909687">
            <a:off x="2332117" y="3772118"/>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0.4431</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145" name="直線コネクタ 144"/>
          <p:cNvCxnSpPr/>
          <p:nvPr/>
        </p:nvCxnSpPr>
        <p:spPr>
          <a:xfrm flipV="1">
            <a:off x="6076344" y="2179673"/>
            <a:ext cx="0" cy="3211410"/>
          </a:xfrm>
          <a:prstGeom prst="line">
            <a:avLst/>
          </a:prstGeom>
          <a:ln w="635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正方形/長方形 129"/>
          <p:cNvSpPr/>
          <p:nvPr/>
        </p:nvSpPr>
        <p:spPr>
          <a:xfrm>
            <a:off x="5546386" y="4741580"/>
            <a:ext cx="1175352" cy="369332"/>
          </a:xfrm>
          <a:prstGeom prst="rect">
            <a:avLst/>
          </a:prstGeom>
        </p:spPr>
        <p:txBody>
          <a:bodyPr wrap="square">
            <a:spAutoFit/>
          </a:bodyPr>
          <a:lstStyle/>
          <a:p>
            <a:r>
              <a:rPr lang="en-US" altLang="ja-JP" b="1" dirty="0">
                <a:solidFill>
                  <a:srgbClr val="FF0000"/>
                </a:solidFill>
                <a:latin typeface="Meiryo UI" panose="020B0604030504040204" pitchFamily="50" charset="-128"/>
                <a:ea typeface="Meiryo UI" panose="020B0604030504040204" pitchFamily="50" charset="-128"/>
              </a:rPr>
              <a:t>-0.4694</a:t>
            </a:r>
            <a:endParaRPr lang="ja-JP" altLang="en-US" sz="1400" b="1" dirty="0">
              <a:solidFill>
                <a:srgbClr val="FF0000"/>
              </a:solidFill>
              <a:latin typeface="Meiryo UI" panose="020B0604030504040204" pitchFamily="50" charset="-128"/>
              <a:ea typeface="Meiryo UI" panose="020B0604030504040204" pitchFamily="50" charset="-128"/>
            </a:endParaRPr>
          </a:p>
        </p:txBody>
      </p:sp>
      <p:cxnSp>
        <p:nvCxnSpPr>
          <p:cNvPr id="56" name="直線コネクタ 55"/>
          <p:cNvCxnSpPr/>
          <p:nvPr/>
        </p:nvCxnSpPr>
        <p:spPr>
          <a:xfrm flipV="1">
            <a:off x="7554256" y="2859377"/>
            <a:ext cx="314021" cy="149592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rot="16884994">
            <a:off x="6970175" y="3085336"/>
            <a:ext cx="1364128"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0.19993</a:t>
            </a:r>
            <a:endParaRPr lang="ja-JP" altLang="en-US" sz="1400" b="1" dirty="0">
              <a:solidFill>
                <a:srgbClr val="0000FF"/>
              </a:solidFill>
              <a:latin typeface="Meiryo UI" panose="020B0604030504040204" pitchFamily="50" charset="-128"/>
              <a:ea typeface="Meiryo UI" panose="020B0604030504040204" pitchFamily="50" charset="-128"/>
            </a:endParaRPr>
          </a:p>
        </p:txBody>
      </p:sp>
      <p:cxnSp>
        <p:nvCxnSpPr>
          <p:cNvPr id="58" name="直線コネクタ 57"/>
          <p:cNvCxnSpPr/>
          <p:nvPr/>
        </p:nvCxnSpPr>
        <p:spPr>
          <a:xfrm flipV="1">
            <a:off x="7258313" y="2494957"/>
            <a:ext cx="390519" cy="1860348"/>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rot="16884994">
            <a:off x="6909990" y="2542756"/>
            <a:ext cx="1111743" cy="369332"/>
          </a:xfrm>
          <a:prstGeom prst="rect">
            <a:avLst/>
          </a:prstGeom>
        </p:spPr>
        <p:txBody>
          <a:bodyPr wrap="square">
            <a:spAutoFit/>
          </a:bodyPr>
          <a:lstStyle/>
          <a:p>
            <a:r>
              <a:rPr lang="en-US" altLang="ja-JP" b="1" dirty="0">
                <a:solidFill>
                  <a:srgbClr val="0000FF"/>
                </a:solidFill>
                <a:latin typeface="Meiryo UI" panose="020B0604030504040204" pitchFamily="50" charset="-128"/>
                <a:ea typeface="Meiryo UI" panose="020B0604030504040204" pitchFamily="50" charset="-128"/>
              </a:rPr>
              <a:t>0.3539</a:t>
            </a:r>
            <a:endParaRPr lang="ja-JP" altLang="en-US" sz="1400" b="1" dirty="0">
              <a:solidFill>
                <a:srgbClr val="0000FF"/>
              </a:solidFill>
              <a:latin typeface="Meiryo UI" panose="020B0604030504040204" pitchFamily="50" charset="-128"/>
              <a:ea typeface="Meiryo UI" panose="020B0604030504040204" pitchFamily="50" charset="-128"/>
            </a:endParaRPr>
          </a:p>
        </p:txBody>
      </p:sp>
      <p:sp>
        <p:nvSpPr>
          <p:cNvPr id="5" name="正方形/長方形 4"/>
          <p:cNvSpPr/>
          <p:nvPr/>
        </p:nvSpPr>
        <p:spPr>
          <a:xfrm>
            <a:off x="2173179" y="4513461"/>
            <a:ext cx="3040712" cy="923330"/>
          </a:xfrm>
          <a:prstGeom prst="rect">
            <a:avLst/>
          </a:prstGeom>
          <a:solidFill>
            <a:schemeClr val="bg1">
              <a:lumMod val="95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地域社会の認識は、メルボルンの結果よりも強い関連性を示唆している</a:t>
            </a:r>
          </a:p>
        </p:txBody>
      </p:sp>
      <p:sp>
        <p:nvSpPr>
          <p:cNvPr id="65" name="正方形/長方形 64"/>
          <p:cNvSpPr/>
          <p:nvPr/>
        </p:nvSpPr>
        <p:spPr>
          <a:xfrm>
            <a:off x="4005077" y="2958981"/>
            <a:ext cx="3135074" cy="646331"/>
          </a:xfrm>
          <a:prstGeom prst="rect">
            <a:avLst/>
          </a:prstGeom>
          <a:solidFill>
            <a:schemeClr val="bg1">
              <a:lumMod val="95000"/>
              <a:alpha val="8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社会的排除のリスクと年齢も重要</a:t>
            </a:r>
            <a:endParaRPr lang="en-US" altLang="ja-JP" b="1" dirty="0">
              <a:latin typeface="Meiryo UI" panose="020B0604030504040204" pitchFamily="50" charset="-128"/>
              <a:ea typeface="Meiryo UI" panose="020B0604030504040204" pitchFamily="50" charset="-128"/>
            </a:endParaRPr>
          </a:p>
        </p:txBody>
      </p:sp>
      <p:sp>
        <p:nvSpPr>
          <p:cNvPr id="66" name="楕円 65"/>
          <p:cNvSpPr/>
          <p:nvPr/>
        </p:nvSpPr>
        <p:spPr>
          <a:xfrm>
            <a:off x="3567041" y="2841564"/>
            <a:ext cx="3625710" cy="907252"/>
          </a:xfrm>
          <a:prstGeom prst="ellips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7" name="正方形/長方形 66"/>
          <p:cNvSpPr/>
          <p:nvPr/>
        </p:nvSpPr>
        <p:spPr>
          <a:xfrm>
            <a:off x="7912605" y="1813251"/>
            <a:ext cx="4071204" cy="923330"/>
          </a:xfrm>
          <a:prstGeom prst="rect">
            <a:avLst/>
          </a:prstGeom>
          <a:solidFill>
            <a:schemeClr val="bg1">
              <a:lumMod val="95000"/>
              <a:alpha val="70000"/>
            </a:schemeClr>
          </a:solidFill>
        </p:spPr>
        <p:txBody>
          <a:bodyPr wrap="square">
            <a:spAutoFit/>
          </a:bodyPr>
          <a:lstStyle/>
          <a:p>
            <a:r>
              <a:rPr lang="ja-JP" altLang="en-US" b="1" dirty="0">
                <a:latin typeface="Meiryo UI" panose="020B0604030504040204" pitchFamily="50" charset="-128"/>
                <a:ea typeface="Meiryo UI" panose="020B0604030504040204" pitchFamily="50" charset="-128"/>
              </a:rPr>
              <a:t>個人的幸福の</a:t>
            </a:r>
            <a:r>
              <a:rPr lang="en-US" altLang="ja-JP" b="1" dirty="0">
                <a:latin typeface="Meiryo UI" panose="020B0604030504040204" pitchFamily="50" charset="-128"/>
                <a:ea typeface="Meiryo UI" panose="020B0604030504040204" pitchFamily="50" charset="-128"/>
              </a:rPr>
              <a:t>3</a:t>
            </a:r>
            <a:r>
              <a:rPr lang="ja-JP" altLang="en-US" b="1" dirty="0" err="1">
                <a:latin typeface="Meiryo UI" panose="020B0604030504040204" pitchFamily="50" charset="-128"/>
                <a:ea typeface="Meiryo UI" panose="020B0604030504040204" pitchFamily="50" charset="-128"/>
              </a:rPr>
              <a:t>つの</a:t>
            </a:r>
            <a:r>
              <a:rPr lang="ja-JP" altLang="en-US" b="1" dirty="0">
                <a:latin typeface="Meiryo UI" panose="020B0604030504040204" pitchFamily="50" charset="-128"/>
                <a:ea typeface="Meiryo UI" panose="020B0604030504040204" pitchFamily="50" charset="-128"/>
              </a:rPr>
              <a:t>変数は、地域モデルにおいて</a:t>
            </a:r>
            <a:r>
              <a:rPr lang="en-US" altLang="ja-JP" b="1" dirty="0" err="1">
                <a:latin typeface="Meiryo UI" panose="020B0604030504040204" pitchFamily="50" charset="-128"/>
                <a:ea typeface="Meiryo UI" panose="020B0604030504040204" pitchFamily="50" charset="-128"/>
              </a:rPr>
              <a:t>PWI</a:t>
            </a:r>
            <a:r>
              <a:rPr lang="ja-JP" altLang="en-US" b="1" dirty="0">
                <a:latin typeface="Meiryo UI" panose="020B0604030504040204" pitchFamily="50" charset="-128"/>
                <a:ea typeface="Meiryo UI" panose="020B0604030504040204" pitchFamily="50" charset="-128"/>
              </a:rPr>
              <a:t>の変動を説明する上で有意ではなかった。</a:t>
            </a:r>
            <a:endParaRPr lang="en-US" altLang="ja-JP" b="1" dirty="0">
              <a:latin typeface="Meiryo UI" panose="020B0604030504040204" pitchFamily="50" charset="-128"/>
              <a:ea typeface="Meiryo UI" panose="020B0604030504040204" pitchFamily="50" charset="-128"/>
            </a:endParaRPr>
          </a:p>
        </p:txBody>
      </p:sp>
      <p:sp>
        <p:nvSpPr>
          <p:cNvPr id="8" name="フリーフォーム 7"/>
          <p:cNvSpPr/>
          <p:nvPr/>
        </p:nvSpPr>
        <p:spPr>
          <a:xfrm>
            <a:off x="7191375" y="1625925"/>
            <a:ext cx="4876800" cy="2555550"/>
          </a:xfrm>
          <a:custGeom>
            <a:avLst/>
            <a:gdLst>
              <a:gd name="connsiteX0" fmla="*/ 352425 w 4876800"/>
              <a:gd name="connsiteY0" fmla="*/ 2600325 h 2705100"/>
              <a:gd name="connsiteX1" fmla="*/ 304800 w 4876800"/>
              <a:gd name="connsiteY1" fmla="*/ 2581275 h 2705100"/>
              <a:gd name="connsiteX2" fmla="*/ 266700 w 4876800"/>
              <a:gd name="connsiteY2" fmla="*/ 2543175 h 2705100"/>
              <a:gd name="connsiteX3" fmla="*/ 238125 w 4876800"/>
              <a:gd name="connsiteY3" fmla="*/ 2524125 h 2705100"/>
              <a:gd name="connsiteX4" fmla="*/ 228600 w 4876800"/>
              <a:gd name="connsiteY4" fmla="*/ 2495550 h 2705100"/>
              <a:gd name="connsiteX5" fmla="*/ 76200 w 4876800"/>
              <a:gd name="connsiteY5" fmla="*/ 2305050 h 2705100"/>
              <a:gd name="connsiteX6" fmla="*/ 38100 w 4876800"/>
              <a:gd name="connsiteY6" fmla="*/ 2238375 h 2705100"/>
              <a:gd name="connsiteX7" fmla="*/ 57150 w 4876800"/>
              <a:gd name="connsiteY7" fmla="*/ 2105025 h 2705100"/>
              <a:gd name="connsiteX8" fmla="*/ 104775 w 4876800"/>
              <a:gd name="connsiteY8" fmla="*/ 1990725 h 2705100"/>
              <a:gd name="connsiteX9" fmla="*/ 95250 w 4876800"/>
              <a:gd name="connsiteY9" fmla="*/ 1609725 h 2705100"/>
              <a:gd name="connsiteX10" fmla="*/ 47625 w 4876800"/>
              <a:gd name="connsiteY10" fmla="*/ 1504950 h 2705100"/>
              <a:gd name="connsiteX11" fmla="*/ 0 w 4876800"/>
              <a:gd name="connsiteY11" fmla="*/ 1371600 h 2705100"/>
              <a:gd name="connsiteX12" fmla="*/ 9525 w 4876800"/>
              <a:gd name="connsiteY12" fmla="*/ 1000125 h 2705100"/>
              <a:gd name="connsiteX13" fmla="*/ 95250 w 4876800"/>
              <a:gd name="connsiteY13" fmla="*/ 866775 h 2705100"/>
              <a:gd name="connsiteX14" fmla="*/ 190500 w 4876800"/>
              <a:gd name="connsiteY14" fmla="*/ 771525 h 2705100"/>
              <a:gd name="connsiteX15" fmla="*/ 257175 w 4876800"/>
              <a:gd name="connsiteY15" fmla="*/ 733425 h 2705100"/>
              <a:gd name="connsiteX16" fmla="*/ 447675 w 4876800"/>
              <a:gd name="connsiteY16" fmla="*/ 638175 h 2705100"/>
              <a:gd name="connsiteX17" fmla="*/ 485775 w 4876800"/>
              <a:gd name="connsiteY17" fmla="*/ 609600 h 2705100"/>
              <a:gd name="connsiteX18" fmla="*/ 523875 w 4876800"/>
              <a:gd name="connsiteY18" fmla="*/ 590550 h 2705100"/>
              <a:gd name="connsiteX19" fmla="*/ 590550 w 4876800"/>
              <a:gd name="connsiteY19" fmla="*/ 523875 h 2705100"/>
              <a:gd name="connsiteX20" fmla="*/ 619125 w 4876800"/>
              <a:gd name="connsiteY20" fmla="*/ 457200 h 2705100"/>
              <a:gd name="connsiteX21" fmla="*/ 647700 w 4876800"/>
              <a:gd name="connsiteY21" fmla="*/ 352425 h 2705100"/>
              <a:gd name="connsiteX22" fmla="*/ 676275 w 4876800"/>
              <a:gd name="connsiteY22" fmla="*/ 276225 h 2705100"/>
              <a:gd name="connsiteX23" fmla="*/ 685800 w 4876800"/>
              <a:gd name="connsiteY23" fmla="*/ 247650 h 2705100"/>
              <a:gd name="connsiteX24" fmla="*/ 714375 w 4876800"/>
              <a:gd name="connsiteY24" fmla="*/ 209550 h 2705100"/>
              <a:gd name="connsiteX25" fmla="*/ 742950 w 4876800"/>
              <a:gd name="connsiteY25" fmla="*/ 161925 h 2705100"/>
              <a:gd name="connsiteX26" fmla="*/ 800100 w 4876800"/>
              <a:gd name="connsiteY26" fmla="*/ 114300 h 2705100"/>
              <a:gd name="connsiteX27" fmla="*/ 952500 w 4876800"/>
              <a:gd name="connsiteY27" fmla="*/ 28575 h 2705100"/>
              <a:gd name="connsiteX28" fmla="*/ 981075 w 4876800"/>
              <a:gd name="connsiteY28" fmla="*/ 19050 h 2705100"/>
              <a:gd name="connsiteX29" fmla="*/ 1104900 w 4876800"/>
              <a:gd name="connsiteY29" fmla="*/ 0 h 2705100"/>
              <a:gd name="connsiteX30" fmla="*/ 1933575 w 4876800"/>
              <a:gd name="connsiteY30" fmla="*/ 19050 h 2705100"/>
              <a:gd name="connsiteX31" fmla="*/ 2038350 w 4876800"/>
              <a:gd name="connsiteY31" fmla="*/ 47625 h 2705100"/>
              <a:gd name="connsiteX32" fmla="*/ 2238375 w 4876800"/>
              <a:gd name="connsiteY32" fmla="*/ 57150 h 2705100"/>
              <a:gd name="connsiteX33" fmla="*/ 2466975 w 4876800"/>
              <a:gd name="connsiteY33" fmla="*/ 76200 h 2705100"/>
              <a:gd name="connsiteX34" fmla="*/ 3562350 w 4876800"/>
              <a:gd name="connsiteY34" fmla="*/ 85725 h 2705100"/>
              <a:gd name="connsiteX35" fmla="*/ 3886200 w 4876800"/>
              <a:gd name="connsiteY35" fmla="*/ 123825 h 2705100"/>
              <a:gd name="connsiteX36" fmla="*/ 4200525 w 4876800"/>
              <a:gd name="connsiteY36" fmla="*/ 133350 h 2705100"/>
              <a:gd name="connsiteX37" fmla="*/ 4314825 w 4876800"/>
              <a:gd name="connsiteY37" fmla="*/ 161925 h 2705100"/>
              <a:gd name="connsiteX38" fmla="*/ 4495800 w 4876800"/>
              <a:gd name="connsiteY38" fmla="*/ 190500 h 2705100"/>
              <a:gd name="connsiteX39" fmla="*/ 4657725 w 4876800"/>
              <a:gd name="connsiteY39" fmla="*/ 266700 h 2705100"/>
              <a:gd name="connsiteX40" fmla="*/ 4724400 w 4876800"/>
              <a:gd name="connsiteY40" fmla="*/ 333375 h 2705100"/>
              <a:gd name="connsiteX41" fmla="*/ 4791075 w 4876800"/>
              <a:gd name="connsiteY41" fmla="*/ 438150 h 2705100"/>
              <a:gd name="connsiteX42" fmla="*/ 4810125 w 4876800"/>
              <a:gd name="connsiteY42" fmla="*/ 476250 h 2705100"/>
              <a:gd name="connsiteX43" fmla="*/ 4848225 w 4876800"/>
              <a:gd name="connsiteY43" fmla="*/ 619125 h 2705100"/>
              <a:gd name="connsiteX44" fmla="*/ 4876800 w 4876800"/>
              <a:gd name="connsiteY44" fmla="*/ 714375 h 2705100"/>
              <a:gd name="connsiteX45" fmla="*/ 4867275 w 4876800"/>
              <a:gd name="connsiteY45" fmla="*/ 1152525 h 2705100"/>
              <a:gd name="connsiteX46" fmla="*/ 4848225 w 4876800"/>
              <a:gd name="connsiteY46" fmla="*/ 1238250 h 2705100"/>
              <a:gd name="connsiteX47" fmla="*/ 4838700 w 4876800"/>
              <a:gd name="connsiteY47" fmla="*/ 1343025 h 2705100"/>
              <a:gd name="connsiteX48" fmla="*/ 4800600 w 4876800"/>
              <a:gd name="connsiteY48" fmla="*/ 1409700 h 2705100"/>
              <a:gd name="connsiteX49" fmla="*/ 4695825 w 4876800"/>
              <a:gd name="connsiteY49" fmla="*/ 1524000 h 2705100"/>
              <a:gd name="connsiteX50" fmla="*/ 4476750 w 4876800"/>
              <a:gd name="connsiteY50" fmla="*/ 1609725 h 2705100"/>
              <a:gd name="connsiteX51" fmla="*/ 4105275 w 4876800"/>
              <a:gd name="connsiteY51" fmla="*/ 1647825 h 2705100"/>
              <a:gd name="connsiteX52" fmla="*/ 3152775 w 4876800"/>
              <a:gd name="connsiteY52" fmla="*/ 1638300 h 2705100"/>
              <a:gd name="connsiteX53" fmla="*/ 2981325 w 4876800"/>
              <a:gd name="connsiteY53" fmla="*/ 1609725 h 2705100"/>
              <a:gd name="connsiteX54" fmla="*/ 2581275 w 4876800"/>
              <a:gd name="connsiteY54" fmla="*/ 1590675 h 2705100"/>
              <a:gd name="connsiteX55" fmla="*/ 1581150 w 4876800"/>
              <a:gd name="connsiteY55" fmla="*/ 1609725 h 2705100"/>
              <a:gd name="connsiteX56" fmla="*/ 1533525 w 4876800"/>
              <a:gd name="connsiteY56" fmla="*/ 1628775 h 2705100"/>
              <a:gd name="connsiteX57" fmla="*/ 1476375 w 4876800"/>
              <a:gd name="connsiteY57" fmla="*/ 1647825 h 2705100"/>
              <a:gd name="connsiteX58" fmla="*/ 1343025 w 4876800"/>
              <a:gd name="connsiteY58" fmla="*/ 1762125 h 2705100"/>
              <a:gd name="connsiteX59" fmla="*/ 1276350 w 4876800"/>
              <a:gd name="connsiteY59" fmla="*/ 1847850 h 2705100"/>
              <a:gd name="connsiteX60" fmla="*/ 1266825 w 4876800"/>
              <a:gd name="connsiteY60" fmla="*/ 1876425 h 2705100"/>
              <a:gd name="connsiteX61" fmla="*/ 1247775 w 4876800"/>
              <a:gd name="connsiteY61" fmla="*/ 1914525 h 2705100"/>
              <a:gd name="connsiteX62" fmla="*/ 1238250 w 4876800"/>
              <a:gd name="connsiteY62" fmla="*/ 1943100 h 2705100"/>
              <a:gd name="connsiteX63" fmla="*/ 1181100 w 4876800"/>
              <a:gd name="connsiteY63" fmla="*/ 2028825 h 2705100"/>
              <a:gd name="connsiteX64" fmla="*/ 1152525 w 4876800"/>
              <a:gd name="connsiteY64" fmla="*/ 2076450 h 2705100"/>
              <a:gd name="connsiteX65" fmla="*/ 1123950 w 4876800"/>
              <a:gd name="connsiteY65" fmla="*/ 2105025 h 2705100"/>
              <a:gd name="connsiteX66" fmla="*/ 1057275 w 4876800"/>
              <a:gd name="connsiteY66" fmla="*/ 2181225 h 2705100"/>
              <a:gd name="connsiteX67" fmla="*/ 1028700 w 4876800"/>
              <a:gd name="connsiteY67" fmla="*/ 2228850 h 2705100"/>
              <a:gd name="connsiteX68" fmla="*/ 1000125 w 4876800"/>
              <a:gd name="connsiteY68" fmla="*/ 2266950 h 2705100"/>
              <a:gd name="connsiteX69" fmla="*/ 981075 w 4876800"/>
              <a:gd name="connsiteY69" fmla="*/ 2295525 h 2705100"/>
              <a:gd name="connsiteX70" fmla="*/ 942975 w 4876800"/>
              <a:gd name="connsiteY70" fmla="*/ 2333625 h 2705100"/>
              <a:gd name="connsiteX71" fmla="*/ 933450 w 4876800"/>
              <a:gd name="connsiteY71" fmla="*/ 2362200 h 2705100"/>
              <a:gd name="connsiteX72" fmla="*/ 914400 w 4876800"/>
              <a:gd name="connsiteY72" fmla="*/ 2390775 h 2705100"/>
              <a:gd name="connsiteX73" fmla="*/ 885825 w 4876800"/>
              <a:gd name="connsiteY73" fmla="*/ 2562225 h 2705100"/>
              <a:gd name="connsiteX74" fmla="*/ 876300 w 4876800"/>
              <a:gd name="connsiteY74" fmla="*/ 2590800 h 2705100"/>
              <a:gd name="connsiteX75" fmla="*/ 838200 w 4876800"/>
              <a:gd name="connsiteY75" fmla="*/ 2667000 h 2705100"/>
              <a:gd name="connsiteX76" fmla="*/ 771525 w 4876800"/>
              <a:gd name="connsiteY76" fmla="*/ 2705100 h 2705100"/>
              <a:gd name="connsiteX77" fmla="*/ 485775 w 4876800"/>
              <a:gd name="connsiteY77" fmla="*/ 2695575 h 2705100"/>
              <a:gd name="connsiteX78" fmla="*/ 457200 w 4876800"/>
              <a:gd name="connsiteY78" fmla="*/ 2676525 h 2705100"/>
              <a:gd name="connsiteX79" fmla="*/ 428625 w 4876800"/>
              <a:gd name="connsiteY79" fmla="*/ 2667000 h 2705100"/>
              <a:gd name="connsiteX80" fmla="*/ 400050 w 4876800"/>
              <a:gd name="connsiteY80" fmla="*/ 2628900 h 2705100"/>
              <a:gd name="connsiteX81" fmla="*/ 371475 w 4876800"/>
              <a:gd name="connsiteY81" fmla="*/ 2619375 h 2705100"/>
              <a:gd name="connsiteX82" fmla="*/ 352425 w 4876800"/>
              <a:gd name="connsiteY82" fmla="*/ 2600325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876800" h="2705100">
                <a:moveTo>
                  <a:pt x="352425" y="2600325"/>
                </a:moveTo>
                <a:cubicBezTo>
                  <a:pt x="341313" y="2593975"/>
                  <a:pt x="319026" y="2590759"/>
                  <a:pt x="304800" y="2581275"/>
                </a:cubicBezTo>
                <a:cubicBezTo>
                  <a:pt x="289856" y="2571312"/>
                  <a:pt x="280337" y="2554864"/>
                  <a:pt x="266700" y="2543175"/>
                </a:cubicBezTo>
                <a:cubicBezTo>
                  <a:pt x="258008" y="2535725"/>
                  <a:pt x="247650" y="2530475"/>
                  <a:pt x="238125" y="2524125"/>
                </a:cubicBezTo>
                <a:cubicBezTo>
                  <a:pt x="234950" y="2514600"/>
                  <a:pt x="234169" y="2503904"/>
                  <a:pt x="228600" y="2495550"/>
                </a:cubicBezTo>
                <a:cubicBezTo>
                  <a:pt x="28176" y="2194913"/>
                  <a:pt x="241170" y="2530009"/>
                  <a:pt x="76200" y="2305050"/>
                </a:cubicBezTo>
                <a:cubicBezTo>
                  <a:pt x="61062" y="2284408"/>
                  <a:pt x="50800" y="2260600"/>
                  <a:pt x="38100" y="2238375"/>
                </a:cubicBezTo>
                <a:cubicBezTo>
                  <a:pt x="44298" y="2170192"/>
                  <a:pt x="37748" y="2153530"/>
                  <a:pt x="57150" y="2105025"/>
                </a:cubicBezTo>
                <a:cubicBezTo>
                  <a:pt x="72479" y="2066702"/>
                  <a:pt x="104775" y="1990725"/>
                  <a:pt x="104775" y="1990725"/>
                </a:cubicBezTo>
                <a:cubicBezTo>
                  <a:pt x="118260" y="1828900"/>
                  <a:pt x="125046" y="1818296"/>
                  <a:pt x="95250" y="1609725"/>
                </a:cubicBezTo>
                <a:cubicBezTo>
                  <a:pt x="91323" y="1582236"/>
                  <a:pt x="59730" y="1534003"/>
                  <a:pt x="47625" y="1504950"/>
                </a:cubicBezTo>
                <a:cubicBezTo>
                  <a:pt x="27833" y="1457449"/>
                  <a:pt x="15908" y="1419323"/>
                  <a:pt x="0" y="1371600"/>
                </a:cubicBezTo>
                <a:cubicBezTo>
                  <a:pt x="3175" y="1247775"/>
                  <a:pt x="-3860" y="1123265"/>
                  <a:pt x="9525" y="1000125"/>
                </a:cubicBezTo>
                <a:cubicBezTo>
                  <a:pt x="11726" y="979879"/>
                  <a:pt x="85509" y="879438"/>
                  <a:pt x="95250" y="866775"/>
                </a:cubicBezTo>
                <a:cubicBezTo>
                  <a:pt x="129113" y="822753"/>
                  <a:pt x="145464" y="801549"/>
                  <a:pt x="190500" y="771525"/>
                </a:cubicBezTo>
                <a:cubicBezTo>
                  <a:pt x="211799" y="757326"/>
                  <a:pt x="235333" y="746773"/>
                  <a:pt x="257175" y="733425"/>
                </a:cubicBezTo>
                <a:cubicBezTo>
                  <a:pt x="399197" y="646634"/>
                  <a:pt x="314066" y="682711"/>
                  <a:pt x="447675" y="638175"/>
                </a:cubicBezTo>
                <a:cubicBezTo>
                  <a:pt x="460375" y="628650"/>
                  <a:pt x="472313" y="618014"/>
                  <a:pt x="485775" y="609600"/>
                </a:cubicBezTo>
                <a:cubicBezTo>
                  <a:pt x="497816" y="602075"/>
                  <a:pt x="512886" y="599541"/>
                  <a:pt x="523875" y="590550"/>
                </a:cubicBezTo>
                <a:cubicBezTo>
                  <a:pt x="548201" y="570647"/>
                  <a:pt x="568325" y="546100"/>
                  <a:pt x="590550" y="523875"/>
                </a:cubicBezTo>
                <a:cubicBezTo>
                  <a:pt x="600075" y="501650"/>
                  <a:pt x="611479" y="480139"/>
                  <a:pt x="619125" y="457200"/>
                </a:cubicBezTo>
                <a:cubicBezTo>
                  <a:pt x="630573" y="422857"/>
                  <a:pt x="636799" y="386945"/>
                  <a:pt x="647700" y="352425"/>
                </a:cubicBezTo>
                <a:cubicBezTo>
                  <a:pt x="655869" y="326557"/>
                  <a:pt x="667004" y="301719"/>
                  <a:pt x="676275" y="276225"/>
                </a:cubicBezTo>
                <a:cubicBezTo>
                  <a:pt x="679706" y="266789"/>
                  <a:pt x="680819" y="256367"/>
                  <a:pt x="685800" y="247650"/>
                </a:cubicBezTo>
                <a:cubicBezTo>
                  <a:pt x="693676" y="233867"/>
                  <a:pt x="705569" y="222759"/>
                  <a:pt x="714375" y="209550"/>
                </a:cubicBezTo>
                <a:cubicBezTo>
                  <a:pt x="724644" y="194146"/>
                  <a:pt x="730565" y="175686"/>
                  <a:pt x="742950" y="161925"/>
                </a:cubicBezTo>
                <a:cubicBezTo>
                  <a:pt x="759539" y="143493"/>
                  <a:pt x="780736" y="129791"/>
                  <a:pt x="800100" y="114300"/>
                </a:cubicBezTo>
                <a:cubicBezTo>
                  <a:pt x="847441" y="76427"/>
                  <a:pt x="890644" y="49194"/>
                  <a:pt x="952500" y="28575"/>
                </a:cubicBezTo>
                <a:cubicBezTo>
                  <a:pt x="962025" y="25400"/>
                  <a:pt x="971335" y="21485"/>
                  <a:pt x="981075" y="19050"/>
                </a:cubicBezTo>
                <a:cubicBezTo>
                  <a:pt x="1024710" y="8141"/>
                  <a:pt x="1058631" y="5784"/>
                  <a:pt x="1104900" y="0"/>
                </a:cubicBezTo>
                <a:cubicBezTo>
                  <a:pt x="1381125" y="6350"/>
                  <a:pt x="1657636" y="4971"/>
                  <a:pt x="1933575" y="19050"/>
                </a:cubicBezTo>
                <a:cubicBezTo>
                  <a:pt x="1969729" y="20895"/>
                  <a:pt x="2002429" y="43135"/>
                  <a:pt x="2038350" y="47625"/>
                </a:cubicBezTo>
                <a:cubicBezTo>
                  <a:pt x="2104585" y="55904"/>
                  <a:pt x="2171772" y="52710"/>
                  <a:pt x="2238375" y="57150"/>
                </a:cubicBezTo>
                <a:cubicBezTo>
                  <a:pt x="2314670" y="62236"/>
                  <a:pt x="2390529" y="74550"/>
                  <a:pt x="2466975" y="76200"/>
                </a:cubicBezTo>
                <a:cubicBezTo>
                  <a:pt x="2832029" y="84079"/>
                  <a:pt x="3197225" y="82550"/>
                  <a:pt x="3562350" y="85725"/>
                </a:cubicBezTo>
                <a:cubicBezTo>
                  <a:pt x="3616133" y="92740"/>
                  <a:pt x="3803355" y="120059"/>
                  <a:pt x="3886200" y="123825"/>
                </a:cubicBezTo>
                <a:cubicBezTo>
                  <a:pt x="3990915" y="128585"/>
                  <a:pt x="4095750" y="130175"/>
                  <a:pt x="4200525" y="133350"/>
                </a:cubicBezTo>
                <a:cubicBezTo>
                  <a:pt x="4238625" y="142875"/>
                  <a:pt x="4276133" y="155196"/>
                  <a:pt x="4314825" y="161925"/>
                </a:cubicBezTo>
                <a:cubicBezTo>
                  <a:pt x="4395762" y="176001"/>
                  <a:pt x="4422841" y="161316"/>
                  <a:pt x="4495800" y="190500"/>
                </a:cubicBezTo>
                <a:cubicBezTo>
                  <a:pt x="4551186" y="212655"/>
                  <a:pt x="4657725" y="266700"/>
                  <a:pt x="4657725" y="266700"/>
                </a:cubicBezTo>
                <a:cubicBezTo>
                  <a:pt x="4679950" y="288925"/>
                  <a:pt x="4703257" y="310118"/>
                  <a:pt x="4724400" y="333375"/>
                </a:cubicBezTo>
                <a:cubicBezTo>
                  <a:pt x="4751115" y="362761"/>
                  <a:pt x="4772864" y="404762"/>
                  <a:pt x="4791075" y="438150"/>
                </a:cubicBezTo>
                <a:cubicBezTo>
                  <a:pt x="4797874" y="450615"/>
                  <a:pt x="4805849" y="462710"/>
                  <a:pt x="4810125" y="476250"/>
                </a:cubicBezTo>
                <a:cubicBezTo>
                  <a:pt x="4824968" y="523251"/>
                  <a:pt x="4834935" y="571661"/>
                  <a:pt x="4848225" y="619125"/>
                </a:cubicBezTo>
                <a:cubicBezTo>
                  <a:pt x="4857163" y="651045"/>
                  <a:pt x="4867275" y="682625"/>
                  <a:pt x="4876800" y="714375"/>
                </a:cubicBezTo>
                <a:cubicBezTo>
                  <a:pt x="4873625" y="860425"/>
                  <a:pt x="4875231" y="1006657"/>
                  <a:pt x="4867275" y="1152525"/>
                </a:cubicBezTo>
                <a:cubicBezTo>
                  <a:pt x="4865681" y="1181754"/>
                  <a:pt x="4852567" y="1209302"/>
                  <a:pt x="4848225" y="1238250"/>
                </a:cubicBezTo>
                <a:cubicBezTo>
                  <a:pt x="4843023" y="1272931"/>
                  <a:pt x="4848086" y="1309235"/>
                  <a:pt x="4838700" y="1343025"/>
                </a:cubicBezTo>
                <a:cubicBezTo>
                  <a:pt x="4831849" y="1367689"/>
                  <a:pt x="4814799" y="1388401"/>
                  <a:pt x="4800600" y="1409700"/>
                </a:cubicBezTo>
                <a:cubicBezTo>
                  <a:pt x="4779926" y="1440710"/>
                  <a:pt x="4719577" y="1506582"/>
                  <a:pt x="4695825" y="1524000"/>
                </a:cubicBezTo>
                <a:cubicBezTo>
                  <a:pt x="4650892" y="1556951"/>
                  <a:pt x="4511918" y="1601910"/>
                  <a:pt x="4476750" y="1609725"/>
                </a:cubicBezTo>
                <a:cubicBezTo>
                  <a:pt x="4342294" y="1639604"/>
                  <a:pt x="4240096" y="1640335"/>
                  <a:pt x="4105275" y="1647825"/>
                </a:cubicBezTo>
                <a:lnTo>
                  <a:pt x="3152775" y="1638300"/>
                </a:lnTo>
                <a:cubicBezTo>
                  <a:pt x="3094870" y="1636337"/>
                  <a:pt x="3038787" y="1617139"/>
                  <a:pt x="2981325" y="1609725"/>
                </a:cubicBezTo>
                <a:cubicBezTo>
                  <a:pt x="2884511" y="1597233"/>
                  <a:pt x="2634325" y="1592504"/>
                  <a:pt x="2581275" y="1590675"/>
                </a:cubicBezTo>
                <a:lnTo>
                  <a:pt x="1581150" y="1609725"/>
                </a:lnTo>
                <a:cubicBezTo>
                  <a:pt x="1564063" y="1610346"/>
                  <a:pt x="1549593" y="1622932"/>
                  <a:pt x="1533525" y="1628775"/>
                </a:cubicBezTo>
                <a:cubicBezTo>
                  <a:pt x="1514654" y="1635637"/>
                  <a:pt x="1494336" y="1638845"/>
                  <a:pt x="1476375" y="1647825"/>
                </a:cubicBezTo>
                <a:cubicBezTo>
                  <a:pt x="1418350" y="1676838"/>
                  <a:pt x="1389896" y="1715254"/>
                  <a:pt x="1343025" y="1762125"/>
                </a:cubicBezTo>
                <a:cubicBezTo>
                  <a:pt x="1308315" y="1796835"/>
                  <a:pt x="1304833" y="1796581"/>
                  <a:pt x="1276350" y="1847850"/>
                </a:cubicBezTo>
                <a:cubicBezTo>
                  <a:pt x="1271474" y="1856627"/>
                  <a:pt x="1270780" y="1867197"/>
                  <a:pt x="1266825" y="1876425"/>
                </a:cubicBezTo>
                <a:cubicBezTo>
                  <a:pt x="1261232" y="1889476"/>
                  <a:pt x="1253368" y="1901474"/>
                  <a:pt x="1247775" y="1914525"/>
                </a:cubicBezTo>
                <a:cubicBezTo>
                  <a:pt x="1243820" y="1923753"/>
                  <a:pt x="1243309" y="1934427"/>
                  <a:pt x="1238250" y="1943100"/>
                </a:cubicBezTo>
                <a:cubicBezTo>
                  <a:pt x="1220946" y="1972765"/>
                  <a:pt x="1198769" y="1999376"/>
                  <a:pt x="1181100" y="2028825"/>
                </a:cubicBezTo>
                <a:cubicBezTo>
                  <a:pt x="1171575" y="2044700"/>
                  <a:pt x="1163633" y="2061639"/>
                  <a:pt x="1152525" y="2076450"/>
                </a:cubicBezTo>
                <a:cubicBezTo>
                  <a:pt x="1144443" y="2087226"/>
                  <a:pt x="1133011" y="2095058"/>
                  <a:pt x="1123950" y="2105025"/>
                </a:cubicBezTo>
                <a:cubicBezTo>
                  <a:pt x="1101247" y="2129999"/>
                  <a:pt x="1077853" y="2154473"/>
                  <a:pt x="1057275" y="2181225"/>
                </a:cubicBezTo>
                <a:cubicBezTo>
                  <a:pt x="1045987" y="2195899"/>
                  <a:pt x="1038969" y="2213446"/>
                  <a:pt x="1028700" y="2228850"/>
                </a:cubicBezTo>
                <a:cubicBezTo>
                  <a:pt x="1019894" y="2242059"/>
                  <a:pt x="1009352" y="2254032"/>
                  <a:pt x="1000125" y="2266950"/>
                </a:cubicBezTo>
                <a:cubicBezTo>
                  <a:pt x="993471" y="2276265"/>
                  <a:pt x="988525" y="2286833"/>
                  <a:pt x="981075" y="2295525"/>
                </a:cubicBezTo>
                <a:cubicBezTo>
                  <a:pt x="969386" y="2309162"/>
                  <a:pt x="955675" y="2320925"/>
                  <a:pt x="942975" y="2333625"/>
                </a:cubicBezTo>
                <a:cubicBezTo>
                  <a:pt x="939800" y="2343150"/>
                  <a:pt x="937940" y="2353220"/>
                  <a:pt x="933450" y="2362200"/>
                </a:cubicBezTo>
                <a:cubicBezTo>
                  <a:pt x="928330" y="2372439"/>
                  <a:pt x="917022" y="2379632"/>
                  <a:pt x="914400" y="2390775"/>
                </a:cubicBezTo>
                <a:cubicBezTo>
                  <a:pt x="863543" y="2606918"/>
                  <a:pt x="914974" y="2460204"/>
                  <a:pt x="885825" y="2562225"/>
                </a:cubicBezTo>
                <a:cubicBezTo>
                  <a:pt x="883067" y="2571879"/>
                  <a:pt x="880455" y="2581660"/>
                  <a:pt x="876300" y="2590800"/>
                </a:cubicBezTo>
                <a:cubicBezTo>
                  <a:pt x="864549" y="2616653"/>
                  <a:pt x="861829" y="2651248"/>
                  <a:pt x="838200" y="2667000"/>
                </a:cubicBezTo>
                <a:cubicBezTo>
                  <a:pt x="797811" y="2693926"/>
                  <a:pt x="819864" y="2680930"/>
                  <a:pt x="771525" y="2705100"/>
                </a:cubicBezTo>
                <a:cubicBezTo>
                  <a:pt x="676275" y="2701925"/>
                  <a:pt x="580687" y="2704203"/>
                  <a:pt x="485775" y="2695575"/>
                </a:cubicBezTo>
                <a:cubicBezTo>
                  <a:pt x="474374" y="2694539"/>
                  <a:pt x="467439" y="2681645"/>
                  <a:pt x="457200" y="2676525"/>
                </a:cubicBezTo>
                <a:cubicBezTo>
                  <a:pt x="448220" y="2672035"/>
                  <a:pt x="438150" y="2670175"/>
                  <a:pt x="428625" y="2667000"/>
                </a:cubicBezTo>
                <a:cubicBezTo>
                  <a:pt x="419100" y="2654300"/>
                  <a:pt x="412246" y="2639063"/>
                  <a:pt x="400050" y="2628900"/>
                </a:cubicBezTo>
                <a:cubicBezTo>
                  <a:pt x="392337" y="2622472"/>
                  <a:pt x="381129" y="2622133"/>
                  <a:pt x="371475" y="2619375"/>
                </a:cubicBezTo>
                <a:cubicBezTo>
                  <a:pt x="326896" y="2606638"/>
                  <a:pt x="363537" y="2606675"/>
                  <a:pt x="352425" y="2600325"/>
                </a:cubicBezTo>
                <a:close/>
              </a:path>
            </a:pathLst>
          </a:cu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正方形/長方形 68"/>
          <p:cNvSpPr/>
          <p:nvPr/>
        </p:nvSpPr>
        <p:spPr>
          <a:xfrm>
            <a:off x="93988" y="908650"/>
            <a:ext cx="11978842" cy="523220"/>
          </a:xfrm>
          <a:prstGeom prst="rect">
            <a:avLst/>
          </a:prstGeom>
          <a:ln w="38100">
            <a:solidFill>
              <a:schemeClr val="tx1"/>
            </a:solidFill>
          </a:ln>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地方出身者は都会人ほど心理的幸福感がない？</a:t>
            </a:r>
          </a:p>
        </p:txBody>
      </p:sp>
      <p:sp>
        <p:nvSpPr>
          <p:cNvPr id="70" name="正方形/長方形 69"/>
          <p:cNvSpPr/>
          <p:nvPr/>
        </p:nvSpPr>
        <p:spPr>
          <a:xfrm>
            <a:off x="191180" y="5859363"/>
            <a:ext cx="11665620" cy="523220"/>
          </a:xfrm>
          <a:prstGeom prst="rect">
            <a:avLst/>
          </a:prstGeom>
          <a:solidFill>
            <a:schemeClr val="bg1">
              <a:lumMod val="95000"/>
            </a:schemeClr>
          </a:solidFill>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地方出身者は、多様な経験や成長・熟練・自律の機会が少ないのでは？</a:t>
            </a:r>
          </a:p>
        </p:txBody>
      </p:sp>
      <p:sp>
        <p:nvSpPr>
          <p:cNvPr id="71" name="下矢印 70"/>
          <p:cNvSpPr/>
          <p:nvPr/>
        </p:nvSpPr>
        <p:spPr>
          <a:xfrm>
            <a:off x="5627740" y="5496777"/>
            <a:ext cx="1080150" cy="360050"/>
          </a:xfrm>
          <a:prstGeom prst="downArrow">
            <a:avLst/>
          </a:prstGeom>
          <a:solidFill>
            <a:schemeClr val="bg1">
              <a:lumMod val="85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0" name="フリーフォーム 9"/>
          <p:cNvSpPr/>
          <p:nvPr/>
        </p:nvSpPr>
        <p:spPr>
          <a:xfrm>
            <a:off x="1952625" y="4352925"/>
            <a:ext cx="4791075" cy="1485900"/>
          </a:xfrm>
          <a:custGeom>
            <a:avLst/>
            <a:gdLst>
              <a:gd name="connsiteX0" fmla="*/ 66675 w 4791075"/>
              <a:gd name="connsiteY0" fmla="*/ 723900 h 1485900"/>
              <a:gd name="connsiteX1" fmla="*/ 66675 w 4791075"/>
              <a:gd name="connsiteY1" fmla="*/ 276225 h 1485900"/>
              <a:gd name="connsiteX2" fmla="*/ 85725 w 4791075"/>
              <a:gd name="connsiteY2" fmla="*/ 247650 h 1485900"/>
              <a:gd name="connsiteX3" fmla="*/ 190500 w 4791075"/>
              <a:gd name="connsiteY3" fmla="*/ 171450 h 1485900"/>
              <a:gd name="connsiteX4" fmla="*/ 304800 w 4791075"/>
              <a:gd name="connsiteY4" fmla="*/ 85725 h 1485900"/>
              <a:gd name="connsiteX5" fmla="*/ 333375 w 4791075"/>
              <a:gd name="connsiteY5" fmla="*/ 66675 h 1485900"/>
              <a:gd name="connsiteX6" fmla="*/ 390525 w 4791075"/>
              <a:gd name="connsiteY6" fmla="*/ 57150 h 1485900"/>
              <a:gd name="connsiteX7" fmla="*/ 428625 w 4791075"/>
              <a:gd name="connsiteY7" fmla="*/ 28575 h 1485900"/>
              <a:gd name="connsiteX8" fmla="*/ 495300 w 4791075"/>
              <a:gd name="connsiteY8" fmla="*/ 19050 h 1485900"/>
              <a:gd name="connsiteX9" fmla="*/ 523875 w 4791075"/>
              <a:gd name="connsiteY9" fmla="*/ 9525 h 1485900"/>
              <a:gd name="connsiteX10" fmla="*/ 590550 w 4791075"/>
              <a:gd name="connsiteY10" fmla="*/ 0 h 1485900"/>
              <a:gd name="connsiteX11" fmla="*/ 1247775 w 4791075"/>
              <a:gd name="connsiteY11" fmla="*/ 9525 h 1485900"/>
              <a:gd name="connsiteX12" fmla="*/ 1295400 w 4791075"/>
              <a:gd name="connsiteY12" fmla="*/ 28575 h 1485900"/>
              <a:gd name="connsiteX13" fmla="*/ 1438275 w 4791075"/>
              <a:gd name="connsiteY13" fmla="*/ 47625 h 1485900"/>
              <a:gd name="connsiteX14" fmla="*/ 1495425 w 4791075"/>
              <a:gd name="connsiteY14" fmla="*/ 66675 h 1485900"/>
              <a:gd name="connsiteX15" fmla="*/ 1543050 w 4791075"/>
              <a:gd name="connsiteY15" fmla="*/ 76200 h 1485900"/>
              <a:gd name="connsiteX16" fmla="*/ 1981200 w 4791075"/>
              <a:gd name="connsiteY16" fmla="*/ 95250 h 1485900"/>
              <a:gd name="connsiteX17" fmla="*/ 3219450 w 4791075"/>
              <a:gd name="connsiteY17" fmla="*/ 114300 h 1485900"/>
              <a:gd name="connsiteX18" fmla="*/ 3305175 w 4791075"/>
              <a:gd name="connsiteY18" fmla="*/ 123825 h 1485900"/>
              <a:gd name="connsiteX19" fmla="*/ 3429000 w 4791075"/>
              <a:gd name="connsiteY19" fmla="*/ 133350 h 1485900"/>
              <a:gd name="connsiteX20" fmla="*/ 3486150 w 4791075"/>
              <a:gd name="connsiteY20" fmla="*/ 142875 h 1485900"/>
              <a:gd name="connsiteX21" fmla="*/ 3552825 w 4791075"/>
              <a:gd name="connsiteY21" fmla="*/ 152400 h 1485900"/>
              <a:gd name="connsiteX22" fmla="*/ 3629025 w 4791075"/>
              <a:gd name="connsiteY22" fmla="*/ 161925 h 1485900"/>
              <a:gd name="connsiteX23" fmla="*/ 3714750 w 4791075"/>
              <a:gd name="connsiteY23" fmla="*/ 171450 h 1485900"/>
              <a:gd name="connsiteX24" fmla="*/ 3829050 w 4791075"/>
              <a:gd name="connsiteY24" fmla="*/ 200025 h 1485900"/>
              <a:gd name="connsiteX25" fmla="*/ 4029075 w 4791075"/>
              <a:gd name="connsiteY25" fmla="*/ 228600 h 1485900"/>
              <a:gd name="connsiteX26" fmla="*/ 4133850 w 4791075"/>
              <a:gd name="connsiteY26" fmla="*/ 257175 h 1485900"/>
              <a:gd name="connsiteX27" fmla="*/ 4276725 w 4791075"/>
              <a:gd name="connsiteY27" fmla="*/ 276225 h 1485900"/>
              <a:gd name="connsiteX28" fmla="*/ 4324350 w 4791075"/>
              <a:gd name="connsiteY28" fmla="*/ 285750 h 1485900"/>
              <a:gd name="connsiteX29" fmla="*/ 4400550 w 4791075"/>
              <a:gd name="connsiteY29" fmla="*/ 295275 h 1485900"/>
              <a:gd name="connsiteX30" fmla="*/ 4505325 w 4791075"/>
              <a:gd name="connsiteY30" fmla="*/ 323850 h 1485900"/>
              <a:gd name="connsiteX31" fmla="*/ 4543425 w 4791075"/>
              <a:gd name="connsiteY31" fmla="*/ 342900 h 1485900"/>
              <a:gd name="connsiteX32" fmla="*/ 4600575 w 4791075"/>
              <a:gd name="connsiteY32" fmla="*/ 352425 h 1485900"/>
              <a:gd name="connsiteX33" fmla="*/ 4638675 w 4791075"/>
              <a:gd name="connsiteY33" fmla="*/ 361950 h 1485900"/>
              <a:gd name="connsiteX34" fmla="*/ 4676775 w 4791075"/>
              <a:gd name="connsiteY34" fmla="*/ 400050 h 1485900"/>
              <a:gd name="connsiteX35" fmla="*/ 4733925 w 4791075"/>
              <a:gd name="connsiteY35" fmla="*/ 447675 h 1485900"/>
              <a:gd name="connsiteX36" fmla="*/ 4743450 w 4791075"/>
              <a:gd name="connsiteY36" fmla="*/ 485775 h 1485900"/>
              <a:gd name="connsiteX37" fmla="*/ 4772025 w 4791075"/>
              <a:gd name="connsiteY37" fmla="*/ 542925 h 1485900"/>
              <a:gd name="connsiteX38" fmla="*/ 4781550 w 4791075"/>
              <a:gd name="connsiteY38" fmla="*/ 600075 h 1485900"/>
              <a:gd name="connsiteX39" fmla="*/ 4791075 w 4791075"/>
              <a:gd name="connsiteY39" fmla="*/ 638175 h 1485900"/>
              <a:gd name="connsiteX40" fmla="*/ 4781550 w 4791075"/>
              <a:gd name="connsiteY40" fmla="*/ 781050 h 1485900"/>
              <a:gd name="connsiteX41" fmla="*/ 4743450 w 4791075"/>
              <a:gd name="connsiteY41" fmla="*/ 809625 h 1485900"/>
              <a:gd name="connsiteX42" fmla="*/ 4648200 w 4791075"/>
              <a:gd name="connsiteY42" fmla="*/ 838200 h 1485900"/>
              <a:gd name="connsiteX43" fmla="*/ 4610100 w 4791075"/>
              <a:gd name="connsiteY43" fmla="*/ 847725 h 1485900"/>
              <a:gd name="connsiteX44" fmla="*/ 4514850 w 4791075"/>
              <a:gd name="connsiteY44" fmla="*/ 885825 h 1485900"/>
              <a:gd name="connsiteX45" fmla="*/ 4248150 w 4791075"/>
              <a:gd name="connsiteY45" fmla="*/ 904875 h 1485900"/>
              <a:gd name="connsiteX46" fmla="*/ 4181475 w 4791075"/>
              <a:gd name="connsiteY46" fmla="*/ 923925 h 1485900"/>
              <a:gd name="connsiteX47" fmla="*/ 4143375 w 4791075"/>
              <a:gd name="connsiteY47" fmla="*/ 942975 h 1485900"/>
              <a:gd name="connsiteX48" fmla="*/ 4029075 w 4791075"/>
              <a:gd name="connsiteY48" fmla="*/ 1009650 h 1485900"/>
              <a:gd name="connsiteX49" fmla="*/ 3905250 w 4791075"/>
              <a:gd name="connsiteY49" fmla="*/ 1085850 h 1485900"/>
              <a:gd name="connsiteX50" fmla="*/ 3838575 w 4791075"/>
              <a:gd name="connsiteY50" fmla="*/ 1143000 h 1485900"/>
              <a:gd name="connsiteX51" fmla="*/ 3771900 w 4791075"/>
              <a:gd name="connsiteY51" fmla="*/ 1200150 h 1485900"/>
              <a:gd name="connsiteX52" fmla="*/ 3667125 w 4791075"/>
              <a:gd name="connsiteY52" fmla="*/ 1266825 h 1485900"/>
              <a:gd name="connsiteX53" fmla="*/ 3609975 w 4791075"/>
              <a:gd name="connsiteY53" fmla="*/ 1285875 h 1485900"/>
              <a:gd name="connsiteX54" fmla="*/ 3552825 w 4791075"/>
              <a:gd name="connsiteY54" fmla="*/ 1323975 h 1485900"/>
              <a:gd name="connsiteX55" fmla="*/ 3476625 w 4791075"/>
              <a:gd name="connsiteY55" fmla="*/ 1343025 h 1485900"/>
              <a:gd name="connsiteX56" fmla="*/ 3324225 w 4791075"/>
              <a:gd name="connsiteY56" fmla="*/ 1371600 h 1485900"/>
              <a:gd name="connsiteX57" fmla="*/ 3086100 w 4791075"/>
              <a:gd name="connsiteY57" fmla="*/ 1400175 h 1485900"/>
              <a:gd name="connsiteX58" fmla="*/ 3057525 w 4791075"/>
              <a:gd name="connsiteY58" fmla="*/ 1409700 h 1485900"/>
              <a:gd name="connsiteX59" fmla="*/ 2905125 w 4791075"/>
              <a:gd name="connsiteY59" fmla="*/ 1428750 h 1485900"/>
              <a:gd name="connsiteX60" fmla="*/ 2800350 w 4791075"/>
              <a:gd name="connsiteY60" fmla="*/ 1447800 h 1485900"/>
              <a:gd name="connsiteX61" fmla="*/ 1028700 w 4791075"/>
              <a:gd name="connsiteY61" fmla="*/ 1457325 h 1485900"/>
              <a:gd name="connsiteX62" fmla="*/ 933450 w 4791075"/>
              <a:gd name="connsiteY62" fmla="*/ 1466850 h 1485900"/>
              <a:gd name="connsiteX63" fmla="*/ 876300 w 4791075"/>
              <a:gd name="connsiteY63" fmla="*/ 1476375 h 1485900"/>
              <a:gd name="connsiteX64" fmla="*/ 781050 w 4791075"/>
              <a:gd name="connsiteY64" fmla="*/ 1485900 h 1485900"/>
              <a:gd name="connsiteX65" fmla="*/ 333375 w 4791075"/>
              <a:gd name="connsiteY65" fmla="*/ 1476375 h 1485900"/>
              <a:gd name="connsiteX66" fmla="*/ 219075 w 4791075"/>
              <a:gd name="connsiteY66" fmla="*/ 1438275 h 1485900"/>
              <a:gd name="connsiteX67" fmla="*/ 133350 w 4791075"/>
              <a:gd name="connsiteY67" fmla="*/ 1390650 h 1485900"/>
              <a:gd name="connsiteX68" fmla="*/ 76200 w 4791075"/>
              <a:gd name="connsiteY68" fmla="*/ 1333500 h 1485900"/>
              <a:gd name="connsiteX69" fmla="*/ 47625 w 4791075"/>
              <a:gd name="connsiteY69" fmla="*/ 1285875 h 1485900"/>
              <a:gd name="connsiteX70" fmla="*/ 28575 w 4791075"/>
              <a:gd name="connsiteY70" fmla="*/ 1257300 h 1485900"/>
              <a:gd name="connsiteX71" fmla="*/ 0 w 4791075"/>
              <a:gd name="connsiteY71" fmla="*/ 1152525 h 1485900"/>
              <a:gd name="connsiteX72" fmla="*/ 9525 w 4791075"/>
              <a:gd name="connsiteY72" fmla="*/ 1038225 h 1485900"/>
              <a:gd name="connsiteX73" fmla="*/ 19050 w 4791075"/>
              <a:gd name="connsiteY73" fmla="*/ 1009650 h 1485900"/>
              <a:gd name="connsiteX74" fmla="*/ 38100 w 4791075"/>
              <a:gd name="connsiteY74" fmla="*/ 923925 h 1485900"/>
              <a:gd name="connsiteX75" fmla="*/ 66675 w 4791075"/>
              <a:gd name="connsiteY75" fmla="*/ 828675 h 1485900"/>
              <a:gd name="connsiteX76" fmla="*/ 66675 w 4791075"/>
              <a:gd name="connsiteY76" fmla="*/ 723900 h 148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4791075" h="1485900">
                <a:moveTo>
                  <a:pt x="66675" y="723900"/>
                </a:moveTo>
                <a:cubicBezTo>
                  <a:pt x="66675" y="631825"/>
                  <a:pt x="47786" y="414746"/>
                  <a:pt x="66675" y="276225"/>
                </a:cubicBezTo>
                <a:cubicBezTo>
                  <a:pt x="68222" y="264882"/>
                  <a:pt x="78275" y="256342"/>
                  <a:pt x="85725" y="247650"/>
                </a:cubicBezTo>
                <a:cubicBezTo>
                  <a:pt x="128306" y="197972"/>
                  <a:pt x="127641" y="209165"/>
                  <a:pt x="190500" y="171450"/>
                </a:cubicBezTo>
                <a:cubicBezTo>
                  <a:pt x="240444" y="141484"/>
                  <a:pt x="237716" y="130448"/>
                  <a:pt x="304800" y="85725"/>
                </a:cubicBezTo>
                <a:cubicBezTo>
                  <a:pt x="314325" y="79375"/>
                  <a:pt x="322515" y="70295"/>
                  <a:pt x="333375" y="66675"/>
                </a:cubicBezTo>
                <a:cubicBezTo>
                  <a:pt x="351697" y="60568"/>
                  <a:pt x="371475" y="60325"/>
                  <a:pt x="390525" y="57150"/>
                </a:cubicBezTo>
                <a:cubicBezTo>
                  <a:pt x="403225" y="47625"/>
                  <a:pt x="413706" y="34000"/>
                  <a:pt x="428625" y="28575"/>
                </a:cubicBezTo>
                <a:cubicBezTo>
                  <a:pt x="449724" y="20903"/>
                  <a:pt x="473285" y="23453"/>
                  <a:pt x="495300" y="19050"/>
                </a:cubicBezTo>
                <a:cubicBezTo>
                  <a:pt x="505145" y="17081"/>
                  <a:pt x="514030" y="11494"/>
                  <a:pt x="523875" y="9525"/>
                </a:cubicBezTo>
                <a:cubicBezTo>
                  <a:pt x="545890" y="5122"/>
                  <a:pt x="568325" y="3175"/>
                  <a:pt x="590550" y="0"/>
                </a:cubicBezTo>
                <a:cubicBezTo>
                  <a:pt x="809625" y="3175"/>
                  <a:pt x="1028857" y="650"/>
                  <a:pt x="1247775" y="9525"/>
                </a:cubicBezTo>
                <a:cubicBezTo>
                  <a:pt x="1264859" y="10218"/>
                  <a:pt x="1278905" y="24076"/>
                  <a:pt x="1295400" y="28575"/>
                </a:cubicBezTo>
                <a:cubicBezTo>
                  <a:pt x="1324794" y="36592"/>
                  <a:pt x="1416895" y="45249"/>
                  <a:pt x="1438275" y="47625"/>
                </a:cubicBezTo>
                <a:cubicBezTo>
                  <a:pt x="1457325" y="53975"/>
                  <a:pt x="1476052" y="61391"/>
                  <a:pt x="1495425" y="66675"/>
                </a:cubicBezTo>
                <a:cubicBezTo>
                  <a:pt x="1511044" y="70935"/>
                  <a:pt x="1526889" y="75249"/>
                  <a:pt x="1543050" y="76200"/>
                </a:cubicBezTo>
                <a:cubicBezTo>
                  <a:pt x="1688986" y="84784"/>
                  <a:pt x="1835072" y="91075"/>
                  <a:pt x="1981200" y="95250"/>
                </a:cubicBezTo>
                <a:cubicBezTo>
                  <a:pt x="2136899" y="99699"/>
                  <a:pt x="3115979" y="112843"/>
                  <a:pt x="3219450" y="114300"/>
                </a:cubicBezTo>
                <a:cubicBezTo>
                  <a:pt x="3248025" y="117475"/>
                  <a:pt x="3276542" y="121222"/>
                  <a:pt x="3305175" y="123825"/>
                </a:cubicBezTo>
                <a:cubicBezTo>
                  <a:pt x="3346402" y="127573"/>
                  <a:pt x="3387831" y="129016"/>
                  <a:pt x="3429000" y="133350"/>
                </a:cubicBezTo>
                <a:cubicBezTo>
                  <a:pt x="3448207" y="135372"/>
                  <a:pt x="3467062" y="139938"/>
                  <a:pt x="3486150" y="142875"/>
                </a:cubicBezTo>
                <a:cubicBezTo>
                  <a:pt x="3508340" y="146289"/>
                  <a:pt x="3530571" y="149433"/>
                  <a:pt x="3552825" y="152400"/>
                </a:cubicBezTo>
                <a:lnTo>
                  <a:pt x="3629025" y="161925"/>
                </a:lnTo>
                <a:cubicBezTo>
                  <a:pt x="3657579" y="165284"/>
                  <a:pt x="3686251" y="167650"/>
                  <a:pt x="3714750" y="171450"/>
                </a:cubicBezTo>
                <a:cubicBezTo>
                  <a:pt x="3821567" y="185692"/>
                  <a:pt x="3722532" y="173395"/>
                  <a:pt x="3829050" y="200025"/>
                </a:cubicBezTo>
                <a:cubicBezTo>
                  <a:pt x="3917945" y="222249"/>
                  <a:pt x="3936183" y="220155"/>
                  <a:pt x="4029075" y="228600"/>
                </a:cubicBezTo>
                <a:cubicBezTo>
                  <a:pt x="4031330" y="229244"/>
                  <a:pt x="4116939" y="254505"/>
                  <a:pt x="4133850" y="257175"/>
                </a:cubicBezTo>
                <a:cubicBezTo>
                  <a:pt x="4181309" y="264668"/>
                  <a:pt x="4229210" y="269098"/>
                  <a:pt x="4276725" y="276225"/>
                </a:cubicBezTo>
                <a:cubicBezTo>
                  <a:pt x="4292735" y="278627"/>
                  <a:pt x="4308349" y="283288"/>
                  <a:pt x="4324350" y="285750"/>
                </a:cubicBezTo>
                <a:cubicBezTo>
                  <a:pt x="4349650" y="289642"/>
                  <a:pt x="4375150" y="292100"/>
                  <a:pt x="4400550" y="295275"/>
                </a:cubicBezTo>
                <a:cubicBezTo>
                  <a:pt x="4473059" y="319445"/>
                  <a:pt x="4438009" y="310387"/>
                  <a:pt x="4505325" y="323850"/>
                </a:cubicBezTo>
                <a:cubicBezTo>
                  <a:pt x="4518025" y="330200"/>
                  <a:pt x="4529825" y="338820"/>
                  <a:pt x="4543425" y="342900"/>
                </a:cubicBezTo>
                <a:cubicBezTo>
                  <a:pt x="4561923" y="348449"/>
                  <a:pt x="4581637" y="348637"/>
                  <a:pt x="4600575" y="352425"/>
                </a:cubicBezTo>
                <a:cubicBezTo>
                  <a:pt x="4613412" y="354992"/>
                  <a:pt x="4625975" y="358775"/>
                  <a:pt x="4638675" y="361950"/>
                </a:cubicBezTo>
                <a:cubicBezTo>
                  <a:pt x="4651375" y="374650"/>
                  <a:pt x="4663138" y="388361"/>
                  <a:pt x="4676775" y="400050"/>
                </a:cubicBezTo>
                <a:cubicBezTo>
                  <a:pt x="4769602" y="479616"/>
                  <a:pt x="4634839" y="348589"/>
                  <a:pt x="4733925" y="447675"/>
                </a:cubicBezTo>
                <a:cubicBezTo>
                  <a:pt x="4737100" y="460375"/>
                  <a:pt x="4738293" y="473743"/>
                  <a:pt x="4743450" y="485775"/>
                </a:cubicBezTo>
                <a:cubicBezTo>
                  <a:pt x="4767162" y="541103"/>
                  <a:pt x="4759676" y="487352"/>
                  <a:pt x="4772025" y="542925"/>
                </a:cubicBezTo>
                <a:cubicBezTo>
                  <a:pt x="4776215" y="561778"/>
                  <a:pt x="4777762" y="581137"/>
                  <a:pt x="4781550" y="600075"/>
                </a:cubicBezTo>
                <a:cubicBezTo>
                  <a:pt x="4784117" y="612912"/>
                  <a:pt x="4787900" y="625475"/>
                  <a:pt x="4791075" y="638175"/>
                </a:cubicBezTo>
                <a:cubicBezTo>
                  <a:pt x="4787900" y="685800"/>
                  <a:pt x="4794325" y="735061"/>
                  <a:pt x="4781550" y="781050"/>
                </a:cubicBezTo>
                <a:cubicBezTo>
                  <a:pt x="4777301" y="796346"/>
                  <a:pt x="4756368" y="800398"/>
                  <a:pt x="4743450" y="809625"/>
                </a:cubicBezTo>
                <a:cubicBezTo>
                  <a:pt x="4697511" y="842439"/>
                  <a:pt x="4723627" y="824486"/>
                  <a:pt x="4648200" y="838200"/>
                </a:cubicBezTo>
                <a:cubicBezTo>
                  <a:pt x="4635320" y="840542"/>
                  <a:pt x="4622428" y="843322"/>
                  <a:pt x="4610100" y="847725"/>
                </a:cubicBezTo>
                <a:cubicBezTo>
                  <a:pt x="4577896" y="859226"/>
                  <a:pt x="4548905" y="882729"/>
                  <a:pt x="4514850" y="885825"/>
                </a:cubicBezTo>
                <a:cubicBezTo>
                  <a:pt x="4356229" y="900245"/>
                  <a:pt x="4445084" y="893291"/>
                  <a:pt x="4248150" y="904875"/>
                </a:cubicBezTo>
                <a:cubicBezTo>
                  <a:pt x="4225925" y="911225"/>
                  <a:pt x="4203198" y="916026"/>
                  <a:pt x="4181475" y="923925"/>
                </a:cubicBezTo>
                <a:cubicBezTo>
                  <a:pt x="4168131" y="928777"/>
                  <a:pt x="4155751" y="936014"/>
                  <a:pt x="4143375" y="942975"/>
                </a:cubicBezTo>
                <a:cubicBezTo>
                  <a:pt x="4104931" y="964600"/>
                  <a:pt x="4068527" y="989924"/>
                  <a:pt x="4029075" y="1009650"/>
                </a:cubicBezTo>
                <a:cubicBezTo>
                  <a:pt x="3963873" y="1042251"/>
                  <a:pt x="3968255" y="1036346"/>
                  <a:pt x="3905250" y="1085850"/>
                </a:cubicBezTo>
                <a:cubicBezTo>
                  <a:pt x="3882233" y="1103935"/>
                  <a:pt x="3860333" y="1123418"/>
                  <a:pt x="3838575" y="1143000"/>
                </a:cubicBezTo>
                <a:cubicBezTo>
                  <a:pt x="3796529" y="1180841"/>
                  <a:pt x="3823423" y="1165802"/>
                  <a:pt x="3771900" y="1200150"/>
                </a:cubicBezTo>
                <a:cubicBezTo>
                  <a:pt x="3737456" y="1223113"/>
                  <a:pt x="3706398" y="1253734"/>
                  <a:pt x="3667125" y="1266825"/>
                </a:cubicBezTo>
                <a:cubicBezTo>
                  <a:pt x="3648075" y="1273175"/>
                  <a:pt x="3627936" y="1276895"/>
                  <a:pt x="3609975" y="1285875"/>
                </a:cubicBezTo>
                <a:cubicBezTo>
                  <a:pt x="3589497" y="1296114"/>
                  <a:pt x="3573869" y="1314956"/>
                  <a:pt x="3552825" y="1323975"/>
                </a:cubicBezTo>
                <a:cubicBezTo>
                  <a:pt x="3528760" y="1334288"/>
                  <a:pt x="3502025" y="1336675"/>
                  <a:pt x="3476625" y="1343025"/>
                </a:cubicBezTo>
                <a:cubicBezTo>
                  <a:pt x="3406801" y="1360481"/>
                  <a:pt x="3434476" y="1354638"/>
                  <a:pt x="3324225" y="1371600"/>
                </a:cubicBezTo>
                <a:cubicBezTo>
                  <a:pt x="3185503" y="1392942"/>
                  <a:pt x="3212673" y="1388668"/>
                  <a:pt x="3086100" y="1400175"/>
                </a:cubicBezTo>
                <a:cubicBezTo>
                  <a:pt x="3076575" y="1403350"/>
                  <a:pt x="3067326" y="1407522"/>
                  <a:pt x="3057525" y="1409700"/>
                </a:cubicBezTo>
                <a:cubicBezTo>
                  <a:pt x="2993525" y="1423922"/>
                  <a:pt x="2978907" y="1418210"/>
                  <a:pt x="2905125" y="1428750"/>
                </a:cubicBezTo>
                <a:cubicBezTo>
                  <a:pt x="2869984" y="1433770"/>
                  <a:pt x="2835843" y="1447259"/>
                  <a:pt x="2800350" y="1447800"/>
                </a:cubicBezTo>
                <a:lnTo>
                  <a:pt x="1028700" y="1457325"/>
                </a:lnTo>
                <a:cubicBezTo>
                  <a:pt x="996950" y="1460500"/>
                  <a:pt x="965112" y="1462892"/>
                  <a:pt x="933450" y="1466850"/>
                </a:cubicBezTo>
                <a:cubicBezTo>
                  <a:pt x="914286" y="1469245"/>
                  <a:pt x="895464" y="1473980"/>
                  <a:pt x="876300" y="1476375"/>
                </a:cubicBezTo>
                <a:cubicBezTo>
                  <a:pt x="844638" y="1480333"/>
                  <a:pt x="812800" y="1482725"/>
                  <a:pt x="781050" y="1485900"/>
                </a:cubicBezTo>
                <a:lnTo>
                  <a:pt x="333375" y="1476375"/>
                </a:lnTo>
                <a:cubicBezTo>
                  <a:pt x="309704" y="1475447"/>
                  <a:pt x="223096" y="1439998"/>
                  <a:pt x="219075" y="1438275"/>
                </a:cubicBezTo>
                <a:cubicBezTo>
                  <a:pt x="203726" y="1431697"/>
                  <a:pt x="151676" y="1406940"/>
                  <a:pt x="133350" y="1390650"/>
                </a:cubicBezTo>
                <a:cubicBezTo>
                  <a:pt x="113214" y="1372752"/>
                  <a:pt x="90061" y="1356602"/>
                  <a:pt x="76200" y="1333500"/>
                </a:cubicBezTo>
                <a:cubicBezTo>
                  <a:pt x="66675" y="1317625"/>
                  <a:pt x="57437" y="1301574"/>
                  <a:pt x="47625" y="1285875"/>
                </a:cubicBezTo>
                <a:cubicBezTo>
                  <a:pt x="41558" y="1276167"/>
                  <a:pt x="33224" y="1267761"/>
                  <a:pt x="28575" y="1257300"/>
                </a:cubicBezTo>
                <a:cubicBezTo>
                  <a:pt x="10997" y="1217750"/>
                  <a:pt x="8149" y="1193269"/>
                  <a:pt x="0" y="1152525"/>
                </a:cubicBezTo>
                <a:cubicBezTo>
                  <a:pt x="3175" y="1114425"/>
                  <a:pt x="4472" y="1076122"/>
                  <a:pt x="9525" y="1038225"/>
                </a:cubicBezTo>
                <a:cubicBezTo>
                  <a:pt x="10852" y="1028273"/>
                  <a:pt x="16615" y="1019390"/>
                  <a:pt x="19050" y="1009650"/>
                </a:cubicBezTo>
                <a:cubicBezTo>
                  <a:pt x="32645" y="955268"/>
                  <a:pt x="23433" y="972815"/>
                  <a:pt x="38100" y="923925"/>
                </a:cubicBezTo>
                <a:cubicBezTo>
                  <a:pt x="40981" y="914322"/>
                  <a:pt x="65520" y="847163"/>
                  <a:pt x="66675" y="828675"/>
                </a:cubicBezTo>
                <a:cubicBezTo>
                  <a:pt x="69052" y="790649"/>
                  <a:pt x="66675" y="815975"/>
                  <a:pt x="66675" y="723900"/>
                </a:cubicBezTo>
                <a:close/>
              </a:path>
            </a:pathLst>
          </a:cu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12904539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5" name="タイトル 1"/>
          <p:cNvSpPr txBox="1">
            <a:spLocks/>
          </p:cNvSpPr>
          <p:nvPr/>
        </p:nvSpPr>
        <p:spPr bwMode="gray">
          <a:xfrm>
            <a:off x="4095517" y="3356990"/>
            <a:ext cx="3459601" cy="646331"/>
          </a:xfrm>
          <a:prstGeom prst="rect">
            <a:avLst/>
          </a:prstGeom>
        </p:spPr>
        <p:txBody>
          <a:bodyPr wrap="none">
            <a:spAutoFit/>
          </a:bodyPr>
          <a:lstStyle>
            <a:lvl1pPr algn="ctr" rtl="0" eaLnBrk="0" fontAlgn="base" hangingPunct="0">
              <a:spcBef>
                <a:spcPct val="0"/>
              </a:spcBef>
              <a:spcAft>
                <a:spcPct val="0"/>
              </a:spcAft>
              <a:defRPr kumimoji="1" sz="2400" kern="1200">
                <a:solidFill>
                  <a:schemeClr val="tx1"/>
                </a:solidFill>
                <a:latin typeface="+mj-ea"/>
                <a:ea typeface="+mj-ea"/>
                <a:cs typeface="+mj-cs"/>
              </a:defRPr>
            </a:lvl1pPr>
            <a:lvl2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2pPr>
            <a:lvl3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3pPr>
            <a:lvl4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4pPr>
            <a:lvl5pPr algn="ctr" rtl="0" eaLnBrk="0" fontAlgn="base" hangingPunct="0">
              <a:spcBef>
                <a:spcPct val="0"/>
              </a:spcBef>
              <a:spcAft>
                <a:spcPct val="0"/>
              </a:spcAft>
              <a:defRPr kumimoji="1" sz="4400">
                <a:solidFill>
                  <a:schemeClr val="tx1"/>
                </a:solidFill>
                <a:latin typeface="Arial Rounded MT Bold" pitchFamily="34" charset="0"/>
                <a:ea typeface="HGPｺﾞｼｯｸE" pitchFamily="50" charset="-128"/>
              </a:defRPr>
            </a:lvl5pPr>
            <a:lvl6pPr marL="4572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6pPr>
            <a:lvl7pPr marL="9144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7pPr>
            <a:lvl8pPr marL="13716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8pPr>
            <a:lvl9pPr marL="1828800" algn="ctr" rtl="0" fontAlgn="base">
              <a:spcBef>
                <a:spcPct val="0"/>
              </a:spcBef>
              <a:spcAft>
                <a:spcPct val="0"/>
              </a:spcAft>
              <a:defRPr kumimoji="1" sz="4400">
                <a:solidFill>
                  <a:schemeClr val="tx1"/>
                </a:solidFill>
                <a:latin typeface="Arial Rounded MT Bold" pitchFamily="34" charset="0"/>
                <a:ea typeface="HGPｺﾞｼｯｸE" pitchFamily="50" charset="-128"/>
              </a:defRPr>
            </a:lvl9pPr>
          </a:lstStyle>
          <a:p>
            <a:r>
              <a:rPr lang="en-US" altLang="ja-JP" sz="3600" b="1" dirty="0">
                <a:latin typeface="Meiryo UI" pitchFamily="50" charset="-128"/>
                <a:ea typeface="Meiryo UI" pitchFamily="50" charset="-128"/>
              </a:rPr>
              <a:t>8. Conclusion</a:t>
            </a:r>
            <a:endParaRPr lang="ja-JP" altLang="en-US" sz="3600" b="1" dirty="0">
              <a:latin typeface="Meiryo UI" pitchFamily="50" charset="-128"/>
              <a:ea typeface="Meiryo UI" pitchFamily="50" charset="-128"/>
            </a:endParaRPr>
          </a:p>
        </p:txBody>
      </p:sp>
    </p:spTree>
    <p:extLst>
      <p:ext uri="{BB962C8B-B14F-4D97-AF65-F5344CB8AC3E}">
        <p14:creationId xmlns:p14="http://schemas.microsoft.com/office/powerpoint/2010/main" val="1354922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19170" y="116540"/>
            <a:ext cx="3427605" cy="523220"/>
          </a:xfrm>
        </p:spPr>
        <p:txBody>
          <a:bodyPr/>
          <a:lstStyle/>
          <a:p>
            <a:pPr algn="l"/>
            <a:r>
              <a:rPr lang="en-US" altLang="ja-JP" sz="2800" b="1" dirty="0">
                <a:latin typeface="Meiryo UI" pitchFamily="50" charset="-128"/>
                <a:ea typeface="Meiryo UI" pitchFamily="50" charset="-128"/>
              </a:rPr>
              <a:t>0-1. Terminology</a:t>
            </a:r>
            <a:endParaRPr lang="ja-JP" altLang="en-US" sz="2800" b="1" dirty="0">
              <a:latin typeface="Meiryo UI" pitchFamily="50" charset="-128"/>
              <a:ea typeface="Meiryo UI" pitchFamily="50" charset="-128"/>
            </a:endParaRPr>
          </a:p>
        </p:txBody>
      </p:sp>
      <p:graphicFrame>
        <p:nvGraphicFramePr>
          <p:cNvPr id="36" name="表 35"/>
          <p:cNvGraphicFramePr>
            <a:graphicFrameLocks noGrp="1"/>
          </p:cNvGraphicFramePr>
          <p:nvPr>
            <p:extLst>
              <p:ext uri="{D42A27DB-BD31-4B8C-83A1-F6EECF244321}">
                <p14:modId xmlns:p14="http://schemas.microsoft.com/office/powerpoint/2010/main" val="3863650135"/>
              </p:ext>
            </p:extLst>
          </p:nvPr>
        </p:nvGraphicFramePr>
        <p:xfrm>
          <a:off x="119170" y="980660"/>
          <a:ext cx="11953660" cy="2746168"/>
        </p:xfrm>
        <a:graphic>
          <a:graphicData uri="http://schemas.openxmlformats.org/drawingml/2006/table">
            <a:tbl>
              <a:tblPr firstRow="1" bandRow="1">
                <a:tableStyleId>{5C22544A-7EE6-4342-B048-85BDC9FD1C3A}</a:tableStyleId>
              </a:tblPr>
              <a:tblGrid>
                <a:gridCol w="2232310">
                  <a:extLst>
                    <a:ext uri="{9D8B030D-6E8A-4147-A177-3AD203B41FA5}">
                      <a16:colId xmlns:a16="http://schemas.microsoft.com/office/drawing/2014/main" val="20000"/>
                    </a:ext>
                  </a:extLst>
                </a:gridCol>
                <a:gridCol w="5760800">
                  <a:extLst>
                    <a:ext uri="{9D8B030D-6E8A-4147-A177-3AD203B41FA5}">
                      <a16:colId xmlns:a16="http://schemas.microsoft.com/office/drawing/2014/main" val="20001"/>
                    </a:ext>
                  </a:extLst>
                </a:gridCol>
                <a:gridCol w="3960550">
                  <a:extLst>
                    <a:ext uri="{9D8B030D-6E8A-4147-A177-3AD203B41FA5}">
                      <a16:colId xmlns:a16="http://schemas.microsoft.com/office/drawing/2014/main" val="53471679"/>
                    </a:ext>
                  </a:extLst>
                </a:gridCol>
              </a:tblGrid>
              <a:tr h="370467">
                <a:tc>
                  <a:txBody>
                    <a:bodyPr/>
                    <a:lstStyle/>
                    <a:p>
                      <a:pPr algn="ctr"/>
                      <a:r>
                        <a:rPr kumimoji="1" lang="en-US" altLang="ja-JP" sz="2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Term </a:t>
                      </a:r>
                      <a:endPar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2000" dirty="0">
                          <a:latin typeface="Meiryo UI" pitchFamily="50" charset="-128"/>
                          <a:ea typeface="Meiryo UI" pitchFamily="50" charset="-128"/>
                        </a:rPr>
                        <a:t>Outline</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2000" dirty="0">
                          <a:latin typeface="Meiryo UI" pitchFamily="50" charset="-128"/>
                          <a:ea typeface="Meiryo UI" pitchFamily="50" charset="-128"/>
                        </a:rPr>
                        <a:t>Others</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984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kern="1200" dirty="0">
                          <a:solidFill>
                            <a:schemeClr val="dk1"/>
                          </a:solidFill>
                          <a:latin typeface="Meiryo UI" panose="020B0604030504040204" pitchFamily="50" charset="-128"/>
                          <a:ea typeface="Meiryo UI" panose="020B0604030504040204" pitchFamily="50" charset="-128"/>
                          <a:cs typeface="+mn-cs"/>
                        </a:rPr>
                        <a:t>Health</a:t>
                      </a:r>
                      <a:endParaRPr kumimoji="1" lang="ja-JP" altLang="en-US" sz="24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0" dirty="0" smtClean="0">
                          <a:solidFill>
                            <a:schemeClr val="tx1"/>
                          </a:solidFill>
                          <a:effectLst/>
                          <a:latin typeface="Meiryo UI" pitchFamily="50" charset="-128"/>
                          <a:ea typeface="Meiryo UI" pitchFamily="50" charset="-128"/>
                        </a:rPr>
                        <a:t>「健康とは、身体的、精神的、社会的に完全に良好な状態であり、単に病気や虚弱でないことを意味するものではありません。</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0" dirty="0">
                          <a:solidFill>
                            <a:schemeClr val="tx1"/>
                          </a:solidFill>
                          <a:effectLst/>
                          <a:latin typeface="Meiryo UI" pitchFamily="50" charset="-128"/>
                          <a:ea typeface="Meiryo UI" pitchFamily="50" charset="-128"/>
                        </a:rPr>
                        <a:t>Definition </a:t>
                      </a:r>
                      <a:r>
                        <a:rPr lang="en-US" altLang="ja-JP" sz="1800" b="0" baseline="0" dirty="0">
                          <a:solidFill>
                            <a:schemeClr val="tx1"/>
                          </a:solidFill>
                          <a:effectLst/>
                          <a:latin typeface="Meiryo UI" pitchFamily="50" charset="-128"/>
                          <a:ea typeface="Meiryo UI" pitchFamily="50" charset="-128"/>
                        </a:rPr>
                        <a:t>by WHO </a:t>
                      </a:r>
                      <a:endParaRPr lang="ja-JP" altLang="en-US" sz="1800" b="0"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49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kern="1200" dirty="0">
                          <a:solidFill>
                            <a:schemeClr val="dk1"/>
                          </a:solidFill>
                          <a:latin typeface="Meiryo UI" panose="020B0604030504040204" pitchFamily="50" charset="-128"/>
                          <a:ea typeface="Meiryo UI" panose="020B0604030504040204" pitchFamily="50" charset="-128"/>
                          <a:cs typeface="+mn-cs"/>
                        </a:rPr>
                        <a:t>Well-being</a:t>
                      </a:r>
                      <a:endParaRPr kumimoji="1" lang="ja-JP" altLang="en-US" sz="24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chemeClr val="tx1"/>
                          </a:solidFill>
                          <a:effectLst/>
                          <a:latin typeface="Meiryo UI" pitchFamily="50" charset="-128"/>
                          <a:ea typeface="Meiryo UI" pitchFamily="50" charset="-128"/>
                        </a:rPr>
                        <a:t>身体的、精神的、社会的な生活のあらゆる面で幸福で満たされた状態。</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0" dirty="0">
                          <a:solidFill>
                            <a:srgbClr val="0000FF"/>
                          </a:solidFill>
                          <a:effectLst/>
                          <a:latin typeface="Meiryo UI" pitchFamily="50" charset="-128"/>
                          <a:ea typeface="Meiryo UI" pitchFamily="50" charset="-128"/>
                        </a:rPr>
                        <a:t>Using this</a:t>
                      </a:r>
                      <a:r>
                        <a:rPr lang="en-US" altLang="ja-JP" sz="1800" b="0" baseline="0" dirty="0">
                          <a:solidFill>
                            <a:srgbClr val="0000FF"/>
                          </a:solidFill>
                          <a:effectLst/>
                          <a:latin typeface="Meiryo UI" pitchFamily="50" charset="-128"/>
                          <a:ea typeface="Meiryo UI" pitchFamily="50" charset="-128"/>
                        </a:rPr>
                        <a:t> icon </a:t>
                      </a:r>
                      <a:r>
                        <a:rPr lang="ja-JP" altLang="en-US" sz="1800" b="0" baseline="0" dirty="0">
                          <a:solidFill>
                            <a:srgbClr val="0000FF"/>
                          </a:solidFill>
                          <a:effectLst/>
                          <a:latin typeface="Meiryo UI" pitchFamily="50" charset="-128"/>
                          <a:ea typeface="Meiryo UI" pitchFamily="50" charset="-128"/>
                        </a:rPr>
                        <a:t>→</a:t>
                      </a:r>
                      <a:r>
                        <a:rPr lang="en-US" altLang="ja-JP" sz="1800" b="0" baseline="0" dirty="0">
                          <a:solidFill>
                            <a:srgbClr val="0000FF"/>
                          </a:solidFill>
                          <a:effectLst/>
                          <a:latin typeface="Meiryo UI" pitchFamily="50" charset="-128"/>
                          <a:ea typeface="Meiryo UI" pitchFamily="50" charset="-128"/>
                        </a:rPr>
                        <a:t> </a:t>
                      </a:r>
                      <a:endParaRPr lang="ja-JP" altLang="en-US" sz="1800" b="0"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8549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kern="1200" dirty="0">
                          <a:solidFill>
                            <a:schemeClr val="dk1"/>
                          </a:solidFill>
                          <a:latin typeface="Meiryo UI" panose="020B0604030504040204" pitchFamily="50" charset="-128"/>
                          <a:ea typeface="Meiryo UI" panose="020B0604030504040204" pitchFamily="50" charset="-128"/>
                          <a:cs typeface="+mn-cs"/>
                        </a:rPr>
                        <a:t>Satisfaction</a:t>
                      </a:r>
                      <a:endParaRPr kumimoji="1" lang="ja-JP" altLang="en-US" sz="2400" b="1" kern="1200" dirty="0">
                        <a:solidFill>
                          <a:schemeClr val="dk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chemeClr val="tx1"/>
                          </a:solidFill>
                          <a:effectLst/>
                          <a:latin typeface="Meiryo UI" pitchFamily="50" charset="-128"/>
                          <a:ea typeface="Meiryo UI" pitchFamily="50" charset="-128"/>
                        </a:rPr>
                        <a:t>自分の希望、期待、または要求が満たされること、またはそれによって得られる喜び</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800" b="0" dirty="0">
                          <a:solidFill>
                            <a:srgbClr val="0000FF"/>
                          </a:solidFill>
                          <a:effectLst/>
                          <a:latin typeface="Meiryo UI" pitchFamily="50" charset="-128"/>
                          <a:ea typeface="Meiryo UI" pitchFamily="50" charset="-128"/>
                        </a:rPr>
                        <a:t>Using this icon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52948"/>
                  </a:ext>
                </a:extLst>
              </a:tr>
            </a:tbl>
          </a:graphicData>
        </a:graphic>
      </p:graphicFrame>
      <p:pic>
        <p:nvPicPr>
          <p:cNvPr id="37" name="図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590" y="2348850"/>
            <a:ext cx="782317" cy="683844"/>
          </a:xfrm>
          <a:prstGeom prst="rect">
            <a:avLst/>
          </a:prstGeom>
        </p:spPr>
      </p:pic>
      <p:pic>
        <p:nvPicPr>
          <p:cNvPr id="39" name="図 38"/>
          <p:cNvPicPr>
            <a:picLocks noChangeAspect="1"/>
          </p:cNvPicPr>
          <p:nvPr/>
        </p:nvPicPr>
        <p:blipFill>
          <a:blip r:embed="rId4"/>
          <a:stretch>
            <a:fillRect/>
          </a:stretch>
        </p:blipFill>
        <p:spPr>
          <a:xfrm>
            <a:off x="10449712" y="3217205"/>
            <a:ext cx="664566" cy="672672"/>
          </a:xfrm>
          <a:prstGeom prst="rect">
            <a:avLst/>
          </a:prstGeom>
        </p:spPr>
      </p:pic>
      <p:pic>
        <p:nvPicPr>
          <p:cNvPr id="40" name="図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00" y="4581160"/>
            <a:ext cx="1290585" cy="1128134"/>
          </a:xfrm>
          <a:prstGeom prst="rect">
            <a:avLst/>
          </a:prstGeom>
        </p:spPr>
      </p:pic>
      <p:sp>
        <p:nvSpPr>
          <p:cNvPr id="3" name="正方形/長方形 2"/>
          <p:cNvSpPr/>
          <p:nvPr/>
        </p:nvSpPr>
        <p:spPr>
          <a:xfrm>
            <a:off x="2997060" y="4221110"/>
            <a:ext cx="5979339" cy="2462213"/>
          </a:xfrm>
          <a:prstGeom prst="rect">
            <a:avLst/>
          </a:prstGeom>
        </p:spPr>
        <p:txBody>
          <a:bodyPr wrap="square">
            <a:spAutoFit/>
          </a:bodyPr>
          <a:lstStyle/>
          <a:p>
            <a:r>
              <a:rPr lang="ja-JP" altLang="en-US" sz="2200" b="1" dirty="0" err="1">
                <a:latin typeface="Meiryo UI" panose="020B0604030504040204" pitchFamily="50" charset="-128"/>
                <a:ea typeface="Meiryo UI" panose="020B0604030504040204" pitchFamily="50" charset="-128"/>
              </a:rPr>
              <a:t>ー</a:t>
            </a:r>
            <a:r>
              <a:rPr lang="ja-JP" altLang="en-US" sz="2200" b="1" dirty="0">
                <a:latin typeface="Meiryo UI" panose="020B0604030504040204" pitchFamily="50" charset="-128"/>
                <a:ea typeface="Meiryo UI" panose="020B0604030504040204" pitchFamily="50" charset="-128"/>
              </a:rPr>
              <a:t> ポジティブな</a:t>
            </a:r>
            <a:r>
              <a:rPr lang="ja-JP" altLang="en-US" sz="2200" b="1" dirty="0" smtClean="0">
                <a:latin typeface="Meiryo UI" panose="020B0604030504040204" pitchFamily="50" charset="-128"/>
                <a:ea typeface="Meiryo UI" panose="020B0604030504040204" pitchFamily="50" charset="-128"/>
              </a:rPr>
              <a:t>感情</a:t>
            </a:r>
            <a:endParaRPr lang="en-US" altLang="ja-JP" sz="2200" b="1" dirty="0" smtClean="0">
              <a:latin typeface="Meiryo UI" panose="020B0604030504040204" pitchFamily="50" charset="-128"/>
              <a:ea typeface="Meiryo UI" panose="020B0604030504040204" pitchFamily="50" charset="-128"/>
            </a:endParaRPr>
          </a:p>
          <a:p>
            <a:r>
              <a:rPr lang="ja-JP" altLang="en-US" sz="2200" b="1" dirty="0" err="1" smtClean="0">
                <a:latin typeface="Meiryo UI" panose="020B0604030504040204" pitchFamily="50" charset="-128"/>
                <a:ea typeface="Meiryo UI" panose="020B0604030504040204" pitchFamily="50" charset="-128"/>
              </a:rPr>
              <a:t>ー</a:t>
            </a:r>
            <a:r>
              <a:rPr lang="ja-JP" altLang="en-US" sz="2200" b="1" dirty="0" smtClean="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やる気と</a:t>
            </a:r>
            <a:r>
              <a:rPr lang="ja-JP" altLang="en-US" sz="2200" b="1" dirty="0" smtClean="0">
                <a:latin typeface="Meiryo UI" panose="020B0604030504040204" pitchFamily="50" charset="-128"/>
                <a:ea typeface="Meiryo UI" panose="020B0604030504040204" pitchFamily="50" charset="-128"/>
              </a:rPr>
              <a:t>没頭</a:t>
            </a:r>
            <a:endParaRPr lang="en-US" altLang="ja-JP" sz="2200" b="1" dirty="0" smtClean="0">
              <a:latin typeface="Meiryo UI" panose="020B0604030504040204" pitchFamily="50" charset="-128"/>
              <a:ea typeface="Meiryo UI" panose="020B0604030504040204" pitchFamily="50" charset="-128"/>
            </a:endParaRPr>
          </a:p>
          <a:p>
            <a:r>
              <a:rPr lang="ja-JP" altLang="en-US" sz="2200" b="1" dirty="0" err="1" smtClean="0">
                <a:latin typeface="Meiryo UI" panose="020B0604030504040204" pitchFamily="50" charset="-128"/>
                <a:ea typeface="Meiryo UI" panose="020B0604030504040204" pitchFamily="50" charset="-128"/>
              </a:rPr>
              <a:t>ー</a:t>
            </a:r>
            <a:r>
              <a:rPr lang="ja-JP" altLang="en-US" sz="2200" b="1" dirty="0" smtClean="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自己への</a:t>
            </a:r>
            <a:r>
              <a:rPr lang="ja-JP" altLang="en-US" sz="2200" b="1" dirty="0" smtClean="0">
                <a:latin typeface="Meiryo UI" panose="020B0604030504040204" pitchFamily="50" charset="-128"/>
                <a:ea typeface="Meiryo UI" panose="020B0604030504040204" pitchFamily="50" charset="-128"/>
              </a:rPr>
              <a:t>気づき</a:t>
            </a:r>
            <a:endParaRPr lang="en-US" altLang="ja-JP" sz="2200" b="1" dirty="0" smtClean="0">
              <a:latin typeface="Meiryo UI" panose="020B0604030504040204" pitchFamily="50" charset="-128"/>
              <a:ea typeface="Meiryo UI" panose="020B0604030504040204" pitchFamily="50" charset="-128"/>
            </a:endParaRPr>
          </a:p>
          <a:p>
            <a:r>
              <a:rPr lang="ja-JP" altLang="en-US" sz="2200" b="1" dirty="0" err="1" smtClean="0">
                <a:latin typeface="Meiryo UI" panose="020B0604030504040204" pitchFamily="50" charset="-128"/>
                <a:ea typeface="Meiryo UI" panose="020B0604030504040204" pitchFamily="50" charset="-128"/>
              </a:rPr>
              <a:t>ー</a:t>
            </a:r>
            <a:r>
              <a:rPr lang="ja-JP" altLang="en-US" sz="2200" b="1" dirty="0" smtClean="0">
                <a:latin typeface="Meiryo UI" panose="020B0604030504040204" pitchFamily="50" charset="-128"/>
                <a:ea typeface="Meiryo UI" panose="020B0604030504040204" pitchFamily="50" charset="-128"/>
              </a:rPr>
              <a:t> マインドフルネス</a:t>
            </a:r>
            <a:endParaRPr lang="en-US" altLang="ja-JP" sz="2200" b="1" dirty="0" smtClean="0">
              <a:latin typeface="Meiryo UI" panose="020B0604030504040204" pitchFamily="50" charset="-128"/>
              <a:ea typeface="Meiryo UI" panose="020B0604030504040204" pitchFamily="50" charset="-128"/>
            </a:endParaRPr>
          </a:p>
          <a:p>
            <a:r>
              <a:rPr lang="ja-JP" altLang="en-US" sz="2200" b="1" dirty="0" err="1" smtClean="0">
                <a:latin typeface="Meiryo UI" panose="020B0604030504040204" pitchFamily="50" charset="-128"/>
                <a:ea typeface="Meiryo UI" panose="020B0604030504040204" pitchFamily="50" charset="-128"/>
              </a:rPr>
              <a:t>ー</a:t>
            </a:r>
            <a:r>
              <a:rPr lang="ja-JP" altLang="en-US" sz="2200" b="1" dirty="0" smtClean="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心理的抵抗力・</a:t>
            </a:r>
            <a:r>
              <a:rPr lang="ja-JP" altLang="en-US" sz="2200" b="1" dirty="0" smtClean="0">
                <a:latin typeface="Meiryo UI" panose="020B0604030504040204" pitchFamily="50" charset="-128"/>
                <a:ea typeface="Meiryo UI" panose="020B0604030504040204" pitchFamily="50" charset="-128"/>
              </a:rPr>
              <a:t>レジリエンス</a:t>
            </a:r>
            <a:endParaRPr lang="en-US" altLang="ja-JP" sz="2200" b="1" dirty="0" smtClean="0">
              <a:latin typeface="Meiryo UI" panose="020B0604030504040204" pitchFamily="50" charset="-128"/>
              <a:ea typeface="Meiryo UI" panose="020B0604030504040204" pitchFamily="50" charset="-128"/>
            </a:endParaRPr>
          </a:p>
          <a:p>
            <a:r>
              <a:rPr lang="ja-JP" altLang="en-US" sz="2200" b="1" dirty="0" err="1" smtClean="0">
                <a:latin typeface="Meiryo UI" panose="020B0604030504040204" pitchFamily="50" charset="-128"/>
                <a:ea typeface="Meiryo UI" panose="020B0604030504040204" pitchFamily="50" charset="-128"/>
              </a:rPr>
              <a:t>ー</a:t>
            </a:r>
            <a:r>
              <a:rPr lang="ja-JP" altLang="en-US" sz="2200" b="1" dirty="0" smtClean="0">
                <a:latin typeface="Meiryo UI" panose="020B0604030504040204" pitchFamily="50" charset="-128"/>
                <a:ea typeface="Meiryo UI" panose="020B0604030504040204" pitchFamily="50" charset="-128"/>
              </a:rPr>
              <a:t> 共感性</a:t>
            </a:r>
            <a:endParaRPr lang="en-US" altLang="ja-JP" sz="2200" b="1" dirty="0" smtClean="0">
              <a:latin typeface="Meiryo UI" panose="020B0604030504040204" pitchFamily="50" charset="-128"/>
              <a:ea typeface="Meiryo UI" panose="020B0604030504040204" pitchFamily="50" charset="-128"/>
            </a:endParaRPr>
          </a:p>
          <a:p>
            <a:r>
              <a:rPr lang="ja-JP" altLang="en-US" sz="2200" b="1" dirty="0" err="1" smtClean="0">
                <a:latin typeface="Meiryo UI" panose="020B0604030504040204" pitchFamily="50" charset="-128"/>
                <a:ea typeface="Meiryo UI" panose="020B0604030504040204" pitchFamily="50" charset="-128"/>
              </a:rPr>
              <a:t>ー</a:t>
            </a:r>
            <a:r>
              <a:rPr lang="ja-JP" altLang="en-US" sz="2200" b="1" dirty="0" smtClean="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思いやりと利他的行動</a:t>
            </a:r>
          </a:p>
        </p:txBody>
      </p:sp>
      <p:sp>
        <p:nvSpPr>
          <p:cNvPr id="9" name="左中かっこ 8"/>
          <p:cNvSpPr/>
          <p:nvPr/>
        </p:nvSpPr>
        <p:spPr>
          <a:xfrm>
            <a:off x="2633926" y="4352120"/>
            <a:ext cx="363136" cy="2246769"/>
          </a:xfrm>
          <a:prstGeom prst="leftBrace">
            <a:avLst>
              <a:gd name="adj1" fmla="val 57887"/>
              <a:gd name="adj2" fmla="val 50000"/>
            </a:avLst>
          </a:prstGeom>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3" name="図 42"/>
          <p:cNvPicPr>
            <a:picLocks noChangeAspect="1"/>
          </p:cNvPicPr>
          <p:nvPr/>
        </p:nvPicPr>
        <p:blipFill>
          <a:blip r:embed="rId4"/>
          <a:stretch>
            <a:fillRect/>
          </a:stretch>
        </p:blipFill>
        <p:spPr>
          <a:xfrm>
            <a:off x="10449712" y="4995148"/>
            <a:ext cx="942703" cy="954202"/>
          </a:xfrm>
          <a:prstGeom prst="rect">
            <a:avLst/>
          </a:prstGeom>
        </p:spPr>
      </p:pic>
      <p:cxnSp>
        <p:nvCxnSpPr>
          <p:cNvPr id="12" name="直線矢印コネクタ 11"/>
          <p:cNvCxnSpPr/>
          <p:nvPr/>
        </p:nvCxnSpPr>
        <p:spPr>
          <a:xfrm>
            <a:off x="5303890" y="5452216"/>
            <a:ext cx="5040700" cy="0"/>
          </a:xfrm>
          <a:prstGeom prst="straightConnector1">
            <a:avLst/>
          </a:prstGeom>
          <a:ln w="50800">
            <a:solidFill>
              <a:srgbClr val="0000FF"/>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427876" y="6421713"/>
            <a:ext cx="1923604" cy="461665"/>
          </a:xfrm>
          <a:prstGeom prst="rect">
            <a:avLst/>
          </a:prstGeom>
        </p:spPr>
        <p:txBody>
          <a:bodyPr wrap="none">
            <a:spAutoFit/>
          </a:bodyPr>
          <a:lstStyle/>
          <a:p>
            <a:r>
              <a:rPr lang="ja-JP" altLang="en-US" sz="2400" b="1" dirty="0">
                <a:solidFill>
                  <a:srgbClr val="0000FF"/>
                </a:solidFill>
                <a:latin typeface="Meiryo UI" panose="020B0604030504040204" pitchFamily="50" charset="-128"/>
                <a:ea typeface="Meiryo UI" panose="020B0604030504040204" pitchFamily="50" charset="-128"/>
              </a:rPr>
              <a:t>Well-being</a:t>
            </a:r>
          </a:p>
        </p:txBody>
      </p:sp>
      <p:sp>
        <p:nvSpPr>
          <p:cNvPr id="47" name="正方形/長方形 46"/>
          <p:cNvSpPr/>
          <p:nvPr/>
        </p:nvSpPr>
        <p:spPr>
          <a:xfrm>
            <a:off x="9984540" y="6309400"/>
            <a:ext cx="1107996" cy="461665"/>
          </a:xfrm>
          <a:prstGeom prst="rect">
            <a:avLst/>
          </a:prstGeom>
        </p:spPr>
        <p:txBody>
          <a:bodyPr wrap="none">
            <a:spAutoFit/>
          </a:bodyPr>
          <a:lstStyle/>
          <a:p>
            <a:r>
              <a:rPr lang="ja-JP" altLang="en-US" sz="2400" b="1" dirty="0">
                <a:solidFill>
                  <a:srgbClr val="0000FF"/>
                </a:solidFill>
                <a:latin typeface="Meiryo UI" panose="020B0604030504040204" pitchFamily="50" charset="-128"/>
                <a:ea typeface="Meiryo UI" panose="020B0604030504040204" pitchFamily="50" charset="-128"/>
              </a:rPr>
              <a:t>満足度</a:t>
            </a:r>
          </a:p>
        </p:txBody>
      </p:sp>
      <p:sp>
        <p:nvSpPr>
          <p:cNvPr id="48" name="正方形/長方形 47"/>
          <p:cNvSpPr/>
          <p:nvPr/>
        </p:nvSpPr>
        <p:spPr>
          <a:xfrm>
            <a:off x="7614093" y="5018096"/>
            <a:ext cx="800219" cy="461665"/>
          </a:xfrm>
          <a:prstGeom prst="rect">
            <a:avLst/>
          </a:prstGeom>
        </p:spPr>
        <p:txBody>
          <a:bodyPr wrap="none">
            <a:spAutoFit/>
          </a:bodyPr>
          <a:lstStyle/>
          <a:p>
            <a:r>
              <a:rPr lang="ja-JP" altLang="en-US" sz="2400" b="1" dirty="0">
                <a:solidFill>
                  <a:srgbClr val="0000FF"/>
                </a:solidFill>
                <a:latin typeface="Meiryo UI" panose="020B0604030504040204" pitchFamily="50" charset="-128"/>
                <a:ea typeface="Meiryo UI" panose="020B0604030504040204" pitchFamily="50" charset="-128"/>
              </a:rPr>
              <a:t>類似</a:t>
            </a:r>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6320" y="2348850"/>
            <a:ext cx="747097" cy="769967"/>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8704" y="2721050"/>
            <a:ext cx="354410" cy="354410"/>
          </a:xfrm>
          <a:prstGeom prst="rect">
            <a:avLst/>
          </a:prstGeom>
        </p:spPr>
      </p:pic>
      <p:grpSp>
        <p:nvGrpSpPr>
          <p:cNvPr id="2" name="グループ化 1"/>
          <p:cNvGrpSpPr/>
          <p:nvPr/>
        </p:nvGrpSpPr>
        <p:grpSpPr>
          <a:xfrm>
            <a:off x="1265735" y="5202177"/>
            <a:ext cx="1054838" cy="1087129"/>
            <a:chOff x="11378720" y="2501250"/>
            <a:chExt cx="747097" cy="769967"/>
          </a:xfrm>
        </p:grpSpPr>
        <p:pic>
          <p:nvPicPr>
            <p:cNvPr id="16" name="図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8720" y="2501250"/>
              <a:ext cx="747097" cy="769967"/>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41104" y="2873450"/>
              <a:ext cx="354410" cy="354410"/>
            </a:xfrm>
            <a:prstGeom prst="rect">
              <a:avLst/>
            </a:prstGeom>
          </p:spPr>
        </p:pic>
      </p:grpSp>
      <p:sp>
        <p:nvSpPr>
          <p:cNvPr id="5" name="正方形/長方形 4"/>
          <p:cNvSpPr/>
          <p:nvPr/>
        </p:nvSpPr>
        <p:spPr>
          <a:xfrm>
            <a:off x="7426005" y="4545428"/>
            <a:ext cx="1483098" cy="369332"/>
          </a:xfrm>
          <a:prstGeom prst="rect">
            <a:avLst/>
          </a:prstGeom>
        </p:spPr>
        <p:txBody>
          <a:bodyPr wrap="none">
            <a:spAutoFit/>
          </a:bodyPr>
          <a:lstStyle/>
          <a:p>
            <a:r>
              <a:rPr lang="ja-JP" altLang="en-US" dirty="0">
                <a:solidFill>
                  <a:srgbClr val="FF0000"/>
                </a:solidFill>
              </a:rPr>
              <a:t>やる気と没頭</a:t>
            </a:r>
          </a:p>
        </p:txBody>
      </p:sp>
      <p:sp>
        <p:nvSpPr>
          <p:cNvPr id="20" name="正方形/長方形 19"/>
          <p:cNvSpPr/>
          <p:nvPr/>
        </p:nvSpPr>
        <p:spPr>
          <a:xfrm>
            <a:off x="4835298" y="5883104"/>
            <a:ext cx="646331" cy="369332"/>
          </a:xfrm>
          <a:prstGeom prst="rect">
            <a:avLst/>
          </a:prstGeom>
        </p:spPr>
        <p:txBody>
          <a:bodyPr wrap="none">
            <a:spAutoFit/>
          </a:bodyPr>
          <a:lstStyle/>
          <a:p>
            <a:r>
              <a:rPr lang="ja-JP" altLang="en-US" dirty="0">
                <a:solidFill>
                  <a:srgbClr val="FF0000"/>
                </a:solidFill>
              </a:rPr>
              <a:t>共感</a:t>
            </a:r>
          </a:p>
        </p:txBody>
      </p:sp>
      <p:sp>
        <p:nvSpPr>
          <p:cNvPr id="21" name="正方形/長方形 20"/>
          <p:cNvSpPr/>
          <p:nvPr/>
        </p:nvSpPr>
        <p:spPr>
          <a:xfrm>
            <a:off x="6783737" y="6505008"/>
            <a:ext cx="2305439" cy="369332"/>
          </a:xfrm>
          <a:prstGeom prst="rect">
            <a:avLst/>
          </a:prstGeom>
        </p:spPr>
        <p:txBody>
          <a:bodyPr wrap="none">
            <a:spAutoFit/>
          </a:bodyPr>
          <a:lstStyle/>
          <a:p>
            <a:r>
              <a:rPr lang="ja-JP" altLang="en-US" dirty="0">
                <a:solidFill>
                  <a:srgbClr val="FF0000"/>
                </a:solidFill>
              </a:rPr>
              <a:t>思いやり・利他的行動</a:t>
            </a:r>
          </a:p>
        </p:txBody>
      </p:sp>
    </p:spTree>
    <p:extLst>
      <p:ext uri="{BB962C8B-B14F-4D97-AF65-F5344CB8AC3E}">
        <p14:creationId xmlns:p14="http://schemas.microsoft.com/office/powerpoint/2010/main" val="2705608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3139001" cy="523220"/>
          </a:xfrm>
        </p:spPr>
        <p:txBody>
          <a:bodyPr/>
          <a:lstStyle/>
          <a:p>
            <a:pPr algn="l"/>
            <a:r>
              <a:rPr lang="en-US" altLang="ja-JP" sz="2800" b="1" dirty="0">
                <a:latin typeface="Meiryo UI" pitchFamily="50" charset="-128"/>
                <a:ea typeface="Meiryo UI" pitchFamily="50" charset="-128"/>
              </a:rPr>
              <a:t>8-1. Conclusion</a:t>
            </a:r>
            <a:endParaRPr lang="ja-JP" altLang="en-US" sz="2800" b="1" dirty="0">
              <a:latin typeface="Meiryo UI" pitchFamily="50" charset="-128"/>
              <a:ea typeface="Meiryo UI" pitchFamily="50" charset="-128"/>
            </a:endParaRPr>
          </a:p>
        </p:txBody>
      </p:sp>
      <p:sp>
        <p:nvSpPr>
          <p:cNvPr id="55" name="正方形/長方形 54"/>
          <p:cNvSpPr/>
          <p:nvPr/>
        </p:nvSpPr>
        <p:spPr>
          <a:xfrm>
            <a:off x="93988" y="871623"/>
            <a:ext cx="11978842" cy="954107"/>
          </a:xfrm>
          <a:prstGeom prst="rect">
            <a:avLst/>
          </a:prstGeom>
          <a:ln w="38100">
            <a:solidFill>
              <a:schemeClr val="tx1"/>
            </a:solidFill>
          </a:ln>
        </p:spPr>
        <p:txBody>
          <a:bodyPr wrap="square">
            <a:spAutoFit/>
          </a:bodyPr>
          <a:lstStyle/>
          <a:p>
            <a:pPr algn="ctr"/>
            <a:r>
              <a:rPr lang="en-US" altLang="ja-JP" sz="2800" b="1" dirty="0">
                <a:latin typeface="Meiryo UI" pitchFamily="50" charset="-128"/>
                <a:ea typeface="Meiryo UI" pitchFamily="50" charset="-128"/>
              </a:rPr>
              <a:t>Significant </a:t>
            </a:r>
            <a:r>
              <a:rPr lang="en-US" altLang="ja-JP" sz="2800" b="1" dirty="0" smtClean="0">
                <a:latin typeface="Meiryo UI" pitchFamily="50" charset="-128"/>
                <a:ea typeface="Meiryo UI" pitchFamily="50" charset="-128"/>
              </a:rPr>
              <a:t>relations</a:t>
            </a:r>
            <a:r>
              <a:rPr lang="en-US" altLang="ja-JP" sz="2800" b="1" dirty="0" smtClean="0">
                <a:latin typeface="Meiryo UI" pitchFamily="50" charset="-128"/>
                <a:ea typeface="Meiryo UI" pitchFamily="50" charset="-128"/>
              </a:rPr>
              <a:t> </a:t>
            </a:r>
            <a:r>
              <a:rPr lang="en-US" altLang="ja-JP" sz="2800" b="1" dirty="0">
                <a:latin typeface="Meiryo UI" pitchFamily="50" charset="-128"/>
                <a:ea typeface="Meiryo UI" pitchFamily="50" charset="-128"/>
              </a:rPr>
              <a:t>between increased mobility (travel and activities) and reduced risk of social exclusion</a:t>
            </a:r>
            <a:endParaRPr lang="ja-JP" altLang="en-US" sz="2800" b="1" dirty="0">
              <a:latin typeface="Meiryo UI" panose="020B0604030504040204" pitchFamily="50" charset="-128"/>
              <a:ea typeface="Meiryo UI" panose="020B0604030504040204" pitchFamily="50" charset="-128"/>
            </a:endParaRPr>
          </a:p>
        </p:txBody>
      </p:sp>
      <p:graphicFrame>
        <p:nvGraphicFramePr>
          <p:cNvPr id="60" name="表 59"/>
          <p:cNvGraphicFramePr>
            <a:graphicFrameLocks noGrp="1"/>
          </p:cNvGraphicFramePr>
          <p:nvPr>
            <p:extLst>
              <p:ext uri="{D42A27DB-BD31-4B8C-83A1-F6EECF244321}">
                <p14:modId xmlns:p14="http://schemas.microsoft.com/office/powerpoint/2010/main" val="1138502423"/>
              </p:ext>
            </p:extLst>
          </p:nvPr>
        </p:nvGraphicFramePr>
        <p:xfrm>
          <a:off x="93988" y="1988800"/>
          <a:ext cx="11978842" cy="4236720"/>
        </p:xfrm>
        <a:graphic>
          <a:graphicData uri="http://schemas.openxmlformats.org/drawingml/2006/table">
            <a:tbl>
              <a:tblPr firstRow="1" bandRow="1">
                <a:tableStyleId>{5C22544A-7EE6-4342-B048-85BDC9FD1C3A}</a:tableStyleId>
              </a:tblPr>
              <a:tblGrid>
                <a:gridCol w="504070">
                  <a:extLst>
                    <a:ext uri="{9D8B030D-6E8A-4147-A177-3AD203B41FA5}">
                      <a16:colId xmlns:a16="http://schemas.microsoft.com/office/drawing/2014/main" val="20000"/>
                    </a:ext>
                  </a:extLst>
                </a:gridCol>
                <a:gridCol w="5112710">
                  <a:extLst>
                    <a:ext uri="{9D8B030D-6E8A-4147-A177-3AD203B41FA5}">
                      <a16:colId xmlns:a16="http://schemas.microsoft.com/office/drawing/2014/main" val="20001"/>
                    </a:ext>
                  </a:extLst>
                </a:gridCol>
                <a:gridCol w="3697692">
                  <a:extLst>
                    <a:ext uri="{9D8B030D-6E8A-4147-A177-3AD203B41FA5}">
                      <a16:colId xmlns:a16="http://schemas.microsoft.com/office/drawing/2014/main" val="317154971"/>
                    </a:ext>
                  </a:extLst>
                </a:gridCol>
                <a:gridCol w="2664370">
                  <a:extLst>
                    <a:ext uri="{9D8B030D-6E8A-4147-A177-3AD203B41FA5}">
                      <a16:colId xmlns:a16="http://schemas.microsoft.com/office/drawing/2014/main" val="4015681687"/>
                    </a:ext>
                  </a:extLst>
                </a:gridCol>
              </a:tblGrid>
              <a:tr h="321736">
                <a:tc>
                  <a:txBody>
                    <a:bodyPr/>
                    <a:lstStyle/>
                    <a:p>
                      <a:pPr algn="ctr"/>
                      <a:r>
                        <a:rPr kumimoji="1" lang="en-US" altLang="ja-JP" sz="24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2000" dirty="0">
                          <a:latin typeface="Meiryo UI" pitchFamily="50" charset="-128"/>
                          <a:ea typeface="Meiryo UI" pitchFamily="50" charset="-128"/>
                        </a:rPr>
                        <a:t>Contents</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ja-JP" sz="2000" dirty="0">
                          <a:latin typeface="Meiryo UI" pitchFamily="50" charset="-128"/>
                          <a:ea typeface="Meiryo UI" pitchFamily="50" charset="-128"/>
                        </a:rPr>
                        <a:t>Ebata’s Summary</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0890">
                <a:tc>
                  <a:txBody>
                    <a:bodyPr/>
                    <a:lstStyle/>
                    <a:p>
                      <a:pPr algn="ctr"/>
                      <a:r>
                        <a:rPr lang="en-US" altLang="ja-JP" sz="1800" b="1" dirty="0">
                          <a:solidFill>
                            <a:schemeClr val="tx1"/>
                          </a:solidFill>
                          <a:latin typeface="Meiryo UI" panose="020B0604030504040204" pitchFamily="50" charset="-128"/>
                          <a:ea typeface="Meiryo UI" panose="020B0604030504040204" pitchFamily="50" charset="-128"/>
                          <a:cs typeface="AdvPTime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solidFill>
                          <a:effectLst/>
                          <a:latin typeface="Meiryo UI" pitchFamily="50" charset="-128"/>
                          <a:ea typeface="Meiryo UI" pitchFamily="50" charset="-128"/>
                        </a:rPr>
                        <a:t>Risk of social exclusion may be reduced by policies and programs that promote the development of social capital, especially in metropolitan settings</a:t>
                      </a:r>
                      <a:endParaRPr lang="ja-JP" altLang="en-US" sz="14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0000FF"/>
                          </a:solidFill>
                          <a:effectLst/>
                          <a:latin typeface="Meiryo UI" pitchFamily="50" charset="-128"/>
                          <a:ea typeface="Meiryo UI" pitchFamily="50" charset="-128"/>
                        </a:rPr>
                        <a:t>Risk of social exclusion might</a:t>
                      </a:r>
                      <a:r>
                        <a:rPr lang="en-US" altLang="ja-JP" sz="1800" b="1" baseline="0" dirty="0">
                          <a:solidFill>
                            <a:srgbClr val="0000FF"/>
                          </a:solidFill>
                          <a:effectLst/>
                          <a:latin typeface="Meiryo UI" pitchFamily="50" charset="-128"/>
                          <a:ea typeface="Meiryo UI" pitchFamily="50" charset="-128"/>
                        </a:rPr>
                        <a:t> be controllable</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20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9470">
                <a:tc>
                  <a:txBody>
                    <a:bodyPr/>
                    <a:lstStyle/>
                    <a:p>
                      <a:pPr algn="ctr"/>
                      <a:r>
                        <a:rPr lang="en-US" altLang="ja-JP" sz="1800" b="1" dirty="0">
                          <a:solidFill>
                            <a:schemeClr val="tx1"/>
                          </a:solidFill>
                          <a:latin typeface="Meiryo UI" panose="020B0604030504040204" pitchFamily="50" charset="-128"/>
                          <a:ea typeface="Meiryo UI" panose="020B0604030504040204" pitchFamily="50" charset="-128"/>
                          <a:cs typeface="AdvPTime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solidFill>
                          <a:effectLst/>
                          <a:latin typeface="Meiryo UI" pitchFamily="50" charset="-128"/>
                          <a:ea typeface="Meiryo UI" pitchFamily="50" charset="-128"/>
                        </a:rPr>
                        <a:t>Risk of social exclusion is significantly associated with individual well-being in both metropolitan and regional area</a:t>
                      </a:r>
                      <a:endParaRPr lang="ja-JP" altLang="en-US" sz="14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0000FF"/>
                          </a:solidFill>
                          <a:effectLst/>
                          <a:latin typeface="Meiryo UI" pitchFamily="50" charset="-128"/>
                          <a:ea typeface="Meiryo UI" pitchFamily="50" charset="-128"/>
                        </a:rPr>
                        <a:t>Few</a:t>
                      </a:r>
                      <a:r>
                        <a:rPr lang="en-US" altLang="ja-JP" sz="1800" b="1" baseline="0" dirty="0">
                          <a:solidFill>
                            <a:srgbClr val="0000FF"/>
                          </a:solidFill>
                          <a:effectLst/>
                          <a:latin typeface="Meiryo UI" pitchFamily="50" charset="-128"/>
                          <a:ea typeface="Meiryo UI" pitchFamily="50" charset="-128"/>
                        </a:rPr>
                        <a:t> different results between urban and rural</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20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456090">
                <a:tc>
                  <a:txBody>
                    <a:bodyPr/>
                    <a:lstStyle/>
                    <a:p>
                      <a:pPr algn="ctr"/>
                      <a:r>
                        <a:rPr lang="en-US" altLang="ja-JP" sz="1800" b="1" dirty="0">
                          <a:solidFill>
                            <a:schemeClr val="tx1"/>
                          </a:solidFill>
                          <a:latin typeface="Meiryo UI" panose="020B0604030504040204" pitchFamily="50" charset="-128"/>
                          <a:ea typeface="Meiryo UI" panose="020B0604030504040204" pitchFamily="50" charset="-128"/>
                        </a:rPr>
                        <a:t>3</a:t>
                      </a:r>
                      <a:endParaRPr lang="ja-JP" altLang="en-US" sz="1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solidFill>
                          <a:effectLst/>
                          <a:latin typeface="Meiryo UI" pitchFamily="50" charset="-128"/>
                          <a:ea typeface="Meiryo UI" pitchFamily="50" charset="-128"/>
                        </a:rPr>
                        <a:t>Increased mobility is an indirect means of potentially improving well-being</a:t>
                      </a:r>
                      <a:endParaRPr lang="ja-JP" altLang="en-US" sz="14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0000FF"/>
                          </a:solidFill>
                          <a:effectLst/>
                          <a:latin typeface="Meiryo UI" pitchFamily="50" charset="-128"/>
                          <a:ea typeface="Meiryo UI" pitchFamily="50" charset="-128"/>
                        </a:rPr>
                        <a:t>Mobility improves</a:t>
                      </a:r>
                      <a:r>
                        <a:rPr lang="en-US" altLang="ja-JP" sz="1800" b="1" baseline="0" dirty="0">
                          <a:solidFill>
                            <a:srgbClr val="0000FF"/>
                          </a:solidFill>
                          <a:effectLst/>
                          <a:latin typeface="Meiryo UI" pitchFamily="50" charset="-128"/>
                          <a:ea typeface="Meiryo UI" pitchFamily="50" charset="-128"/>
                        </a:rPr>
                        <a:t> well-being</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20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52948"/>
                  </a:ext>
                </a:extLst>
              </a:tr>
              <a:tr h="536110">
                <a:tc>
                  <a:txBody>
                    <a:bodyPr/>
                    <a:lstStyle/>
                    <a:p>
                      <a:pPr algn="ctr"/>
                      <a:r>
                        <a:rPr lang="en-US" altLang="ja-JP" sz="1800" b="1" dirty="0">
                          <a:solidFill>
                            <a:schemeClr val="tx1"/>
                          </a:solidFill>
                          <a:latin typeface="Meiryo UI" panose="020B0604030504040204" pitchFamily="50" charset="-128"/>
                          <a:ea typeface="Meiryo UI" panose="020B0604030504040204" pitchFamily="50" charset="-128"/>
                        </a:rPr>
                        <a:t>4</a:t>
                      </a:r>
                      <a:endParaRPr lang="ja-JP" altLang="en-US" sz="1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solidFill>
                          <a:effectLst/>
                          <a:latin typeface="Meiryo UI" pitchFamily="50" charset="-128"/>
                          <a:ea typeface="Meiryo UI" pitchFamily="50" charset="-128"/>
                        </a:rPr>
                        <a:t>Fostering attachment to the community is also associated with improved individual well-being.</a:t>
                      </a:r>
                      <a:endParaRPr lang="ja-JP" altLang="en-US" sz="14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0000FF"/>
                          </a:solidFill>
                          <a:effectLst/>
                          <a:latin typeface="Meiryo UI" pitchFamily="50" charset="-128"/>
                          <a:ea typeface="Meiryo UI" pitchFamily="50" charset="-128"/>
                        </a:rPr>
                        <a:t>Community Activities </a:t>
                      </a:r>
                      <a:r>
                        <a:rPr lang="en-US" altLang="ja-JP" sz="1800" b="1" dirty="0" smtClean="0">
                          <a:solidFill>
                            <a:srgbClr val="0000FF"/>
                          </a:solidFill>
                          <a:effectLst/>
                          <a:latin typeface="Meiryo UI" pitchFamily="50" charset="-128"/>
                          <a:ea typeface="Meiryo UI" pitchFamily="50" charset="-128"/>
                        </a:rPr>
                        <a:t>improve </a:t>
                      </a:r>
                      <a:r>
                        <a:rPr lang="en-US" altLang="ja-JP" sz="1800" b="1" dirty="0">
                          <a:solidFill>
                            <a:srgbClr val="0000FF"/>
                          </a:solidFill>
                          <a:effectLst/>
                          <a:latin typeface="Meiryo UI" pitchFamily="50" charset="-128"/>
                          <a:ea typeface="Meiryo UI" pitchFamily="50" charset="-128"/>
                        </a:rPr>
                        <a:t>Well-Being</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20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4351054"/>
                  </a:ext>
                </a:extLst>
              </a:tr>
              <a:tr h="350520">
                <a:tc>
                  <a:txBody>
                    <a:bodyPr/>
                    <a:lstStyle/>
                    <a:p>
                      <a:pPr algn="ctr"/>
                      <a:r>
                        <a:rPr lang="en-US" altLang="ja-JP" sz="1800" b="1" dirty="0">
                          <a:solidFill>
                            <a:schemeClr val="tx1"/>
                          </a:solidFill>
                          <a:latin typeface="Meiryo UI" panose="020B0604030504040204" pitchFamily="50" charset="-128"/>
                          <a:ea typeface="Meiryo UI" panose="020B0604030504040204" pitchFamily="50" charset="-128"/>
                        </a:rPr>
                        <a:t>5</a:t>
                      </a:r>
                      <a:endParaRPr lang="ja-JP" altLang="en-US" sz="1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solidFill>
                          <a:effectLst/>
                          <a:latin typeface="Meiryo UI" pitchFamily="50" charset="-128"/>
                          <a:ea typeface="Meiryo UI" pitchFamily="50" charset="-128"/>
                        </a:rPr>
                        <a:t>In proposed framework considered, the gains from new trips are significant.</a:t>
                      </a:r>
                      <a:endParaRPr lang="ja-JP" altLang="en-US" sz="14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0000FF"/>
                          </a:solidFill>
                          <a:effectLst/>
                          <a:latin typeface="Meiryo UI" pitchFamily="50" charset="-128"/>
                          <a:ea typeface="Meiryo UI" pitchFamily="50" charset="-128"/>
                        </a:rPr>
                        <a:t>Profits </a:t>
                      </a:r>
                      <a:r>
                        <a:rPr lang="en-US" altLang="ja-JP" sz="1800" b="1" dirty="0" smtClean="0">
                          <a:solidFill>
                            <a:srgbClr val="0000FF"/>
                          </a:solidFill>
                          <a:effectLst/>
                          <a:latin typeface="Meiryo UI" pitchFamily="50" charset="-128"/>
                          <a:ea typeface="Meiryo UI" pitchFamily="50" charset="-128"/>
                        </a:rPr>
                        <a:t>of </a:t>
                      </a:r>
                      <a:r>
                        <a:rPr lang="en-US" altLang="ja-JP" sz="1800" b="1" dirty="0">
                          <a:solidFill>
                            <a:srgbClr val="0000FF"/>
                          </a:solidFill>
                          <a:effectLst/>
                          <a:latin typeface="Meiryo UI" pitchFamily="50" charset="-128"/>
                          <a:ea typeface="Meiryo UI" pitchFamily="50" charset="-128"/>
                        </a:rPr>
                        <a:t>travel are larger</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20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5661703"/>
                  </a:ext>
                </a:extLst>
              </a:tr>
              <a:tr h="350520">
                <a:tc>
                  <a:txBody>
                    <a:bodyPr/>
                    <a:lstStyle/>
                    <a:p>
                      <a:pPr algn="ctr"/>
                      <a:r>
                        <a:rPr lang="en-US" altLang="ja-JP" sz="1800" b="1" dirty="0">
                          <a:solidFill>
                            <a:schemeClr val="tx1"/>
                          </a:solidFill>
                          <a:latin typeface="Meiryo UI" panose="020B0604030504040204" pitchFamily="50" charset="-128"/>
                          <a:ea typeface="Meiryo UI" panose="020B0604030504040204" pitchFamily="50" charset="-128"/>
                        </a:rPr>
                        <a:t>6</a:t>
                      </a:r>
                      <a:endParaRPr lang="ja-JP" altLang="en-US" sz="1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1" dirty="0">
                          <a:solidFill>
                            <a:schemeClr val="tx1"/>
                          </a:solidFill>
                          <a:effectLst/>
                          <a:latin typeface="Meiryo UI" pitchFamily="50" charset="-128"/>
                          <a:ea typeface="Meiryo UI" pitchFamily="50" charset="-128"/>
                        </a:rPr>
                        <a:t>The cost of a trip should be more about the number of (short) trips than the distance.</a:t>
                      </a:r>
                      <a:endParaRPr lang="ja-JP" altLang="en-US" sz="14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solidFill>
                            <a:srgbClr val="0000FF"/>
                          </a:solidFill>
                          <a:effectLst/>
                          <a:latin typeface="Meiryo UI" pitchFamily="50" charset="-128"/>
                          <a:ea typeface="Meiryo UI" pitchFamily="50" charset="-128"/>
                        </a:rPr>
                        <a:t>Numbers of </a:t>
                      </a:r>
                      <a:r>
                        <a:rPr lang="en-US" altLang="ja-JP" sz="1800" b="1" dirty="0">
                          <a:solidFill>
                            <a:srgbClr val="0000FF"/>
                          </a:solidFill>
                          <a:effectLst/>
                          <a:latin typeface="Meiryo UI" pitchFamily="50" charset="-128"/>
                          <a:ea typeface="Meiryo UI" pitchFamily="50" charset="-128"/>
                        </a:rPr>
                        <a:t>trip is more</a:t>
                      </a:r>
                      <a:r>
                        <a:rPr lang="en-US" altLang="ja-JP" sz="1800" b="1" baseline="0" dirty="0">
                          <a:solidFill>
                            <a:srgbClr val="0000FF"/>
                          </a:solidFill>
                          <a:effectLst/>
                          <a:latin typeface="Meiryo UI" pitchFamily="50" charset="-128"/>
                          <a:ea typeface="Meiryo UI" pitchFamily="50" charset="-128"/>
                        </a:rPr>
                        <a:t> important than the distance</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20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7535309"/>
                  </a:ext>
                </a:extLst>
              </a:tr>
            </a:tbl>
          </a:graphicData>
        </a:graphic>
      </p:graphicFrame>
      <p:pic>
        <p:nvPicPr>
          <p:cNvPr id="61" name="図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4750" y="2536305"/>
            <a:ext cx="576080" cy="628459"/>
          </a:xfrm>
          <a:prstGeom prst="rect">
            <a:avLst/>
          </a:prstGeom>
        </p:spPr>
      </p:pic>
      <p:pic>
        <p:nvPicPr>
          <p:cNvPr id="2" name="図 1"/>
          <p:cNvPicPr>
            <a:picLocks noChangeAspect="1"/>
          </p:cNvPicPr>
          <p:nvPr/>
        </p:nvPicPr>
        <p:blipFill>
          <a:blip r:embed="rId4"/>
          <a:stretch>
            <a:fillRect/>
          </a:stretch>
        </p:blipFill>
        <p:spPr>
          <a:xfrm>
            <a:off x="10970930" y="2553417"/>
            <a:ext cx="767783" cy="506117"/>
          </a:xfrm>
          <a:prstGeom prst="rect">
            <a:avLst/>
          </a:prstGeom>
        </p:spPr>
      </p:pic>
      <p:cxnSp>
        <p:nvCxnSpPr>
          <p:cNvPr id="9" name="直線矢印コネクタ 8"/>
          <p:cNvCxnSpPr/>
          <p:nvPr/>
        </p:nvCxnSpPr>
        <p:spPr>
          <a:xfrm flipH="1">
            <a:off x="10345342" y="2806475"/>
            <a:ext cx="55911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7" name="グループ化 36"/>
          <p:cNvGrpSpPr/>
          <p:nvPr/>
        </p:nvGrpSpPr>
        <p:grpSpPr>
          <a:xfrm>
            <a:off x="9694845" y="3270297"/>
            <a:ext cx="1997593" cy="550492"/>
            <a:chOff x="9580238" y="3098670"/>
            <a:chExt cx="2236025" cy="616199"/>
          </a:xfrm>
        </p:grpSpPr>
        <p:pic>
          <p:nvPicPr>
            <p:cNvPr id="3" name="図 2"/>
            <p:cNvPicPr>
              <a:picLocks noChangeAspect="1"/>
            </p:cNvPicPr>
            <p:nvPr/>
          </p:nvPicPr>
          <p:blipFill>
            <a:blip r:embed="rId5"/>
            <a:stretch>
              <a:fillRect/>
            </a:stretch>
          </p:blipFill>
          <p:spPr>
            <a:xfrm flipH="1">
              <a:off x="11114950" y="3098670"/>
              <a:ext cx="701313" cy="593714"/>
            </a:xfrm>
            <a:prstGeom prst="rect">
              <a:avLst/>
            </a:prstGeom>
          </p:spPr>
        </p:pic>
        <p:pic>
          <p:nvPicPr>
            <p:cNvPr id="6" name="図 5"/>
            <p:cNvPicPr>
              <a:picLocks noChangeAspect="1"/>
            </p:cNvPicPr>
            <p:nvPr/>
          </p:nvPicPr>
          <p:blipFill>
            <a:blip r:embed="rId6"/>
            <a:stretch>
              <a:fillRect/>
            </a:stretch>
          </p:blipFill>
          <p:spPr>
            <a:xfrm>
              <a:off x="9580238" y="3098670"/>
              <a:ext cx="765104" cy="616199"/>
            </a:xfrm>
            <a:prstGeom prst="rect">
              <a:avLst/>
            </a:prstGeom>
          </p:spPr>
        </p:pic>
        <p:cxnSp>
          <p:nvCxnSpPr>
            <p:cNvPr id="64" name="直線矢印コネクタ 63"/>
            <p:cNvCxnSpPr/>
            <p:nvPr/>
          </p:nvCxnSpPr>
          <p:spPr>
            <a:xfrm flipH="1">
              <a:off x="10388777" y="3395527"/>
              <a:ext cx="697598" cy="0"/>
            </a:xfrm>
            <a:prstGeom prst="straightConnector1">
              <a:avLst/>
            </a:prstGeom>
            <a:ln w="254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a:off x="9851157" y="3933289"/>
            <a:ext cx="1832495" cy="493177"/>
            <a:chOff x="9719305" y="3808100"/>
            <a:chExt cx="1964348" cy="613068"/>
          </a:xfrm>
        </p:grpSpPr>
        <p:pic>
          <p:nvPicPr>
            <p:cNvPr id="72" name="図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9305" y="3808100"/>
              <a:ext cx="594409" cy="613068"/>
            </a:xfrm>
            <a:prstGeom prst="rect">
              <a:avLst/>
            </a:prstGeom>
          </p:spPr>
        </p:pic>
        <p:cxnSp>
          <p:nvCxnSpPr>
            <p:cNvPr id="73" name="直線矢印コネクタ 72"/>
            <p:cNvCxnSpPr/>
            <p:nvPr/>
          </p:nvCxnSpPr>
          <p:spPr>
            <a:xfrm flipH="1">
              <a:off x="10345342" y="4108400"/>
              <a:ext cx="559118"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74" name="図 7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59792" y="3850508"/>
              <a:ext cx="623861" cy="545333"/>
            </a:xfrm>
            <a:prstGeom prst="rect">
              <a:avLst/>
            </a:prstGeom>
          </p:spPr>
        </p:pic>
      </p:grpSp>
      <p:grpSp>
        <p:nvGrpSpPr>
          <p:cNvPr id="39" name="グループ化 38"/>
          <p:cNvGrpSpPr/>
          <p:nvPr/>
        </p:nvGrpSpPr>
        <p:grpSpPr>
          <a:xfrm>
            <a:off x="9830908" y="4500871"/>
            <a:ext cx="1799357" cy="515365"/>
            <a:chOff x="9697393" y="4446665"/>
            <a:chExt cx="1986260" cy="568897"/>
          </a:xfrm>
        </p:grpSpPr>
        <p:pic>
          <p:nvPicPr>
            <p:cNvPr id="75" name="図 74"/>
            <p:cNvPicPr>
              <a:picLocks noChangeAspect="1"/>
            </p:cNvPicPr>
            <p:nvPr/>
          </p:nvPicPr>
          <p:blipFill>
            <a:blip r:embed="rId9"/>
            <a:stretch>
              <a:fillRect/>
            </a:stretch>
          </p:blipFill>
          <p:spPr>
            <a:xfrm>
              <a:off x="9697393" y="4483452"/>
              <a:ext cx="616321" cy="532110"/>
            </a:xfrm>
            <a:prstGeom prst="rect">
              <a:avLst/>
            </a:prstGeom>
          </p:spPr>
        </p:pic>
        <p:cxnSp>
          <p:nvCxnSpPr>
            <p:cNvPr id="76" name="直線矢印コネクタ 75"/>
            <p:cNvCxnSpPr/>
            <p:nvPr/>
          </p:nvCxnSpPr>
          <p:spPr>
            <a:xfrm flipH="1">
              <a:off x="10345342" y="4704557"/>
              <a:ext cx="559118"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77" name="図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59792" y="4446665"/>
              <a:ext cx="623861" cy="545333"/>
            </a:xfrm>
            <a:prstGeom prst="rect">
              <a:avLst/>
            </a:prstGeom>
          </p:spPr>
        </p:pic>
      </p:grpSp>
      <p:grpSp>
        <p:nvGrpSpPr>
          <p:cNvPr id="40" name="グループ化 39"/>
          <p:cNvGrpSpPr/>
          <p:nvPr/>
        </p:nvGrpSpPr>
        <p:grpSpPr>
          <a:xfrm>
            <a:off x="9941659" y="5105750"/>
            <a:ext cx="1643854" cy="508705"/>
            <a:chOff x="9719305" y="5276876"/>
            <a:chExt cx="1981099" cy="613068"/>
          </a:xfrm>
        </p:grpSpPr>
        <p:pic>
          <p:nvPicPr>
            <p:cNvPr id="78" name="図 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19305" y="5276876"/>
              <a:ext cx="594409" cy="613068"/>
            </a:xfrm>
            <a:prstGeom prst="rect">
              <a:avLst/>
            </a:prstGeom>
          </p:spPr>
        </p:pic>
        <p:cxnSp>
          <p:nvCxnSpPr>
            <p:cNvPr id="79" name="直線矢印コネクタ 78"/>
            <p:cNvCxnSpPr/>
            <p:nvPr/>
          </p:nvCxnSpPr>
          <p:spPr>
            <a:xfrm flipH="1">
              <a:off x="10345342" y="5590280"/>
              <a:ext cx="559118"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p:nvPicPr>
          <p:blipFill>
            <a:blip r:embed="rId11"/>
            <a:stretch>
              <a:fillRect/>
            </a:stretch>
          </p:blipFill>
          <p:spPr>
            <a:xfrm>
              <a:off x="11043040" y="5294962"/>
              <a:ext cx="657364" cy="542037"/>
            </a:xfrm>
            <a:prstGeom prst="rect">
              <a:avLst/>
            </a:prstGeom>
          </p:spPr>
        </p:pic>
      </p:grpSp>
      <p:grpSp>
        <p:nvGrpSpPr>
          <p:cNvPr id="41" name="グループ化 40"/>
          <p:cNvGrpSpPr/>
          <p:nvPr/>
        </p:nvGrpSpPr>
        <p:grpSpPr>
          <a:xfrm>
            <a:off x="9788324" y="5719873"/>
            <a:ext cx="2038030" cy="538286"/>
            <a:chOff x="9458720" y="6002444"/>
            <a:chExt cx="2542100" cy="722761"/>
          </a:xfrm>
        </p:grpSpPr>
        <p:pic>
          <p:nvPicPr>
            <p:cNvPr id="80" name="図 7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19305" y="6097223"/>
              <a:ext cx="594409" cy="613068"/>
            </a:xfrm>
            <a:prstGeom prst="rect">
              <a:avLst/>
            </a:prstGeom>
          </p:spPr>
        </p:pic>
        <p:sp>
          <p:nvSpPr>
            <p:cNvPr id="13" name="円弧 12"/>
            <p:cNvSpPr/>
            <p:nvPr/>
          </p:nvSpPr>
          <p:spPr>
            <a:xfrm>
              <a:off x="9539330" y="6002444"/>
              <a:ext cx="359950" cy="359950"/>
            </a:xfrm>
            <a:prstGeom prst="arc">
              <a:avLst>
                <a:gd name="adj1" fmla="val 4981231"/>
                <a:gd name="adj2" fmla="val 21217479"/>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81" name="図 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30392" y="6023055"/>
              <a:ext cx="369115" cy="380702"/>
            </a:xfrm>
            <a:prstGeom prst="rect">
              <a:avLst/>
            </a:prstGeom>
          </p:spPr>
        </p:pic>
        <p:pic>
          <p:nvPicPr>
            <p:cNvPr id="82" name="図 8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631705" y="6344503"/>
              <a:ext cx="369115" cy="380702"/>
            </a:xfrm>
            <a:prstGeom prst="rect">
              <a:avLst/>
            </a:prstGeom>
          </p:spPr>
        </p:pic>
        <p:sp>
          <p:nvSpPr>
            <p:cNvPr id="14" name="フリーフォーム 13"/>
            <p:cNvSpPr/>
            <p:nvPr/>
          </p:nvSpPr>
          <p:spPr>
            <a:xfrm>
              <a:off x="11247826" y="6210300"/>
              <a:ext cx="675375" cy="476250"/>
            </a:xfrm>
            <a:custGeom>
              <a:avLst/>
              <a:gdLst>
                <a:gd name="connsiteX0" fmla="*/ 44224 w 675375"/>
                <a:gd name="connsiteY0" fmla="*/ 104775 h 476250"/>
                <a:gd name="connsiteX1" fmla="*/ 158524 w 675375"/>
                <a:gd name="connsiteY1" fmla="*/ 38100 h 476250"/>
                <a:gd name="connsiteX2" fmla="*/ 187099 w 675375"/>
                <a:gd name="connsiteY2" fmla="*/ 19050 h 476250"/>
                <a:gd name="connsiteX3" fmla="*/ 215674 w 675375"/>
                <a:gd name="connsiteY3" fmla="*/ 0 h 476250"/>
                <a:gd name="connsiteX4" fmla="*/ 234724 w 675375"/>
                <a:gd name="connsiteY4" fmla="*/ 38100 h 476250"/>
                <a:gd name="connsiteX5" fmla="*/ 253774 w 675375"/>
                <a:gd name="connsiteY5" fmla="*/ 114300 h 476250"/>
                <a:gd name="connsiteX6" fmla="*/ 244249 w 675375"/>
                <a:gd name="connsiteY6" fmla="*/ 304800 h 476250"/>
                <a:gd name="connsiteX7" fmla="*/ 234724 w 675375"/>
                <a:gd name="connsiteY7" fmla="*/ 333375 h 476250"/>
                <a:gd name="connsiteX8" fmla="*/ 253774 w 675375"/>
                <a:gd name="connsiteY8" fmla="*/ 390525 h 476250"/>
                <a:gd name="connsiteX9" fmla="*/ 282349 w 675375"/>
                <a:gd name="connsiteY9" fmla="*/ 371475 h 476250"/>
                <a:gd name="connsiteX10" fmla="*/ 320449 w 675375"/>
                <a:gd name="connsiteY10" fmla="*/ 323850 h 476250"/>
                <a:gd name="connsiteX11" fmla="*/ 349024 w 675375"/>
                <a:gd name="connsiteY11" fmla="*/ 266700 h 476250"/>
                <a:gd name="connsiteX12" fmla="*/ 358549 w 675375"/>
                <a:gd name="connsiteY12" fmla="*/ 238125 h 476250"/>
                <a:gd name="connsiteX13" fmla="*/ 425224 w 675375"/>
                <a:gd name="connsiteY13" fmla="*/ 180975 h 476250"/>
                <a:gd name="connsiteX14" fmla="*/ 463324 w 675375"/>
                <a:gd name="connsiteY14" fmla="*/ 161925 h 476250"/>
                <a:gd name="connsiteX15" fmla="*/ 529999 w 675375"/>
                <a:gd name="connsiteY15" fmla="*/ 114300 h 476250"/>
                <a:gd name="connsiteX16" fmla="*/ 549049 w 675375"/>
                <a:gd name="connsiteY16" fmla="*/ 85725 h 476250"/>
                <a:gd name="connsiteX17" fmla="*/ 606199 w 675375"/>
                <a:gd name="connsiteY17" fmla="*/ 28575 h 476250"/>
                <a:gd name="connsiteX18" fmla="*/ 653824 w 675375"/>
                <a:gd name="connsiteY18" fmla="*/ 66675 h 476250"/>
                <a:gd name="connsiteX19" fmla="*/ 672874 w 675375"/>
                <a:gd name="connsiteY19" fmla="*/ 95250 h 476250"/>
                <a:gd name="connsiteX20" fmla="*/ 615724 w 675375"/>
                <a:gd name="connsiteY20" fmla="*/ 85725 h 476250"/>
                <a:gd name="connsiteX21" fmla="*/ 587149 w 675375"/>
                <a:gd name="connsiteY21" fmla="*/ 66675 h 476250"/>
                <a:gd name="connsiteX22" fmla="*/ 558574 w 675375"/>
                <a:gd name="connsiteY22" fmla="*/ 38100 h 476250"/>
                <a:gd name="connsiteX23" fmla="*/ 520474 w 675375"/>
                <a:gd name="connsiteY23" fmla="*/ 19050 h 476250"/>
                <a:gd name="connsiteX24" fmla="*/ 415699 w 675375"/>
                <a:gd name="connsiteY24" fmla="*/ 38100 h 476250"/>
                <a:gd name="connsiteX25" fmla="*/ 329974 w 675375"/>
                <a:gd name="connsiteY25" fmla="*/ 47625 h 476250"/>
                <a:gd name="connsiteX26" fmla="*/ 272824 w 675375"/>
                <a:gd name="connsiteY26" fmla="*/ 66675 h 476250"/>
                <a:gd name="connsiteX27" fmla="*/ 139474 w 675375"/>
                <a:gd name="connsiteY27" fmla="*/ 190500 h 476250"/>
                <a:gd name="connsiteX28" fmla="*/ 82324 w 675375"/>
                <a:gd name="connsiteY28" fmla="*/ 333375 h 476250"/>
                <a:gd name="connsiteX29" fmla="*/ 6124 w 675375"/>
                <a:gd name="connsiteY29" fmla="*/ 381000 h 476250"/>
                <a:gd name="connsiteX30" fmla="*/ 15649 w 675375"/>
                <a:gd name="connsiteY30" fmla="*/ 428625 h 476250"/>
                <a:gd name="connsiteX31" fmla="*/ 206149 w 675375"/>
                <a:gd name="connsiteY31" fmla="*/ 438150 h 476250"/>
                <a:gd name="connsiteX32" fmla="*/ 215674 w 675375"/>
                <a:gd name="connsiteY32" fmla="*/ 466725 h 476250"/>
                <a:gd name="connsiteX33" fmla="*/ 244249 w 675375"/>
                <a:gd name="connsiteY33" fmla="*/ 476250 h 476250"/>
                <a:gd name="connsiteX34" fmla="*/ 329974 w 675375"/>
                <a:gd name="connsiteY34" fmla="*/ 466725 h 476250"/>
                <a:gd name="connsiteX35" fmla="*/ 358549 w 675375"/>
                <a:gd name="connsiteY35" fmla="*/ 45720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5375" h="476250">
                  <a:moveTo>
                    <a:pt x="44224" y="104775"/>
                  </a:moveTo>
                  <a:cubicBezTo>
                    <a:pt x="121852" y="65961"/>
                    <a:pt x="83653" y="88014"/>
                    <a:pt x="158524" y="38100"/>
                  </a:cubicBezTo>
                  <a:lnTo>
                    <a:pt x="187099" y="19050"/>
                  </a:lnTo>
                  <a:lnTo>
                    <a:pt x="215674" y="0"/>
                  </a:lnTo>
                  <a:cubicBezTo>
                    <a:pt x="222024" y="12700"/>
                    <a:pt x="230234" y="24630"/>
                    <a:pt x="234724" y="38100"/>
                  </a:cubicBezTo>
                  <a:cubicBezTo>
                    <a:pt x="243003" y="62938"/>
                    <a:pt x="253774" y="114300"/>
                    <a:pt x="253774" y="114300"/>
                  </a:cubicBezTo>
                  <a:cubicBezTo>
                    <a:pt x="250599" y="177800"/>
                    <a:pt x="249757" y="241460"/>
                    <a:pt x="244249" y="304800"/>
                  </a:cubicBezTo>
                  <a:cubicBezTo>
                    <a:pt x="243379" y="314802"/>
                    <a:pt x="233615" y="323396"/>
                    <a:pt x="234724" y="333375"/>
                  </a:cubicBezTo>
                  <a:cubicBezTo>
                    <a:pt x="236942" y="353333"/>
                    <a:pt x="247424" y="371475"/>
                    <a:pt x="253774" y="390525"/>
                  </a:cubicBezTo>
                  <a:cubicBezTo>
                    <a:pt x="263299" y="384175"/>
                    <a:pt x="275198" y="380414"/>
                    <a:pt x="282349" y="371475"/>
                  </a:cubicBezTo>
                  <a:cubicBezTo>
                    <a:pt x="334929" y="305750"/>
                    <a:pt x="238557" y="378445"/>
                    <a:pt x="320449" y="323850"/>
                  </a:cubicBezTo>
                  <a:cubicBezTo>
                    <a:pt x="344390" y="252026"/>
                    <a:pt x="312095" y="340558"/>
                    <a:pt x="349024" y="266700"/>
                  </a:cubicBezTo>
                  <a:cubicBezTo>
                    <a:pt x="353514" y="257720"/>
                    <a:pt x="352713" y="246295"/>
                    <a:pt x="358549" y="238125"/>
                  </a:cubicBezTo>
                  <a:cubicBezTo>
                    <a:pt x="374595" y="215661"/>
                    <a:pt x="400921" y="194862"/>
                    <a:pt x="425224" y="180975"/>
                  </a:cubicBezTo>
                  <a:cubicBezTo>
                    <a:pt x="437552" y="173930"/>
                    <a:pt x="451345" y="169548"/>
                    <a:pt x="463324" y="161925"/>
                  </a:cubicBezTo>
                  <a:cubicBezTo>
                    <a:pt x="486366" y="147262"/>
                    <a:pt x="507774" y="130175"/>
                    <a:pt x="529999" y="114300"/>
                  </a:cubicBezTo>
                  <a:cubicBezTo>
                    <a:pt x="536349" y="104775"/>
                    <a:pt x="541444" y="94281"/>
                    <a:pt x="549049" y="85725"/>
                  </a:cubicBezTo>
                  <a:cubicBezTo>
                    <a:pt x="566947" y="65589"/>
                    <a:pt x="606199" y="28575"/>
                    <a:pt x="606199" y="28575"/>
                  </a:cubicBezTo>
                  <a:cubicBezTo>
                    <a:pt x="664220" y="43080"/>
                    <a:pt x="632351" y="23729"/>
                    <a:pt x="653824" y="66675"/>
                  </a:cubicBezTo>
                  <a:cubicBezTo>
                    <a:pt x="658944" y="76914"/>
                    <a:pt x="683113" y="90130"/>
                    <a:pt x="672874" y="95250"/>
                  </a:cubicBezTo>
                  <a:cubicBezTo>
                    <a:pt x="655600" y="103887"/>
                    <a:pt x="634774" y="88900"/>
                    <a:pt x="615724" y="85725"/>
                  </a:cubicBezTo>
                  <a:cubicBezTo>
                    <a:pt x="606199" y="79375"/>
                    <a:pt x="595943" y="74004"/>
                    <a:pt x="587149" y="66675"/>
                  </a:cubicBezTo>
                  <a:cubicBezTo>
                    <a:pt x="576801" y="58051"/>
                    <a:pt x="569535" y="45930"/>
                    <a:pt x="558574" y="38100"/>
                  </a:cubicBezTo>
                  <a:cubicBezTo>
                    <a:pt x="547020" y="29847"/>
                    <a:pt x="533174" y="25400"/>
                    <a:pt x="520474" y="19050"/>
                  </a:cubicBezTo>
                  <a:cubicBezTo>
                    <a:pt x="484558" y="26233"/>
                    <a:pt x="452259" y="33225"/>
                    <a:pt x="415699" y="38100"/>
                  </a:cubicBezTo>
                  <a:cubicBezTo>
                    <a:pt x="387200" y="41900"/>
                    <a:pt x="358549" y="44450"/>
                    <a:pt x="329974" y="47625"/>
                  </a:cubicBezTo>
                  <a:cubicBezTo>
                    <a:pt x="310924" y="53975"/>
                    <a:pt x="290043" y="56344"/>
                    <a:pt x="272824" y="66675"/>
                  </a:cubicBezTo>
                  <a:cubicBezTo>
                    <a:pt x="198725" y="111135"/>
                    <a:pt x="188902" y="131186"/>
                    <a:pt x="139474" y="190500"/>
                  </a:cubicBezTo>
                  <a:cubicBezTo>
                    <a:pt x="97754" y="315660"/>
                    <a:pt x="123651" y="271384"/>
                    <a:pt x="82324" y="333375"/>
                  </a:cubicBezTo>
                  <a:cubicBezTo>
                    <a:pt x="54087" y="446323"/>
                    <a:pt x="108511" y="278613"/>
                    <a:pt x="6124" y="381000"/>
                  </a:cubicBezTo>
                  <a:cubicBezTo>
                    <a:pt x="-5324" y="392448"/>
                    <a:pt x="83" y="424177"/>
                    <a:pt x="15649" y="428625"/>
                  </a:cubicBezTo>
                  <a:cubicBezTo>
                    <a:pt x="76782" y="446092"/>
                    <a:pt x="142649" y="434975"/>
                    <a:pt x="206149" y="438150"/>
                  </a:cubicBezTo>
                  <a:cubicBezTo>
                    <a:pt x="209324" y="447675"/>
                    <a:pt x="208574" y="459625"/>
                    <a:pt x="215674" y="466725"/>
                  </a:cubicBezTo>
                  <a:cubicBezTo>
                    <a:pt x="222774" y="473825"/>
                    <a:pt x="234209" y="476250"/>
                    <a:pt x="244249" y="476250"/>
                  </a:cubicBezTo>
                  <a:cubicBezTo>
                    <a:pt x="273000" y="476250"/>
                    <a:pt x="301399" y="469900"/>
                    <a:pt x="329974" y="466725"/>
                  </a:cubicBezTo>
                  <a:lnTo>
                    <a:pt x="358549" y="457200"/>
                  </a:lnTo>
                </a:path>
              </a:pathLst>
            </a:cu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3" name="直線矢印コネクタ 82"/>
            <p:cNvCxnSpPr/>
            <p:nvPr/>
          </p:nvCxnSpPr>
          <p:spPr>
            <a:xfrm flipH="1" flipV="1">
              <a:off x="10466860" y="6237390"/>
              <a:ext cx="348799" cy="125627"/>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H="1">
              <a:off x="10477091" y="6362394"/>
              <a:ext cx="338569" cy="172460"/>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8" name="円弧 87"/>
            <p:cNvSpPr/>
            <p:nvPr/>
          </p:nvSpPr>
          <p:spPr>
            <a:xfrm>
              <a:off x="9458720" y="6083845"/>
              <a:ext cx="359950" cy="359950"/>
            </a:xfrm>
            <a:prstGeom prst="arc">
              <a:avLst>
                <a:gd name="adj1" fmla="val 4981231"/>
                <a:gd name="adj2" fmla="val 21217479"/>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2115322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24850" y="116540"/>
            <a:ext cx="1683474" cy="523220"/>
          </a:xfrm>
        </p:spPr>
        <p:txBody>
          <a:bodyPr/>
          <a:lstStyle/>
          <a:p>
            <a:pPr algn="l"/>
            <a:r>
              <a:rPr lang="en-US" altLang="ja-JP" sz="2800" b="1" dirty="0">
                <a:latin typeface="Meiryo UI" pitchFamily="50" charset="-128"/>
                <a:ea typeface="Meiryo UI" pitchFamily="50" charset="-128"/>
              </a:rPr>
              <a:t>8-1</a:t>
            </a:r>
            <a:r>
              <a:rPr lang="en-US" altLang="ja-JP" sz="2800" b="1" dirty="0" smtClean="0">
                <a:latin typeface="Meiryo UI" pitchFamily="50" charset="-128"/>
                <a:ea typeface="Meiryo UI" pitchFamily="50" charset="-128"/>
              </a:rPr>
              <a:t>.</a:t>
            </a:r>
            <a:r>
              <a:rPr lang="ja-JP" altLang="en-US" sz="2800" b="1" dirty="0">
                <a:latin typeface="Meiryo UI" pitchFamily="50" charset="-128"/>
                <a:ea typeface="Meiryo UI" pitchFamily="50" charset="-128"/>
              </a:rPr>
              <a:t>結論</a:t>
            </a:r>
          </a:p>
        </p:txBody>
      </p:sp>
      <p:sp>
        <p:nvSpPr>
          <p:cNvPr id="55" name="正方形/長方形 54"/>
          <p:cNvSpPr/>
          <p:nvPr/>
        </p:nvSpPr>
        <p:spPr>
          <a:xfrm>
            <a:off x="93988" y="871623"/>
            <a:ext cx="11978842" cy="954107"/>
          </a:xfrm>
          <a:prstGeom prst="rect">
            <a:avLst/>
          </a:prstGeom>
          <a:ln w="38100">
            <a:solidFill>
              <a:schemeClr val="tx1"/>
            </a:solidFill>
          </a:ln>
        </p:spPr>
        <p:txBody>
          <a:bodyPr wrap="square">
            <a:spAutoFit/>
          </a:bodyPr>
          <a:lstStyle/>
          <a:p>
            <a:pPr algn="ctr"/>
            <a:r>
              <a:rPr lang="ja-JP" altLang="en-US" sz="2800" b="1" dirty="0">
                <a:latin typeface="Meiryo UI" panose="020B0604030504040204" pitchFamily="50" charset="-128"/>
                <a:ea typeface="Meiryo UI" panose="020B0604030504040204" pitchFamily="50" charset="-128"/>
              </a:rPr>
              <a:t>モビリティ（移動・活動）の向上と社会的排除のリスク低減との間に有意な関連性</a:t>
            </a:r>
          </a:p>
        </p:txBody>
      </p:sp>
      <p:graphicFrame>
        <p:nvGraphicFramePr>
          <p:cNvPr id="60" name="表 59"/>
          <p:cNvGraphicFramePr>
            <a:graphicFrameLocks noGrp="1"/>
          </p:cNvGraphicFramePr>
          <p:nvPr>
            <p:extLst>
              <p:ext uri="{D42A27DB-BD31-4B8C-83A1-F6EECF244321}">
                <p14:modId xmlns:p14="http://schemas.microsoft.com/office/powerpoint/2010/main" val="2929716959"/>
              </p:ext>
            </p:extLst>
          </p:nvPr>
        </p:nvGraphicFramePr>
        <p:xfrm>
          <a:off x="93988" y="1988800"/>
          <a:ext cx="11978842" cy="4236720"/>
        </p:xfrm>
        <a:graphic>
          <a:graphicData uri="http://schemas.openxmlformats.org/drawingml/2006/table">
            <a:tbl>
              <a:tblPr firstRow="1" bandRow="1">
                <a:tableStyleId>{5C22544A-7EE6-4342-B048-85BDC9FD1C3A}</a:tableStyleId>
              </a:tblPr>
              <a:tblGrid>
                <a:gridCol w="504070">
                  <a:extLst>
                    <a:ext uri="{9D8B030D-6E8A-4147-A177-3AD203B41FA5}">
                      <a16:colId xmlns:a16="http://schemas.microsoft.com/office/drawing/2014/main" val="20000"/>
                    </a:ext>
                  </a:extLst>
                </a:gridCol>
                <a:gridCol w="5112710">
                  <a:extLst>
                    <a:ext uri="{9D8B030D-6E8A-4147-A177-3AD203B41FA5}">
                      <a16:colId xmlns:a16="http://schemas.microsoft.com/office/drawing/2014/main" val="20001"/>
                    </a:ext>
                  </a:extLst>
                </a:gridCol>
                <a:gridCol w="3697692">
                  <a:extLst>
                    <a:ext uri="{9D8B030D-6E8A-4147-A177-3AD203B41FA5}">
                      <a16:colId xmlns:a16="http://schemas.microsoft.com/office/drawing/2014/main" val="317154971"/>
                    </a:ext>
                  </a:extLst>
                </a:gridCol>
                <a:gridCol w="2664370">
                  <a:extLst>
                    <a:ext uri="{9D8B030D-6E8A-4147-A177-3AD203B41FA5}">
                      <a16:colId xmlns:a16="http://schemas.microsoft.com/office/drawing/2014/main" val="4015681687"/>
                    </a:ext>
                  </a:extLst>
                </a:gridCol>
              </a:tblGrid>
              <a:tr h="321736">
                <a:tc>
                  <a:txBody>
                    <a:bodyPr/>
                    <a:lstStyle/>
                    <a:p>
                      <a:pPr algn="ctr"/>
                      <a:r>
                        <a:rPr kumimoji="1" lang="en-US" altLang="ja-JP" sz="24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2000" dirty="0">
                          <a:latin typeface="Meiryo UI" pitchFamily="50" charset="-128"/>
                          <a:ea typeface="Meiryo UI" pitchFamily="50" charset="-128"/>
                        </a:rPr>
                        <a:t>Contents</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ja-JP" sz="2000" dirty="0">
                          <a:latin typeface="Meiryo UI" pitchFamily="50" charset="-128"/>
                          <a:ea typeface="Meiryo UI" pitchFamily="50" charset="-128"/>
                        </a:rPr>
                        <a:t>Ebata’s Summary</a:t>
                      </a: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ja-JP" altLang="en-US" sz="20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0890">
                <a:tc>
                  <a:txBody>
                    <a:bodyPr/>
                    <a:lstStyle/>
                    <a:p>
                      <a:pPr algn="ctr"/>
                      <a:r>
                        <a:rPr lang="en-US" altLang="ja-JP" sz="1800" b="1" dirty="0">
                          <a:solidFill>
                            <a:schemeClr val="tx1"/>
                          </a:solidFill>
                          <a:latin typeface="Meiryo UI" panose="020B0604030504040204" pitchFamily="50" charset="-128"/>
                          <a:ea typeface="Meiryo UI" panose="020B0604030504040204" pitchFamily="50" charset="-128"/>
                          <a:cs typeface="AdvPTime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社会的排除のリスクは、特に大都市環境において、社会資本の発展を促進する政策やプログラムによって軽減される可能性がある。</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rgbClr val="0000FF"/>
                          </a:solidFill>
                          <a:effectLst/>
                          <a:latin typeface="Meiryo UI" pitchFamily="50" charset="-128"/>
                          <a:ea typeface="Meiryo UI" pitchFamily="50" charset="-128"/>
                        </a:rPr>
                        <a:t>社会的排除のリスクはコントロールできるかもしれない</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20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9470">
                <a:tc>
                  <a:txBody>
                    <a:bodyPr/>
                    <a:lstStyle/>
                    <a:p>
                      <a:pPr algn="ctr"/>
                      <a:r>
                        <a:rPr lang="en-US" altLang="ja-JP" sz="1800" b="1" dirty="0">
                          <a:solidFill>
                            <a:schemeClr val="tx1"/>
                          </a:solidFill>
                          <a:latin typeface="Meiryo UI" panose="020B0604030504040204" pitchFamily="50" charset="-128"/>
                          <a:ea typeface="Meiryo UI" panose="020B0604030504040204" pitchFamily="50" charset="-128"/>
                          <a:cs typeface="AdvPTime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社会的排除のリスクは、大都市圏、地域圏ともに個人の幸福度と有意に関連している</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rgbClr val="0000FF"/>
                          </a:solidFill>
                          <a:effectLst/>
                          <a:latin typeface="Meiryo UI" pitchFamily="50" charset="-128"/>
                          <a:ea typeface="Meiryo UI" pitchFamily="50" charset="-128"/>
                        </a:rPr>
                        <a:t>都市部と地方で異なる結果はほとんどない</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20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r h="456090">
                <a:tc>
                  <a:txBody>
                    <a:bodyPr/>
                    <a:lstStyle/>
                    <a:p>
                      <a:pPr algn="ctr"/>
                      <a:r>
                        <a:rPr lang="en-US" altLang="ja-JP" sz="1800" b="1" dirty="0">
                          <a:solidFill>
                            <a:schemeClr val="tx1"/>
                          </a:solidFill>
                          <a:latin typeface="Meiryo UI" panose="020B0604030504040204" pitchFamily="50" charset="-128"/>
                          <a:ea typeface="Meiryo UI" panose="020B0604030504040204" pitchFamily="50" charset="-128"/>
                        </a:rPr>
                        <a:t>3</a:t>
                      </a:r>
                      <a:endParaRPr lang="ja-JP" altLang="en-US" sz="1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モビリティの向上は、幸福度を向上させる可能性のある間接的な手段である</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rgbClr val="0000FF"/>
                          </a:solidFill>
                          <a:effectLst/>
                          <a:latin typeface="Meiryo UI" pitchFamily="50" charset="-128"/>
                          <a:ea typeface="Meiryo UI" pitchFamily="50" charset="-128"/>
                        </a:rPr>
                        <a:t>モビリティは幸福感を向上させ</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20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2752948"/>
                  </a:ext>
                </a:extLst>
              </a:tr>
              <a:tr h="536110">
                <a:tc>
                  <a:txBody>
                    <a:bodyPr/>
                    <a:lstStyle/>
                    <a:p>
                      <a:pPr algn="ctr"/>
                      <a:r>
                        <a:rPr lang="en-US" altLang="ja-JP" sz="1800" b="1" dirty="0">
                          <a:solidFill>
                            <a:schemeClr val="tx1"/>
                          </a:solidFill>
                          <a:latin typeface="Meiryo UI" panose="020B0604030504040204" pitchFamily="50" charset="-128"/>
                          <a:ea typeface="Meiryo UI" panose="020B0604030504040204" pitchFamily="50" charset="-128"/>
                        </a:rPr>
                        <a:t>4</a:t>
                      </a:r>
                      <a:endParaRPr lang="ja-JP" altLang="en-US" sz="1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また、地域社会への愛着を育むことは、個人の幸福度の向上にもつながります。</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rgbClr val="0000FF"/>
                          </a:solidFill>
                          <a:effectLst/>
                          <a:latin typeface="Meiryo UI" pitchFamily="50" charset="-128"/>
                          <a:ea typeface="Meiryo UI" pitchFamily="50" charset="-128"/>
                        </a:rPr>
                        <a:t>地域活動で幸福度を向上させる</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20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4351054"/>
                  </a:ext>
                </a:extLst>
              </a:tr>
              <a:tr h="350520">
                <a:tc>
                  <a:txBody>
                    <a:bodyPr/>
                    <a:lstStyle/>
                    <a:p>
                      <a:pPr algn="ctr"/>
                      <a:r>
                        <a:rPr lang="en-US" altLang="ja-JP" sz="1800" b="1" dirty="0">
                          <a:solidFill>
                            <a:schemeClr val="tx1"/>
                          </a:solidFill>
                          <a:latin typeface="Meiryo UI" panose="020B0604030504040204" pitchFamily="50" charset="-128"/>
                          <a:ea typeface="Meiryo UI" panose="020B0604030504040204" pitchFamily="50" charset="-128"/>
                        </a:rPr>
                        <a:t>5</a:t>
                      </a:r>
                      <a:endParaRPr lang="ja-JP" altLang="en-US" sz="1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提案されたフレームワークでは、新しい旅行から得られる利益は大きい。</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rgbClr val="0000FF"/>
                          </a:solidFill>
                          <a:effectLst/>
                          <a:latin typeface="Meiryo UI" pitchFamily="50" charset="-128"/>
                          <a:ea typeface="Meiryo UI" pitchFamily="50" charset="-128"/>
                        </a:rPr>
                        <a:t>旅行から得られる利益の方が大きい</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20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5661703"/>
                  </a:ext>
                </a:extLst>
              </a:tr>
              <a:tr h="350520">
                <a:tc>
                  <a:txBody>
                    <a:bodyPr/>
                    <a:lstStyle/>
                    <a:p>
                      <a:pPr algn="ctr"/>
                      <a:r>
                        <a:rPr lang="en-US" altLang="ja-JP" sz="1800" b="1" dirty="0">
                          <a:solidFill>
                            <a:schemeClr val="tx1"/>
                          </a:solidFill>
                          <a:latin typeface="Meiryo UI" panose="020B0604030504040204" pitchFamily="50" charset="-128"/>
                          <a:ea typeface="Meiryo UI" panose="020B0604030504040204" pitchFamily="50" charset="-128"/>
                        </a:rPr>
                        <a:t>6</a:t>
                      </a:r>
                      <a:endParaRPr lang="ja-JP" altLang="en-US" sz="18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smtClean="0">
                          <a:solidFill>
                            <a:schemeClr val="tx1"/>
                          </a:solidFill>
                          <a:effectLst/>
                          <a:latin typeface="Meiryo UI" pitchFamily="50" charset="-128"/>
                          <a:ea typeface="Meiryo UI" pitchFamily="50" charset="-128"/>
                        </a:rPr>
                        <a:t>旅のコストは、距離よりも（短距離）移動の回数が重要なはずです。</a:t>
                      </a:r>
                      <a:endParaRPr lang="ja-JP" altLang="en-US" sz="1600" b="1"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1" dirty="0" smtClean="0">
                          <a:solidFill>
                            <a:srgbClr val="0000FF"/>
                          </a:solidFill>
                          <a:effectLst/>
                          <a:latin typeface="Meiryo UI" pitchFamily="50" charset="-128"/>
                          <a:ea typeface="Meiryo UI" pitchFamily="50" charset="-128"/>
                        </a:rPr>
                        <a:t>距離よりも移動回数が重要</a:t>
                      </a:r>
                      <a:endParaRPr lang="ja-JP" altLang="en-US" sz="18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2000" b="1" dirty="0">
                        <a:solidFill>
                          <a:srgbClr val="0000FF"/>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7535309"/>
                  </a:ext>
                </a:extLst>
              </a:tr>
            </a:tbl>
          </a:graphicData>
        </a:graphic>
      </p:graphicFrame>
      <p:pic>
        <p:nvPicPr>
          <p:cNvPr id="61" name="図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4750" y="2536305"/>
            <a:ext cx="576080" cy="628459"/>
          </a:xfrm>
          <a:prstGeom prst="rect">
            <a:avLst/>
          </a:prstGeom>
        </p:spPr>
      </p:pic>
      <p:pic>
        <p:nvPicPr>
          <p:cNvPr id="2" name="図 1"/>
          <p:cNvPicPr>
            <a:picLocks noChangeAspect="1"/>
          </p:cNvPicPr>
          <p:nvPr/>
        </p:nvPicPr>
        <p:blipFill>
          <a:blip r:embed="rId4"/>
          <a:stretch>
            <a:fillRect/>
          </a:stretch>
        </p:blipFill>
        <p:spPr>
          <a:xfrm>
            <a:off x="10970930" y="2553417"/>
            <a:ext cx="767783" cy="506117"/>
          </a:xfrm>
          <a:prstGeom prst="rect">
            <a:avLst/>
          </a:prstGeom>
        </p:spPr>
      </p:pic>
      <p:cxnSp>
        <p:nvCxnSpPr>
          <p:cNvPr id="9" name="直線矢印コネクタ 8"/>
          <p:cNvCxnSpPr/>
          <p:nvPr/>
        </p:nvCxnSpPr>
        <p:spPr>
          <a:xfrm flipH="1">
            <a:off x="10345342" y="2806475"/>
            <a:ext cx="55911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7" name="グループ化 36"/>
          <p:cNvGrpSpPr/>
          <p:nvPr/>
        </p:nvGrpSpPr>
        <p:grpSpPr>
          <a:xfrm>
            <a:off x="9694845" y="3270297"/>
            <a:ext cx="1997593" cy="550492"/>
            <a:chOff x="9580238" y="3098670"/>
            <a:chExt cx="2236025" cy="616199"/>
          </a:xfrm>
        </p:grpSpPr>
        <p:pic>
          <p:nvPicPr>
            <p:cNvPr id="3" name="図 2"/>
            <p:cNvPicPr>
              <a:picLocks noChangeAspect="1"/>
            </p:cNvPicPr>
            <p:nvPr/>
          </p:nvPicPr>
          <p:blipFill>
            <a:blip r:embed="rId5"/>
            <a:stretch>
              <a:fillRect/>
            </a:stretch>
          </p:blipFill>
          <p:spPr>
            <a:xfrm flipH="1">
              <a:off x="11114950" y="3098670"/>
              <a:ext cx="701313" cy="593714"/>
            </a:xfrm>
            <a:prstGeom prst="rect">
              <a:avLst/>
            </a:prstGeom>
          </p:spPr>
        </p:pic>
        <p:pic>
          <p:nvPicPr>
            <p:cNvPr id="6" name="図 5"/>
            <p:cNvPicPr>
              <a:picLocks noChangeAspect="1"/>
            </p:cNvPicPr>
            <p:nvPr/>
          </p:nvPicPr>
          <p:blipFill>
            <a:blip r:embed="rId6"/>
            <a:stretch>
              <a:fillRect/>
            </a:stretch>
          </p:blipFill>
          <p:spPr>
            <a:xfrm>
              <a:off x="9580238" y="3098670"/>
              <a:ext cx="765104" cy="616199"/>
            </a:xfrm>
            <a:prstGeom prst="rect">
              <a:avLst/>
            </a:prstGeom>
          </p:spPr>
        </p:pic>
        <p:cxnSp>
          <p:nvCxnSpPr>
            <p:cNvPr id="64" name="直線矢印コネクタ 63"/>
            <p:cNvCxnSpPr/>
            <p:nvPr/>
          </p:nvCxnSpPr>
          <p:spPr>
            <a:xfrm flipH="1">
              <a:off x="10388777" y="3395527"/>
              <a:ext cx="697598" cy="0"/>
            </a:xfrm>
            <a:prstGeom prst="straightConnector1">
              <a:avLst/>
            </a:prstGeom>
            <a:ln w="254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a:off x="9851157" y="3933289"/>
            <a:ext cx="1832495" cy="493177"/>
            <a:chOff x="9719305" y="3808100"/>
            <a:chExt cx="1964348" cy="613068"/>
          </a:xfrm>
        </p:grpSpPr>
        <p:pic>
          <p:nvPicPr>
            <p:cNvPr id="72" name="図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9305" y="3808100"/>
              <a:ext cx="594409" cy="613068"/>
            </a:xfrm>
            <a:prstGeom prst="rect">
              <a:avLst/>
            </a:prstGeom>
          </p:spPr>
        </p:pic>
        <p:cxnSp>
          <p:nvCxnSpPr>
            <p:cNvPr id="73" name="直線矢印コネクタ 72"/>
            <p:cNvCxnSpPr/>
            <p:nvPr/>
          </p:nvCxnSpPr>
          <p:spPr>
            <a:xfrm flipH="1">
              <a:off x="10345342" y="4108400"/>
              <a:ext cx="559118"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74" name="図 7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59792" y="3850508"/>
              <a:ext cx="623861" cy="545333"/>
            </a:xfrm>
            <a:prstGeom prst="rect">
              <a:avLst/>
            </a:prstGeom>
          </p:spPr>
        </p:pic>
      </p:grpSp>
      <p:grpSp>
        <p:nvGrpSpPr>
          <p:cNvPr id="39" name="グループ化 38"/>
          <p:cNvGrpSpPr/>
          <p:nvPr/>
        </p:nvGrpSpPr>
        <p:grpSpPr>
          <a:xfrm>
            <a:off x="9830908" y="4500871"/>
            <a:ext cx="1799357" cy="515365"/>
            <a:chOff x="9697393" y="4446665"/>
            <a:chExt cx="1986260" cy="568897"/>
          </a:xfrm>
        </p:grpSpPr>
        <p:pic>
          <p:nvPicPr>
            <p:cNvPr id="75" name="図 74"/>
            <p:cNvPicPr>
              <a:picLocks noChangeAspect="1"/>
            </p:cNvPicPr>
            <p:nvPr/>
          </p:nvPicPr>
          <p:blipFill>
            <a:blip r:embed="rId9"/>
            <a:stretch>
              <a:fillRect/>
            </a:stretch>
          </p:blipFill>
          <p:spPr>
            <a:xfrm>
              <a:off x="9697393" y="4483452"/>
              <a:ext cx="616321" cy="532110"/>
            </a:xfrm>
            <a:prstGeom prst="rect">
              <a:avLst/>
            </a:prstGeom>
          </p:spPr>
        </p:pic>
        <p:cxnSp>
          <p:nvCxnSpPr>
            <p:cNvPr id="76" name="直線矢印コネクタ 75"/>
            <p:cNvCxnSpPr/>
            <p:nvPr/>
          </p:nvCxnSpPr>
          <p:spPr>
            <a:xfrm flipH="1">
              <a:off x="10345342" y="4704557"/>
              <a:ext cx="559118"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77" name="図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59792" y="4446665"/>
              <a:ext cx="623861" cy="545333"/>
            </a:xfrm>
            <a:prstGeom prst="rect">
              <a:avLst/>
            </a:prstGeom>
          </p:spPr>
        </p:pic>
      </p:grpSp>
      <p:grpSp>
        <p:nvGrpSpPr>
          <p:cNvPr id="40" name="グループ化 39"/>
          <p:cNvGrpSpPr/>
          <p:nvPr/>
        </p:nvGrpSpPr>
        <p:grpSpPr>
          <a:xfrm>
            <a:off x="9941659" y="5105750"/>
            <a:ext cx="1643854" cy="508705"/>
            <a:chOff x="9719305" y="5276876"/>
            <a:chExt cx="1981099" cy="613068"/>
          </a:xfrm>
        </p:grpSpPr>
        <p:pic>
          <p:nvPicPr>
            <p:cNvPr id="78" name="図 7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19305" y="5276876"/>
              <a:ext cx="594409" cy="613068"/>
            </a:xfrm>
            <a:prstGeom prst="rect">
              <a:avLst/>
            </a:prstGeom>
          </p:spPr>
        </p:pic>
        <p:cxnSp>
          <p:nvCxnSpPr>
            <p:cNvPr id="79" name="直線矢印コネクタ 78"/>
            <p:cNvCxnSpPr/>
            <p:nvPr/>
          </p:nvCxnSpPr>
          <p:spPr>
            <a:xfrm flipH="1">
              <a:off x="10345342" y="5590280"/>
              <a:ext cx="559118" cy="0"/>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p:nvPicPr>
          <p:blipFill>
            <a:blip r:embed="rId11"/>
            <a:stretch>
              <a:fillRect/>
            </a:stretch>
          </p:blipFill>
          <p:spPr>
            <a:xfrm>
              <a:off x="11043040" y="5294962"/>
              <a:ext cx="657364" cy="542037"/>
            </a:xfrm>
            <a:prstGeom prst="rect">
              <a:avLst/>
            </a:prstGeom>
          </p:spPr>
        </p:pic>
      </p:grpSp>
      <p:grpSp>
        <p:nvGrpSpPr>
          <p:cNvPr id="41" name="グループ化 40"/>
          <p:cNvGrpSpPr/>
          <p:nvPr/>
        </p:nvGrpSpPr>
        <p:grpSpPr>
          <a:xfrm>
            <a:off x="9788324" y="5666592"/>
            <a:ext cx="2038030" cy="538286"/>
            <a:chOff x="9458720" y="6002444"/>
            <a:chExt cx="2542100" cy="722761"/>
          </a:xfrm>
        </p:grpSpPr>
        <p:pic>
          <p:nvPicPr>
            <p:cNvPr id="80" name="図 7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19305" y="6097223"/>
              <a:ext cx="594409" cy="613068"/>
            </a:xfrm>
            <a:prstGeom prst="rect">
              <a:avLst/>
            </a:prstGeom>
          </p:spPr>
        </p:pic>
        <p:sp>
          <p:nvSpPr>
            <p:cNvPr id="13" name="円弧 12"/>
            <p:cNvSpPr/>
            <p:nvPr/>
          </p:nvSpPr>
          <p:spPr>
            <a:xfrm>
              <a:off x="9539330" y="6002444"/>
              <a:ext cx="359950" cy="359950"/>
            </a:xfrm>
            <a:prstGeom prst="arc">
              <a:avLst>
                <a:gd name="adj1" fmla="val 4981231"/>
                <a:gd name="adj2" fmla="val 21217479"/>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81" name="図 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30392" y="6023055"/>
              <a:ext cx="369115" cy="380702"/>
            </a:xfrm>
            <a:prstGeom prst="rect">
              <a:avLst/>
            </a:prstGeom>
          </p:spPr>
        </p:pic>
        <p:pic>
          <p:nvPicPr>
            <p:cNvPr id="82" name="図 8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631705" y="6344503"/>
              <a:ext cx="369115" cy="380702"/>
            </a:xfrm>
            <a:prstGeom prst="rect">
              <a:avLst/>
            </a:prstGeom>
          </p:spPr>
        </p:pic>
        <p:sp>
          <p:nvSpPr>
            <p:cNvPr id="14" name="フリーフォーム 13"/>
            <p:cNvSpPr/>
            <p:nvPr/>
          </p:nvSpPr>
          <p:spPr>
            <a:xfrm>
              <a:off x="11247826" y="6210300"/>
              <a:ext cx="675375" cy="476250"/>
            </a:xfrm>
            <a:custGeom>
              <a:avLst/>
              <a:gdLst>
                <a:gd name="connsiteX0" fmla="*/ 44224 w 675375"/>
                <a:gd name="connsiteY0" fmla="*/ 104775 h 476250"/>
                <a:gd name="connsiteX1" fmla="*/ 158524 w 675375"/>
                <a:gd name="connsiteY1" fmla="*/ 38100 h 476250"/>
                <a:gd name="connsiteX2" fmla="*/ 187099 w 675375"/>
                <a:gd name="connsiteY2" fmla="*/ 19050 h 476250"/>
                <a:gd name="connsiteX3" fmla="*/ 215674 w 675375"/>
                <a:gd name="connsiteY3" fmla="*/ 0 h 476250"/>
                <a:gd name="connsiteX4" fmla="*/ 234724 w 675375"/>
                <a:gd name="connsiteY4" fmla="*/ 38100 h 476250"/>
                <a:gd name="connsiteX5" fmla="*/ 253774 w 675375"/>
                <a:gd name="connsiteY5" fmla="*/ 114300 h 476250"/>
                <a:gd name="connsiteX6" fmla="*/ 244249 w 675375"/>
                <a:gd name="connsiteY6" fmla="*/ 304800 h 476250"/>
                <a:gd name="connsiteX7" fmla="*/ 234724 w 675375"/>
                <a:gd name="connsiteY7" fmla="*/ 333375 h 476250"/>
                <a:gd name="connsiteX8" fmla="*/ 253774 w 675375"/>
                <a:gd name="connsiteY8" fmla="*/ 390525 h 476250"/>
                <a:gd name="connsiteX9" fmla="*/ 282349 w 675375"/>
                <a:gd name="connsiteY9" fmla="*/ 371475 h 476250"/>
                <a:gd name="connsiteX10" fmla="*/ 320449 w 675375"/>
                <a:gd name="connsiteY10" fmla="*/ 323850 h 476250"/>
                <a:gd name="connsiteX11" fmla="*/ 349024 w 675375"/>
                <a:gd name="connsiteY11" fmla="*/ 266700 h 476250"/>
                <a:gd name="connsiteX12" fmla="*/ 358549 w 675375"/>
                <a:gd name="connsiteY12" fmla="*/ 238125 h 476250"/>
                <a:gd name="connsiteX13" fmla="*/ 425224 w 675375"/>
                <a:gd name="connsiteY13" fmla="*/ 180975 h 476250"/>
                <a:gd name="connsiteX14" fmla="*/ 463324 w 675375"/>
                <a:gd name="connsiteY14" fmla="*/ 161925 h 476250"/>
                <a:gd name="connsiteX15" fmla="*/ 529999 w 675375"/>
                <a:gd name="connsiteY15" fmla="*/ 114300 h 476250"/>
                <a:gd name="connsiteX16" fmla="*/ 549049 w 675375"/>
                <a:gd name="connsiteY16" fmla="*/ 85725 h 476250"/>
                <a:gd name="connsiteX17" fmla="*/ 606199 w 675375"/>
                <a:gd name="connsiteY17" fmla="*/ 28575 h 476250"/>
                <a:gd name="connsiteX18" fmla="*/ 653824 w 675375"/>
                <a:gd name="connsiteY18" fmla="*/ 66675 h 476250"/>
                <a:gd name="connsiteX19" fmla="*/ 672874 w 675375"/>
                <a:gd name="connsiteY19" fmla="*/ 95250 h 476250"/>
                <a:gd name="connsiteX20" fmla="*/ 615724 w 675375"/>
                <a:gd name="connsiteY20" fmla="*/ 85725 h 476250"/>
                <a:gd name="connsiteX21" fmla="*/ 587149 w 675375"/>
                <a:gd name="connsiteY21" fmla="*/ 66675 h 476250"/>
                <a:gd name="connsiteX22" fmla="*/ 558574 w 675375"/>
                <a:gd name="connsiteY22" fmla="*/ 38100 h 476250"/>
                <a:gd name="connsiteX23" fmla="*/ 520474 w 675375"/>
                <a:gd name="connsiteY23" fmla="*/ 19050 h 476250"/>
                <a:gd name="connsiteX24" fmla="*/ 415699 w 675375"/>
                <a:gd name="connsiteY24" fmla="*/ 38100 h 476250"/>
                <a:gd name="connsiteX25" fmla="*/ 329974 w 675375"/>
                <a:gd name="connsiteY25" fmla="*/ 47625 h 476250"/>
                <a:gd name="connsiteX26" fmla="*/ 272824 w 675375"/>
                <a:gd name="connsiteY26" fmla="*/ 66675 h 476250"/>
                <a:gd name="connsiteX27" fmla="*/ 139474 w 675375"/>
                <a:gd name="connsiteY27" fmla="*/ 190500 h 476250"/>
                <a:gd name="connsiteX28" fmla="*/ 82324 w 675375"/>
                <a:gd name="connsiteY28" fmla="*/ 333375 h 476250"/>
                <a:gd name="connsiteX29" fmla="*/ 6124 w 675375"/>
                <a:gd name="connsiteY29" fmla="*/ 381000 h 476250"/>
                <a:gd name="connsiteX30" fmla="*/ 15649 w 675375"/>
                <a:gd name="connsiteY30" fmla="*/ 428625 h 476250"/>
                <a:gd name="connsiteX31" fmla="*/ 206149 w 675375"/>
                <a:gd name="connsiteY31" fmla="*/ 438150 h 476250"/>
                <a:gd name="connsiteX32" fmla="*/ 215674 w 675375"/>
                <a:gd name="connsiteY32" fmla="*/ 466725 h 476250"/>
                <a:gd name="connsiteX33" fmla="*/ 244249 w 675375"/>
                <a:gd name="connsiteY33" fmla="*/ 476250 h 476250"/>
                <a:gd name="connsiteX34" fmla="*/ 329974 w 675375"/>
                <a:gd name="connsiteY34" fmla="*/ 466725 h 476250"/>
                <a:gd name="connsiteX35" fmla="*/ 358549 w 675375"/>
                <a:gd name="connsiteY35" fmla="*/ 45720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5375" h="476250">
                  <a:moveTo>
                    <a:pt x="44224" y="104775"/>
                  </a:moveTo>
                  <a:cubicBezTo>
                    <a:pt x="121852" y="65961"/>
                    <a:pt x="83653" y="88014"/>
                    <a:pt x="158524" y="38100"/>
                  </a:cubicBezTo>
                  <a:lnTo>
                    <a:pt x="187099" y="19050"/>
                  </a:lnTo>
                  <a:lnTo>
                    <a:pt x="215674" y="0"/>
                  </a:lnTo>
                  <a:cubicBezTo>
                    <a:pt x="222024" y="12700"/>
                    <a:pt x="230234" y="24630"/>
                    <a:pt x="234724" y="38100"/>
                  </a:cubicBezTo>
                  <a:cubicBezTo>
                    <a:pt x="243003" y="62938"/>
                    <a:pt x="253774" y="114300"/>
                    <a:pt x="253774" y="114300"/>
                  </a:cubicBezTo>
                  <a:cubicBezTo>
                    <a:pt x="250599" y="177800"/>
                    <a:pt x="249757" y="241460"/>
                    <a:pt x="244249" y="304800"/>
                  </a:cubicBezTo>
                  <a:cubicBezTo>
                    <a:pt x="243379" y="314802"/>
                    <a:pt x="233615" y="323396"/>
                    <a:pt x="234724" y="333375"/>
                  </a:cubicBezTo>
                  <a:cubicBezTo>
                    <a:pt x="236942" y="353333"/>
                    <a:pt x="247424" y="371475"/>
                    <a:pt x="253774" y="390525"/>
                  </a:cubicBezTo>
                  <a:cubicBezTo>
                    <a:pt x="263299" y="384175"/>
                    <a:pt x="275198" y="380414"/>
                    <a:pt x="282349" y="371475"/>
                  </a:cubicBezTo>
                  <a:cubicBezTo>
                    <a:pt x="334929" y="305750"/>
                    <a:pt x="238557" y="378445"/>
                    <a:pt x="320449" y="323850"/>
                  </a:cubicBezTo>
                  <a:cubicBezTo>
                    <a:pt x="344390" y="252026"/>
                    <a:pt x="312095" y="340558"/>
                    <a:pt x="349024" y="266700"/>
                  </a:cubicBezTo>
                  <a:cubicBezTo>
                    <a:pt x="353514" y="257720"/>
                    <a:pt x="352713" y="246295"/>
                    <a:pt x="358549" y="238125"/>
                  </a:cubicBezTo>
                  <a:cubicBezTo>
                    <a:pt x="374595" y="215661"/>
                    <a:pt x="400921" y="194862"/>
                    <a:pt x="425224" y="180975"/>
                  </a:cubicBezTo>
                  <a:cubicBezTo>
                    <a:pt x="437552" y="173930"/>
                    <a:pt x="451345" y="169548"/>
                    <a:pt x="463324" y="161925"/>
                  </a:cubicBezTo>
                  <a:cubicBezTo>
                    <a:pt x="486366" y="147262"/>
                    <a:pt x="507774" y="130175"/>
                    <a:pt x="529999" y="114300"/>
                  </a:cubicBezTo>
                  <a:cubicBezTo>
                    <a:pt x="536349" y="104775"/>
                    <a:pt x="541444" y="94281"/>
                    <a:pt x="549049" y="85725"/>
                  </a:cubicBezTo>
                  <a:cubicBezTo>
                    <a:pt x="566947" y="65589"/>
                    <a:pt x="606199" y="28575"/>
                    <a:pt x="606199" y="28575"/>
                  </a:cubicBezTo>
                  <a:cubicBezTo>
                    <a:pt x="664220" y="43080"/>
                    <a:pt x="632351" y="23729"/>
                    <a:pt x="653824" y="66675"/>
                  </a:cubicBezTo>
                  <a:cubicBezTo>
                    <a:pt x="658944" y="76914"/>
                    <a:pt x="683113" y="90130"/>
                    <a:pt x="672874" y="95250"/>
                  </a:cubicBezTo>
                  <a:cubicBezTo>
                    <a:pt x="655600" y="103887"/>
                    <a:pt x="634774" y="88900"/>
                    <a:pt x="615724" y="85725"/>
                  </a:cubicBezTo>
                  <a:cubicBezTo>
                    <a:pt x="606199" y="79375"/>
                    <a:pt x="595943" y="74004"/>
                    <a:pt x="587149" y="66675"/>
                  </a:cubicBezTo>
                  <a:cubicBezTo>
                    <a:pt x="576801" y="58051"/>
                    <a:pt x="569535" y="45930"/>
                    <a:pt x="558574" y="38100"/>
                  </a:cubicBezTo>
                  <a:cubicBezTo>
                    <a:pt x="547020" y="29847"/>
                    <a:pt x="533174" y="25400"/>
                    <a:pt x="520474" y="19050"/>
                  </a:cubicBezTo>
                  <a:cubicBezTo>
                    <a:pt x="484558" y="26233"/>
                    <a:pt x="452259" y="33225"/>
                    <a:pt x="415699" y="38100"/>
                  </a:cubicBezTo>
                  <a:cubicBezTo>
                    <a:pt x="387200" y="41900"/>
                    <a:pt x="358549" y="44450"/>
                    <a:pt x="329974" y="47625"/>
                  </a:cubicBezTo>
                  <a:cubicBezTo>
                    <a:pt x="310924" y="53975"/>
                    <a:pt x="290043" y="56344"/>
                    <a:pt x="272824" y="66675"/>
                  </a:cubicBezTo>
                  <a:cubicBezTo>
                    <a:pt x="198725" y="111135"/>
                    <a:pt x="188902" y="131186"/>
                    <a:pt x="139474" y="190500"/>
                  </a:cubicBezTo>
                  <a:cubicBezTo>
                    <a:pt x="97754" y="315660"/>
                    <a:pt x="123651" y="271384"/>
                    <a:pt x="82324" y="333375"/>
                  </a:cubicBezTo>
                  <a:cubicBezTo>
                    <a:pt x="54087" y="446323"/>
                    <a:pt x="108511" y="278613"/>
                    <a:pt x="6124" y="381000"/>
                  </a:cubicBezTo>
                  <a:cubicBezTo>
                    <a:pt x="-5324" y="392448"/>
                    <a:pt x="83" y="424177"/>
                    <a:pt x="15649" y="428625"/>
                  </a:cubicBezTo>
                  <a:cubicBezTo>
                    <a:pt x="76782" y="446092"/>
                    <a:pt x="142649" y="434975"/>
                    <a:pt x="206149" y="438150"/>
                  </a:cubicBezTo>
                  <a:cubicBezTo>
                    <a:pt x="209324" y="447675"/>
                    <a:pt x="208574" y="459625"/>
                    <a:pt x="215674" y="466725"/>
                  </a:cubicBezTo>
                  <a:cubicBezTo>
                    <a:pt x="222774" y="473825"/>
                    <a:pt x="234209" y="476250"/>
                    <a:pt x="244249" y="476250"/>
                  </a:cubicBezTo>
                  <a:cubicBezTo>
                    <a:pt x="273000" y="476250"/>
                    <a:pt x="301399" y="469900"/>
                    <a:pt x="329974" y="466725"/>
                  </a:cubicBezTo>
                  <a:lnTo>
                    <a:pt x="358549" y="457200"/>
                  </a:lnTo>
                </a:path>
              </a:pathLst>
            </a:cu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83" name="直線矢印コネクタ 82"/>
            <p:cNvCxnSpPr/>
            <p:nvPr/>
          </p:nvCxnSpPr>
          <p:spPr>
            <a:xfrm flipH="1" flipV="1">
              <a:off x="10466860" y="6237390"/>
              <a:ext cx="348799" cy="125627"/>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p:nvPr/>
          </p:nvCxnSpPr>
          <p:spPr>
            <a:xfrm flipH="1">
              <a:off x="10477091" y="6362394"/>
              <a:ext cx="338569" cy="172460"/>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8" name="円弧 87"/>
            <p:cNvSpPr/>
            <p:nvPr/>
          </p:nvSpPr>
          <p:spPr>
            <a:xfrm>
              <a:off x="9458720" y="6083845"/>
              <a:ext cx="359950" cy="359950"/>
            </a:xfrm>
            <a:prstGeom prst="arc">
              <a:avLst>
                <a:gd name="adj1" fmla="val 4981231"/>
                <a:gd name="adj2" fmla="val 21217479"/>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1023206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19170" y="116540"/>
            <a:ext cx="3132845" cy="523220"/>
          </a:xfrm>
        </p:spPr>
        <p:txBody>
          <a:bodyPr/>
          <a:lstStyle/>
          <a:p>
            <a:pPr algn="l"/>
            <a:r>
              <a:rPr lang="en-US" altLang="ja-JP" sz="2800" b="1" dirty="0">
                <a:latin typeface="Meiryo UI" pitchFamily="50" charset="-128"/>
                <a:ea typeface="Meiryo UI" pitchFamily="50" charset="-128"/>
              </a:rPr>
              <a:t>0-2. Definitions</a:t>
            </a:r>
            <a:endParaRPr lang="ja-JP" altLang="en-US" sz="2800" b="1" dirty="0">
              <a:latin typeface="Meiryo UI" pitchFamily="50" charset="-128"/>
              <a:ea typeface="Meiryo UI"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3336822190"/>
              </p:ext>
            </p:extLst>
          </p:nvPr>
        </p:nvGraphicFramePr>
        <p:xfrm>
          <a:off x="119170" y="869870"/>
          <a:ext cx="11953660" cy="5943600"/>
        </p:xfrm>
        <a:graphic>
          <a:graphicData uri="http://schemas.openxmlformats.org/drawingml/2006/table">
            <a:tbl>
              <a:tblPr firstRow="1" bandRow="1">
                <a:tableStyleId>{5C22544A-7EE6-4342-B048-85BDC9FD1C3A}</a:tableStyleId>
              </a:tblPr>
              <a:tblGrid>
                <a:gridCol w="1224170">
                  <a:extLst>
                    <a:ext uri="{9D8B030D-6E8A-4147-A177-3AD203B41FA5}">
                      <a16:colId xmlns:a16="http://schemas.microsoft.com/office/drawing/2014/main" val="20000"/>
                    </a:ext>
                  </a:extLst>
                </a:gridCol>
                <a:gridCol w="2376330">
                  <a:extLst>
                    <a:ext uri="{9D8B030D-6E8A-4147-A177-3AD203B41FA5}">
                      <a16:colId xmlns:a16="http://schemas.microsoft.com/office/drawing/2014/main" val="173188929"/>
                    </a:ext>
                  </a:extLst>
                </a:gridCol>
                <a:gridCol w="5696791">
                  <a:extLst>
                    <a:ext uri="{9D8B030D-6E8A-4147-A177-3AD203B41FA5}">
                      <a16:colId xmlns:a16="http://schemas.microsoft.com/office/drawing/2014/main" val="20001"/>
                    </a:ext>
                  </a:extLst>
                </a:gridCol>
                <a:gridCol w="2656369">
                  <a:extLst>
                    <a:ext uri="{9D8B030D-6E8A-4147-A177-3AD203B41FA5}">
                      <a16:colId xmlns:a16="http://schemas.microsoft.com/office/drawing/2014/main" val="2874589409"/>
                    </a:ext>
                  </a:extLst>
                </a:gridCol>
              </a:tblGrid>
              <a:tr h="504070">
                <a:tc gridSpan="2">
                  <a:txBody>
                    <a:bodyPr/>
                    <a:lstStyle/>
                    <a:p>
                      <a:pPr algn="ctr"/>
                      <a:r>
                        <a:rPr kumimoji="1" lang="en-US" altLang="ja-JP" sz="24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Term </a:t>
                      </a:r>
                      <a:endPar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r>
                        <a:rPr lang="en-US" altLang="ja-JP" sz="2400" dirty="0">
                          <a:latin typeface="Meiryo UI" pitchFamily="50" charset="-128"/>
                          <a:ea typeface="Meiryo UI" pitchFamily="50" charset="-128"/>
                        </a:rPr>
                        <a:t>Contents</a:t>
                      </a: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2400" dirty="0" smtClean="0">
                          <a:latin typeface="Meiryo UI" pitchFamily="50" charset="-128"/>
                          <a:ea typeface="Meiryo UI" pitchFamily="50" charset="-128"/>
                        </a:rPr>
                        <a:t>Ebata’</a:t>
                      </a:r>
                      <a:r>
                        <a:rPr lang="en-US" altLang="ja-JP" sz="2400" baseline="0" dirty="0" smtClean="0">
                          <a:latin typeface="Meiryo UI" pitchFamily="50" charset="-128"/>
                          <a:ea typeface="Meiryo UI" pitchFamily="50" charset="-128"/>
                        </a:rPr>
                        <a:t>s understanding</a:t>
                      </a: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9224">
                <a:tc gridSpan="2">
                  <a:txBody>
                    <a:bodyPr/>
                    <a:lstStyle/>
                    <a:p>
                      <a:pPr algn="ctr"/>
                      <a:r>
                        <a:rPr kumimoji="1" lang="en-US" altLang="ja-JP" sz="2400" b="1" kern="1200" dirty="0">
                          <a:solidFill>
                            <a:schemeClr val="dk1"/>
                          </a:solidFill>
                          <a:effectLst/>
                          <a:latin typeface="Meiryo UI" panose="020B0604030504040204" pitchFamily="50" charset="-128"/>
                          <a:ea typeface="Meiryo UI" panose="020B0604030504040204" pitchFamily="50" charset="-128"/>
                          <a:cs typeface="+mn-cs"/>
                        </a:rPr>
                        <a:t>Subjective Well-Being</a:t>
                      </a:r>
                      <a:r>
                        <a:rPr kumimoji="1" lang="ja-JP" altLang="en-US" sz="2400" b="1" kern="1200" dirty="0">
                          <a:solidFill>
                            <a:schemeClr val="dk1"/>
                          </a:solidFill>
                          <a:effectLst/>
                          <a:latin typeface="Meiryo UI" panose="020B0604030504040204" pitchFamily="50" charset="-128"/>
                          <a:ea typeface="Meiryo UI" panose="020B0604030504040204" pitchFamily="50" charset="-128"/>
                          <a:cs typeface="+mn-cs"/>
                        </a:rPr>
                        <a:t> </a:t>
                      </a:r>
                      <a:r>
                        <a:rPr kumimoji="1" lang="en-US" altLang="ja-JP" sz="2400" b="1"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2400" b="1" kern="1200" dirty="0">
                          <a:solidFill>
                            <a:schemeClr val="dk1"/>
                          </a:solidFill>
                          <a:effectLst/>
                          <a:latin typeface="Meiryo UI" panose="020B0604030504040204" pitchFamily="50" charset="-128"/>
                          <a:ea typeface="Meiryo UI" panose="020B0604030504040204" pitchFamily="50" charset="-128"/>
                          <a:cs typeface="+mn-cs"/>
                        </a:rPr>
                        <a:t> </a:t>
                      </a:r>
                      <a:r>
                        <a:rPr kumimoji="1" lang="en-US" altLang="ja-JP" sz="2400" b="1" kern="1200" dirty="0" err="1">
                          <a:solidFill>
                            <a:schemeClr val="dk1"/>
                          </a:solidFill>
                          <a:effectLst/>
                          <a:latin typeface="Meiryo UI" panose="020B0604030504040204" pitchFamily="50" charset="-128"/>
                          <a:ea typeface="Meiryo UI" panose="020B0604030504040204" pitchFamily="50" charset="-128"/>
                          <a:cs typeface="+mn-cs"/>
                        </a:rPr>
                        <a:t>SWB</a:t>
                      </a:r>
                      <a:r>
                        <a:rPr kumimoji="1" lang="en-US" altLang="ja-JP" sz="2400" b="1" kern="1200" dirty="0">
                          <a:solidFill>
                            <a:schemeClr val="dk1"/>
                          </a:solidFill>
                          <a:effectLst/>
                          <a:latin typeface="Meiryo UI" panose="020B0604030504040204" pitchFamily="50" charset="-128"/>
                          <a:ea typeface="Meiryo UI" panose="020B0604030504040204" pitchFamily="50" charset="-128"/>
                          <a:cs typeface="+mn-cs"/>
                        </a:rPr>
                        <a:t>)</a:t>
                      </a:r>
                      <a:endParaRPr lang="ja-JP" altLang="en-US" sz="2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aseline="0" dirty="0">
                          <a:latin typeface="Meiryo UI" panose="020B0604030504040204" pitchFamily="50" charset="-128"/>
                          <a:ea typeface="Meiryo UI" panose="020B0604030504040204" pitchFamily="50" charset="-128"/>
                        </a:rPr>
                        <a:t>■</a:t>
                      </a:r>
                      <a:r>
                        <a:rPr lang="en-US" altLang="ja-JP" sz="1800" b="1" baseline="0" dirty="0">
                          <a:solidFill>
                            <a:srgbClr val="0000FF"/>
                          </a:solidFill>
                          <a:latin typeface="Meiryo UI" panose="020B0604030504040204" pitchFamily="50" charset="-128"/>
                          <a:ea typeface="Meiryo UI" panose="020B0604030504040204" pitchFamily="50" charset="-128"/>
                        </a:rPr>
                        <a:t>No definition of "happiness" at all </a:t>
                      </a: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Answer "How happy do you feel about yourself" → Clarification</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aseline="0" dirty="0">
                          <a:latin typeface="Meiryo UI" panose="020B0604030504040204" pitchFamily="50" charset="-128"/>
                          <a:ea typeface="Meiryo UI" panose="020B0604030504040204" pitchFamily="50" charset="-128"/>
                        </a:rPr>
                        <a:t>■</a:t>
                      </a:r>
                      <a:r>
                        <a:rPr lang="en-US" altLang="ja-JP" sz="1800" baseline="0" dirty="0">
                          <a:latin typeface="Meiryo UI" panose="020B0604030504040204" pitchFamily="50" charset="-128"/>
                          <a:ea typeface="Meiryo UI" panose="020B0604030504040204" pitchFamily="50" charset="-128"/>
                        </a:rPr>
                        <a:t>Hence, the "survey" is the main focus.</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FF0000"/>
                          </a:solidFill>
                          <a:effectLst/>
                          <a:latin typeface="Meiryo UI" pitchFamily="50" charset="-128"/>
                          <a:ea typeface="Meiryo UI" pitchFamily="50" charset="-128"/>
                        </a:rPr>
                        <a:t>No concept of "happiness that can be compared to others"</a:t>
                      </a:r>
                      <a:endParaRPr lang="ja-JP" altLang="en-US" sz="1800" b="1" dirty="0">
                        <a:solidFill>
                          <a:srgbClr val="FF0000"/>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92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a:latin typeface="Meiryo UI" panose="020B0604030504040204" pitchFamily="50" charset="-128"/>
                          <a:ea typeface="Meiryo UI" panose="020B0604030504040204" pitchFamily="50" charset="-128"/>
                        </a:rPr>
                        <a:t>Two</a:t>
                      </a:r>
                      <a:r>
                        <a:rPr lang="en-US" altLang="ja-JP" sz="2400" b="1" baseline="0" dirty="0">
                          <a:latin typeface="Meiryo UI" panose="020B0604030504040204" pitchFamily="50" charset="-128"/>
                          <a:ea typeface="Meiryo UI" panose="020B0604030504040204" pitchFamily="50" charset="-128"/>
                        </a:rPr>
                        <a:t> </a:t>
                      </a:r>
                      <a:r>
                        <a:rPr lang="en-US" altLang="ja-JP" sz="2400" b="1" dirty="0" err="1">
                          <a:latin typeface="Meiryo UI" panose="020B0604030504040204" pitchFamily="50" charset="-128"/>
                          <a:ea typeface="Meiryo UI" panose="020B0604030504040204" pitchFamily="50" charset="-128"/>
                        </a:rPr>
                        <a:t>SWBs</a:t>
                      </a:r>
                      <a:endParaRPr lang="ja-JP" altLang="en-US" sz="2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kern="1200" dirty="0">
                          <a:solidFill>
                            <a:schemeClr val="dk1"/>
                          </a:solidFill>
                          <a:effectLst/>
                          <a:latin typeface="Meiryo UI" panose="020B0604030504040204" pitchFamily="50" charset="-128"/>
                          <a:ea typeface="Meiryo UI" panose="020B0604030504040204" pitchFamily="50" charset="-128"/>
                          <a:cs typeface="+mn-cs"/>
                        </a:rPr>
                        <a:t>(A)Cognitive </a:t>
                      </a:r>
                      <a:r>
                        <a:rPr kumimoji="1" lang="en-US" altLang="ja-JP" sz="2400" b="1" kern="1200" dirty="0" err="1">
                          <a:solidFill>
                            <a:schemeClr val="dk1"/>
                          </a:solidFill>
                          <a:effectLst/>
                          <a:latin typeface="Meiryo UI" panose="020B0604030504040204" pitchFamily="50" charset="-128"/>
                          <a:ea typeface="Meiryo UI" panose="020B0604030504040204" pitchFamily="50" charset="-128"/>
                          <a:cs typeface="+mn-cs"/>
                        </a:rPr>
                        <a:t>SWB</a:t>
                      </a:r>
                      <a:endParaRPr kumimoji="1" lang="en-US" altLang="ja-JP" sz="2400" b="1"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400" b="1"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400" b="1"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2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eiryo UI" panose="020B0604030504040204" pitchFamily="50" charset="-128"/>
                          <a:ea typeface="Meiryo UI" panose="020B0604030504040204" pitchFamily="50" charset="-128"/>
                        </a:rPr>
                        <a:t>■</a:t>
                      </a:r>
                      <a:r>
                        <a:rPr lang="en-US" altLang="ja-JP" sz="1800" b="1" i="0" dirty="0">
                          <a:solidFill>
                            <a:srgbClr val="0000FF"/>
                          </a:solidFill>
                          <a:latin typeface="Meiryo UI" panose="020B0604030504040204" pitchFamily="50" charset="-128"/>
                          <a:ea typeface="Meiryo UI" panose="020B0604030504040204" pitchFamily="50" charset="-128"/>
                        </a:rPr>
                        <a:t>Based on an individual's (self-imposed) assessment of well-being</a:t>
                      </a:r>
                      <a:endParaRPr lang="en-US" altLang="ja-JP" sz="1800" b="1" dirty="0">
                        <a:solidFill>
                          <a:srgbClr val="0000FF"/>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eiryo UI" panose="020B0604030504040204" pitchFamily="50" charset="-128"/>
                          <a:ea typeface="Meiryo UI" panose="020B0604030504040204" pitchFamily="50" charset="-128"/>
                        </a:rPr>
                        <a:t>■</a:t>
                      </a:r>
                      <a:r>
                        <a:rPr lang="en-US" altLang="ja-JP" sz="1800" b="1" dirty="0">
                          <a:solidFill>
                            <a:srgbClr val="0000FF"/>
                          </a:solidFill>
                          <a:latin typeface="Meiryo UI" panose="020B0604030504040204" pitchFamily="50" charset="-128"/>
                          <a:ea typeface="Meiryo UI" panose="020B0604030504040204" pitchFamily="50" charset="-128"/>
                        </a:rPr>
                        <a:t>Also known as "life satisfaction“</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Self-evaluations of other specific domains of life in general, such as work, consumption, health, relationships with family and friends, and leisure time (</a:t>
                      </a:r>
                      <a:r>
                        <a:rPr lang="en-US" altLang="ja-JP" sz="1800" b="1" dirty="0">
                          <a:solidFill>
                            <a:srgbClr val="0000FF"/>
                          </a:solidFill>
                          <a:latin typeface="Meiryo UI" panose="020B0604030504040204" pitchFamily="50" charset="-128"/>
                          <a:ea typeface="Meiryo UI" panose="020B0604030504040204" pitchFamily="50" charset="-128"/>
                        </a:rPr>
                        <a:t>domain-specific </a:t>
                      </a:r>
                      <a:r>
                        <a:rPr lang="en-US" altLang="ja-JP" sz="1800" b="1" dirty="0" err="1">
                          <a:solidFill>
                            <a:srgbClr val="0000FF"/>
                          </a:solidFill>
                          <a:latin typeface="Meiryo UI" panose="020B0604030504040204" pitchFamily="50" charset="-128"/>
                          <a:ea typeface="Meiryo UI" panose="020B0604030504040204" pitchFamily="50" charset="-128"/>
                        </a:rPr>
                        <a:t>SWB</a:t>
                      </a:r>
                      <a:r>
                        <a:rPr lang="en-US" altLang="ja-JP" sz="1800" dirty="0">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rgbClr val="FF0000"/>
                          </a:solidFill>
                          <a:latin typeface="Meiryo UI" panose="020B0604030504040204" pitchFamily="50" charset="-128"/>
                          <a:ea typeface="Meiryo UI" panose="020B0604030504040204" pitchFamily="50" charset="-128"/>
                        </a:rPr>
                        <a:t>Personal "happiness" based on the "rules </a:t>
                      </a:r>
                      <a:r>
                        <a:rPr lang="en-US" altLang="ja-JP" sz="1800" b="1" dirty="0" smtClean="0">
                          <a:solidFill>
                            <a:srgbClr val="FF0000"/>
                          </a:solidFill>
                          <a:latin typeface="Meiryo UI" panose="020B0604030504040204" pitchFamily="50" charset="-128"/>
                          <a:ea typeface="Meiryo UI" panose="020B0604030504040204" pitchFamily="50" charset="-128"/>
                        </a:rPr>
                        <a:t>of</a:t>
                      </a:r>
                      <a:r>
                        <a:rPr lang="en-US" altLang="ja-JP" sz="1800" b="1" baseline="0" dirty="0" smtClean="0">
                          <a:solidFill>
                            <a:srgbClr val="FF0000"/>
                          </a:solidFill>
                          <a:latin typeface="Meiryo UI" panose="020B0604030504040204" pitchFamily="50" charset="-128"/>
                          <a:ea typeface="Meiryo UI" panose="020B0604030504040204" pitchFamily="50" charset="-128"/>
                        </a:rPr>
                        <a:t> our</a:t>
                      </a:r>
                      <a:r>
                        <a:rPr lang="en-US" altLang="ja-JP" sz="1800" b="1" dirty="0" smtClean="0">
                          <a:solidFill>
                            <a:srgbClr val="FF0000"/>
                          </a:solidFill>
                          <a:latin typeface="Meiryo UI" panose="020B0604030504040204" pitchFamily="50" charset="-128"/>
                          <a:ea typeface="Meiryo UI" panose="020B0604030504040204" pitchFamily="50" charset="-128"/>
                        </a:rPr>
                        <a:t> </a:t>
                      </a:r>
                      <a:r>
                        <a:rPr lang="en-US" altLang="ja-JP" sz="1800" b="1" dirty="0">
                          <a:solidFill>
                            <a:srgbClr val="FF0000"/>
                          </a:solidFill>
                          <a:latin typeface="Meiryo UI" panose="020B0604030504040204" pitchFamily="50" charset="-128"/>
                          <a:ea typeface="Meiryo UI" panose="020B0604030504040204" pitchFamily="50" charset="-128"/>
                        </a:rPr>
                        <a:t>own happiness"</a:t>
                      </a:r>
                      <a:endParaRPr lang="en-US" altLang="ja-JP" sz="1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0633785"/>
                  </a:ext>
                </a:extLst>
              </a:tr>
              <a:tr h="85492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2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kern="1200" dirty="0">
                          <a:solidFill>
                            <a:schemeClr val="dk1"/>
                          </a:solidFill>
                          <a:effectLst/>
                          <a:latin typeface="Meiryo UI" panose="020B0604030504040204" pitchFamily="50" charset="-128"/>
                          <a:ea typeface="Meiryo UI" panose="020B0604030504040204" pitchFamily="50" charset="-128"/>
                          <a:cs typeface="+mn-cs"/>
                        </a:rPr>
                        <a:t>(B)Affective </a:t>
                      </a:r>
                      <a:r>
                        <a:rPr kumimoji="1" lang="en-US" altLang="ja-JP" sz="2400" b="1" kern="1200" dirty="0" err="1">
                          <a:solidFill>
                            <a:schemeClr val="dk1"/>
                          </a:solidFill>
                          <a:effectLst/>
                          <a:latin typeface="Meiryo UI" panose="020B0604030504040204" pitchFamily="50" charset="-128"/>
                          <a:ea typeface="Meiryo UI" panose="020B0604030504040204" pitchFamily="50" charset="-128"/>
                          <a:cs typeface="+mn-cs"/>
                        </a:rPr>
                        <a:t>SWB</a:t>
                      </a:r>
                      <a:endParaRPr kumimoji="1" lang="en-US" altLang="ja-JP" sz="2400" b="1"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400" b="1"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400" b="1"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2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eiryo UI" panose="020B0604030504040204" pitchFamily="50" charset="-128"/>
                          <a:ea typeface="Meiryo UI" panose="020B0604030504040204" pitchFamily="50" charset="-128"/>
                        </a:rPr>
                        <a:t>■</a:t>
                      </a:r>
                      <a:r>
                        <a:rPr lang="en-US" altLang="ja-JP" sz="1800" b="1" dirty="0">
                          <a:solidFill>
                            <a:srgbClr val="0000FF"/>
                          </a:solidFill>
                          <a:latin typeface="Meiryo UI" panose="020B0604030504040204" pitchFamily="50" charset="-128"/>
                          <a:ea typeface="Meiryo UI" panose="020B0604030504040204" pitchFamily="50" charset="-128"/>
                        </a:rPr>
                        <a:t>Positive emotions</a:t>
                      </a:r>
                      <a:r>
                        <a:rPr lang="ja-JP" altLang="en-US" sz="1800" b="1" dirty="0">
                          <a:solidFill>
                            <a:srgbClr val="0000FF"/>
                          </a:solidFill>
                          <a:latin typeface="Meiryo UI" panose="020B0604030504040204" pitchFamily="50" charset="-128"/>
                          <a:ea typeface="Meiryo UI" panose="020B0604030504040204" pitchFamily="50" charset="-128"/>
                        </a:rPr>
                        <a:t> </a:t>
                      </a:r>
                      <a:r>
                        <a:rPr lang="en-US" altLang="ja-JP" sz="1800" b="0" dirty="0">
                          <a:solidFill>
                            <a:schemeClr val="tx1"/>
                          </a:solidFill>
                          <a:latin typeface="Meiryo UI" panose="020B0604030504040204" pitchFamily="50" charset="-128"/>
                          <a:ea typeface="Meiryo UI" panose="020B0604030504040204" pitchFamily="50" charset="-128"/>
                        </a:rPr>
                        <a:t>of</a:t>
                      </a:r>
                      <a:r>
                        <a:rPr lang="en-US" altLang="ja-JP" sz="1800" b="0" baseline="0" dirty="0">
                          <a:solidFill>
                            <a:schemeClr val="tx1"/>
                          </a:solidFill>
                          <a:latin typeface="Meiryo UI" panose="020B0604030504040204" pitchFamily="50" charset="-128"/>
                          <a:ea typeface="Meiryo UI" panose="020B0604030504040204" pitchFamily="50" charset="-128"/>
                        </a:rPr>
                        <a:t> </a:t>
                      </a:r>
                      <a:r>
                        <a:rPr lang="en-US" altLang="ja-JP" sz="1800" dirty="0">
                          <a:latin typeface="Meiryo UI" panose="020B0604030504040204" pitchFamily="50" charset="-128"/>
                          <a:ea typeface="Meiryo UI" panose="020B0604030504040204" pitchFamily="50" charset="-128"/>
                        </a:rPr>
                        <a:t>joy, fulfillment, enjoyment </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dk1"/>
                          </a:solidFill>
                          <a:latin typeface="Meiryo UI" panose="020B0604030504040204" pitchFamily="50" charset="-128"/>
                          <a:ea typeface="Meiryo UI" panose="020B0604030504040204" pitchFamily="50" charset="-128"/>
                        </a:rPr>
                        <a:t>■</a:t>
                      </a:r>
                      <a:r>
                        <a:rPr lang="en-US" altLang="ja-JP" sz="1800" b="1" dirty="0">
                          <a:solidFill>
                            <a:srgbClr val="0000FF"/>
                          </a:solidFill>
                          <a:latin typeface="Meiryo UI" panose="020B0604030504040204" pitchFamily="50" charset="-128"/>
                          <a:ea typeface="Meiryo UI" panose="020B0604030504040204" pitchFamily="50" charset="-128"/>
                        </a:rPr>
                        <a:t>Negative emotions </a:t>
                      </a:r>
                      <a:r>
                        <a:rPr lang="en-US" altLang="ja-JP" sz="1800" dirty="0">
                          <a:latin typeface="Meiryo UI" panose="020B0604030504040204" pitchFamily="50" charset="-128"/>
                          <a:ea typeface="Meiryo UI" panose="020B0604030504040204" pitchFamily="50" charset="-128"/>
                        </a:rPr>
                        <a:t>such as sadness, anger, disappointment</a:t>
                      </a:r>
                      <a:endParaRPr lang="en-US" altLang="ja-JP" sz="1800" b="1" dirty="0">
                        <a:solidFill>
                          <a:srgbClr val="0000FF"/>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Meiryo UI" panose="020B0604030504040204" pitchFamily="50" charset="-128"/>
                          <a:ea typeface="Meiryo UI" panose="020B0604030504040204" pitchFamily="50" charset="-128"/>
                        </a:rPr>
                        <a:t>■</a:t>
                      </a:r>
                      <a:r>
                        <a:rPr lang="en-US" altLang="ja-JP" sz="1800" b="1" dirty="0">
                          <a:solidFill>
                            <a:srgbClr val="0000FF"/>
                          </a:solidFill>
                          <a:latin typeface="Meiryo UI" panose="020B0604030504040204" pitchFamily="50" charset="-128"/>
                          <a:ea typeface="Meiryo UI" panose="020B0604030504040204" pitchFamily="50" charset="-128"/>
                        </a:rPr>
                        <a:t>Response portion of the individual </a:t>
                      </a:r>
                      <a:r>
                        <a:rPr lang="en-US" altLang="ja-JP" sz="1800" dirty="0">
                          <a:latin typeface="Meiryo UI" panose="020B0604030504040204" pitchFamily="50" charset="-128"/>
                          <a:ea typeface="Meiryo UI" panose="020B0604030504040204" pitchFamily="50" charset="-128"/>
                        </a:rPr>
                        <a:t>as determined from the above multidimensional</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0" dirty="0">
                          <a:solidFill>
                            <a:schemeClr val="tx1"/>
                          </a:solidFill>
                          <a:effectLst/>
                          <a:latin typeface="Meiryo UI" pitchFamily="50" charset="-128"/>
                          <a:ea typeface="Meiryo UI" pitchFamily="50" charset="-128"/>
                        </a:rPr>
                        <a:t>Happiness" based on feelings that arise spontaneously inside </a:t>
                      </a:r>
                      <a:r>
                        <a:rPr lang="en-US" altLang="ja-JP" sz="1800" b="0" dirty="0" smtClean="0">
                          <a:solidFill>
                            <a:schemeClr val="tx1"/>
                          </a:solidFill>
                          <a:effectLst/>
                          <a:latin typeface="Meiryo UI" pitchFamily="50" charset="-128"/>
                          <a:ea typeface="Meiryo UI" pitchFamily="50" charset="-128"/>
                        </a:rPr>
                        <a:t>us, </a:t>
                      </a:r>
                      <a:r>
                        <a:rPr lang="en-US" altLang="ja-JP" sz="1800" b="1" dirty="0">
                          <a:solidFill>
                            <a:srgbClr val="FF0000"/>
                          </a:solidFill>
                          <a:effectLst/>
                          <a:latin typeface="Meiryo UI" pitchFamily="50" charset="-128"/>
                          <a:ea typeface="Meiryo UI" pitchFamily="50" charset="-128"/>
                        </a:rPr>
                        <a:t>non-logically, without even rules </a:t>
                      </a:r>
                      <a:r>
                        <a:rPr lang="en-US" altLang="ja-JP" sz="1800" b="0" dirty="0">
                          <a:solidFill>
                            <a:schemeClr val="tx1"/>
                          </a:solidFill>
                          <a:effectLst/>
                          <a:latin typeface="Meiryo UI" pitchFamily="50" charset="-128"/>
                          <a:ea typeface="Meiryo UI" pitchFamily="50" charset="-128"/>
                        </a:rPr>
                        <a:t>within </a:t>
                      </a:r>
                      <a:r>
                        <a:rPr lang="en-US" altLang="ja-JP" sz="1800" b="0" dirty="0" smtClean="0">
                          <a:solidFill>
                            <a:schemeClr val="tx1"/>
                          </a:solidFill>
                          <a:effectLst/>
                          <a:latin typeface="Meiryo UI" pitchFamily="50" charset="-128"/>
                          <a:ea typeface="Meiryo UI" pitchFamily="50" charset="-128"/>
                        </a:rPr>
                        <a:t>us.</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bl>
          </a:graphicData>
        </a:graphic>
      </p:graphicFrame>
      <p:pic>
        <p:nvPicPr>
          <p:cNvPr id="57" name="図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299" y="3789050"/>
            <a:ext cx="1290585" cy="1128134"/>
          </a:xfrm>
          <a:prstGeom prst="rect">
            <a:avLst/>
          </a:prstGeom>
        </p:spPr>
      </p:pic>
      <p:grpSp>
        <p:nvGrpSpPr>
          <p:cNvPr id="58" name="グループ化 57"/>
          <p:cNvGrpSpPr/>
          <p:nvPr/>
        </p:nvGrpSpPr>
        <p:grpSpPr>
          <a:xfrm>
            <a:off x="2044172" y="5682053"/>
            <a:ext cx="1054838" cy="1087129"/>
            <a:chOff x="11378720" y="2501250"/>
            <a:chExt cx="747097" cy="769967"/>
          </a:xfrm>
        </p:grpSpPr>
        <p:pic>
          <p:nvPicPr>
            <p:cNvPr id="59" name="図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8720" y="2501250"/>
              <a:ext cx="747097" cy="769967"/>
            </a:xfrm>
            <a:prstGeom prst="rect">
              <a:avLst/>
            </a:prstGeom>
          </p:spPr>
        </p:pic>
        <p:pic>
          <p:nvPicPr>
            <p:cNvPr id="60" name="図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41104" y="2873450"/>
              <a:ext cx="354410" cy="354410"/>
            </a:xfrm>
            <a:prstGeom prst="rect">
              <a:avLst/>
            </a:prstGeom>
          </p:spPr>
        </p:pic>
      </p:grpSp>
    </p:spTree>
    <p:extLst>
      <p:ext uri="{BB962C8B-B14F-4D97-AF65-F5344CB8AC3E}">
        <p14:creationId xmlns:p14="http://schemas.microsoft.com/office/powerpoint/2010/main" val="2083759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19170" y="116540"/>
            <a:ext cx="3132845" cy="523220"/>
          </a:xfrm>
        </p:spPr>
        <p:txBody>
          <a:bodyPr/>
          <a:lstStyle/>
          <a:p>
            <a:pPr algn="l"/>
            <a:r>
              <a:rPr lang="en-US" altLang="ja-JP" sz="2800" b="1" dirty="0">
                <a:latin typeface="Meiryo UI" pitchFamily="50" charset="-128"/>
                <a:ea typeface="Meiryo UI" pitchFamily="50" charset="-128"/>
              </a:rPr>
              <a:t>0-2. Definitions</a:t>
            </a:r>
            <a:endParaRPr lang="ja-JP" altLang="en-US" sz="2800" b="1" dirty="0">
              <a:latin typeface="Meiryo UI" pitchFamily="50" charset="-128"/>
              <a:ea typeface="Meiryo UI"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744202964"/>
              </p:ext>
            </p:extLst>
          </p:nvPr>
        </p:nvGraphicFramePr>
        <p:xfrm>
          <a:off x="119170" y="1029362"/>
          <a:ext cx="11953660" cy="5441830"/>
        </p:xfrm>
        <a:graphic>
          <a:graphicData uri="http://schemas.openxmlformats.org/drawingml/2006/table">
            <a:tbl>
              <a:tblPr firstRow="1" bandRow="1">
                <a:tableStyleId>{5C22544A-7EE6-4342-B048-85BDC9FD1C3A}</a:tableStyleId>
              </a:tblPr>
              <a:tblGrid>
                <a:gridCol w="1224170">
                  <a:extLst>
                    <a:ext uri="{9D8B030D-6E8A-4147-A177-3AD203B41FA5}">
                      <a16:colId xmlns:a16="http://schemas.microsoft.com/office/drawing/2014/main" val="20000"/>
                    </a:ext>
                  </a:extLst>
                </a:gridCol>
                <a:gridCol w="2376330">
                  <a:extLst>
                    <a:ext uri="{9D8B030D-6E8A-4147-A177-3AD203B41FA5}">
                      <a16:colId xmlns:a16="http://schemas.microsoft.com/office/drawing/2014/main" val="173188929"/>
                    </a:ext>
                  </a:extLst>
                </a:gridCol>
                <a:gridCol w="5696791">
                  <a:extLst>
                    <a:ext uri="{9D8B030D-6E8A-4147-A177-3AD203B41FA5}">
                      <a16:colId xmlns:a16="http://schemas.microsoft.com/office/drawing/2014/main" val="20001"/>
                    </a:ext>
                  </a:extLst>
                </a:gridCol>
                <a:gridCol w="2656369">
                  <a:extLst>
                    <a:ext uri="{9D8B030D-6E8A-4147-A177-3AD203B41FA5}">
                      <a16:colId xmlns:a16="http://schemas.microsoft.com/office/drawing/2014/main" val="2874589409"/>
                    </a:ext>
                  </a:extLst>
                </a:gridCol>
              </a:tblGrid>
              <a:tr h="504070">
                <a:tc gridSpan="2">
                  <a:txBody>
                    <a:bodyPr/>
                    <a:lstStyle/>
                    <a:p>
                      <a:pPr algn="ctr"/>
                      <a:r>
                        <a:rPr kumimoji="1" lang="en-US" altLang="ja-JP" sz="24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Term </a:t>
                      </a:r>
                      <a:endPar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r>
                        <a:rPr lang="en-US" altLang="ja-JP" sz="2400" dirty="0">
                          <a:latin typeface="Meiryo UI" pitchFamily="50" charset="-128"/>
                          <a:ea typeface="Meiryo UI" pitchFamily="50" charset="-128"/>
                        </a:rPr>
                        <a:t>Contents</a:t>
                      </a: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ja-JP" sz="2400" dirty="0">
                          <a:latin typeface="Meiryo UI" pitchFamily="50" charset="-128"/>
                          <a:ea typeface="Meiryo UI" pitchFamily="50" charset="-128"/>
                        </a:rPr>
                        <a:t>Ebata’s opinion</a:t>
                      </a:r>
                      <a:endParaRPr lang="ja-JP" altLang="en-US" sz="2400" dirty="0">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9224">
                <a:tc gridSpan="2">
                  <a:txBody>
                    <a:bodyPr/>
                    <a:lstStyle/>
                    <a:p>
                      <a:pPr algn="ctr"/>
                      <a:r>
                        <a:rPr kumimoji="1" lang="ja-JP" altLang="en-US" sz="2400" b="1" kern="1200" dirty="0" smtClean="0">
                          <a:solidFill>
                            <a:schemeClr val="dk1"/>
                          </a:solidFill>
                          <a:effectLst/>
                          <a:latin typeface="Meiryo UI" panose="020B0604030504040204" pitchFamily="50" charset="-128"/>
                          <a:ea typeface="Meiryo UI" panose="020B0604030504040204" pitchFamily="50" charset="-128"/>
                          <a:cs typeface="+mn-cs"/>
                        </a:rPr>
                        <a:t>主観的幸福感</a:t>
                      </a:r>
                      <a:r>
                        <a:rPr kumimoji="1" lang="en-US" altLang="ja-JP" sz="2400" b="1" kern="1200" dirty="0" smtClean="0">
                          <a:solidFill>
                            <a:schemeClr val="dk1"/>
                          </a:solidFill>
                          <a:effectLst/>
                          <a:latin typeface="Meiryo UI" panose="020B0604030504040204" pitchFamily="50" charset="-128"/>
                          <a:ea typeface="Meiryo UI" panose="020B0604030504040204" pitchFamily="50" charset="-128"/>
                          <a:cs typeface="+mn-cs"/>
                        </a:rPr>
                        <a:t>:</a:t>
                      </a:r>
                      <a:r>
                        <a:rPr kumimoji="1" lang="ja-JP" altLang="en-US" sz="2400" b="1" kern="1200" dirty="0" smtClean="0">
                          <a:solidFill>
                            <a:schemeClr val="dk1"/>
                          </a:solidFill>
                          <a:effectLst/>
                          <a:latin typeface="Meiryo UI" panose="020B0604030504040204" pitchFamily="50" charset="-128"/>
                          <a:ea typeface="Meiryo UI" panose="020B0604030504040204" pitchFamily="50" charset="-128"/>
                          <a:cs typeface="+mn-cs"/>
                        </a:rPr>
                        <a:t> </a:t>
                      </a:r>
                      <a:r>
                        <a:rPr kumimoji="1" lang="en-US" altLang="ja-JP" sz="2400" b="1" kern="1200" dirty="0" err="1" smtClean="0">
                          <a:solidFill>
                            <a:schemeClr val="dk1"/>
                          </a:solidFill>
                          <a:effectLst/>
                          <a:latin typeface="Meiryo UI" panose="020B0604030504040204" pitchFamily="50" charset="-128"/>
                          <a:ea typeface="Meiryo UI" panose="020B0604030504040204" pitchFamily="50" charset="-128"/>
                          <a:cs typeface="+mn-cs"/>
                        </a:rPr>
                        <a:t>SWB</a:t>
                      </a:r>
                      <a:endParaRPr lang="ja-JP" altLang="en-US" sz="2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aseline="0" dirty="0" smtClean="0">
                          <a:latin typeface="Meiryo UI" panose="020B0604030504040204" pitchFamily="50" charset="-128"/>
                          <a:ea typeface="Meiryo UI" panose="020B0604030504040204" pitchFamily="50" charset="-128"/>
                        </a:rPr>
                        <a:t>■「</a:t>
                      </a:r>
                      <a:r>
                        <a:rPr lang="ja-JP" altLang="en-US" sz="1800" b="1" baseline="0" dirty="0" smtClean="0">
                          <a:solidFill>
                            <a:srgbClr val="0000FF"/>
                          </a:solidFill>
                          <a:latin typeface="Meiryo UI" panose="020B0604030504040204" pitchFamily="50" charset="-128"/>
                          <a:ea typeface="Meiryo UI" panose="020B0604030504040204" pitchFamily="50" charset="-128"/>
                        </a:rPr>
                        <a:t>幸福」の定義が全くない</a:t>
                      </a:r>
                      <a:endParaRPr lang="en-US" altLang="ja-JP" sz="1800" b="1" baseline="0" dirty="0" smtClean="0">
                        <a:solidFill>
                          <a:srgbClr val="0000FF"/>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smtClean="0">
                          <a:latin typeface="Meiryo UI" panose="020B0604030504040204" pitchFamily="50" charset="-128"/>
                          <a:ea typeface="Meiryo UI" panose="020B0604030504040204" pitchFamily="50" charset="-128"/>
                        </a:rPr>
                        <a:t>■回答「あなた自身はどれくらい幸せだと感じていますか」 → 明確化</a:t>
                      </a:r>
                      <a:endParaRPr lang="en-US" altLang="ja-JP" sz="1800" dirty="0" smtClean="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baseline="0" dirty="0" smtClean="0">
                          <a:latin typeface="Meiryo UI" panose="020B0604030504040204" pitchFamily="50" charset="-128"/>
                          <a:ea typeface="Meiryo UI" panose="020B0604030504040204" pitchFamily="50" charset="-128"/>
                        </a:rPr>
                        <a:t>■それゆえ、「調査」がメインとなるのです。</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solidFill>
                            <a:srgbClr val="FF0000"/>
                          </a:solidFill>
                          <a:effectLst/>
                          <a:latin typeface="Meiryo UI" pitchFamily="50" charset="-128"/>
                          <a:ea typeface="Meiryo UI" pitchFamily="50" charset="-128"/>
                        </a:rPr>
                        <a:t>"</a:t>
                      </a:r>
                      <a:r>
                        <a:rPr lang="ja-JP" altLang="en-US" sz="1800" b="1" dirty="0" smtClean="0">
                          <a:solidFill>
                            <a:srgbClr val="FF0000"/>
                          </a:solidFill>
                          <a:effectLst/>
                          <a:latin typeface="Meiryo UI" pitchFamily="50" charset="-128"/>
                          <a:ea typeface="Meiryo UI" pitchFamily="50" charset="-128"/>
                        </a:rPr>
                        <a:t>他人と比べられる幸せ </a:t>
                      </a:r>
                      <a:r>
                        <a:rPr lang="en-US" altLang="ja-JP" sz="1800" b="1" dirty="0" smtClean="0">
                          <a:solidFill>
                            <a:srgbClr val="FF0000"/>
                          </a:solidFill>
                          <a:effectLst/>
                          <a:latin typeface="Meiryo UI" pitchFamily="50" charset="-128"/>
                          <a:ea typeface="Meiryo UI" pitchFamily="50" charset="-128"/>
                        </a:rPr>
                        <a:t>"</a:t>
                      </a:r>
                      <a:r>
                        <a:rPr lang="ja-JP" altLang="en-US" sz="1800" b="1" dirty="0" smtClean="0">
                          <a:solidFill>
                            <a:srgbClr val="FF0000"/>
                          </a:solidFill>
                          <a:effectLst/>
                          <a:latin typeface="Meiryo UI" pitchFamily="50" charset="-128"/>
                          <a:ea typeface="Meiryo UI" pitchFamily="50" charset="-128"/>
                        </a:rPr>
                        <a:t>という概念がない。</a:t>
                      </a:r>
                      <a:endParaRPr lang="ja-JP" altLang="en-US" sz="1800" b="1" dirty="0">
                        <a:solidFill>
                          <a:srgbClr val="FF0000"/>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922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smtClean="0">
                          <a:latin typeface="Meiryo UI" panose="020B0604030504040204" pitchFamily="50" charset="-128"/>
                          <a:ea typeface="Meiryo UI" panose="020B0604030504040204" pitchFamily="50" charset="-128"/>
                        </a:rPr>
                        <a:t>2</a:t>
                      </a:r>
                      <a:r>
                        <a:rPr lang="ja-JP" altLang="en-US" sz="2400" b="1" dirty="0" err="1" smtClean="0">
                          <a:latin typeface="Meiryo UI" panose="020B0604030504040204" pitchFamily="50" charset="-128"/>
                          <a:ea typeface="Meiryo UI" panose="020B0604030504040204" pitchFamily="50" charset="-128"/>
                        </a:rPr>
                        <a:t>つの</a:t>
                      </a:r>
                      <a:r>
                        <a:rPr lang="en-US" altLang="ja-JP" sz="2400" b="1" dirty="0" err="1" smtClean="0">
                          <a:latin typeface="Meiryo UI" panose="020B0604030504040204" pitchFamily="50" charset="-128"/>
                          <a:ea typeface="Meiryo UI" panose="020B0604030504040204" pitchFamily="50" charset="-128"/>
                        </a:rPr>
                        <a:t>SWB</a:t>
                      </a:r>
                      <a:endParaRPr lang="ja-JP" altLang="en-US" sz="2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kern="1200" dirty="0" smtClean="0">
                          <a:solidFill>
                            <a:schemeClr val="dk1"/>
                          </a:solidFill>
                          <a:effectLst/>
                          <a:latin typeface="Meiryo UI" panose="020B0604030504040204" pitchFamily="50" charset="-128"/>
                          <a:ea typeface="Meiryo UI" panose="020B0604030504040204" pitchFamily="50" charset="-128"/>
                          <a:cs typeface="+mn-cs"/>
                        </a:rPr>
                        <a:t>(A)</a:t>
                      </a:r>
                      <a:r>
                        <a:rPr kumimoji="1" lang="ja-JP" altLang="en-US" sz="2400" b="1" kern="1200" dirty="0" smtClean="0">
                          <a:solidFill>
                            <a:schemeClr val="dk1"/>
                          </a:solidFill>
                          <a:effectLst/>
                          <a:latin typeface="Meiryo UI" panose="020B0604030504040204" pitchFamily="50" charset="-128"/>
                          <a:ea typeface="Meiryo UI" panose="020B0604030504040204" pitchFamily="50" charset="-128"/>
                          <a:cs typeface="+mn-cs"/>
                        </a:rPr>
                        <a:t>認知的</a:t>
                      </a:r>
                      <a:r>
                        <a:rPr kumimoji="1" lang="en-US" altLang="ja-JP" sz="2400" b="1" kern="1200" dirty="0" err="1" smtClean="0">
                          <a:solidFill>
                            <a:schemeClr val="dk1"/>
                          </a:solidFill>
                          <a:effectLst/>
                          <a:latin typeface="Meiryo UI" panose="020B0604030504040204" pitchFamily="50" charset="-128"/>
                          <a:ea typeface="Meiryo UI" panose="020B0604030504040204" pitchFamily="50" charset="-128"/>
                          <a:cs typeface="+mn-cs"/>
                        </a:rPr>
                        <a:t>SWB</a:t>
                      </a:r>
                      <a:endParaRPr kumimoji="1" lang="en-US" altLang="ja-JP" sz="2400" b="1"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400" b="1"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2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smtClean="0">
                          <a:latin typeface="Meiryo UI" panose="020B0604030504040204" pitchFamily="50" charset="-128"/>
                          <a:ea typeface="Meiryo UI" panose="020B0604030504040204" pitchFamily="50" charset="-128"/>
                        </a:rPr>
                        <a:t>■</a:t>
                      </a:r>
                      <a:r>
                        <a:rPr lang="ja-JP" altLang="en-US" sz="1800" b="1" i="0" dirty="0" smtClean="0">
                          <a:solidFill>
                            <a:srgbClr val="0000FF"/>
                          </a:solidFill>
                          <a:latin typeface="Meiryo UI" panose="020B0604030504040204" pitchFamily="50" charset="-128"/>
                          <a:ea typeface="Meiryo UI" panose="020B0604030504040204" pitchFamily="50" charset="-128"/>
                        </a:rPr>
                        <a:t>個人の（自己）幸福度評価に基づくもの</a:t>
                      </a:r>
                      <a:endParaRPr lang="en-US" altLang="ja-JP" sz="1800" b="1" i="0" dirty="0" smtClean="0">
                        <a:solidFill>
                          <a:srgbClr val="0000FF"/>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smtClean="0">
                          <a:latin typeface="Meiryo UI" panose="020B0604030504040204" pitchFamily="50" charset="-128"/>
                          <a:ea typeface="Meiryo UI" panose="020B0604030504040204" pitchFamily="50" charset="-128"/>
                        </a:rPr>
                        <a:t>■</a:t>
                      </a:r>
                      <a:r>
                        <a:rPr lang="en-US" altLang="ja-JP" sz="1800" b="1" dirty="0" smtClean="0">
                          <a:solidFill>
                            <a:srgbClr val="0000FF"/>
                          </a:solidFill>
                          <a:latin typeface="Meiryo UI" panose="020B0604030504040204" pitchFamily="50" charset="-128"/>
                          <a:ea typeface="Meiryo UI" panose="020B0604030504040204" pitchFamily="50" charset="-128"/>
                        </a:rPr>
                        <a:t>"</a:t>
                      </a:r>
                      <a:r>
                        <a:rPr lang="ja-JP" altLang="en-US" sz="1800" b="1" dirty="0" smtClean="0">
                          <a:solidFill>
                            <a:srgbClr val="0000FF"/>
                          </a:solidFill>
                          <a:latin typeface="Meiryo UI" panose="020B0604030504040204" pitchFamily="50" charset="-128"/>
                          <a:ea typeface="Meiryo UI" panose="020B0604030504040204" pitchFamily="50" charset="-128"/>
                        </a:rPr>
                        <a:t>生活満足度 </a:t>
                      </a:r>
                      <a:r>
                        <a:rPr lang="en-US" altLang="ja-JP" sz="1800" b="1" dirty="0" smtClean="0">
                          <a:solidFill>
                            <a:srgbClr val="0000FF"/>
                          </a:solidFill>
                          <a:latin typeface="Meiryo UI" panose="020B0604030504040204" pitchFamily="50" charset="-128"/>
                          <a:ea typeface="Meiryo UI" panose="020B0604030504040204" pitchFamily="50" charset="-128"/>
                        </a:rPr>
                        <a:t>"</a:t>
                      </a:r>
                      <a:r>
                        <a:rPr lang="ja-JP" altLang="en-US" sz="1800" b="1" dirty="0" smtClean="0">
                          <a:solidFill>
                            <a:srgbClr val="0000FF"/>
                          </a:solidFill>
                          <a:latin typeface="Meiryo UI" panose="020B0604030504040204" pitchFamily="50" charset="-128"/>
                          <a:ea typeface="Meiryo UI" panose="020B0604030504040204" pitchFamily="50" charset="-128"/>
                        </a:rPr>
                        <a:t>とも呼ばれる</a:t>
                      </a:r>
                      <a:endParaRPr lang="en-US" altLang="ja-JP" sz="1800" b="1" dirty="0" smtClean="0">
                        <a:solidFill>
                          <a:srgbClr val="0000FF"/>
                        </a:solidFill>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smtClean="0">
                          <a:latin typeface="Meiryo UI" panose="020B0604030504040204" pitchFamily="50" charset="-128"/>
                          <a:ea typeface="Meiryo UI" panose="020B0604030504040204" pitchFamily="50" charset="-128"/>
                        </a:rPr>
                        <a:t>■仕事、消費、健康、家族や友人との関係、余暇など、生活全般の他の特定領域に関する自己評価。 </a:t>
                      </a:r>
                      <a:r>
                        <a:rPr lang="en-US" altLang="ja-JP" sz="1800" dirty="0" smtClean="0">
                          <a:latin typeface="Meiryo UI" panose="020B0604030504040204" pitchFamily="50" charset="-128"/>
                          <a:ea typeface="Meiryo UI" panose="020B0604030504040204" pitchFamily="50" charset="-128"/>
                        </a:rPr>
                        <a:t>(</a:t>
                      </a:r>
                      <a:r>
                        <a:rPr lang="ja-JP" altLang="en-US" sz="1800" b="1" dirty="0" smtClean="0">
                          <a:solidFill>
                            <a:srgbClr val="0000FF"/>
                          </a:solidFill>
                          <a:latin typeface="Meiryo UI" panose="020B0604030504040204" pitchFamily="50" charset="-128"/>
                          <a:ea typeface="Meiryo UI" panose="020B0604030504040204" pitchFamily="50" charset="-128"/>
                        </a:rPr>
                        <a:t>ドメイン固有</a:t>
                      </a:r>
                      <a:r>
                        <a:rPr lang="en-US" altLang="ja-JP" sz="1800" b="1" dirty="0" err="1" smtClean="0">
                          <a:solidFill>
                            <a:srgbClr val="0000FF"/>
                          </a:solidFill>
                          <a:latin typeface="Meiryo UI" panose="020B0604030504040204" pitchFamily="50" charset="-128"/>
                          <a:ea typeface="Meiryo UI" panose="020B0604030504040204" pitchFamily="50" charset="-128"/>
                        </a:rPr>
                        <a:t>SWB</a:t>
                      </a:r>
                      <a:r>
                        <a:rPr lang="en-US" altLang="ja-JP" sz="1800" dirty="0" smtClean="0">
                          <a:latin typeface="Meiryo UI" panose="020B0604030504040204" pitchFamily="50" charset="-128"/>
                          <a:ea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800" dirty="0" smtClean="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800" dirty="0" smtClean="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solidFill>
                            <a:srgbClr val="FF0000"/>
                          </a:solidFill>
                          <a:latin typeface="Meiryo UI" panose="020B0604030504040204" pitchFamily="50" charset="-128"/>
                          <a:ea typeface="Meiryo UI" panose="020B0604030504040204" pitchFamily="50" charset="-128"/>
                        </a:rPr>
                        <a:t>"</a:t>
                      </a:r>
                      <a:r>
                        <a:rPr lang="ja-JP" altLang="en-US" sz="1800" b="1" dirty="0" smtClean="0">
                          <a:solidFill>
                            <a:srgbClr val="FF0000"/>
                          </a:solidFill>
                          <a:latin typeface="Meiryo UI" panose="020B0604030504040204" pitchFamily="50" charset="-128"/>
                          <a:ea typeface="Meiryo UI" panose="020B0604030504040204" pitchFamily="50" charset="-128"/>
                        </a:rPr>
                        <a:t>自分の幸せのルール </a:t>
                      </a:r>
                      <a:r>
                        <a:rPr lang="en-US" altLang="ja-JP" sz="1800" b="1" dirty="0" smtClean="0">
                          <a:solidFill>
                            <a:srgbClr val="FF0000"/>
                          </a:solidFill>
                          <a:latin typeface="Meiryo UI" panose="020B0604030504040204" pitchFamily="50" charset="-128"/>
                          <a:ea typeface="Meiryo UI" panose="020B0604030504040204" pitchFamily="50" charset="-128"/>
                        </a:rPr>
                        <a:t>"</a:t>
                      </a:r>
                      <a:r>
                        <a:rPr lang="ja-JP" altLang="en-US" sz="1800" b="1" dirty="0" smtClean="0">
                          <a:solidFill>
                            <a:srgbClr val="FF0000"/>
                          </a:solidFill>
                          <a:latin typeface="Meiryo UI" panose="020B0604030504040204" pitchFamily="50" charset="-128"/>
                          <a:ea typeface="Meiryo UI" panose="020B0604030504040204" pitchFamily="50" charset="-128"/>
                        </a:rPr>
                        <a:t>に基づいた個人の </a:t>
                      </a:r>
                      <a:r>
                        <a:rPr lang="en-US" altLang="ja-JP" sz="1800" b="1" dirty="0" smtClean="0">
                          <a:solidFill>
                            <a:srgbClr val="FF0000"/>
                          </a:solidFill>
                          <a:latin typeface="Meiryo UI" panose="020B0604030504040204" pitchFamily="50" charset="-128"/>
                          <a:ea typeface="Meiryo UI" panose="020B0604030504040204" pitchFamily="50" charset="-128"/>
                        </a:rPr>
                        <a:t>"</a:t>
                      </a:r>
                      <a:r>
                        <a:rPr lang="ja-JP" altLang="en-US" sz="1800" b="1" dirty="0" smtClean="0">
                          <a:solidFill>
                            <a:srgbClr val="FF0000"/>
                          </a:solidFill>
                          <a:latin typeface="Meiryo UI" panose="020B0604030504040204" pitchFamily="50" charset="-128"/>
                          <a:ea typeface="Meiryo UI" panose="020B0604030504040204" pitchFamily="50" charset="-128"/>
                        </a:rPr>
                        <a:t>幸せ</a:t>
                      </a:r>
                      <a:r>
                        <a:rPr lang="en-US" altLang="ja-JP" sz="1800" b="1" dirty="0" smtClean="0">
                          <a:solidFill>
                            <a:srgbClr val="FF0000"/>
                          </a:solidFill>
                          <a:latin typeface="Meiryo UI" panose="020B0604030504040204" pitchFamily="50" charset="-128"/>
                          <a:ea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0633785"/>
                  </a:ext>
                </a:extLst>
              </a:tr>
              <a:tr h="85492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2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kern="1200" dirty="0" smtClean="0">
                          <a:solidFill>
                            <a:schemeClr val="dk1"/>
                          </a:solidFill>
                          <a:effectLst/>
                          <a:latin typeface="Meiryo UI" panose="020B0604030504040204" pitchFamily="50" charset="-128"/>
                          <a:ea typeface="Meiryo UI" panose="020B0604030504040204" pitchFamily="50" charset="-128"/>
                          <a:cs typeface="+mn-cs"/>
                        </a:rPr>
                        <a:t>(B)</a:t>
                      </a:r>
                      <a:r>
                        <a:rPr kumimoji="1" lang="ja-JP" altLang="en-US" sz="2400" b="1" kern="1200" dirty="0" smtClean="0">
                          <a:solidFill>
                            <a:schemeClr val="dk1"/>
                          </a:solidFill>
                          <a:effectLst/>
                          <a:latin typeface="Meiryo UI" panose="020B0604030504040204" pitchFamily="50" charset="-128"/>
                          <a:ea typeface="Meiryo UI" panose="020B0604030504040204" pitchFamily="50" charset="-128"/>
                          <a:cs typeface="+mn-cs"/>
                        </a:rPr>
                        <a:t>感情的</a:t>
                      </a:r>
                      <a:r>
                        <a:rPr kumimoji="1" lang="en-US" altLang="ja-JP" sz="2400" b="1" kern="1200" dirty="0" err="1" smtClean="0">
                          <a:solidFill>
                            <a:schemeClr val="dk1"/>
                          </a:solidFill>
                          <a:effectLst/>
                          <a:latin typeface="Meiryo UI" panose="020B0604030504040204" pitchFamily="50" charset="-128"/>
                          <a:ea typeface="Meiryo UI" panose="020B0604030504040204" pitchFamily="50" charset="-128"/>
                          <a:cs typeface="+mn-cs"/>
                        </a:rPr>
                        <a:t>SWB</a:t>
                      </a:r>
                      <a:endParaRPr kumimoji="1" lang="en-US" altLang="ja-JP" sz="2400" b="1"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400" b="1" kern="1200" dirty="0">
                        <a:solidFill>
                          <a:schemeClr val="dk1"/>
                        </a:solidFill>
                        <a:effectLst/>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24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smtClean="0">
                          <a:latin typeface="Meiryo UI" panose="020B0604030504040204" pitchFamily="50" charset="-128"/>
                          <a:ea typeface="Meiryo UI" panose="020B0604030504040204" pitchFamily="50" charset="-128"/>
                        </a:rPr>
                        <a:t>■</a:t>
                      </a:r>
                      <a:r>
                        <a:rPr lang="ja-JP" altLang="en-US" sz="1800" b="1" dirty="0" smtClean="0">
                          <a:solidFill>
                            <a:srgbClr val="0000FF"/>
                          </a:solidFill>
                          <a:latin typeface="Meiryo UI" panose="020B0604030504040204" pitchFamily="50" charset="-128"/>
                          <a:ea typeface="Meiryo UI" panose="020B0604030504040204" pitchFamily="50" charset="-128"/>
                        </a:rPr>
                        <a:t>喜び、充実感、楽しさなどのポジティブな感情</a:t>
                      </a:r>
                      <a:endParaRPr lang="en-US" altLang="ja-JP" sz="18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dirty="0" smtClean="0">
                          <a:solidFill>
                            <a:schemeClr val="dk1"/>
                          </a:solidFill>
                          <a:latin typeface="Meiryo UI" panose="020B0604030504040204" pitchFamily="50" charset="-128"/>
                          <a:ea typeface="Meiryo UI" panose="020B0604030504040204" pitchFamily="50" charset="-128"/>
                        </a:rPr>
                        <a:t>■</a:t>
                      </a:r>
                      <a:r>
                        <a:rPr lang="ja-JP" altLang="en-US" sz="1800" b="1" dirty="0" smtClean="0">
                          <a:solidFill>
                            <a:srgbClr val="0000FF"/>
                          </a:solidFill>
                          <a:latin typeface="Meiryo UI" panose="020B0604030504040204" pitchFamily="50" charset="-128"/>
                          <a:ea typeface="Meiryo UI" panose="020B0604030504040204" pitchFamily="50" charset="-128"/>
                        </a:rPr>
                        <a:t>悲しみ、怒り、失望などの否定的な感情</a:t>
                      </a:r>
                      <a:endParaRPr lang="en-US" altLang="ja-JP" sz="1800" b="1" dirty="0" smtClean="0">
                        <a:solidFill>
                          <a:srgbClr val="0000FF"/>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smtClean="0">
                          <a:latin typeface="Meiryo UI" panose="020B0604030504040204" pitchFamily="50" charset="-128"/>
                          <a:ea typeface="Meiryo UI" panose="020B0604030504040204" pitchFamily="50" charset="-128"/>
                        </a:rPr>
                        <a:t>■</a:t>
                      </a:r>
                      <a:r>
                        <a:rPr lang="ja-JP" altLang="en-US" sz="1800" b="1" dirty="0" smtClean="0">
                          <a:solidFill>
                            <a:srgbClr val="0000FF"/>
                          </a:solidFill>
                          <a:latin typeface="Meiryo UI" panose="020B0604030504040204" pitchFamily="50" charset="-128"/>
                          <a:ea typeface="Meiryo UI" panose="020B0604030504040204" pitchFamily="50" charset="-128"/>
                        </a:rPr>
                        <a:t>上記の多次元から判断される個体のレスポンス部分</a:t>
                      </a:r>
                      <a:endParaRPr lang="en-US" altLang="ja-JP" sz="1800" b="1" dirty="0" smtClean="0">
                        <a:solidFill>
                          <a:srgbClr val="0000FF"/>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b="1" dirty="0" smtClean="0">
                        <a:solidFill>
                          <a:srgbClr val="0000FF"/>
                        </a:solidFill>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800" b="1" dirty="0" smtClean="0">
                        <a:solidFill>
                          <a:srgbClr val="0000FF"/>
                        </a:solidFill>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800" b="0" dirty="0" smtClean="0">
                          <a:solidFill>
                            <a:schemeClr val="tx1"/>
                          </a:solidFill>
                          <a:effectLst/>
                          <a:latin typeface="Meiryo UI" pitchFamily="50" charset="-128"/>
                          <a:ea typeface="Meiryo UI" pitchFamily="50" charset="-128"/>
                        </a:rPr>
                        <a:t>自分の中でルールもなく、非論理的に、自発的に生まれる感情に基づく「幸せ」。</a:t>
                      </a:r>
                      <a:endParaRPr lang="ja-JP" altLang="en-US" sz="1800" b="0" dirty="0">
                        <a:solidFill>
                          <a:schemeClr val="tx1"/>
                        </a:solidFill>
                        <a:effectLst/>
                        <a:latin typeface="Meiryo UI" pitchFamily="50" charset="-128"/>
                        <a:ea typeface="Meiryo UI"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342098"/>
                  </a:ext>
                </a:extLst>
              </a:tr>
            </a:tbl>
          </a:graphicData>
        </a:graphic>
      </p:graphicFrame>
      <p:pic>
        <p:nvPicPr>
          <p:cNvPr id="57" name="図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299" y="3552277"/>
            <a:ext cx="1290585" cy="1128134"/>
          </a:xfrm>
          <a:prstGeom prst="rect">
            <a:avLst/>
          </a:prstGeom>
        </p:spPr>
      </p:pic>
      <p:grpSp>
        <p:nvGrpSpPr>
          <p:cNvPr id="58" name="グループ化 57"/>
          <p:cNvGrpSpPr/>
          <p:nvPr/>
        </p:nvGrpSpPr>
        <p:grpSpPr>
          <a:xfrm>
            <a:off x="2044172" y="5445280"/>
            <a:ext cx="1054838" cy="1087129"/>
            <a:chOff x="11378720" y="2501250"/>
            <a:chExt cx="747097" cy="769967"/>
          </a:xfrm>
        </p:grpSpPr>
        <p:pic>
          <p:nvPicPr>
            <p:cNvPr id="59" name="図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78720" y="2501250"/>
              <a:ext cx="747097" cy="769967"/>
            </a:xfrm>
            <a:prstGeom prst="rect">
              <a:avLst/>
            </a:prstGeom>
          </p:spPr>
        </p:pic>
        <p:pic>
          <p:nvPicPr>
            <p:cNvPr id="60" name="図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41104" y="2873450"/>
              <a:ext cx="354410" cy="354410"/>
            </a:xfrm>
            <a:prstGeom prst="rect">
              <a:avLst/>
            </a:prstGeom>
          </p:spPr>
        </p:pic>
      </p:grpSp>
    </p:spTree>
    <p:extLst>
      <p:ext uri="{BB962C8B-B14F-4D97-AF65-F5344CB8AC3E}">
        <p14:creationId xmlns:p14="http://schemas.microsoft.com/office/powerpoint/2010/main" val="1938155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フリーフォーム 56"/>
          <p:cNvSpPr/>
          <p:nvPr/>
        </p:nvSpPr>
        <p:spPr>
          <a:xfrm>
            <a:off x="4053182" y="3062837"/>
            <a:ext cx="3671672" cy="631789"/>
          </a:xfrm>
          <a:custGeom>
            <a:avLst/>
            <a:gdLst>
              <a:gd name="connsiteX0" fmla="*/ 0 w 3507971"/>
              <a:gd name="connsiteY0" fmla="*/ 16625 h 731535"/>
              <a:gd name="connsiteX1" fmla="*/ 2161309 w 3507971"/>
              <a:gd name="connsiteY1" fmla="*/ 731520 h 731535"/>
              <a:gd name="connsiteX2" fmla="*/ 3507971 w 3507971"/>
              <a:gd name="connsiteY2" fmla="*/ 0 h 731535"/>
              <a:gd name="connsiteX0" fmla="*/ 0 w 3507971"/>
              <a:gd name="connsiteY0" fmla="*/ 16625 h 631789"/>
              <a:gd name="connsiteX1" fmla="*/ 1812174 w 3507971"/>
              <a:gd name="connsiteY1" fmla="*/ 631767 h 631789"/>
              <a:gd name="connsiteX2" fmla="*/ 3507971 w 3507971"/>
              <a:gd name="connsiteY2" fmla="*/ 0 h 631789"/>
            </a:gdLst>
            <a:ahLst/>
            <a:cxnLst>
              <a:cxn ang="0">
                <a:pos x="connsiteX0" y="connsiteY0"/>
              </a:cxn>
              <a:cxn ang="0">
                <a:pos x="connsiteX1" y="connsiteY1"/>
              </a:cxn>
              <a:cxn ang="0">
                <a:pos x="connsiteX2" y="connsiteY2"/>
              </a:cxn>
            </a:cxnLst>
            <a:rect l="l" t="t" r="r" b="b"/>
            <a:pathLst>
              <a:path w="3507971" h="631789">
                <a:moveTo>
                  <a:pt x="0" y="16625"/>
                </a:moveTo>
                <a:cubicBezTo>
                  <a:pt x="788323" y="375458"/>
                  <a:pt x="1227512" y="634538"/>
                  <a:pt x="1812174" y="631767"/>
                </a:cubicBezTo>
                <a:cubicBezTo>
                  <a:pt x="2396836" y="628996"/>
                  <a:pt x="3126971" y="364374"/>
                  <a:pt x="3507971" y="0"/>
                </a:cubicBezTo>
              </a:path>
            </a:pathLst>
          </a:custGeom>
          <a:no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cxnSp>
        <p:nvCxnSpPr>
          <p:cNvPr id="58" name="直線矢印コネクタ 57"/>
          <p:cNvCxnSpPr>
            <a:stCxn id="19" idx="6"/>
            <a:endCxn id="55" idx="2"/>
          </p:cNvCxnSpPr>
          <p:nvPr/>
        </p:nvCxnSpPr>
        <p:spPr>
          <a:xfrm flipV="1">
            <a:off x="4295750" y="2811518"/>
            <a:ext cx="3149321" cy="9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5282006" y="2417246"/>
            <a:ext cx="1157689" cy="461665"/>
          </a:xfrm>
          <a:prstGeom prst="rect">
            <a:avLst/>
          </a:prstGeom>
        </p:spPr>
        <p:txBody>
          <a:bodyPr wrap="none">
            <a:spAutoFit/>
          </a:bodyPr>
          <a:lstStyle/>
          <a:p>
            <a:r>
              <a:rPr lang="en-US" altLang="ja-JP" sz="2400" b="1" dirty="0">
                <a:solidFill>
                  <a:srgbClr val="0000FF"/>
                </a:solidFill>
                <a:latin typeface="Meiryo UI" panose="020B0604030504040204" pitchFamily="50" charset="-128"/>
                <a:cs typeface="AdvPTimes"/>
              </a:rPr>
              <a:t>Direct</a:t>
            </a:r>
            <a:endParaRPr lang="ja-JP" altLang="en-US" sz="2400" b="1" dirty="0">
              <a:solidFill>
                <a:srgbClr val="0000FF"/>
              </a:solidFill>
            </a:endParaRPr>
          </a:p>
        </p:txBody>
      </p:sp>
      <p:sp>
        <p:nvSpPr>
          <p:cNvPr id="4" name="タイトル 1"/>
          <p:cNvSpPr>
            <a:spLocks noGrp="1"/>
          </p:cNvSpPr>
          <p:nvPr>
            <p:ph type="title"/>
          </p:nvPr>
        </p:nvSpPr>
        <p:spPr>
          <a:xfrm>
            <a:off x="119170" y="116540"/>
            <a:ext cx="3336170" cy="523220"/>
          </a:xfrm>
        </p:spPr>
        <p:txBody>
          <a:bodyPr/>
          <a:lstStyle/>
          <a:p>
            <a:pPr algn="l"/>
            <a:r>
              <a:rPr lang="en-US" altLang="ja-JP" sz="2800" b="1" dirty="0">
                <a:latin typeface="Meiryo UI" pitchFamily="50" charset="-128"/>
                <a:ea typeface="Meiryo UI" pitchFamily="50" charset="-128"/>
              </a:rPr>
              <a:t>0-3. Conclusions</a:t>
            </a:r>
            <a:endParaRPr lang="ja-JP" altLang="en-US" sz="2800" b="1" dirty="0">
              <a:latin typeface="Meiryo UI" pitchFamily="50" charset="-128"/>
              <a:ea typeface="Meiryo UI" pitchFamily="50" charset="-128"/>
            </a:endParaRPr>
          </a:p>
        </p:txBody>
      </p:sp>
      <p:sp>
        <p:nvSpPr>
          <p:cNvPr id="2" name="正方形/長方形 1"/>
          <p:cNvSpPr/>
          <p:nvPr/>
        </p:nvSpPr>
        <p:spPr>
          <a:xfrm>
            <a:off x="407210" y="1004501"/>
            <a:ext cx="11089540" cy="1200329"/>
          </a:xfrm>
          <a:prstGeom prst="rect">
            <a:avLst/>
          </a:prstGeom>
        </p:spPr>
        <p:txBody>
          <a:bodyPr wrap="square">
            <a:spAutoFit/>
          </a:bodyPr>
          <a:lstStyle/>
          <a:p>
            <a:r>
              <a:rPr lang="ja-JP" altLang="en-US" sz="2400" dirty="0">
                <a:latin typeface="Meiryo UI" panose="020B0604030504040204" pitchFamily="50" charset="-128"/>
                <a:ea typeface="Meiryo UI" panose="020B0604030504040204" pitchFamily="50" charset="-128"/>
              </a:rPr>
              <a:t>The impact of satisfaction with </a:t>
            </a:r>
            <a:r>
              <a:rPr lang="ja-JP" altLang="en-US" sz="2400" b="1" dirty="0">
                <a:solidFill>
                  <a:srgbClr val="0000FF"/>
                </a:solidFill>
                <a:latin typeface="Meiryo UI" panose="020B0604030504040204" pitchFamily="50" charset="-128"/>
                <a:ea typeface="Meiryo UI" panose="020B0604030504040204" pitchFamily="50" charset="-128"/>
              </a:rPr>
              <a:t>daily mobility (STS) </a:t>
            </a:r>
            <a:r>
              <a:rPr lang="ja-JP" altLang="en-US" sz="2400" dirty="0">
                <a:latin typeface="Meiryo UI" panose="020B0604030504040204" pitchFamily="50" charset="-128"/>
                <a:ea typeface="Meiryo UI" panose="020B0604030504040204" pitchFamily="50" charset="-128"/>
              </a:rPr>
              <a:t>on emotional and </a:t>
            </a:r>
            <a:r>
              <a:rPr lang="ja-JP" altLang="en-US" sz="2400" b="1" dirty="0">
                <a:solidFill>
                  <a:srgbClr val="0000FF"/>
                </a:solidFill>
                <a:latin typeface="Meiryo UI" panose="020B0604030504040204" pitchFamily="50" charset="-128"/>
                <a:ea typeface="Meiryo UI" panose="020B0604030504040204" pitchFamily="50" charset="-128"/>
              </a:rPr>
              <a:t>cognitive SWB </a:t>
            </a:r>
            <a:r>
              <a:rPr lang="ja-JP" altLang="en-US" sz="2400" dirty="0">
                <a:latin typeface="Meiryo UI" panose="020B0604030504040204" pitchFamily="50" charset="-128"/>
                <a:ea typeface="Meiryo UI" panose="020B0604030504040204" pitchFamily="50" charset="-128"/>
              </a:rPr>
              <a:t>is both direct and </a:t>
            </a:r>
            <a:r>
              <a:rPr lang="en-US" altLang="ja-JP" sz="2400" dirty="0" smtClean="0">
                <a:latin typeface="Meiryo UI" panose="020B0604030504040204" pitchFamily="50" charset="-128"/>
                <a:ea typeface="Meiryo UI" panose="020B0604030504040204" pitchFamily="50" charset="-128"/>
              </a:rPr>
              <a:t>related</a:t>
            </a:r>
            <a:r>
              <a:rPr lang="ja-JP" altLang="en-US"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by satisfaction with </a:t>
            </a:r>
            <a:r>
              <a:rPr lang="ja-JP" altLang="en-US" sz="2400" b="1" dirty="0">
                <a:solidFill>
                  <a:srgbClr val="0000FF"/>
                </a:solidFill>
                <a:latin typeface="Meiryo UI" panose="020B0604030504040204" pitchFamily="50" charset="-128"/>
                <a:ea typeface="Meiryo UI" panose="020B0604030504040204" pitchFamily="50" charset="-128"/>
              </a:rPr>
              <a:t>activity performance (SAS)</a:t>
            </a:r>
          </a:p>
        </p:txBody>
      </p:sp>
      <p:sp>
        <p:nvSpPr>
          <p:cNvPr id="3" name="正方形/長方形 2"/>
          <p:cNvSpPr/>
          <p:nvPr/>
        </p:nvSpPr>
        <p:spPr>
          <a:xfrm>
            <a:off x="407210" y="4326243"/>
            <a:ext cx="11089540" cy="830997"/>
          </a:xfrm>
          <a:prstGeom prst="rect">
            <a:avLst/>
          </a:prstGeom>
        </p:spPr>
        <p:txBody>
          <a:bodyPr wrap="square">
            <a:spAutoFit/>
          </a:bodyPr>
          <a:lstStyle/>
          <a:p>
            <a:r>
              <a:rPr lang="en-US" altLang="ja-JP" sz="2400" dirty="0">
                <a:latin typeface="Meiryo UI" panose="020B0604030504040204" pitchFamily="50" charset="-128"/>
                <a:ea typeface="Meiryo UI" panose="020B0604030504040204" pitchFamily="50" charset="-128"/>
              </a:rPr>
              <a:t>Car use plays only </a:t>
            </a:r>
            <a:r>
              <a:rPr lang="en-US" altLang="ja-JP" sz="2400" b="1" dirty="0">
                <a:solidFill>
                  <a:srgbClr val="0000FF"/>
                </a:solidFill>
                <a:latin typeface="Meiryo UI" panose="020B0604030504040204" pitchFamily="50" charset="-128"/>
                <a:ea typeface="Meiryo UI" panose="020B0604030504040204" pitchFamily="50" charset="-128"/>
              </a:rPr>
              <a:t>a minor role</a:t>
            </a:r>
            <a:r>
              <a:rPr lang="en-US" altLang="ja-JP" sz="2400" dirty="0">
                <a:latin typeface="Meiryo UI" panose="020B0604030504040204" pitchFamily="50" charset="-128"/>
                <a:ea typeface="Meiryo UI" panose="020B0604030504040204" pitchFamily="50" charset="-128"/>
              </a:rPr>
              <a:t> in satisfaction with </a:t>
            </a:r>
            <a:r>
              <a:rPr lang="en-US" altLang="ja-JP" sz="2400" b="1" dirty="0">
                <a:solidFill>
                  <a:srgbClr val="0000FF"/>
                </a:solidFill>
                <a:latin typeface="Meiryo UI" panose="020B0604030504040204" pitchFamily="50" charset="-128"/>
                <a:ea typeface="Meiryo UI" panose="020B0604030504040204" pitchFamily="50" charset="-128"/>
              </a:rPr>
              <a:t>daily mobility and its impact on </a:t>
            </a:r>
            <a:r>
              <a:rPr lang="en-US" altLang="ja-JP" sz="2400" b="1" dirty="0" err="1">
                <a:solidFill>
                  <a:srgbClr val="0000FF"/>
                </a:solidFill>
                <a:latin typeface="Meiryo UI" panose="020B0604030504040204" pitchFamily="50" charset="-128"/>
                <a:ea typeface="Meiryo UI" panose="020B0604030504040204" pitchFamily="50" charset="-128"/>
              </a:rPr>
              <a:t>SWB</a:t>
            </a:r>
            <a:endParaRPr lang="ja-JP" altLang="en-US" sz="2400" b="1" dirty="0">
              <a:solidFill>
                <a:srgbClr val="0000FF"/>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3"/>
          <a:stretch>
            <a:fillRect/>
          </a:stretch>
        </p:blipFill>
        <p:spPr>
          <a:xfrm>
            <a:off x="5562487" y="3200107"/>
            <a:ext cx="478416" cy="411242"/>
          </a:xfrm>
          <a:prstGeom prst="rect">
            <a:avLst/>
          </a:prstGeom>
        </p:spPr>
      </p:pic>
      <p:pic>
        <p:nvPicPr>
          <p:cNvPr id="17" name="図 16"/>
          <p:cNvPicPr>
            <a:picLocks noChangeAspect="1"/>
          </p:cNvPicPr>
          <p:nvPr/>
        </p:nvPicPr>
        <p:blipFill>
          <a:blip r:embed="rId3"/>
          <a:stretch>
            <a:fillRect/>
          </a:stretch>
        </p:blipFill>
        <p:spPr>
          <a:xfrm>
            <a:off x="3101956" y="2238986"/>
            <a:ext cx="478416" cy="411242"/>
          </a:xfrm>
          <a:prstGeom prst="rect">
            <a:avLst/>
          </a:prstGeom>
        </p:spPr>
      </p:pic>
      <p:sp>
        <p:nvSpPr>
          <p:cNvPr id="19" name="楕円 18"/>
          <p:cNvSpPr/>
          <p:nvPr/>
        </p:nvSpPr>
        <p:spPr>
          <a:xfrm>
            <a:off x="3359620" y="2528006"/>
            <a:ext cx="936130" cy="568934"/>
          </a:xfrm>
          <a:prstGeom prst="ellipse">
            <a:avLst/>
          </a:prstGeom>
          <a:solidFill>
            <a:schemeClr val="accent1">
              <a:lumMod val="40000"/>
              <a:lumOff val="60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22" name="正方形/長方形 21"/>
          <p:cNvSpPr/>
          <p:nvPr/>
        </p:nvSpPr>
        <p:spPr>
          <a:xfrm>
            <a:off x="3222303" y="2584189"/>
            <a:ext cx="1210764" cy="461665"/>
          </a:xfrm>
          <a:prstGeom prst="rect">
            <a:avLst/>
          </a:prstGeom>
        </p:spPr>
        <p:txBody>
          <a:bodyPr wrap="square">
            <a:spAutoFit/>
          </a:bodyPr>
          <a:lstStyle/>
          <a:p>
            <a:pPr algn="ctr"/>
            <a:r>
              <a:rPr lang="en-US" altLang="ja-JP" sz="2400" b="1" dirty="0" err="1">
                <a:latin typeface="Meiryo UI" panose="020B0604030504040204" pitchFamily="50" charset="-128"/>
                <a:cs typeface="AdvPTimes"/>
              </a:rPr>
              <a:t>STS</a:t>
            </a:r>
            <a:endParaRPr lang="ja-JP" altLang="en-US" sz="2400" b="1" dirty="0"/>
          </a:p>
        </p:txBody>
      </p:sp>
      <p:pic>
        <p:nvPicPr>
          <p:cNvPr id="28" name="図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7601" y="2331979"/>
            <a:ext cx="1308476" cy="1146084"/>
          </a:xfrm>
          <a:prstGeom prst="rect">
            <a:avLst/>
          </a:prstGeom>
        </p:spPr>
      </p:pic>
      <p:pic>
        <p:nvPicPr>
          <p:cNvPr id="29" name="図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4979" y="2389701"/>
            <a:ext cx="1104742" cy="966905"/>
          </a:xfrm>
          <a:prstGeom prst="rect">
            <a:avLst/>
          </a:prstGeom>
        </p:spPr>
      </p:pic>
      <p:pic>
        <p:nvPicPr>
          <p:cNvPr id="30" name="図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3840" y="3252556"/>
            <a:ext cx="1040210" cy="1000458"/>
          </a:xfrm>
          <a:prstGeom prst="rect">
            <a:avLst/>
          </a:prstGeom>
        </p:spPr>
      </p:pic>
      <p:pic>
        <p:nvPicPr>
          <p:cNvPr id="31" name="図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1327" y="2221151"/>
            <a:ext cx="921203" cy="683844"/>
          </a:xfrm>
          <a:prstGeom prst="rect">
            <a:avLst/>
          </a:prstGeom>
        </p:spPr>
      </p:pic>
      <p:sp>
        <p:nvSpPr>
          <p:cNvPr id="53" name="楕円 52"/>
          <p:cNvSpPr/>
          <p:nvPr/>
        </p:nvSpPr>
        <p:spPr>
          <a:xfrm>
            <a:off x="5853291" y="3606231"/>
            <a:ext cx="936130" cy="568934"/>
          </a:xfrm>
          <a:prstGeom prst="ellipse">
            <a:avLst/>
          </a:prstGeom>
          <a:solidFill>
            <a:schemeClr val="accent1">
              <a:lumMod val="40000"/>
              <a:lumOff val="60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54" name="正方形/長方形 53"/>
          <p:cNvSpPr/>
          <p:nvPr/>
        </p:nvSpPr>
        <p:spPr>
          <a:xfrm>
            <a:off x="5715974" y="3662414"/>
            <a:ext cx="1210764" cy="461665"/>
          </a:xfrm>
          <a:prstGeom prst="rect">
            <a:avLst/>
          </a:prstGeom>
        </p:spPr>
        <p:txBody>
          <a:bodyPr wrap="square">
            <a:spAutoFit/>
          </a:bodyPr>
          <a:lstStyle/>
          <a:p>
            <a:pPr algn="ctr"/>
            <a:r>
              <a:rPr lang="en-US" altLang="ja-JP" sz="2400" b="1" dirty="0">
                <a:latin typeface="Meiryo UI" panose="020B0604030504040204" pitchFamily="50" charset="-128"/>
                <a:cs typeface="AdvPTimes"/>
              </a:rPr>
              <a:t>SAS</a:t>
            </a:r>
            <a:endParaRPr lang="ja-JP" altLang="en-US" sz="2400" b="1" dirty="0"/>
          </a:p>
        </p:txBody>
      </p:sp>
      <p:sp>
        <p:nvSpPr>
          <p:cNvPr id="55" name="楕円 54"/>
          <p:cNvSpPr/>
          <p:nvPr/>
        </p:nvSpPr>
        <p:spPr>
          <a:xfrm>
            <a:off x="7445071" y="2527051"/>
            <a:ext cx="936130" cy="568934"/>
          </a:xfrm>
          <a:prstGeom prst="ellipse">
            <a:avLst/>
          </a:prstGeom>
          <a:solidFill>
            <a:schemeClr val="accent1">
              <a:lumMod val="40000"/>
              <a:lumOff val="60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56" name="正方形/長方形 55"/>
          <p:cNvSpPr/>
          <p:nvPr/>
        </p:nvSpPr>
        <p:spPr>
          <a:xfrm>
            <a:off x="7307754" y="2583234"/>
            <a:ext cx="1210764" cy="461665"/>
          </a:xfrm>
          <a:prstGeom prst="rect">
            <a:avLst/>
          </a:prstGeom>
        </p:spPr>
        <p:txBody>
          <a:bodyPr wrap="square">
            <a:spAutoFit/>
          </a:bodyPr>
          <a:lstStyle/>
          <a:p>
            <a:pPr algn="ctr"/>
            <a:r>
              <a:rPr lang="en-US" altLang="ja-JP" sz="2400" b="1" dirty="0" err="1">
                <a:latin typeface="Meiryo UI" panose="020B0604030504040204" pitchFamily="50" charset="-128"/>
                <a:cs typeface="AdvPTimes"/>
              </a:rPr>
              <a:t>SWB</a:t>
            </a:r>
            <a:endParaRPr lang="ja-JP" altLang="en-US" sz="2400" b="1" dirty="0"/>
          </a:p>
        </p:txBody>
      </p:sp>
      <p:sp>
        <p:nvSpPr>
          <p:cNvPr id="61" name="正方形/長方形 60"/>
          <p:cNvSpPr/>
          <p:nvPr/>
        </p:nvSpPr>
        <p:spPr>
          <a:xfrm>
            <a:off x="6048330" y="3116474"/>
            <a:ext cx="1483611" cy="461665"/>
          </a:xfrm>
          <a:prstGeom prst="rect">
            <a:avLst/>
          </a:prstGeom>
        </p:spPr>
        <p:txBody>
          <a:bodyPr wrap="none">
            <a:spAutoFit/>
          </a:bodyPr>
          <a:lstStyle/>
          <a:p>
            <a:r>
              <a:rPr lang="en-US" altLang="ja-JP" sz="2400" b="1" dirty="0">
                <a:solidFill>
                  <a:srgbClr val="0000FF"/>
                </a:solidFill>
                <a:latin typeface="Meiryo UI" panose="020B0604030504040204" pitchFamily="50" charset="-128"/>
                <a:cs typeface="AdvPTimes"/>
              </a:rPr>
              <a:t>Indirect</a:t>
            </a:r>
            <a:endParaRPr lang="ja-JP" altLang="en-US" sz="2400" b="1" dirty="0">
              <a:solidFill>
                <a:srgbClr val="0000FF"/>
              </a:solidFill>
            </a:endParaRPr>
          </a:p>
        </p:txBody>
      </p:sp>
      <p:pic>
        <p:nvPicPr>
          <p:cNvPr id="62" name="図 61"/>
          <p:cNvPicPr>
            <a:picLocks noChangeAspect="1"/>
          </p:cNvPicPr>
          <p:nvPr/>
        </p:nvPicPr>
        <p:blipFill>
          <a:blip r:embed="rId8"/>
          <a:stretch>
            <a:fillRect/>
          </a:stretch>
        </p:blipFill>
        <p:spPr>
          <a:xfrm flipH="1">
            <a:off x="2009578" y="5537346"/>
            <a:ext cx="1340704" cy="733317"/>
          </a:xfrm>
          <a:prstGeom prst="rect">
            <a:avLst/>
          </a:prstGeom>
        </p:spPr>
      </p:pic>
      <p:sp>
        <p:nvSpPr>
          <p:cNvPr id="63" name="正方形/長方形 62"/>
          <p:cNvSpPr/>
          <p:nvPr/>
        </p:nvSpPr>
        <p:spPr>
          <a:xfrm>
            <a:off x="1379006" y="6279795"/>
            <a:ext cx="2502939" cy="461665"/>
          </a:xfrm>
          <a:prstGeom prst="rect">
            <a:avLst/>
          </a:prstGeom>
        </p:spPr>
        <p:txBody>
          <a:bodyPr wrap="none">
            <a:spAutoFit/>
          </a:bodyPr>
          <a:lstStyle/>
          <a:p>
            <a:r>
              <a:rPr lang="en-US" altLang="ja-JP" sz="2400" b="1" dirty="0">
                <a:latin typeface="Meiryo UI" panose="020B0604030504040204" pitchFamily="50" charset="-128"/>
                <a:cs typeface="AdvPTimes"/>
              </a:rPr>
              <a:t>Weekly use </a:t>
            </a:r>
            <a:endParaRPr lang="ja-JP" altLang="en-US" sz="2400" b="1" dirty="0"/>
          </a:p>
        </p:txBody>
      </p:sp>
      <p:cxnSp>
        <p:nvCxnSpPr>
          <p:cNvPr id="64" name="直線矢印コネクタ 63"/>
          <p:cNvCxnSpPr/>
          <p:nvPr/>
        </p:nvCxnSpPr>
        <p:spPr>
          <a:xfrm flipV="1">
            <a:off x="3607294" y="5926883"/>
            <a:ext cx="2395711" cy="1768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4340880" y="5563591"/>
            <a:ext cx="770513" cy="769441"/>
          </a:xfrm>
          <a:prstGeom prst="rect">
            <a:avLst/>
          </a:prstGeom>
          <a:noFill/>
        </p:spPr>
        <p:txBody>
          <a:bodyPr wrap="none" rtlCol="0">
            <a:spAutoFit/>
          </a:bodyPr>
          <a:lstStyle/>
          <a:p>
            <a:r>
              <a:rPr lang="en-US" altLang="ja-JP" sz="4400" b="1" dirty="0">
                <a:solidFill>
                  <a:srgbClr val="0000FF"/>
                </a:solidFill>
                <a:latin typeface="Meiryo UI" panose="020B0604030504040204" pitchFamily="50" charset="-128"/>
                <a:ea typeface="Meiryo UI" panose="020B0604030504040204" pitchFamily="50" charset="-128"/>
              </a:rPr>
              <a:t>×</a:t>
            </a:r>
            <a:endParaRPr kumimoji="1" lang="en-US" altLang="ja-JP" sz="4400" b="1" dirty="0">
              <a:solidFill>
                <a:srgbClr val="0000FF"/>
              </a:solidFill>
              <a:latin typeface="Meiryo UI" panose="020B0604030504040204" pitchFamily="50" charset="-128"/>
              <a:ea typeface="Meiryo UI" panose="020B0604030504040204" pitchFamily="50" charset="-128"/>
            </a:endParaRPr>
          </a:p>
        </p:txBody>
      </p:sp>
      <p:pic>
        <p:nvPicPr>
          <p:cNvPr id="67" name="図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20760" y="5527594"/>
            <a:ext cx="936248" cy="798862"/>
          </a:xfrm>
          <a:prstGeom prst="rect">
            <a:avLst/>
          </a:prstGeom>
        </p:spPr>
      </p:pic>
      <p:pic>
        <p:nvPicPr>
          <p:cNvPr id="68" name="図 67"/>
          <p:cNvPicPr>
            <a:picLocks noChangeAspect="1"/>
          </p:cNvPicPr>
          <p:nvPr/>
        </p:nvPicPr>
        <p:blipFill>
          <a:blip r:embed="rId3"/>
          <a:stretch>
            <a:fillRect/>
          </a:stretch>
        </p:blipFill>
        <p:spPr>
          <a:xfrm>
            <a:off x="9170732" y="5381209"/>
            <a:ext cx="478416" cy="411242"/>
          </a:xfrm>
          <a:prstGeom prst="rect">
            <a:avLst/>
          </a:prstGeom>
        </p:spPr>
      </p:pic>
      <p:sp>
        <p:nvSpPr>
          <p:cNvPr id="69" name="正方形/長方形 68"/>
          <p:cNvSpPr/>
          <p:nvPr/>
        </p:nvSpPr>
        <p:spPr>
          <a:xfrm>
            <a:off x="6511551" y="6278527"/>
            <a:ext cx="1106504" cy="461665"/>
          </a:xfrm>
          <a:prstGeom prst="rect">
            <a:avLst/>
          </a:prstGeom>
        </p:spPr>
        <p:txBody>
          <a:bodyPr wrap="none">
            <a:spAutoFit/>
          </a:bodyPr>
          <a:lstStyle/>
          <a:p>
            <a:r>
              <a:rPr lang="en-US" altLang="ja-JP" sz="2400" b="1" dirty="0" err="1">
                <a:latin typeface="Meiryo UI" panose="020B0604030504040204" pitchFamily="50" charset="-128"/>
                <a:ea typeface="Meiryo UI" panose="020B0604030504040204" pitchFamily="50" charset="-128"/>
              </a:rPr>
              <a:t>SWB</a:t>
            </a:r>
            <a:endParaRPr lang="ja-JP" altLang="en-US" sz="2400" b="1" dirty="0">
              <a:latin typeface="Meiryo UI" panose="020B0604030504040204" pitchFamily="50" charset="-128"/>
              <a:ea typeface="Meiryo UI" panose="020B0604030504040204" pitchFamily="50" charset="-128"/>
            </a:endParaRPr>
          </a:p>
        </p:txBody>
      </p:sp>
      <p:sp>
        <p:nvSpPr>
          <p:cNvPr id="70" name="正方形/長方形 69"/>
          <p:cNvSpPr/>
          <p:nvPr/>
        </p:nvSpPr>
        <p:spPr>
          <a:xfrm>
            <a:off x="7806653" y="6278765"/>
            <a:ext cx="3552815" cy="461665"/>
          </a:xfrm>
          <a:prstGeom prst="rect">
            <a:avLst/>
          </a:prstGeom>
        </p:spPr>
        <p:txBody>
          <a:bodyPr wrap="none">
            <a:spAutoFit/>
          </a:bodyPr>
          <a:lstStyle/>
          <a:p>
            <a:r>
              <a:rPr lang="en-US" altLang="ja-JP" sz="2400" b="1" dirty="0">
                <a:latin typeface="Meiryo UI" panose="020B0604030504040204" pitchFamily="50" charset="-128"/>
                <a:ea typeface="Meiryo UI" panose="020B0604030504040204" pitchFamily="50" charset="-128"/>
              </a:rPr>
              <a:t>Daily Satisfaction</a:t>
            </a:r>
            <a:endParaRPr lang="ja-JP" altLang="en-US" sz="2400" b="1" dirty="0">
              <a:latin typeface="Meiryo UI" panose="020B0604030504040204" pitchFamily="50" charset="-128"/>
              <a:ea typeface="Meiryo UI" panose="020B0604030504040204" pitchFamily="50" charset="-128"/>
            </a:endParaRPr>
          </a:p>
        </p:txBody>
      </p:sp>
      <p:sp>
        <p:nvSpPr>
          <p:cNvPr id="71" name="正方形/長方形 70"/>
          <p:cNvSpPr/>
          <p:nvPr/>
        </p:nvSpPr>
        <p:spPr>
          <a:xfrm>
            <a:off x="3762527" y="5462376"/>
            <a:ext cx="2488140" cy="461665"/>
          </a:xfrm>
          <a:prstGeom prst="rect">
            <a:avLst/>
          </a:prstGeom>
        </p:spPr>
        <p:txBody>
          <a:bodyPr wrap="none">
            <a:spAutoFit/>
          </a:bodyPr>
          <a:lstStyle/>
          <a:p>
            <a:r>
              <a:rPr lang="en-US" altLang="ja-JP" sz="2400" b="1" dirty="0">
                <a:solidFill>
                  <a:srgbClr val="0000FF"/>
                </a:solidFill>
                <a:latin typeface="Meiryo UI" panose="020B0604030504040204" pitchFamily="50" charset="-128"/>
                <a:cs typeface="AdvPTimes"/>
              </a:rPr>
              <a:t>Small</a:t>
            </a:r>
            <a:r>
              <a:rPr lang="en-US" altLang="ja-JP" sz="2400" b="1" dirty="0">
                <a:latin typeface="Meiryo UI" panose="020B0604030504040204" pitchFamily="50" charset="-128"/>
                <a:cs typeface="AdvPTimes"/>
              </a:rPr>
              <a:t> </a:t>
            </a:r>
            <a:r>
              <a:rPr lang="en-US" altLang="ja-JP" sz="2400" b="1" dirty="0">
                <a:solidFill>
                  <a:srgbClr val="0000FF"/>
                </a:solidFill>
                <a:latin typeface="Meiryo UI" panose="020B0604030504040204" pitchFamily="50" charset="-128"/>
                <a:cs typeface="AdvPTimes"/>
              </a:rPr>
              <a:t>effect</a:t>
            </a:r>
            <a:endParaRPr lang="ja-JP" altLang="en-US" sz="2400" b="1" dirty="0">
              <a:solidFill>
                <a:srgbClr val="0000FF"/>
              </a:solidFill>
            </a:endParaRPr>
          </a:p>
        </p:txBody>
      </p:sp>
      <p:pic>
        <p:nvPicPr>
          <p:cNvPr id="72" name="図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4307" y="5421344"/>
            <a:ext cx="1104742" cy="966905"/>
          </a:xfrm>
          <a:prstGeom prst="rect">
            <a:avLst/>
          </a:prstGeom>
        </p:spPr>
      </p:pic>
      <p:pic>
        <p:nvPicPr>
          <p:cNvPr id="73" name="図 7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0655" y="5252794"/>
            <a:ext cx="921203" cy="683844"/>
          </a:xfrm>
          <a:prstGeom prst="rect">
            <a:avLst/>
          </a:prstGeom>
        </p:spPr>
      </p:pic>
      <p:pic>
        <p:nvPicPr>
          <p:cNvPr id="74" name="図 7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11019" y="5863846"/>
            <a:ext cx="524071" cy="445059"/>
          </a:xfrm>
          <a:prstGeom prst="rect">
            <a:avLst/>
          </a:prstGeom>
        </p:spPr>
      </p:pic>
      <p:grpSp>
        <p:nvGrpSpPr>
          <p:cNvPr id="77" name="グループ化 76"/>
          <p:cNvGrpSpPr/>
          <p:nvPr/>
        </p:nvGrpSpPr>
        <p:grpSpPr>
          <a:xfrm>
            <a:off x="9708695" y="5423899"/>
            <a:ext cx="974430" cy="854628"/>
            <a:chOff x="9719289" y="4766343"/>
            <a:chExt cx="1412771" cy="1239077"/>
          </a:xfrm>
        </p:grpSpPr>
        <p:pic>
          <p:nvPicPr>
            <p:cNvPr id="75" name="図 74"/>
            <p:cNvPicPr>
              <a:picLocks noChangeAspect="1"/>
            </p:cNvPicPr>
            <p:nvPr/>
          </p:nvPicPr>
          <p:blipFill>
            <a:blip r:embed="rId3"/>
            <a:stretch>
              <a:fillRect/>
            </a:stretch>
          </p:blipFill>
          <p:spPr>
            <a:xfrm>
              <a:off x="10653644" y="4766343"/>
              <a:ext cx="478416" cy="411242"/>
            </a:xfrm>
            <a:prstGeom prst="rect">
              <a:avLst/>
            </a:prstGeom>
          </p:spPr>
        </p:pic>
        <p:pic>
          <p:nvPicPr>
            <p:cNvPr id="76" name="図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9289" y="4859336"/>
              <a:ext cx="1308476" cy="1146084"/>
            </a:xfrm>
            <a:prstGeom prst="rect">
              <a:avLst/>
            </a:prstGeom>
          </p:spPr>
        </p:pic>
      </p:grpSp>
      <p:sp>
        <p:nvSpPr>
          <p:cNvPr id="79" name="楕円 78"/>
          <p:cNvSpPr/>
          <p:nvPr/>
        </p:nvSpPr>
        <p:spPr>
          <a:xfrm>
            <a:off x="8008230" y="5059155"/>
            <a:ext cx="936130" cy="568934"/>
          </a:xfrm>
          <a:prstGeom prst="ellipse">
            <a:avLst/>
          </a:prstGeom>
          <a:solidFill>
            <a:schemeClr val="accent1">
              <a:lumMod val="40000"/>
              <a:lumOff val="60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80" name="正方形/長方形 79"/>
          <p:cNvSpPr/>
          <p:nvPr/>
        </p:nvSpPr>
        <p:spPr>
          <a:xfrm>
            <a:off x="7870913" y="5115338"/>
            <a:ext cx="1210764" cy="461665"/>
          </a:xfrm>
          <a:prstGeom prst="rect">
            <a:avLst/>
          </a:prstGeom>
        </p:spPr>
        <p:txBody>
          <a:bodyPr wrap="square">
            <a:spAutoFit/>
          </a:bodyPr>
          <a:lstStyle/>
          <a:p>
            <a:pPr algn="ctr"/>
            <a:r>
              <a:rPr lang="en-US" altLang="ja-JP" sz="2400" b="1" dirty="0" err="1">
                <a:latin typeface="Meiryo UI" panose="020B0604030504040204" pitchFamily="50" charset="-128"/>
                <a:cs typeface="AdvPTimes"/>
              </a:rPr>
              <a:t>STS</a:t>
            </a:r>
            <a:endParaRPr lang="ja-JP" altLang="en-US" sz="2400" b="1" dirty="0"/>
          </a:p>
        </p:txBody>
      </p:sp>
      <p:sp>
        <p:nvSpPr>
          <p:cNvPr id="81" name="楕円 80"/>
          <p:cNvSpPr/>
          <p:nvPr/>
        </p:nvSpPr>
        <p:spPr>
          <a:xfrm>
            <a:off x="5644312" y="5047913"/>
            <a:ext cx="936130" cy="568934"/>
          </a:xfrm>
          <a:prstGeom prst="ellipse">
            <a:avLst/>
          </a:prstGeom>
          <a:solidFill>
            <a:schemeClr val="accent1">
              <a:lumMod val="40000"/>
              <a:lumOff val="60000"/>
            </a:schemeClr>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p>
        </p:txBody>
      </p:sp>
      <p:sp>
        <p:nvSpPr>
          <p:cNvPr id="82" name="正方形/長方形 81"/>
          <p:cNvSpPr/>
          <p:nvPr/>
        </p:nvSpPr>
        <p:spPr>
          <a:xfrm>
            <a:off x="5506995" y="5104096"/>
            <a:ext cx="1210764" cy="461665"/>
          </a:xfrm>
          <a:prstGeom prst="rect">
            <a:avLst/>
          </a:prstGeom>
        </p:spPr>
        <p:txBody>
          <a:bodyPr wrap="square">
            <a:spAutoFit/>
          </a:bodyPr>
          <a:lstStyle/>
          <a:p>
            <a:pPr algn="ctr"/>
            <a:r>
              <a:rPr lang="en-US" altLang="ja-JP" sz="2400" b="1" dirty="0" err="1">
                <a:latin typeface="Meiryo UI" panose="020B0604030504040204" pitchFamily="50" charset="-128"/>
                <a:cs typeface="AdvPTimes"/>
              </a:rPr>
              <a:t>SWB</a:t>
            </a:r>
            <a:endParaRPr lang="ja-JP" altLang="en-US" sz="2400" b="1" dirty="0"/>
          </a:p>
        </p:txBody>
      </p:sp>
    </p:spTree>
    <p:extLst>
      <p:ext uri="{BB962C8B-B14F-4D97-AF65-F5344CB8AC3E}">
        <p14:creationId xmlns:p14="http://schemas.microsoft.com/office/powerpoint/2010/main" val="164587164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S9u_Special">
      <a:majorFont>
        <a:latin typeface="Arial Rounded MT Bold"/>
        <a:ea typeface="HGPｺﾞｼｯｸE"/>
        <a:cs typeface=""/>
      </a:majorFont>
      <a:minorFont>
        <a:latin typeface="Calibri"/>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chemeClr val="tx1"/>
          </a:solidFill>
          <a:tailEnd type="arrow"/>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55241</TotalTime>
  <Words>5655</Words>
  <Application>Microsoft Office PowerPoint</Application>
  <PresentationFormat>ワイド画面</PresentationFormat>
  <Paragraphs>1014</Paragraphs>
  <Slides>61</Slides>
  <Notes>61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61</vt:i4>
      </vt:variant>
    </vt:vector>
  </HeadingPairs>
  <TitlesOfParts>
    <vt:vector size="71" baseType="lpstr">
      <vt:lpstr>AdvPTimes</vt:lpstr>
      <vt:lpstr>HGPｺﾞｼｯｸE</vt:lpstr>
      <vt:lpstr>Meiryo UI</vt:lpstr>
      <vt:lpstr>ＭＳ Ｐゴシック</vt:lpstr>
      <vt:lpstr>Arial</vt:lpstr>
      <vt:lpstr>Arial Rounded MT Bold</vt:lpstr>
      <vt:lpstr>Calibri</vt:lpstr>
      <vt:lpstr>Times New Roman</vt:lpstr>
      <vt:lpstr>Wingdings</vt:lpstr>
      <vt:lpstr>Office ​​テーマ</vt:lpstr>
      <vt:lpstr>“Mobility, social exclusion and well-being: Exploring the link”</vt:lpstr>
      <vt:lpstr>移動、社会的排除、幸福。その関連性を探る のレビュー</vt:lpstr>
      <vt:lpstr>PowerPoint プレゼンテーション</vt:lpstr>
      <vt:lpstr>PowerPoint プレゼンテーション</vt:lpstr>
      <vt:lpstr>0-1. Terminology</vt:lpstr>
      <vt:lpstr>0-1. Terminology</vt:lpstr>
      <vt:lpstr>0-2. Definitions</vt:lpstr>
      <vt:lpstr>0-2. Definitions</vt:lpstr>
      <vt:lpstr>0-3. Conclusions</vt:lpstr>
      <vt:lpstr>0-3.結論</vt:lpstr>
      <vt:lpstr>PowerPoint プレゼンテーション</vt:lpstr>
      <vt:lpstr>1-1. Background(1) </vt:lpstr>
      <vt:lpstr>1-1.背景(1) </vt:lpstr>
      <vt:lpstr>1-2. Background(2) </vt:lpstr>
      <vt:lpstr>1-2. Background(2) </vt:lpstr>
      <vt:lpstr>1-3. Background(3) </vt:lpstr>
      <vt:lpstr>1-3. 背景(3) </vt:lpstr>
      <vt:lpstr>1-4. Background(4) </vt:lpstr>
      <vt:lpstr>1-4.背景(4) </vt:lpstr>
      <vt:lpstr>PowerPoint プレゼンテーション</vt:lpstr>
      <vt:lpstr>2-1. Targets of this paper </vt:lpstr>
      <vt:lpstr>2-1. Targets of this paper </vt:lpstr>
      <vt:lpstr>PowerPoint プレゼンテーション</vt:lpstr>
      <vt:lpstr>3-1. Overview</vt:lpstr>
      <vt:lpstr>3-1.概要</vt:lpstr>
      <vt:lpstr>3-2. Overview(Con’t)</vt:lpstr>
      <vt:lpstr>3-2.概要(Con’t)</vt:lpstr>
      <vt:lpstr>3-3. Overview(Con’t)</vt:lpstr>
      <vt:lpstr>PowerPoint プレゼンテーション</vt:lpstr>
      <vt:lpstr>4-1. Measuring risk of social exclusion</vt:lpstr>
      <vt:lpstr>4-1.社会的排除のリスクを測定する</vt:lpstr>
      <vt:lpstr>4-2. Relations among the five dimensions of social exclusion</vt:lpstr>
      <vt:lpstr>4-2.社会的排除の5つの次元の相関関係</vt:lpstr>
      <vt:lpstr>4-3. Relations among the five dimensions of social exclusion</vt:lpstr>
      <vt:lpstr>4-3.社会的排除の5つの次元の相関関係</vt:lpstr>
      <vt:lpstr>PowerPoint プレゼンテーション</vt:lpstr>
      <vt:lpstr>5-1. About Social Capital</vt:lpstr>
      <vt:lpstr>5-1.ソーシャルキャピタルについて</vt:lpstr>
      <vt:lpstr>5-2. How to measure “Social Capital” in this study</vt:lpstr>
      <vt:lpstr>5-2.本研究における「ソーシャル・キャピタル」の測定方法について</vt:lpstr>
      <vt:lpstr>PowerPoint プレゼンテーション</vt:lpstr>
      <vt:lpstr>6-1. How to measure “Subjective Well-being”</vt:lpstr>
      <vt:lpstr>6-1. "主観的幸福感 "の測り方</vt:lpstr>
      <vt:lpstr>PowerPoint プレゼンテーション</vt:lpstr>
      <vt:lpstr>7-1. Hypothesized model structure</vt:lpstr>
      <vt:lpstr>7-1.想定されるモデル構造</vt:lpstr>
      <vt:lpstr>7-2. Reasons of the model structure</vt:lpstr>
      <vt:lpstr>7-2. Reasons of the model structure</vt:lpstr>
      <vt:lpstr>7-3. Metropolitan Melbourne (Data)</vt:lpstr>
      <vt:lpstr>7-3.メルボルン市街地 (データ)</vt:lpstr>
      <vt:lpstr>7-4. Metropolitan Melbourne (Modeling Results)(1)</vt:lpstr>
      <vt:lpstr>7-5. Metropolitan Melbourne (Modeling Results)(2)</vt:lpstr>
      <vt:lpstr>7-5.メルボルン都市圏（モデリング結果）(2)</vt:lpstr>
      <vt:lpstr>7-6. Metropolitan Melbourne (Modeling Results)(3)</vt:lpstr>
      <vt:lpstr>7-6.メルボルン都市圏（モデリング結果）(3)</vt:lpstr>
      <vt:lpstr>7-7. Regional Victorian(Data)</vt:lpstr>
      <vt:lpstr>7-8. Regional Victorian(Modeling Results)(1)</vt:lpstr>
      <vt:lpstr>7-8.地域ビクトリア（モデリング結果）(1)</vt:lpstr>
      <vt:lpstr>PowerPoint プレゼンテーション</vt:lpstr>
      <vt:lpstr>8-1. Conclusion</vt:lpstr>
      <vt:lpstr>8-1.結論</vt:lpstr>
    </vt:vector>
  </TitlesOfParts>
  <Company>システム開発研究所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506u</dc:creator>
  <cp:lastModifiedBy>江端智一 / EBATA，TOMOICHI</cp:lastModifiedBy>
  <cp:revision>4577</cp:revision>
  <cp:lastPrinted>2023-01-29T10:38:53Z</cp:lastPrinted>
  <dcterms:created xsi:type="dcterms:W3CDTF">2014-01-07T05:18:57Z</dcterms:created>
  <dcterms:modified xsi:type="dcterms:W3CDTF">2023-01-30T15:02:52Z</dcterms:modified>
</cp:coreProperties>
</file>