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561" r:id="rId2"/>
    <p:sldId id="1258" r:id="rId3"/>
    <p:sldId id="1288" r:id="rId4"/>
    <p:sldId id="1260" r:id="rId5"/>
    <p:sldId id="1324" r:id="rId6"/>
    <p:sldId id="1338" r:id="rId7"/>
    <p:sldId id="1250" r:id="rId8"/>
    <p:sldId id="1289" r:id="rId9"/>
    <p:sldId id="1290" r:id="rId10"/>
    <p:sldId id="1291" r:id="rId11"/>
    <p:sldId id="1292" r:id="rId12"/>
    <p:sldId id="1293" r:id="rId13"/>
    <p:sldId id="1294" r:id="rId14"/>
    <p:sldId id="1331" r:id="rId15"/>
    <p:sldId id="1332" r:id="rId16"/>
    <p:sldId id="1333" r:id="rId17"/>
    <p:sldId id="1334" r:id="rId18"/>
    <p:sldId id="1295" r:id="rId19"/>
    <p:sldId id="1335" r:id="rId20"/>
    <p:sldId id="1296" r:id="rId21"/>
    <p:sldId id="1297" r:id="rId22"/>
    <p:sldId id="1298" r:id="rId23"/>
    <p:sldId id="1336" r:id="rId24"/>
    <p:sldId id="1337" r:id="rId25"/>
    <p:sldId id="1265" r:id="rId26"/>
    <p:sldId id="1311" r:id="rId27"/>
    <p:sldId id="1312" r:id="rId28"/>
    <p:sldId id="1313" r:id="rId29"/>
    <p:sldId id="1323" r:id="rId30"/>
    <p:sldId id="1314" r:id="rId31"/>
    <p:sldId id="1299" r:id="rId32"/>
    <p:sldId id="1278" r:id="rId33"/>
    <p:sldId id="1300" r:id="rId34"/>
    <p:sldId id="1301" r:id="rId35"/>
    <p:sldId id="1302" r:id="rId36"/>
    <p:sldId id="1325" r:id="rId37"/>
    <p:sldId id="1327" r:id="rId38"/>
    <p:sldId id="1303" r:id="rId39"/>
    <p:sldId id="1304" r:id="rId40"/>
    <p:sldId id="1305" r:id="rId41"/>
    <p:sldId id="1328" r:id="rId42"/>
    <p:sldId id="1329" r:id="rId43"/>
    <p:sldId id="1306" r:id="rId44"/>
    <p:sldId id="1307" r:id="rId45"/>
    <p:sldId id="1309" r:id="rId46"/>
    <p:sldId id="1330" r:id="rId47"/>
    <p:sldId id="1310" r:id="rId48"/>
    <p:sldId id="1320" r:id="rId49"/>
    <p:sldId id="1321" r:id="rId50"/>
    <p:sldId id="1322" r:id="rId51"/>
  </p:sldIdLst>
  <p:sldSz cx="9144000" cy="6858000" type="screen4x3"/>
  <p:notesSz cx="6888163" cy="100187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8" userDrawn="1">
          <p15:clr>
            <a:srgbClr val="A4A3A4"/>
          </p15:clr>
        </p15:guide>
        <p15:guide id="3" orient="horz" pos="3156" userDrawn="1">
          <p15:clr>
            <a:srgbClr val="A4A3A4"/>
          </p15:clr>
        </p15:guide>
        <p15:guide id="4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(株)日立製作所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3300"/>
    <a:srgbClr val="000066"/>
    <a:srgbClr val="FFFF99"/>
    <a:srgbClr val="FF0101"/>
    <a:srgbClr val="FFCCCC"/>
    <a:srgbClr val="00FFFF"/>
    <a:srgbClr val="33CC33"/>
    <a:srgbClr val="FF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10" autoAdjust="0"/>
    <p:restoredTop sz="91096" autoAdjust="0"/>
  </p:normalViewPr>
  <p:slideViewPr>
    <p:cSldViewPr>
      <p:cViewPr>
        <p:scale>
          <a:sx n="77" d="100"/>
          <a:sy n="77" d="100"/>
        </p:scale>
        <p:origin x="1584" y="1050"/>
      </p:cViewPr>
      <p:guideLst>
        <p:guide orient="horz" pos="247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2946" y="72"/>
      </p:cViewPr>
      <p:guideLst>
        <p:guide orient="horz" pos="3133"/>
        <p:guide pos="2148"/>
        <p:guide orient="horz" pos="3156"/>
        <p:guide pos="217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1" cy="500936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0936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9A4AE67-E5AE-4F95-A8F7-AFE736099505}" type="datetimeFigureOut">
              <a:rPr lang="ja-JP" altLang="en-US"/>
              <a:pPr>
                <a:defRPr/>
              </a:pPr>
              <a:t>2023/3/9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7" tIns="46554" rIns="93107" bIns="46554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758891"/>
            <a:ext cx="5510530" cy="4508421"/>
          </a:xfrm>
          <a:prstGeom prst="rect">
            <a:avLst/>
          </a:prstGeom>
        </p:spPr>
        <p:txBody>
          <a:bodyPr vert="horz" lIns="93107" tIns="46554" rIns="93107" bIns="46554" rtlCol="0"/>
          <a:lstStyle/>
          <a:p>
            <a:pPr lvl="0"/>
            <a:r>
              <a:rPr lang="ja-JP" altLang="en-US" noProof="0" dirty="0"/>
              <a:t>マスター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516039"/>
            <a:ext cx="2984871" cy="500936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1" cy="500936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C8ABC8D-28C8-435D-8DD1-964633E861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9295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7612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9973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09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2047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7732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091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9550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3686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0902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0025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49716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683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3995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6153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507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4492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0554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760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44508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31481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20529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0900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408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15864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01436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48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4878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49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46506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50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5073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326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5260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7783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8404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594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1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(宛名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11"/>
          <p:cNvSpPr>
            <a:spLocks noChangeArrowheads="1"/>
          </p:cNvSpPr>
          <p:nvPr userDrawn="1"/>
        </p:nvSpPr>
        <p:spPr bwMode="gray">
          <a:xfrm>
            <a:off x="325317" y="2763841"/>
            <a:ext cx="8502163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7" name="グループ化 3"/>
          <p:cNvGrpSpPr>
            <a:grpSpLocks/>
          </p:cNvGrpSpPr>
          <p:nvPr userDrawn="1"/>
        </p:nvGrpSpPr>
        <p:grpSpPr bwMode="auto">
          <a:xfrm>
            <a:off x="325317" y="2763841"/>
            <a:ext cx="2177563" cy="109537"/>
            <a:chOff x="312738" y="2747963"/>
            <a:chExt cx="1970087" cy="109537"/>
          </a:xfrm>
        </p:grpSpPr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正方形/長方形 8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44995" y="3114003"/>
            <a:ext cx="4671472" cy="538609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29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44998" y="3657603"/>
            <a:ext cx="4123245" cy="43088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  <p:sp>
        <p:nvSpPr>
          <p:cNvPr id="44" name="テキスト プレースホルダー 43"/>
          <p:cNvSpPr>
            <a:spLocks noGrp="1"/>
          </p:cNvSpPr>
          <p:nvPr>
            <p:ph type="body" sz="quarter" idx="10"/>
          </p:nvPr>
        </p:nvSpPr>
        <p:spPr>
          <a:xfrm>
            <a:off x="2445728" y="4716466"/>
            <a:ext cx="4319955" cy="1160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altLang="ja-JP" dirty="0"/>
          </a:p>
          <a:p>
            <a:pPr lvl="0"/>
            <a:endParaRPr lang="ja-JP" altLang="en-US" dirty="0"/>
          </a:p>
        </p:txBody>
      </p:sp>
      <p:sp>
        <p:nvSpPr>
          <p:cNvPr id="51" name="テキスト プレースホルダー 50"/>
          <p:cNvSpPr>
            <a:spLocks noGrp="1"/>
          </p:cNvSpPr>
          <p:nvPr>
            <p:ph type="body" sz="quarter" idx="11"/>
          </p:nvPr>
        </p:nvSpPr>
        <p:spPr>
          <a:xfrm>
            <a:off x="325316" y="2276875"/>
            <a:ext cx="3124016" cy="432073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ja-JP" altLang="en-US" sz="2100" smtClean="0">
                <a:latin typeface="+mj-lt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pPr lvl="0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959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無)_コンテンツ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1"/>
          <p:cNvSpPr>
            <a:spLocks noChangeArrowheads="1"/>
          </p:cNvSpPr>
          <p:nvPr userDrawn="1"/>
        </p:nvSpPr>
        <p:spPr bwMode="gray">
          <a:xfrm>
            <a:off x="0" y="739778"/>
            <a:ext cx="9144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6" name="グループ化 62"/>
          <p:cNvGrpSpPr>
            <a:grpSpLocks/>
          </p:cNvGrpSpPr>
          <p:nvPr userDrawn="1"/>
        </p:nvGrpSpPr>
        <p:grpSpPr bwMode="auto">
          <a:xfrm>
            <a:off x="1" y="739778"/>
            <a:ext cx="1481504" cy="74613"/>
            <a:chOff x="312738" y="2747963"/>
            <a:chExt cx="1970087" cy="109537"/>
          </a:xfrm>
        </p:grpSpPr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585" y="176403"/>
            <a:ext cx="7444519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>
          <a:xfrm>
            <a:off x="174497" y="908721"/>
            <a:ext cx="8850923" cy="568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0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3pPr>
            <a:lvl4pP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4pPr>
            <a:lvl5pP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533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無)_コンテンツ有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1"/>
          <p:cNvSpPr>
            <a:spLocks noChangeArrowheads="1"/>
          </p:cNvSpPr>
          <p:nvPr userDrawn="1"/>
        </p:nvSpPr>
        <p:spPr bwMode="gray">
          <a:xfrm>
            <a:off x="0" y="739778"/>
            <a:ext cx="9144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6" name="グループ化 62"/>
          <p:cNvGrpSpPr>
            <a:grpSpLocks/>
          </p:cNvGrpSpPr>
          <p:nvPr userDrawn="1"/>
        </p:nvGrpSpPr>
        <p:grpSpPr bwMode="auto">
          <a:xfrm>
            <a:off x="1" y="739778"/>
            <a:ext cx="1481504" cy="74613"/>
            <a:chOff x="312738" y="2747963"/>
            <a:chExt cx="1970087" cy="109537"/>
          </a:xfrm>
        </p:grpSpPr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585" y="176403"/>
            <a:ext cx="7444519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>
          <a:xfrm>
            <a:off x="174497" y="908721"/>
            <a:ext cx="8850923" cy="5689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n"/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7429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 sz="20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2pPr>
            <a:lvl3pPr marL="1143000" indent="-2286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 sz="1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3pPr>
            <a:lvl4pPr>
              <a:buClr>
                <a:schemeClr val="accent2">
                  <a:lumMod val="75000"/>
                </a:schemeClr>
              </a:buCl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4pPr>
            <a:lvl5pPr>
              <a:buClr>
                <a:schemeClr val="accent2">
                  <a:lumMod val="75000"/>
                </a:schemeClr>
              </a:buCl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66955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立ロ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1731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無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986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 bwMode="gray">
          <a:xfrm>
            <a:off x="113191" y="179482"/>
            <a:ext cx="3550972" cy="424732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87" name="正方形/長方形 11"/>
          <p:cNvSpPr>
            <a:spLocks noChangeArrowheads="1"/>
          </p:cNvSpPr>
          <p:nvPr/>
        </p:nvSpPr>
        <p:spPr bwMode="gray">
          <a:xfrm>
            <a:off x="1" y="739775"/>
            <a:ext cx="9144000" cy="74485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grpSp>
        <p:nvGrpSpPr>
          <p:cNvPr id="3" name="グループ化 62"/>
          <p:cNvGrpSpPr/>
          <p:nvPr userDrawn="1"/>
        </p:nvGrpSpPr>
        <p:grpSpPr bwMode="gray">
          <a:xfrm>
            <a:off x="-4" y="739775"/>
            <a:ext cx="1481336" cy="74485"/>
            <a:chOff x="312738" y="2747963"/>
            <a:chExt cx="1970087" cy="109537"/>
          </a:xfrm>
        </p:grpSpPr>
        <p:sp>
          <p:nvSpPr>
            <p:cNvPr id="89" name="正方形/長方形 88"/>
            <p:cNvSpPr/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F002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正方形/長方形 89"/>
            <p:cNvSpPr/>
            <p:nvPr/>
          </p:nvSpPr>
          <p:spPr bwMode="gray">
            <a:xfrm>
              <a:off x="312738" y="2747963"/>
              <a:ext cx="985837" cy="109537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20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表紙(宛名無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1"/>
          <p:cNvSpPr>
            <a:spLocks noChangeArrowheads="1"/>
          </p:cNvSpPr>
          <p:nvPr userDrawn="1"/>
        </p:nvSpPr>
        <p:spPr bwMode="gray">
          <a:xfrm>
            <a:off x="325317" y="2763841"/>
            <a:ext cx="8502163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5" name="グループ化 3"/>
          <p:cNvGrpSpPr>
            <a:grpSpLocks/>
          </p:cNvGrpSpPr>
          <p:nvPr userDrawn="1"/>
        </p:nvGrpSpPr>
        <p:grpSpPr bwMode="auto">
          <a:xfrm>
            <a:off x="325317" y="2763841"/>
            <a:ext cx="2177563" cy="109537"/>
            <a:chOff x="312738" y="2747963"/>
            <a:chExt cx="1970087" cy="109537"/>
          </a:xfrm>
        </p:grpSpPr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44995" y="3114003"/>
            <a:ext cx="4671472" cy="538609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29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44998" y="3657603"/>
            <a:ext cx="4123245" cy="43088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63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(無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1"/>
          <p:cNvSpPr>
            <a:spLocks noChangeArrowheads="1"/>
          </p:cNvSpPr>
          <p:nvPr userDrawn="1"/>
        </p:nvSpPr>
        <p:spPr bwMode="gray">
          <a:xfrm>
            <a:off x="325317" y="2763841"/>
            <a:ext cx="8502163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3" name="グループ化 3"/>
          <p:cNvGrpSpPr>
            <a:grpSpLocks/>
          </p:cNvGrpSpPr>
          <p:nvPr userDrawn="1"/>
        </p:nvGrpSpPr>
        <p:grpSpPr bwMode="auto">
          <a:xfrm>
            <a:off x="325317" y="2763841"/>
            <a:ext cx="2177563" cy="109537"/>
            <a:chOff x="312738" y="2747963"/>
            <a:chExt cx="1970087" cy="109537"/>
          </a:xfrm>
        </p:grpSpPr>
        <p:sp>
          <p:nvSpPr>
            <p:cNvPr id="4" name="正方形/長方形 3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正方形/長方形 4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099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(Contents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1"/>
          <p:cNvSpPr>
            <a:spLocks noChangeArrowheads="1"/>
          </p:cNvSpPr>
          <p:nvPr userDrawn="1"/>
        </p:nvSpPr>
        <p:spPr bwMode="gray">
          <a:xfrm>
            <a:off x="325317" y="2763841"/>
            <a:ext cx="8502163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4" name="グループ化 3"/>
          <p:cNvGrpSpPr>
            <a:grpSpLocks/>
          </p:cNvGrpSpPr>
          <p:nvPr userDrawn="1"/>
        </p:nvGrpSpPr>
        <p:grpSpPr bwMode="auto">
          <a:xfrm>
            <a:off x="325317" y="2763841"/>
            <a:ext cx="2177563" cy="109537"/>
            <a:chOff x="312738" y="2747963"/>
            <a:chExt cx="1970087" cy="109537"/>
          </a:xfrm>
        </p:grpSpPr>
        <p:sp>
          <p:nvSpPr>
            <p:cNvPr id="5" name="正方形/長方形 4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2" name="Text Box 29"/>
          <p:cNvSpPr txBox="1">
            <a:spLocks noChangeArrowheads="1"/>
          </p:cNvSpPr>
          <p:nvPr userDrawn="1"/>
        </p:nvSpPr>
        <p:spPr bwMode="gray">
          <a:xfrm>
            <a:off x="548057" y="2159000"/>
            <a:ext cx="18774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3000">
                <a:solidFill>
                  <a:srgbClr val="1A1A1A"/>
                </a:solidFill>
                <a:latin typeface="Arial Rounded MT Bold" pitchFamily="34" charset="0"/>
                <a:ea typeface="HGPｺﾞｼｯｸE" pitchFamily="50" charset="-128"/>
                <a:cs typeface="Arial" charset="0"/>
              </a:rPr>
              <a:t>Contents</a:t>
            </a:r>
          </a:p>
        </p:txBody>
      </p:sp>
      <p:sp>
        <p:nvSpPr>
          <p:cNvPr id="31" name="タイトル 1"/>
          <p:cNvSpPr>
            <a:spLocks noGrp="1"/>
          </p:cNvSpPr>
          <p:nvPr>
            <p:ph type="title"/>
          </p:nvPr>
        </p:nvSpPr>
        <p:spPr>
          <a:xfrm>
            <a:off x="568250" y="3153600"/>
            <a:ext cx="4517583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2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0581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(Contents無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1"/>
          <p:cNvSpPr>
            <a:spLocks noChangeArrowheads="1"/>
          </p:cNvSpPr>
          <p:nvPr userDrawn="1"/>
        </p:nvSpPr>
        <p:spPr bwMode="gray">
          <a:xfrm>
            <a:off x="325317" y="2763841"/>
            <a:ext cx="8502163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4" name="グループ化 3"/>
          <p:cNvGrpSpPr>
            <a:grpSpLocks/>
          </p:cNvGrpSpPr>
          <p:nvPr userDrawn="1"/>
        </p:nvGrpSpPr>
        <p:grpSpPr bwMode="auto">
          <a:xfrm>
            <a:off x="325317" y="2763841"/>
            <a:ext cx="2177563" cy="109537"/>
            <a:chOff x="312738" y="2747963"/>
            <a:chExt cx="1970087" cy="109537"/>
          </a:xfrm>
        </p:grpSpPr>
        <p:sp>
          <p:nvSpPr>
            <p:cNvPr id="5" name="正方形/長方形 4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250" y="3153600"/>
            <a:ext cx="4517583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2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1690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有)_コンテンツ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1"/>
          <p:cNvSpPr>
            <a:spLocks noChangeArrowheads="1"/>
          </p:cNvSpPr>
          <p:nvPr userDrawn="1"/>
        </p:nvSpPr>
        <p:spPr bwMode="gray">
          <a:xfrm>
            <a:off x="0" y="739778"/>
            <a:ext cx="9144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5" name="グループ化 62"/>
          <p:cNvGrpSpPr>
            <a:grpSpLocks/>
          </p:cNvGrpSpPr>
          <p:nvPr userDrawn="1"/>
        </p:nvGrpSpPr>
        <p:grpSpPr bwMode="auto">
          <a:xfrm>
            <a:off x="1" y="739778"/>
            <a:ext cx="1481504" cy="74613"/>
            <a:chOff x="312738" y="2747963"/>
            <a:chExt cx="1970087" cy="109537"/>
          </a:xfrm>
        </p:grpSpPr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3787" y="176403"/>
            <a:ext cx="6629317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10"/>
          </p:nvPr>
        </p:nvSpPr>
        <p:spPr>
          <a:xfrm>
            <a:off x="3" y="177265"/>
            <a:ext cx="916208" cy="46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1pPr>
            <a:lvl2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2pPr>
            <a:lvl3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3pPr>
            <a:lvl4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4pPr>
            <a:lvl5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5pPr>
          </a:lstStyle>
          <a:p>
            <a:pPr lvl="0"/>
            <a:r>
              <a:rPr lang="ja-JP" altLang="en-US" dirty="0"/>
              <a:t>マ</a:t>
            </a:r>
          </a:p>
        </p:txBody>
      </p:sp>
    </p:spTree>
    <p:extLst>
      <p:ext uri="{BB962C8B-B14F-4D97-AF65-F5344CB8AC3E}">
        <p14:creationId xmlns:p14="http://schemas.microsoft.com/office/powerpoint/2010/main" val="3178403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有)_コンテンツ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1"/>
          <p:cNvSpPr>
            <a:spLocks noChangeArrowheads="1"/>
          </p:cNvSpPr>
          <p:nvPr userDrawn="1"/>
        </p:nvSpPr>
        <p:spPr bwMode="gray">
          <a:xfrm>
            <a:off x="0" y="739778"/>
            <a:ext cx="9144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6" name="グループ化 62"/>
          <p:cNvGrpSpPr>
            <a:grpSpLocks/>
          </p:cNvGrpSpPr>
          <p:nvPr userDrawn="1"/>
        </p:nvGrpSpPr>
        <p:grpSpPr bwMode="auto">
          <a:xfrm>
            <a:off x="1" y="739778"/>
            <a:ext cx="1481504" cy="74613"/>
            <a:chOff x="312738" y="2747963"/>
            <a:chExt cx="1970087" cy="109537"/>
          </a:xfrm>
        </p:grpSpPr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3787" y="176403"/>
            <a:ext cx="6629317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10"/>
          </p:nvPr>
        </p:nvSpPr>
        <p:spPr>
          <a:xfrm>
            <a:off x="3" y="177265"/>
            <a:ext cx="916208" cy="46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1pPr>
            <a:lvl2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2pPr>
            <a:lvl3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3pPr>
            <a:lvl4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4pPr>
            <a:lvl5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5pPr>
          </a:lstStyle>
          <a:p>
            <a:pPr lvl="0"/>
            <a:r>
              <a:rPr lang="ja-JP" altLang="en-US" dirty="0"/>
              <a:t>マ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>
          <a:xfrm>
            <a:off x="174497" y="908721"/>
            <a:ext cx="8850923" cy="568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0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3pPr>
            <a:lvl4pP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4pPr>
            <a:lvl5pP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6300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有)_コンテンツ有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1"/>
          <p:cNvSpPr>
            <a:spLocks noChangeArrowheads="1"/>
          </p:cNvSpPr>
          <p:nvPr userDrawn="1"/>
        </p:nvSpPr>
        <p:spPr bwMode="gray">
          <a:xfrm>
            <a:off x="0" y="739778"/>
            <a:ext cx="9144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6" name="グループ化 62"/>
          <p:cNvGrpSpPr>
            <a:grpSpLocks/>
          </p:cNvGrpSpPr>
          <p:nvPr userDrawn="1"/>
        </p:nvGrpSpPr>
        <p:grpSpPr bwMode="auto">
          <a:xfrm>
            <a:off x="1" y="739778"/>
            <a:ext cx="1481504" cy="74613"/>
            <a:chOff x="312738" y="2747963"/>
            <a:chExt cx="1970087" cy="109537"/>
          </a:xfrm>
        </p:grpSpPr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3787" y="176403"/>
            <a:ext cx="6629317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10"/>
          </p:nvPr>
        </p:nvSpPr>
        <p:spPr>
          <a:xfrm>
            <a:off x="3" y="177265"/>
            <a:ext cx="916208" cy="46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1pPr>
            <a:lvl2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2pPr>
            <a:lvl3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3pPr>
            <a:lvl4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4pPr>
            <a:lvl5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5pPr>
          </a:lstStyle>
          <a:p>
            <a:pPr lvl="0"/>
            <a:r>
              <a:rPr lang="ja-JP" altLang="en-US" dirty="0"/>
              <a:t>マ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>
          <a:xfrm>
            <a:off x="174497" y="908721"/>
            <a:ext cx="8850923" cy="5689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n"/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7429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 sz="20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2pPr>
            <a:lvl3pPr marL="1143000" indent="-2286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 sz="1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3pPr>
            <a:lvl4pPr>
              <a:buClr>
                <a:schemeClr val="accent2">
                  <a:lumMod val="75000"/>
                </a:schemeClr>
              </a:buCl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4pPr>
            <a:lvl5pPr>
              <a:buClr>
                <a:schemeClr val="accent2">
                  <a:lumMod val="75000"/>
                </a:schemeClr>
              </a:buCl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7922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無)_コンテンツ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1"/>
          <p:cNvSpPr>
            <a:spLocks noChangeArrowheads="1"/>
          </p:cNvSpPr>
          <p:nvPr userDrawn="1"/>
        </p:nvSpPr>
        <p:spPr bwMode="gray">
          <a:xfrm>
            <a:off x="0" y="739778"/>
            <a:ext cx="9144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4" name="グループ化 62"/>
          <p:cNvGrpSpPr>
            <a:grpSpLocks/>
          </p:cNvGrpSpPr>
          <p:nvPr userDrawn="1"/>
        </p:nvGrpSpPr>
        <p:grpSpPr bwMode="auto">
          <a:xfrm>
            <a:off x="1" y="739778"/>
            <a:ext cx="1481504" cy="74613"/>
            <a:chOff x="312738" y="2747963"/>
            <a:chExt cx="1970087" cy="109537"/>
          </a:xfrm>
        </p:grpSpPr>
        <p:sp>
          <p:nvSpPr>
            <p:cNvPr id="5" name="正方形/長方形 4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585" y="176403"/>
            <a:ext cx="7444519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38558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8" r:id="rId3"/>
    <p:sldLayoutId id="2147483746" r:id="rId4"/>
    <p:sldLayoutId id="2147483747" r:id="rId5"/>
    <p:sldLayoutId id="2147483749" r:id="rId6"/>
    <p:sldLayoutId id="2147483750" r:id="rId7"/>
    <p:sldLayoutId id="2147483754" r:id="rId8"/>
    <p:sldLayoutId id="2147483751" r:id="rId9"/>
    <p:sldLayoutId id="2147483752" r:id="rId10"/>
    <p:sldLayoutId id="2147483755" r:id="rId11"/>
    <p:sldLayoutId id="2147483753" r:id="rId12"/>
    <p:sldLayoutId id="2147483743" r:id="rId13"/>
    <p:sldLayoutId id="214748375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png"/><Relationship Id="rId5" Type="http://schemas.openxmlformats.org/officeDocument/2006/relationships/image" Target="../media/image51.png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ctrTitle"/>
          </p:nvPr>
        </p:nvSpPr>
        <p:spPr bwMode="auto">
          <a:xfrm>
            <a:off x="1351626" y="3627053"/>
            <a:ext cx="6213881" cy="954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Introduction to AI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Technologies</a:t>
            </a:r>
            <a:b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</a:b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2nd</a:t>
            </a:r>
            <a:endParaRPr lang="ja-JP" altLang="en-US" sz="24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293" name="Text Box 83"/>
          <p:cNvSpPr txBox="1">
            <a:spLocks noChangeArrowheads="1"/>
          </p:cNvSpPr>
          <p:nvPr/>
        </p:nvSpPr>
        <p:spPr bwMode="gray">
          <a:xfrm>
            <a:off x="2608828" y="5490031"/>
            <a:ext cx="65114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</a:rPr>
              <a:t>Mar 10, 2023 </a:t>
            </a:r>
          </a:p>
          <a:p>
            <a:pPr algn="r" eaLnBrk="1" hangingPunct="1"/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</a:rPr>
              <a:t>Graduate </a:t>
            </a:r>
            <a:r>
              <a:rPr lang="en-US" altLang="ja-JP" sz="2000" b="1" dirty="0">
                <a:latin typeface="Meiryo UI" pitchFamily="50" charset="-128"/>
                <a:ea typeface="Meiryo UI" pitchFamily="50" charset="-128"/>
              </a:rPr>
              <a:t>School of Urban Innovation</a:t>
            </a:r>
          </a:p>
          <a:p>
            <a:pPr algn="r" eaLnBrk="1" hangingPunct="1"/>
            <a:r>
              <a:rPr lang="en-US" altLang="ja-JP" sz="2000" b="1" dirty="0">
                <a:latin typeface="Meiryo UI" pitchFamily="50" charset="-128"/>
                <a:ea typeface="Meiryo UI" pitchFamily="50" charset="-128"/>
              </a:rPr>
              <a:t>Doctoral course for working adults (1st </a:t>
            </a:r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</a:rPr>
              <a:t>grade)</a:t>
            </a:r>
            <a:endParaRPr lang="en-US" altLang="ja-JP" sz="2000" b="1" dirty="0">
              <a:latin typeface="Meiryo UI" pitchFamily="50" charset="-128"/>
              <a:ea typeface="Meiryo UI" pitchFamily="50" charset="-128"/>
            </a:endParaRPr>
          </a:p>
          <a:p>
            <a:pPr algn="r" eaLnBrk="1" hangingPunct="1"/>
            <a:r>
              <a:rPr lang="en-US" altLang="ja-JP" sz="2000" b="1" dirty="0" err="1" smtClean="0">
                <a:latin typeface="Meiryo UI" pitchFamily="50" charset="-128"/>
                <a:ea typeface="Meiryo UI" pitchFamily="50" charset="-128"/>
              </a:rPr>
              <a:t>Tomoichi</a:t>
            </a:r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000" b="1" dirty="0">
                <a:latin typeface="Meiryo UI" pitchFamily="50" charset="-128"/>
                <a:ea typeface="Meiryo UI" pitchFamily="50" charset="-128"/>
              </a:rPr>
              <a:t>Ebata</a:t>
            </a:r>
            <a:endParaRPr lang="ja-JP" altLang="en-US" sz="20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53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4166718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3.4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How to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learn </a:t>
            </a:r>
            <a:r>
              <a:rPr lang="en-US" altLang="ja-JP" sz="2800" b="1" dirty="0" err="1" smtClean="0">
                <a:latin typeface="Meiryo UI" pitchFamily="50" charset="-128"/>
                <a:ea typeface="Meiryo UI" pitchFamily="50" charset="-128"/>
              </a:rPr>
              <a:t>NN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 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0" y="860390"/>
            <a:ext cx="91086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learning is 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complex</a:t>
            </a:r>
            <a:endParaRPr lang="ja-JP" altLang="en-US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タイトル 1"/>
          <p:cNvSpPr txBox="1">
            <a:spLocks/>
          </p:cNvSpPr>
          <p:nvPr/>
        </p:nvSpPr>
        <p:spPr bwMode="gray">
          <a:xfrm>
            <a:off x="0" y="1553909"/>
            <a:ext cx="914994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How many </a:t>
            </a:r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and </a:t>
            </a:r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are needed in the following </a:t>
            </a:r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NN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?</a:t>
            </a:r>
            <a:endParaRPr lang="en-US" altLang="ja-JP" sz="20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0" y="2060810"/>
            <a:ext cx="3410235" cy="2203201"/>
          </a:xfrm>
          <a:prstGeom prst="rect">
            <a:avLst/>
          </a:prstGeom>
        </p:spPr>
      </p:pic>
      <p:sp>
        <p:nvSpPr>
          <p:cNvPr id="50" name="タイトル 1"/>
          <p:cNvSpPr txBox="1">
            <a:spLocks/>
          </p:cNvSpPr>
          <p:nvPr/>
        </p:nvSpPr>
        <p:spPr bwMode="gray">
          <a:xfrm>
            <a:off x="3923910" y="2435420"/>
            <a:ext cx="4999399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W: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 + 3 x 5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+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 x 2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= 28</a:t>
            </a:r>
            <a:b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   (Numbers of Link(Arrow)) </a:t>
            </a:r>
          </a:p>
          <a:p>
            <a:pPr algn="l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b:  3 + 5 + 2 = 10</a:t>
            </a:r>
            <a:b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(Numbers of Node)</a:t>
            </a:r>
          </a:p>
        </p:txBody>
      </p:sp>
      <p:sp>
        <p:nvSpPr>
          <p:cNvPr id="55" name="タイトル 1"/>
          <p:cNvSpPr txBox="1">
            <a:spLocks/>
          </p:cNvSpPr>
          <p:nvPr/>
        </p:nvSpPr>
        <p:spPr bwMode="gray">
          <a:xfrm>
            <a:off x="0" y="4453024"/>
            <a:ext cx="9149945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How to find </a:t>
            </a:r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and </a:t>
            </a:r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that satisfy all "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Input/Output</a:t>
            </a:r>
          </a:p>
          <a:p>
            <a:pPr algn="l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patterns"?</a:t>
            </a:r>
            <a:endParaRPr lang="en-US" altLang="ja-JP" sz="20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タイトル 1"/>
          <p:cNvSpPr txBox="1">
            <a:spLocks/>
          </p:cNvSpPr>
          <p:nvPr/>
        </p:nvSpPr>
        <p:spPr bwMode="gray">
          <a:xfrm>
            <a:off x="0" y="5766443"/>
            <a:ext cx="9149945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How do </a:t>
            </a:r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 </a:t>
            </a:r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find all these annoying, </a:t>
            </a:r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troublesome</a:t>
            </a:r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, enormous variables?</a:t>
            </a:r>
          </a:p>
        </p:txBody>
      </p:sp>
    </p:spTree>
    <p:extLst>
      <p:ext uri="{BB962C8B-B14F-4D97-AF65-F5344CB8AC3E}">
        <p14:creationId xmlns:p14="http://schemas.microsoft.com/office/powerpoint/2010/main" val="285054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3654334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3.5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Purpose of </a:t>
            </a:r>
            <a:r>
              <a:rPr lang="en-US" altLang="ja-JP" sz="2800" b="1" dirty="0" err="1">
                <a:latin typeface="Meiryo UI" pitchFamily="50" charset="-128"/>
                <a:ea typeface="Meiryo UI" pitchFamily="50" charset="-128"/>
              </a:rPr>
              <a:t>NN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0" y="860390"/>
            <a:ext cx="910863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Making a “magic box” to get an answer </a:t>
            </a:r>
          </a:p>
          <a:p>
            <a:pPr algn="ctr"/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without logic and algorithm</a:t>
            </a:r>
            <a:endParaRPr lang="ja-JP" altLang="en-US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円/楕円 2"/>
          <p:cNvSpPr/>
          <p:nvPr/>
        </p:nvSpPr>
        <p:spPr>
          <a:xfrm>
            <a:off x="2730291" y="3003344"/>
            <a:ext cx="504056" cy="50405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45"/>
          <p:cNvSpPr/>
          <p:nvPr/>
        </p:nvSpPr>
        <p:spPr>
          <a:xfrm>
            <a:off x="2730291" y="3839730"/>
            <a:ext cx="504056" cy="50405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46"/>
          <p:cNvSpPr/>
          <p:nvPr/>
        </p:nvSpPr>
        <p:spPr>
          <a:xfrm>
            <a:off x="2744146" y="4673383"/>
            <a:ext cx="504056" cy="50405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47"/>
          <p:cNvSpPr/>
          <p:nvPr/>
        </p:nvSpPr>
        <p:spPr>
          <a:xfrm>
            <a:off x="4342177" y="2197401"/>
            <a:ext cx="504056" cy="504056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8"/>
          <p:cNvSpPr/>
          <p:nvPr/>
        </p:nvSpPr>
        <p:spPr>
          <a:xfrm>
            <a:off x="4342177" y="3033787"/>
            <a:ext cx="504056" cy="504056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49"/>
          <p:cNvSpPr/>
          <p:nvPr/>
        </p:nvSpPr>
        <p:spPr>
          <a:xfrm>
            <a:off x="4356032" y="3867440"/>
            <a:ext cx="504056" cy="504056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50"/>
          <p:cNvSpPr/>
          <p:nvPr/>
        </p:nvSpPr>
        <p:spPr>
          <a:xfrm>
            <a:off x="4369887" y="4745391"/>
            <a:ext cx="504056" cy="504056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51"/>
          <p:cNvSpPr/>
          <p:nvPr/>
        </p:nvSpPr>
        <p:spPr>
          <a:xfrm>
            <a:off x="4369887" y="5581777"/>
            <a:ext cx="504056" cy="504056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52"/>
          <p:cNvSpPr/>
          <p:nvPr/>
        </p:nvSpPr>
        <p:spPr>
          <a:xfrm>
            <a:off x="6056514" y="2225111"/>
            <a:ext cx="504056" cy="504056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53"/>
          <p:cNvSpPr/>
          <p:nvPr/>
        </p:nvSpPr>
        <p:spPr>
          <a:xfrm>
            <a:off x="6056514" y="3061497"/>
            <a:ext cx="504056" cy="504056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>
            <a:stCxn id="10" idx="6"/>
            <a:endCxn id="13" idx="2"/>
          </p:cNvCxnSpPr>
          <p:nvPr/>
        </p:nvCxnSpPr>
        <p:spPr>
          <a:xfrm flipV="1">
            <a:off x="3234347" y="2449429"/>
            <a:ext cx="1107830" cy="805943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10" idx="6"/>
            <a:endCxn id="14" idx="2"/>
          </p:cNvCxnSpPr>
          <p:nvPr/>
        </p:nvCxnSpPr>
        <p:spPr>
          <a:xfrm>
            <a:off x="3234347" y="3255372"/>
            <a:ext cx="1107830" cy="30443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10" idx="6"/>
            <a:endCxn id="15" idx="2"/>
          </p:cNvCxnSpPr>
          <p:nvPr/>
        </p:nvCxnSpPr>
        <p:spPr>
          <a:xfrm>
            <a:off x="3234347" y="3255372"/>
            <a:ext cx="1121685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10" idx="6"/>
            <a:endCxn id="16" idx="2"/>
          </p:cNvCxnSpPr>
          <p:nvPr/>
        </p:nvCxnSpPr>
        <p:spPr>
          <a:xfrm>
            <a:off x="3234347" y="3255372"/>
            <a:ext cx="1135540" cy="1742047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10" idx="6"/>
            <a:endCxn id="17" idx="2"/>
          </p:cNvCxnSpPr>
          <p:nvPr/>
        </p:nvCxnSpPr>
        <p:spPr>
          <a:xfrm>
            <a:off x="3234347" y="3255372"/>
            <a:ext cx="1135540" cy="2578433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11" idx="6"/>
            <a:endCxn id="14" idx="2"/>
          </p:cNvCxnSpPr>
          <p:nvPr/>
        </p:nvCxnSpPr>
        <p:spPr>
          <a:xfrm flipV="1">
            <a:off x="3234347" y="3285815"/>
            <a:ext cx="1107830" cy="805943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11" idx="6"/>
            <a:endCxn id="15" idx="2"/>
          </p:cNvCxnSpPr>
          <p:nvPr/>
        </p:nvCxnSpPr>
        <p:spPr>
          <a:xfrm>
            <a:off x="3234347" y="4091758"/>
            <a:ext cx="1121685" cy="2771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11" idx="6"/>
            <a:endCxn id="16" idx="2"/>
          </p:cNvCxnSpPr>
          <p:nvPr/>
        </p:nvCxnSpPr>
        <p:spPr>
          <a:xfrm>
            <a:off x="3234347" y="4091758"/>
            <a:ext cx="1135540" cy="905661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11" idx="6"/>
            <a:endCxn id="17" idx="2"/>
          </p:cNvCxnSpPr>
          <p:nvPr/>
        </p:nvCxnSpPr>
        <p:spPr>
          <a:xfrm>
            <a:off x="3234347" y="4091758"/>
            <a:ext cx="1135540" cy="1742047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endCxn id="13" idx="2"/>
          </p:cNvCxnSpPr>
          <p:nvPr/>
        </p:nvCxnSpPr>
        <p:spPr>
          <a:xfrm flipV="1">
            <a:off x="3248202" y="2449429"/>
            <a:ext cx="1093975" cy="1661745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3234347" y="4083464"/>
            <a:ext cx="1107830" cy="805943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3234347" y="4889407"/>
            <a:ext cx="1121685" cy="2771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3234347" y="4889407"/>
            <a:ext cx="1135540" cy="905661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3248202" y="3247078"/>
            <a:ext cx="1093975" cy="1661745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12" idx="6"/>
            <a:endCxn id="13" idx="2"/>
          </p:cNvCxnSpPr>
          <p:nvPr/>
        </p:nvCxnSpPr>
        <p:spPr>
          <a:xfrm flipV="1">
            <a:off x="3248202" y="2449429"/>
            <a:ext cx="1093975" cy="2475982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stCxn id="13" idx="6"/>
            <a:endCxn id="18" idx="2"/>
          </p:cNvCxnSpPr>
          <p:nvPr/>
        </p:nvCxnSpPr>
        <p:spPr>
          <a:xfrm>
            <a:off x="4846233" y="2449429"/>
            <a:ext cx="1210281" cy="2771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14" idx="6"/>
            <a:endCxn id="18" idx="2"/>
          </p:cNvCxnSpPr>
          <p:nvPr/>
        </p:nvCxnSpPr>
        <p:spPr>
          <a:xfrm flipV="1">
            <a:off x="4846233" y="2477139"/>
            <a:ext cx="1210281" cy="8086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stCxn id="15" idx="6"/>
            <a:endCxn id="18" idx="2"/>
          </p:cNvCxnSpPr>
          <p:nvPr/>
        </p:nvCxnSpPr>
        <p:spPr>
          <a:xfrm flipV="1">
            <a:off x="4860088" y="2477139"/>
            <a:ext cx="1196426" cy="1642329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stCxn id="16" idx="6"/>
            <a:endCxn id="18" idx="2"/>
          </p:cNvCxnSpPr>
          <p:nvPr/>
        </p:nvCxnSpPr>
        <p:spPr>
          <a:xfrm flipV="1">
            <a:off x="4873943" y="2477139"/>
            <a:ext cx="1182571" cy="252028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>
            <a:stCxn id="17" idx="6"/>
            <a:endCxn id="18" idx="2"/>
          </p:cNvCxnSpPr>
          <p:nvPr/>
        </p:nvCxnSpPr>
        <p:spPr>
          <a:xfrm flipV="1">
            <a:off x="4873943" y="2477139"/>
            <a:ext cx="1182571" cy="3356666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stCxn id="13" idx="6"/>
            <a:endCxn id="19" idx="2"/>
          </p:cNvCxnSpPr>
          <p:nvPr/>
        </p:nvCxnSpPr>
        <p:spPr>
          <a:xfrm>
            <a:off x="4846233" y="2449429"/>
            <a:ext cx="1210281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stCxn id="14" idx="6"/>
            <a:endCxn id="19" idx="2"/>
          </p:cNvCxnSpPr>
          <p:nvPr/>
        </p:nvCxnSpPr>
        <p:spPr>
          <a:xfrm>
            <a:off x="4846233" y="3285815"/>
            <a:ext cx="1210281" cy="2771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stCxn id="15" idx="6"/>
            <a:endCxn id="19" idx="2"/>
          </p:cNvCxnSpPr>
          <p:nvPr/>
        </p:nvCxnSpPr>
        <p:spPr>
          <a:xfrm flipV="1">
            <a:off x="4860088" y="3313525"/>
            <a:ext cx="1196426" cy="805943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>
            <a:stCxn id="16" idx="6"/>
            <a:endCxn id="19" idx="2"/>
          </p:cNvCxnSpPr>
          <p:nvPr/>
        </p:nvCxnSpPr>
        <p:spPr>
          <a:xfrm flipV="1">
            <a:off x="4873943" y="3313525"/>
            <a:ext cx="1182571" cy="1683894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stCxn id="17" idx="6"/>
            <a:endCxn id="19" idx="2"/>
          </p:cNvCxnSpPr>
          <p:nvPr/>
        </p:nvCxnSpPr>
        <p:spPr>
          <a:xfrm flipV="1">
            <a:off x="4873943" y="3313525"/>
            <a:ext cx="1182571" cy="252028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stCxn id="54" idx="3"/>
            <a:endCxn id="10" idx="2"/>
          </p:cNvCxnSpPr>
          <p:nvPr/>
        </p:nvCxnSpPr>
        <p:spPr>
          <a:xfrm>
            <a:off x="2237301" y="2714231"/>
            <a:ext cx="492990" cy="541141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>
            <a:stCxn id="86" idx="3"/>
            <a:endCxn id="11" idx="2"/>
          </p:cNvCxnSpPr>
          <p:nvPr/>
        </p:nvCxnSpPr>
        <p:spPr>
          <a:xfrm flipV="1">
            <a:off x="2353411" y="4091758"/>
            <a:ext cx="376880" cy="9417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endCxn id="12" idx="2"/>
          </p:cNvCxnSpPr>
          <p:nvPr/>
        </p:nvCxnSpPr>
        <p:spPr>
          <a:xfrm flipV="1">
            <a:off x="2267800" y="4925411"/>
            <a:ext cx="476346" cy="735632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>
            <a:stCxn id="18" idx="6"/>
            <a:endCxn id="56" idx="1"/>
          </p:cNvCxnSpPr>
          <p:nvPr/>
        </p:nvCxnSpPr>
        <p:spPr>
          <a:xfrm flipV="1">
            <a:off x="6560570" y="2188109"/>
            <a:ext cx="603718" cy="28903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127010" y="2252566"/>
            <a:ext cx="21102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[Input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 </a:t>
            </a:r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X0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  Understanding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of </a:t>
            </a:r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my emotion</a:t>
            </a:r>
            <a:endParaRPr lang="ja-JP" altLang="en-US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7164288" y="1726444"/>
            <a:ext cx="1979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</a:t>
            </a:r>
            <a:r>
              <a:rPr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output:Y0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].</a:t>
            </a:r>
          </a:p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Commitment to </a:t>
            </a:r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Accuracy</a:t>
            </a:r>
            <a:endParaRPr lang="ja-JP" altLang="en-US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円/楕円 185"/>
          <p:cNvSpPr/>
          <p:nvPr/>
        </p:nvSpPr>
        <p:spPr>
          <a:xfrm>
            <a:off x="6056514" y="3881295"/>
            <a:ext cx="504056" cy="504056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186"/>
          <p:cNvSpPr/>
          <p:nvPr/>
        </p:nvSpPr>
        <p:spPr>
          <a:xfrm>
            <a:off x="6056514" y="4717681"/>
            <a:ext cx="504056" cy="504056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矢印コネクタ 59"/>
          <p:cNvCxnSpPr>
            <a:stCxn id="13" idx="6"/>
            <a:endCxn id="58" idx="2"/>
          </p:cNvCxnSpPr>
          <p:nvPr/>
        </p:nvCxnSpPr>
        <p:spPr>
          <a:xfrm>
            <a:off x="4846233" y="2449429"/>
            <a:ext cx="1210281" cy="1683894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>
            <a:stCxn id="13" idx="6"/>
            <a:endCxn id="59" idx="2"/>
          </p:cNvCxnSpPr>
          <p:nvPr/>
        </p:nvCxnSpPr>
        <p:spPr>
          <a:xfrm>
            <a:off x="4846233" y="2449429"/>
            <a:ext cx="1210281" cy="252028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>
            <a:stCxn id="14" idx="6"/>
            <a:endCxn id="58" idx="2"/>
          </p:cNvCxnSpPr>
          <p:nvPr/>
        </p:nvCxnSpPr>
        <p:spPr>
          <a:xfrm>
            <a:off x="4846233" y="3285815"/>
            <a:ext cx="1210281" cy="847508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>
            <a:stCxn id="14" idx="6"/>
            <a:endCxn id="59" idx="2"/>
          </p:cNvCxnSpPr>
          <p:nvPr/>
        </p:nvCxnSpPr>
        <p:spPr>
          <a:xfrm>
            <a:off x="4846233" y="3285815"/>
            <a:ext cx="1210281" cy="1683894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>
            <a:stCxn id="15" idx="6"/>
            <a:endCxn id="58" idx="2"/>
          </p:cNvCxnSpPr>
          <p:nvPr/>
        </p:nvCxnSpPr>
        <p:spPr>
          <a:xfrm>
            <a:off x="4860088" y="4119468"/>
            <a:ext cx="1196426" cy="13855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>
            <a:stCxn id="15" idx="6"/>
            <a:endCxn id="59" idx="2"/>
          </p:cNvCxnSpPr>
          <p:nvPr/>
        </p:nvCxnSpPr>
        <p:spPr>
          <a:xfrm>
            <a:off x="4860088" y="4119468"/>
            <a:ext cx="1196426" cy="850241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>
            <a:stCxn id="16" idx="6"/>
            <a:endCxn id="58" idx="2"/>
          </p:cNvCxnSpPr>
          <p:nvPr/>
        </p:nvCxnSpPr>
        <p:spPr>
          <a:xfrm flipV="1">
            <a:off x="4873943" y="4133323"/>
            <a:ext cx="1182571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>
            <a:stCxn id="16" idx="6"/>
            <a:endCxn id="59" idx="2"/>
          </p:cNvCxnSpPr>
          <p:nvPr/>
        </p:nvCxnSpPr>
        <p:spPr>
          <a:xfrm flipV="1">
            <a:off x="4873943" y="4969709"/>
            <a:ext cx="1182571" cy="2771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>
            <a:stCxn id="17" idx="6"/>
            <a:endCxn id="58" idx="2"/>
          </p:cNvCxnSpPr>
          <p:nvPr/>
        </p:nvCxnSpPr>
        <p:spPr>
          <a:xfrm flipV="1">
            <a:off x="4873943" y="4133323"/>
            <a:ext cx="1182571" cy="1700482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>
            <a:stCxn id="17" idx="6"/>
            <a:endCxn id="59" idx="2"/>
          </p:cNvCxnSpPr>
          <p:nvPr/>
        </p:nvCxnSpPr>
        <p:spPr>
          <a:xfrm flipV="1">
            <a:off x="4873943" y="4969709"/>
            <a:ext cx="1182571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>
            <a:stCxn id="19" idx="6"/>
            <a:endCxn id="81" idx="1"/>
          </p:cNvCxnSpPr>
          <p:nvPr/>
        </p:nvCxnSpPr>
        <p:spPr>
          <a:xfrm flipV="1">
            <a:off x="6560570" y="3163122"/>
            <a:ext cx="603718" cy="150403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>
            <a:stCxn id="80" idx="3"/>
            <a:endCxn id="82" idx="1"/>
          </p:cNvCxnSpPr>
          <p:nvPr/>
        </p:nvCxnSpPr>
        <p:spPr>
          <a:xfrm>
            <a:off x="6588224" y="4111174"/>
            <a:ext cx="576064" cy="39324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>
            <a:stCxn id="59" idx="6"/>
            <a:endCxn id="83" idx="1"/>
          </p:cNvCxnSpPr>
          <p:nvPr/>
        </p:nvCxnSpPr>
        <p:spPr>
          <a:xfrm>
            <a:off x="6560570" y="4969709"/>
            <a:ext cx="603718" cy="170728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円/楕円 236"/>
          <p:cNvSpPr/>
          <p:nvPr/>
        </p:nvSpPr>
        <p:spPr>
          <a:xfrm>
            <a:off x="6056514" y="5554067"/>
            <a:ext cx="504056" cy="504056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直線矢印コネクタ 73"/>
          <p:cNvCxnSpPr>
            <a:stCxn id="13" idx="6"/>
            <a:endCxn id="73" idx="2"/>
          </p:cNvCxnSpPr>
          <p:nvPr/>
        </p:nvCxnSpPr>
        <p:spPr>
          <a:xfrm>
            <a:off x="4846233" y="2449429"/>
            <a:ext cx="1210281" cy="3356666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>
            <a:stCxn id="14" idx="6"/>
            <a:endCxn id="73" idx="2"/>
          </p:cNvCxnSpPr>
          <p:nvPr/>
        </p:nvCxnSpPr>
        <p:spPr>
          <a:xfrm>
            <a:off x="4846233" y="3285815"/>
            <a:ext cx="1210281" cy="252028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>
            <a:stCxn id="15" idx="6"/>
            <a:endCxn id="73" idx="2"/>
          </p:cNvCxnSpPr>
          <p:nvPr/>
        </p:nvCxnSpPr>
        <p:spPr>
          <a:xfrm>
            <a:off x="4860088" y="4119468"/>
            <a:ext cx="1196426" cy="1686627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>
            <a:stCxn id="16" idx="6"/>
            <a:endCxn id="73" idx="2"/>
          </p:cNvCxnSpPr>
          <p:nvPr/>
        </p:nvCxnSpPr>
        <p:spPr>
          <a:xfrm>
            <a:off x="4873943" y="4997419"/>
            <a:ext cx="1182571" cy="8086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>
            <a:stCxn id="17" idx="6"/>
            <a:endCxn id="73" idx="2"/>
          </p:cNvCxnSpPr>
          <p:nvPr/>
        </p:nvCxnSpPr>
        <p:spPr>
          <a:xfrm flipV="1">
            <a:off x="4873943" y="5806095"/>
            <a:ext cx="1182571" cy="2771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>
            <a:stCxn id="73" idx="6"/>
            <a:endCxn id="84" idx="1"/>
          </p:cNvCxnSpPr>
          <p:nvPr/>
        </p:nvCxnSpPr>
        <p:spPr>
          <a:xfrm>
            <a:off x="6560570" y="5806095"/>
            <a:ext cx="495198" cy="283514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正方形/長方形 79"/>
          <p:cNvSpPr/>
          <p:nvPr/>
        </p:nvSpPr>
        <p:spPr>
          <a:xfrm>
            <a:off x="2699792" y="1986938"/>
            <a:ext cx="3888432" cy="4248472"/>
          </a:xfrm>
          <a:prstGeom prst="rect">
            <a:avLst/>
          </a:prstGeom>
          <a:solidFill>
            <a:schemeClr val="tx1">
              <a:alpha val="57000"/>
            </a:schemeClr>
          </a:solidFill>
          <a:ln w="63500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7164288" y="2701457"/>
            <a:ext cx="19443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</a:t>
            </a:r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output:Y1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].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Commitment to </a:t>
            </a:r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Honesty</a:t>
            </a:r>
            <a:endParaRPr lang="ja-JP" altLang="en-US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7164288" y="3688833"/>
            <a:ext cx="19443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</a:t>
            </a:r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output:Y2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].</a:t>
            </a:r>
          </a:p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Commitment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 </a:t>
            </a:r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Rudeness</a:t>
            </a:r>
            <a:endParaRPr lang="ja-JP" altLang="en-US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7164288" y="4678772"/>
            <a:ext cx="1979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[output: </a:t>
            </a:r>
            <a:r>
              <a:rPr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Y3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].</a:t>
            </a:r>
          </a:p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Commitment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 </a:t>
            </a:r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Idiot</a:t>
            </a:r>
            <a:endParaRPr lang="ja-JP" altLang="en-US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7055768" y="5581777"/>
            <a:ext cx="2088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[output: </a:t>
            </a:r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Y4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].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Commitment to </a:t>
            </a:r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</a:t>
            </a:r>
            <a:r>
              <a:rPr lang="en-US" altLang="ja-JP" sz="20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ig-mouth</a:t>
            </a:r>
            <a:endParaRPr lang="ja-JP" altLang="en-US" sz="20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251520" y="3781577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35370" y="3501010"/>
            <a:ext cx="2318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[Input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 </a:t>
            </a:r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X1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nderstanding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of </a:t>
            </a:r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your partner’s emotion</a:t>
            </a:r>
            <a:endParaRPr lang="ja-JP" altLang="en-US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35370" y="5013220"/>
            <a:ext cx="2212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[Input: </a:t>
            </a:r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X2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].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Controlling </a:t>
            </a:r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both partner’s </a:t>
            </a:r>
            <a:r>
              <a:rPr lang="en-US" altLang="ja-JP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and </a:t>
            </a:r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my emotions</a:t>
            </a:r>
            <a:endParaRPr lang="ja-JP" altLang="en-US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61064" y="3575952"/>
            <a:ext cx="31111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Married Life Diagnosis NN</a:t>
            </a:r>
          </a:p>
        </p:txBody>
      </p:sp>
    </p:spTree>
    <p:extLst>
      <p:ext uri="{BB962C8B-B14F-4D97-AF65-F5344CB8AC3E}">
        <p14:creationId xmlns:p14="http://schemas.microsoft.com/office/powerpoint/2010/main" val="197203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6156044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3.6 Preparing the learning data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0" y="860390"/>
            <a:ext cx="91086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First, collect several learning data</a:t>
            </a:r>
            <a:endParaRPr lang="ja-JP" altLang="en-US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8" name="Picture 6" descr="http://www.kobore.net/swe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48" y="2029133"/>
            <a:ext cx="1384241" cy="128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正方形/長方形 88"/>
          <p:cNvSpPr/>
          <p:nvPr/>
        </p:nvSpPr>
        <p:spPr>
          <a:xfrm>
            <a:off x="103151" y="1597353"/>
            <a:ext cx="909772" cy="64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X0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</a:t>
            </a:r>
          </a:p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0.5</a:t>
            </a:r>
          </a:p>
        </p:txBody>
      </p:sp>
      <p:sp>
        <p:nvSpPr>
          <p:cNvPr id="90" name="正方形/長方形 89"/>
          <p:cNvSpPr/>
          <p:nvPr/>
        </p:nvSpPr>
        <p:spPr>
          <a:xfrm>
            <a:off x="1863944" y="1617817"/>
            <a:ext cx="1084330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Y0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=1</a:t>
            </a:r>
            <a:endParaRPr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1" name="正方形/長方形 90"/>
          <p:cNvSpPr/>
          <p:nvPr/>
        </p:nvSpPr>
        <p:spPr>
          <a:xfrm>
            <a:off x="1863944" y="2013925"/>
            <a:ext cx="1084330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Y1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=0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1863944" y="2410033"/>
            <a:ext cx="1084330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Y2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=0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1863944" y="2806140"/>
            <a:ext cx="1084330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Y3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=0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1856598" y="3202248"/>
            <a:ext cx="1136681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Y4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=0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89607" y="2268558"/>
            <a:ext cx="1419745" cy="64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X1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</a:t>
            </a:r>
          </a:p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0.3</a:t>
            </a:r>
          </a:p>
        </p:txBody>
      </p:sp>
      <p:sp>
        <p:nvSpPr>
          <p:cNvPr id="96" name="正方形/長方形 95"/>
          <p:cNvSpPr/>
          <p:nvPr/>
        </p:nvSpPr>
        <p:spPr>
          <a:xfrm>
            <a:off x="120436" y="2983730"/>
            <a:ext cx="1459835" cy="64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X2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</a:t>
            </a:r>
          </a:p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0.8</a:t>
            </a:r>
          </a:p>
        </p:txBody>
      </p:sp>
      <p:pic>
        <p:nvPicPr>
          <p:cNvPr id="97" name="Picture 2" descr="http://www.kobore.net/worker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93" y="1963115"/>
            <a:ext cx="1111693" cy="12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角丸四角形 97"/>
          <p:cNvSpPr/>
          <p:nvPr/>
        </p:nvSpPr>
        <p:spPr>
          <a:xfrm>
            <a:off x="79858" y="1567007"/>
            <a:ext cx="2889301" cy="2046556"/>
          </a:xfrm>
          <a:prstGeom prst="roundRect">
            <a:avLst>
              <a:gd name="adj" fmla="val 11420"/>
            </a:avLst>
          </a:pr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3163769" y="1567007"/>
            <a:ext cx="1406201" cy="64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X0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</a:t>
            </a:r>
          </a:p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0.1</a:t>
            </a:r>
          </a:p>
        </p:txBody>
      </p:sp>
      <p:sp>
        <p:nvSpPr>
          <p:cNvPr id="100" name="正方形/長方形 99"/>
          <p:cNvSpPr/>
          <p:nvPr/>
        </p:nvSpPr>
        <p:spPr>
          <a:xfrm>
            <a:off x="4924562" y="1617817"/>
            <a:ext cx="1084330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Y0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=0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4924562" y="2013925"/>
            <a:ext cx="1084330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Y1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=1</a:t>
            </a:r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4924562" y="2410033"/>
            <a:ext cx="1084330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Y2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=0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4924562" y="2806140"/>
            <a:ext cx="1084330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Y3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=0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4" name="正方形/長方形 103"/>
          <p:cNvSpPr/>
          <p:nvPr/>
        </p:nvSpPr>
        <p:spPr>
          <a:xfrm>
            <a:off x="4917216" y="3202248"/>
            <a:ext cx="1136681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Y4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=0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5" name="正方形/長方形 104"/>
          <p:cNvSpPr/>
          <p:nvPr/>
        </p:nvSpPr>
        <p:spPr>
          <a:xfrm>
            <a:off x="3150225" y="2265294"/>
            <a:ext cx="1419745" cy="64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X1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</a:t>
            </a:r>
          </a:p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0.6</a:t>
            </a:r>
          </a:p>
        </p:txBody>
      </p:sp>
      <p:sp>
        <p:nvSpPr>
          <p:cNvPr id="106" name="正方形/長方形 105"/>
          <p:cNvSpPr/>
          <p:nvPr/>
        </p:nvSpPr>
        <p:spPr>
          <a:xfrm>
            <a:off x="3181053" y="2943117"/>
            <a:ext cx="1459835" cy="64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X2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</a:t>
            </a:r>
          </a:p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0.3</a:t>
            </a:r>
          </a:p>
        </p:txBody>
      </p:sp>
      <p:sp>
        <p:nvSpPr>
          <p:cNvPr id="107" name="角丸四角形 106"/>
          <p:cNvSpPr/>
          <p:nvPr/>
        </p:nvSpPr>
        <p:spPr>
          <a:xfrm>
            <a:off x="3140476" y="1567007"/>
            <a:ext cx="2889301" cy="2046556"/>
          </a:xfrm>
          <a:prstGeom prst="roundRect">
            <a:avLst>
              <a:gd name="adj" fmla="val 11420"/>
            </a:avLst>
          </a:pr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8" name="Picture 4" descr="http://www.kobore.net/worker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03" y="1633025"/>
            <a:ext cx="992858" cy="18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正方形/長方形 108"/>
          <p:cNvSpPr/>
          <p:nvPr/>
        </p:nvSpPr>
        <p:spPr>
          <a:xfrm>
            <a:off x="6195655" y="1556740"/>
            <a:ext cx="1406201" cy="64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X0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</a:t>
            </a:r>
          </a:p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0.4</a:t>
            </a:r>
          </a:p>
        </p:txBody>
      </p:sp>
      <p:sp>
        <p:nvSpPr>
          <p:cNvPr id="110" name="正方形/長方形 109"/>
          <p:cNvSpPr/>
          <p:nvPr/>
        </p:nvSpPr>
        <p:spPr>
          <a:xfrm>
            <a:off x="7956448" y="1617817"/>
            <a:ext cx="1084330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Y0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=0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1" name="正方形/長方形 110"/>
          <p:cNvSpPr/>
          <p:nvPr/>
        </p:nvSpPr>
        <p:spPr>
          <a:xfrm>
            <a:off x="7956448" y="2013925"/>
            <a:ext cx="1084330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Y1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=0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2" name="正方形/長方形 111"/>
          <p:cNvSpPr/>
          <p:nvPr/>
        </p:nvSpPr>
        <p:spPr>
          <a:xfrm>
            <a:off x="7956448" y="2410033"/>
            <a:ext cx="1084330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Y2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=0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3" name="正方形/長方形 112"/>
          <p:cNvSpPr/>
          <p:nvPr/>
        </p:nvSpPr>
        <p:spPr>
          <a:xfrm>
            <a:off x="7956448" y="2806140"/>
            <a:ext cx="1084330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Y3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=0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4" name="正方形/長方形 113"/>
          <p:cNvSpPr/>
          <p:nvPr/>
        </p:nvSpPr>
        <p:spPr>
          <a:xfrm>
            <a:off x="7949102" y="3202248"/>
            <a:ext cx="1136681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Y4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=1</a:t>
            </a:r>
            <a:endParaRPr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6182111" y="2252592"/>
            <a:ext cx="1419745" cy="64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X1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</a:t>
            </a:r>
          </a:p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0.2</a:t>
            </a:r>
          </a:p>
        </p:txBody>
      </p:sp>
      <p:sp>
        <p:nvSpPr>
          <p:cNvPr id="116" name="正方形/長方形 115"/>
          <p:cNvSpPr/>
          <p:nvPr/>
        </p:nvSpPr>
        <p:spPr>
          <a:xfrm>
            <a:off x="6212939" y="2943117"/>
            <a:ext cx="1459835" cy="64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X2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</a:t>
            </a:r>
          </a:p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0.6</a:t>
            </a:r>
          </a:p>
        </p:txBody>
      </p:sp>
      <p:sp>
        <p:nvSpPr>
          <p:cNvPr id="117" name="角丸四角形 116"/>
          <p:cNvSpPr/>
          <p:nvPr/>
        </p:nvSpPr>
        <p:spPr>
          <a:xfrm>
            <a:off x="6172362" y="1567007"/>
            <a:ext cx="2889301" cy="2046556"/>
          </a:xfrm>
          <a:prstGeom prst="roundRect">
            <a:avLst>
              <a:gd name="adj" fmla="val 11420"/>
            </a:avLst>
          </a:pr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103151" y="3841963"/>
            <a:ext cx="909772" cy="64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X0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</a:t>
            </a:r>
          </a:p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0.8</a:t>
            </a:r>
          </a:p>
        </p:txBody>
      </p:sp>
      <p:sp>
        <p:nvSpPr>
          <p:cNvPr id="119" name="正方形/長方形 118"/>
          <p:cNvSpPr/>
          <p:nvPr/>
        </p:nvSpPr>
        <p:spPr>
          <a:xfrm>
            <a:off x="1863944" y="3862427"/>
            <a:ext cx="1084330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Y0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=0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0" name="正方形/長方形 119"/>
          <p:cNvSpPr/>
          <p:nvPr/>
        </p:nvSpPr>
        <p:spPr>
          <a:xfrm>
            <a:off x="1863944" y="4258535"/>
            <a:ext cx="1084330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Y1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=0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1863944" y="4654643"/>
            <a:ext cx="1084330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Y2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=0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2" name="正方形/長方形 121"/>
          <p:cNvSpPr/>
          <p:nvPr/>
        </p:nvSpPr>
        <p:spPr>
          <a:xfrm>
            <a:off x="1863944" y="5050751"/>
            <a:ext cx="1084330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Y3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=1</a:t>
            </a:r>
            <a:endParaRPr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1856598" y="5446858"/>
            <a:ext cx="1136681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Y4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=0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4" name="正方形/長方形 123"/>
          <p:cNvSpPr/>
          <p:nvPr/>
        </p:nvSpPr>
        <p:spPr>
          <a:xfrm>
            <a:off x="89607" y="4513168"/>
            <a:ext cx="1419745" cy="64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X1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</a:t>
            </a:r>
          </a:p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0.3</a:t>
            </a:r>
          </a:p>
        </p:txBody>
      </p:sp>
      <p:sp>
        <p:nvSpPr>
          <p:cNvPr id="125" name="正方形/長方形 124"/>
          <p:cNvSpPr/>
          <p:nvPr/>
        </p:nvSpPr>
        <p:spPr>
          <a:xfrm>
            <a:off x="120436" y="5228340"/>
            <a:ext cx="1459835" cy="64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X2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</a:t>
            </a:r>
          </a:p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0.1</a:t>
            </a:r>
          </a:p>
        </p:txBody>
      </p:sp>
      <p:sp>
        <p:nvSpPr>
          <p:cNvPr id="126" name="角丸四角形 125"/>
          <p:cNvSpPr/>
          <p:nvPr/>
        </p:nvSpPr>
        <p:spPr>
          <a:xfrm>
            <a:off x="79858" y="3811618"/>
            <a:ext cx="2889301" cy="2046556"/>
          </a:xfrm>
          <a:prstGeom prst="roundRect">
            <a:avLst>
              <a:gd name="adj" fmla="val 11420"/>
            </a:avLst>
          </a:pr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7" name="正方形/長方形 126"/>
          <p:cNvSpPr/>
          <p:nvPr/>
        </p:nvSpPr>
        <p:spPr>
          <a:xfrm>
            <a:off x="3163769" y="3811618"/>
            <a:ext cx="1406201" cy="64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X0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</a:t>
            </a:r>
          </a:p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0.2</a:t>
            </a:r>
          </a:p>
        </p:txBody>
      </p:sp>
      <p:sp>
        <p:nvSpPr>
          <p:cNvPr id="128" name="正方形/長方形 127"/>
          <p:cNvSpPr/>
          <p:nvPr/>
        </p:nvSpPr>
        <p:spPr>
          <a:xfrm>
            <a:off x="4924562" y="3862427"/>
            <a:ext cx="1084330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Y0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=0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4924562" y="4258535"/>
            <a:ext cx="1084330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Y1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=0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4924562" y="5050751"/>
            <a:ext cx="1084330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Y3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=0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4917216" y="5446858"/>
            <a:ext cx="1136681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Y4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=0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2" name="正方形/長方形 131"/>
          <p:cNvSpPr/>
          <p:nvPr/>
        </p:nvSpPr>
        <p:spPr>
          <a:xfrm>
            <a:off x="3150225" y="4509904"/>
            <a:ext cx="1419745" cy="64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X1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</a:t>
            </a:r>
          </a:p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1.0</a:t>
            </a:r>
          </a:p>
        </p:txBody>
      </p:sp>
      <p:sp>
        <p:nvSpPr>
          <p:cNvPr id="133" name="正方形/長方形 132"/>
          <p:cNvSpPr/>
          <p:nvPr/>
        </p:nvSpPr>
        <p:spPr>
          <a:xfrm>
            <a:off x="3181053" y="5187727"/>
            <a:ext cx="1459835" cy="64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X2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</a:t>
            </a:r>
          </a:p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0.8</a:t>
            </a:r>
          </a:p>
        </p:txBody>
      </p:sp>
      <p:sp>
        <p:nvSpPr>
          <p:cNvPr id="134" name="角丸四角形 133"/>
          <p:cNvSpPr/>
          <p:nvPr/>
        </p:nvSpPr>
        <p:spPr>
          <a:xfrm>
            <a:off x="3140476" y="3811618"/>
            <a:ext cx="2889301" cy="2046556"/>
          </a:xfrm>
          <a:prstGeom prst="roundRect">
            <a:avLst>
              <a:gd name="adj" fmla="val 11420"/>
            </a:avLst>
          </a:pr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5" name="正方形/長方形 134"/>
          <p:cNvSpPr/>
          <p:nvPr/>
        </p:nvSpPr>
        <p:spPr>
          <a:xfrm>
            <a:off x="6195655" y="3801350"/>
            <a:ext cx="1406201" cy="64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X0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</a:t>
            </a:r>
          </a:p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0.4</a:t>
            </a:r>
          </a:p>
        </p:txBody>
      </p:sp>
      <p:sp>
        <p:nvSpPr>
          <p:cNvPr id="136" name="正方形/長方形 135"/>
          <p:cNvSpPr/>
          <p:nvPr/>
        </p:nvSpPr>
        <p:spPr>
          <a:xfrm>
            <a:off x="7956448" y="3862427"/>
            <a:ext cx="1084330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Y0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=0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7956448" y="4258535"/>
            <a:ext cx="1084330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Y1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=1</a:t>
            </a:r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8" name="正方形/長方形 137"/>
          <p:cNvSpPr/>
          <p:nvPr/>
        </p:nvSpPr>
        <p:spPr>
          <a:xfrm>
            <a:off x="7956448" y="4654643"/>
            <a:ext cx="1084330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Y2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=1</a:t>
            </a:r>
            <a:endParaRPr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9" name="正方形/長方形 138"/>
          <p:cNvSpPr/>
          <p:nvPr/>
        </p:nvSpPr>
        <p:spPr>
          <a:xfrm>
            <a:off x="7956448" y="5050751"/>
            <a:ext cx="1084330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Y3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=0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0" name="正方形/長方形 139"/>
          <p:cNvSpPr/>
          <p:nvPr/>
        </p:nvSpPr>
        <p:spPr>
          <a:xfrm>
            <a:off x="7949102" y="5446858"/>
            <a:ext cx="1136681" cy="3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Y4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=1</a:t>
            </a:r>
            <a:endParaRPr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1" name="正方形/長方形 140"/>
          <p:cNvSpPr/>
          <p:nvPr/>
        </p:nvSpPr>
        <p:spPr>
          <a:xfrm>
            <a:off x="6182111" y="4497202"/>
            <a:ext cx="1419745" cy="64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X1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</a:t>
            </a:r>
          </a:p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0.2</a:t>
            </a:r>
          </a:p>
        </p:txBody>
      </p:sp>
      <p:sp>
        <p:nvSpPr>
          <p:cNvPr id="142" name="正方形/長方形 141"/>
          <p:cNvSpPr/>
          <p:nvPr/>
        </p:nvSpPr>
        <p:spPr>
          <a:xfrm>
            <a:off x="6212939" y="5187727"/>
            <a:ext cx="1459835" cy="64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X2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</a:t>
            </a:r>
          </a:p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0.6</a:t>
            </a:r>
          </a:p>
        </p:txBody>
      </p:sp>
      <p:sp>
        <p:nvSpPr>
          <p:cNvPr id="143" name="角丸四角形 142"/>
          <p:cNvSpPr/>
          <p:nvPr/>
        </p:nvSpPr>
        <p:spPr>
          <a:xfrm>
            <a:off x="6172362" y="3811618"/>
            <a:ext cx="2889301" cy="2046556"/>
          </a:xfrm>
          <a:prstGeom prst="roundRect">
            <a:avLst>
              <a:gd name="adj" fmla="val 11420"/>
            </a:avLst>
          </a:pr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4" name="Picture 8" descr="http://www.kobore.net/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986">
            <a:off x="679749" y="4035489"/>
            <a:ext cx="1705795" cy="15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2" descr="http://www.kobore.net/aski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29" y="3968444"/>
            <a:ext cx="1205613" cy="170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4" descr="http://www.kobore.net/suspiciou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476" y="4009671"/>
            <a:ext cx="970594" cy="178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正方形/長方形 146"/>
          <p:cNvSpPr/>
          <p:nvPr/>
        </p:nvSpPr>
        <p:spPr>
          <a:xfrm>
            <a:off x="4924562" y="4641940"/>
            <a:ext cx="1084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Y2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=1</a:t>
            </a:r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タイトル 1"/>
          <p:cNvSpPr txBox="1">
            <a:spLocks/>
          </p:cNvSpPr>
          <p:nvPr/>
        </p:nvSpPr>
        <p:spPr bwMode="gray">
          <a:xfrm>
            <a:off x="30695" y="5877340"/>
            <a:ext cx="9077935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More data is better, </a:t>
            </a:r>
            <a:endParaRPr lang="en-US" altLang="ja-JP" sz="28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but </a:t>
            </a:r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also more difficult to learn.</a:t>
            </a:r>
          </a:p>
        </p:txBody>
      </p:sp>
    </p:spTree>
    <p:extLst>
      <p:ext uri="{BB962C8B-B14F-4D97-AF65-F5344CB8AC3E}">
        <p14:creationId xmlns:p14="http://schemas.microsoft.com/office/powerpoint/2010/main" val="75266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5048370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3.7 How to learn the data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0" y="860390"/>
            <a:ext cx="91086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Back-propagation 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to find proper “W” </a:t>
            </a:r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and 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“b” </a:t>
            </a:r>
            <a:endParaRPr lang="ja-JP" altLang="en-US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5370" y="1373833"/>
            <a:ext cx="9108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Keep changing the values of W and b until the output is the same as the 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learning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data</a:t>
            </a:r>
          </a:p>
        </p:txBody>
      </p:sp>
      <p:grpSp>
        <p:nvGrpSpPr>
          <p:cNvPr id="26" name="グループ化 25"/>
          <p:cNvGrpSpPr/>
          <p:nvPr/>
        </p:nvGrpSpPr>
        <p:grpSpPr>
          <a:xfrm>
            <a:off x="467430" y="2276840"/>
            <a:ext cx="7996476" cy="3585305"/>
            <a:chOff x="104014" y="2276840"/>
            <a:chExt cx="8932606" cy="4005029"/>
          </a:xfrm>
        </p:grpSpPr>
        <p:sp>
          <p:nvSpPr>
            <p:cNvPr id="67" name="円/楕円 54"/>
            <p:cNvSpPr/>
            <p:nvPr/>
          </p:nvSpPr>
          <p:spPr>
            <a:xfrm>
              <a:off x="1837611" y="3677186"/>
              <a:ext cx="417434" cy="41743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8" name="円/楕円 55"/>
            <p:cNvSpPr/>
            <p:nvPr/>
          </p:nvSpPr>
          <p:spPr>
            <a:xfrm>
              <a:off x="1837611" y="4369839"/>
              <a:ext cx="417434" cy="41743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9" name="円/楕円 56"/>
            <p:cNvSpPr/>
            <p:nvPr/>
          </p:nvSpPr>
          <p:spPr>
            <a:xfrm>
              <a:off x="1849085" y="5060228"/>
              <a:ext cx="417434" cy="41743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0" name="円/楕円 58"/>
            <p:cNvSpPr/>
            <p:nvPr/>
          </p:nvSpPr>
          <p:spPr>
            <a:xfrm>
              <a:off x="3388551" y="3009745"/>
              <a:ext cx="417434" cy="417434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1" name="円/楕円 59"/>
            <p:cNvSpPr/>
            <p:nvPr/>
          </p:nvSpPr>
          <p:spPr>
            <a:xfrm>
              <a:off x="3388551" y="3702397"/>
              <a:ext cx="417434" cy="417434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2" name="円/楕円 61"/>
            <p:cNvSpPr/>
            <p:nvPr/>
          </p:nvSpPr>
          <p:spPr>
            <a:xfrm>
              <a:off x="3400025" y="4392787"/>
              <a:ext cx="417434" cy="417434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3" name="円/楕円 62"/>
            <p:cNvSpPr/>
            <p:nvPr/>
          </p:nvSpPr>
          <p:spPr>
            <a:xfrm>
              <a:off x="3411499" y="5119861"/>
              <a:ext cx="417434" cy="417434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4" name="円/楕円 64"/>
            <p:cNvSpPr/>
            <p:nvPr/>
          </p:nvSpPr>
          <p:spPr>
            <a:xfrm>
              <a:off x="3411499" y="5812514"/>
              <a:ext cx="417434" cy="417434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5" name="円/楕円 65"/>
            <p:cNvSpPr/>
            <p:nvPr/>
          </p:nvSpPr>
          <p:spPr>
            <a:xfrm>
              <a:off x="5096318" y="3032693"/>
              <a:ext cx="417434" cy="417434"/>
            </a:xfrm>
            <a:prstGeom prst="ellipse">
              <a:avLst/>
            </a:prstGeom>
            <a:solidFill>
              <a:srgbClr val="FF99FF"/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6" name="円/楕円 67"/>
            <p:cNvSpPr/>
            <p:nvPr/>
          </p:nvSpPr>
          <p:spPr>
            <a:xfrm>
              <a:off x="5096318" y="3725345"/>
              <a:ext cx="417434" cy="417434"/>
            </a:xfrm>
            <a:prstGeom prst="ellipse">
              <a:avLst/>
            </a:prstGeom>
            <a:solidFill>
              <a:srgbClr val="FF99FF"/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cxnSp>
          <p:nvCxnSpPr>
            <p:cNvPr id="77" name="直線矢印コネクタ 76"/>
            <p:cNvCxnSpPr>
              <a:stCxn id="67" idx="6"/>
              <a:endCxn id="70" idx="2"/>
            </p:cNvCxnSpPr>
            <p:nvPr/>
          </p:nvCxnSpPr>
          <p:spPr>
            <a:xfrm flipV="1">
              <a:off x="2255045" y="3218462"/>
              <a:ext cx="1133506" cy="66744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矢印コネクタ 77"/>
            <p:cNvCxnSpPr>
              <a:stCxn id="67" idx="6"/>
              <a:endCxn id="71" idx="2"/>
            </p:cNvCxnSpPr>
            <p:nvPr/>
          </p:nvCxnSpPr>
          <p:spPr>
            <a:xfrm>
              <a:off x="2255045" y="3885903"/>
              <a:ext cx="1133506" cy="2521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矢印コネクタ 78"/>
            <p:cNvCxnSpPr>
              <a:stCxn id="67" idx="6"/>
              <a:endCxn id="72" idx="2"/>
            </p:cNvCxnSpPr>
            <p:nvPr/>
          </p:nvCxnSpPr>
          <p:spPr>
            <a:xfrm>
              <a:off x="2255045" y="3885903"/>
              <a:ext cx="1144980" cy="71560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/>
            <p:cNvCxnSpPr>
              <a:stCxn id="67" idx="6"/>
              <a:endCxn id="73" idx="2"/>
            </p:cNvCxnSpPr>
            <p:nvPr/>
          </p:nvCxnSpPr>
          <p:spPr>
            <a:xfrm>
              <a:off x="2255045" y="3885903"/>
              <a:ext cx="1156454" cy="144267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矢印コネクタ 80"/>
            <p:cNvCxnSpPr>
              <a:stCxn id="67" idx="6"/>
              <a:endCxn id="74" idx="2"/>
            </p:cNvCxnSpPr>
            <p:nvPr/>
          </p:nvCxnSpPr>
          <p:spPr>
            <a:xfrm>
              <a:off x="2255045" y="3885903"/>
              <a:ext cx="1156454" cy="213532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矢印コネクタ 81"/>
            <p:cNvCxnSpPr>
              <a:stCxn id="68" idx="6"/>
              <a:endCxn id="71" idx="2"/>
            </p:cNvCxnSpPr>
            <p:nvPr/>
          </p:nvCxnSpPr>
          <p:spPr>
            <a:xfrm flipV="1">
              <a:off x="2255045" y="3911114"/>
              <a:ext cx="1133506" cy="66744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>
              <a:stCxn id="68" idx="6"/>
              <a:endCxn id="72" idx="2"/>
            </p:cNvCxnSpPr>
            <p:nvPr/>
          </p:nvCxnSpPr>
          <p:spPr>
            <a:xfrm>
              <a:off x="2255045" y="4578556"/>
              <a:ext cx="1144980" cy="2294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矢印コネクタ 83"/>
            <p:cNvCxnSpPr>
              <a:stCxn id="68" idx="6"/>
              <a:endCxn id="73" idx="2"/>
            </p:cNvCxnSpPr>
            <p:nvPr/>
          </p:nvCxnSpPr>
          <p:spPr>
            <a:xfrm>
              <a:off x="2255045" y="4578556"/>
              <a:ext cx="1156454" cy="75002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矢印コネクタ 84"/>
            <p:cNvCxnSpPr>
              <a:stCxn id="68" idx="6"/>
              <a:endCxn id="74" idx="2"/>
            </p:cNvCxnSpPr>
            <p:nvPr/>
          </p:nvCxnSpPr>
          <p:spPr>
            <a:xfrm>
              <a:off x="2255045" y="4578556"/>
              <a:ext cx="1156454" cy="144267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矢印コネクタ 85"/>
            <p:cNvCxnSpPr>
              <a:stCxn id="68" idx="6"/>
              <a:endCxn id="70" idx="2"/>
            </p:cNvCxnSpPr>
            <p:nvPr/>
          </p:nvCxnSpPr>
          <p:spPr>
            <a:xfrm flipV="1">
              <a:off x="2255045" y="3218462"/>
              <a:ext cx="1133506" cy="136009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矢印コネクタ 86"/>
            <p:cNvCxnSpPr>
              <a:stCxn id="69" idx="6"/>
            </p:cNvCxnSpPr>
            <p:nvPr/>
          </p:nvCxnSpPr>
          <p:spPr>
            <a:xfrm flipV="1">
              <a:off x="2266519" y="4571688"/>
              <a:ext cx="1122032" cy="69725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矢印コネクタ 147"/>
            <p:cNvCxnSpPr>
              <a:stCxn id="69" idx="6"/>
            </p:cNvCxnSpPr>
            <p:nvPr/>
          </p:nvCxnSpPr>
          <p:spPr>
            <a:xfrm flipV="1">
              <a:off x="2266519" y="5262076"/>
              <a:ext cx="1133506" cy="686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矢印コネクタ 148"/>
            <p:cNvCxnSpPr>
              <a:stCxn id="69" idx="6"/>
            </p:cNvCxnSpPr>
            <p:nvPr/>
          </p:nvCxnSpPr>
          <p:spPr>
            <a:xfrm>
              <a:off x="2266519" y="5268945"/>
              <a:ext cx="1144980" cy="72020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矢印コネクタ 149"/>
            <p:cNvCxnSpPr/>
            <p:nvPr/>
          </p:nvCxnSpPr>
          <p:spPr>
            <a:xfrm flipV="1">
              <a:off x="2482576" y="3879034"/>
              <a:ext cx="905975" cy="137617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矢印コネクタ 150"/>
            <p:cNvCxnSpPr>
              <a:stCxn id="69" idx="6"/>
              <a:endCxn id="70" idx="2"/>
            </p:cNvCxnSpPr>
            <p:nvPr/>
          </p:nvCxnSpPr>
          <p:spPr>
            <a:xfrm flipV="1">
              <a:off x="2266519" y="3218462"/>
              <a:ext cx="1122032" cy="205048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矢印コネクタ 151"/>
            <p:cNvCxnSpPr>
              <a:stCxn id="70" idx="6"/>
              <a:endCxn id="75" idx="2"/>
            </p:cNvCxnSpPr>
            <p:nvPr/>
          </p:nvCxnSpPr>
          <p:spPr>
            <a:xfrm>
              <a:off x="3805985" y="3218462"/>
              <a:ext cx="1290333" cy="2294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矢印コネクタ 152"/>
            <p:cNvCxnSpPr>
              <a:stCxn id="71" idx="6"/>
              <a:endCxn id="75" idx="2"/>
            </p:cNvCxnSpPr>
            <p:nvPr/>
          </p:nvCxnSpPr>
          <p:spPr>
            <a:xfrm flipV="1">
              <a:off x="3805985" y="3241410"/>
              <a:ext cx="1290333" cy="66970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矢印コネクタ 153"/>
            <p:cNvCxnSpPr>
              <a:stCxn id="72" idx="6"/>
              <a:endCxn id="75" idx="2"/>
            </p:cNvCxnSpPr>
            <p:nvPr/>
          </p:nvCxnSpPr>
          <p:spPr>
            <a:xfrm flipV="1">
              <a:off x="3817459" y="3241410"/>
              <a:ext cx="1278859" cy="136009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矢印コネクタ 154"/>
            <p:cNvCxnSpPr>
              <a:stCxn id="73" idx="6"/>
              <a:endCxn id="75" idx="2"/>
            </p:cNvCxnSpPr>
            <p:nvPr/>
          </p:nvCxnSpPr>
          <p:spPr>
            <a:xfrm flipV="1">
              <a:off x="3828933" y="3241410"/>
              <a:ext cx="1267385" cy="208716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矢印コネクタ 155"/>
            <p:cNvCxnSpPr>
              <a:stCxn id="74" idx="6"/>
              <a:endCxn id="75" idx="2"/>
            </p:cNvCxnSpPr>
            <p:nvPr/>
          </p:nvCxnSpPr>
          <p:spPr>
            <a:xfrm flipV="1">
              <a:off x="3828933" y="3241410"/>
              <a:ext cx="1267385" cy="277982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矢印コネクタ 156"/>
            <p:cNvCxnSpPr>
              <a:stCxn id="70" idx="6"/>
              <a:endCxn id="76" idx="2"/>
            </p:cNvCxnSpPr>
            <p:nvPr/>
          </p:nvCxnSpPr>
          <p:spPr>
            <a:xfrm>
              <a:off x="3805985" y="3218462"/>
              <a:ext cx="1290333" cy="7156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矢印コネクタ 157"/>
            <p:cNvCxnSpPr>
              <a:stCxn id="71" idx="6"/>
              <a:endCxn id="76" idx="2"/>
            </p:cNvCxnSpPr>
            <p:nvPr/>
          </p:nvCxnSpPr>
          <p:spPr>
            <a:xfrm>
              <a:off x="3805985" y="3911114"/>
              <a:ext cx="1290333" cy="2294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矢印コネクタ 158"/>
            <p:cNvCxnSpPr>
              <a:stCxn id="72" idx="6"/>
              <a:endCxn id="76" idx="2"/>
            </p:cNvCxnSpPr>
            <p:nvPr/>
          </p:nvCxnSpPr>
          <p:spPr>
            <a:xfrm flipV="1">
              <a:off x="3817459" y="3934062"/>
              <a:ext cx="1278859" cy="66744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矢印コネクタ 159"/>
            <p:cNvCxnSpPr>
              <a:stCxn id="73" idx="6"/>
              <a:endCxn id="76" idx="2"/>
            </p:cNvCxnSpPr>
            <p:nvPr/>
          </p:nvCxnSpPr>
          <p:spPr>
            <a:xfrm flipV="1">
              <a:off x="3828933" y="3934062"/>
              <a:ext cx="1267385" cy="139451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矢印コネクタ 160"/>
            <p:cNvCxnSpPr>
              <a:stCxn id="74" idx="6"/>
              <a:endCxn id="76" idx="2"/>
            </p:cNvCxnSpPr>
            <p:nvPr/>
          </p:nvCxnSpPr>
          <p:spPr>
            <a:xfrm flipV="1">
              <a:off x="3828933" y="3934062"/>
              <a:ext cx="1267385" cy="208716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矢印コネクタ 161"/>
            <p:cNvCxnSpPr>
              <a:endCxn id="67" idx="2"/>
            </p:cNvCxnSpPr>
            <p:nvPr/>
          </p:nvCxnSpPr>
          <p:spPr>
            <a:xfrm>
              <a:off x="1475570" y="3538745"/>
              <a:ext cx="362041" cy="3471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矢印コネクタ 162"/>
            <p:cNvCxnSpPr>
              <a:endCxn id="68" idx="2"/>
            </p:cNvCxnSpPr>
            <p:nvPr/>
          </p:nvCxnSpPr>
          <p:spPr>
            <a:xfrm flipV="1">
              <a:off x="1517207" y="4578556"/>
              <a:ext cx="320404" cy="457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矢印コネクタ 163"/>
            <p:cNvCxnSpPr>
              <a:endCxn id="69" idx="2"/>
            </p:cNvCxnSpPr>
            <p:nvPr/>
          </p:nvCxnSpPr>
          <p:spPr>
            <a:xfrm flipV="1">
              <a:off x="1550918" y="5268945"/>
              <a:ext cx="298167" cy="4762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円/楕円 117"/>
            <p:cNvSpPr/>
            <p:nvPr/>
          </p:nvSpPr>
          <p:spPr>
            <a:xfrm>
              <a:off x="5096318" y="4404261"/>
              <a:ext cx="417434" cy="417434"/>
            </a:xfrm>
            <a:prstGeom prst="ellipse">
              <a:avLst/>
            </a:prstGeom>
            <a:solidFill>
              <a:srgbClr val="FF99FF"/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67" name="円/楕円 118"/>
            <p:cNvSpPr/>
            <p:nvPr/>
          </p:nvSpPr>
          <p:spPr>
            <a:xfrm>
              <a:off x="5096318" y="5096913"/>
              <a:ext cx="417434" cy="417434"/>
            </a:xfrm>
            <a:prstGeom prst="ellipse">
              <a:avLst/>
            </a:prstGeom>
            <a:solidFill>
              <a:srgbClr val="FF99FF"/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cxnSp>
          <p:nvCxnSpPr>
            <p:cNvPr id="168" name="直線矢印コネクタ 167"/>
            <p:cNvCxnSpPr>
              <a:stCxn id="70" idx="6"/>
              <a:endCxn id="166" idx="2"/>
            </p:cNvCxnSpPr>
            <p:nvPr/>
          </p:nvCxnSpPr>
          <p:spPr>
            <a:xfrm>
              <a:off x="3805985" y="3218462"/>
              <a:ext cx="1290333" cy="139451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矢印コネクタ 168"/>
            <p:cNvCxnSpPr>
              <a:stCxn id="70" idx="6"/>
              <a:endCxn id="167" idx="2"/>
            </p:cNvCxnSpPr>
            <p:nvPr/>
          </p:nvCxnSpPr>
          <p:spPr>
            <a:xfrm>
              <a:off x="3805985" y="3218462"/>
              <a:ext cx="1290333" cy="208716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矢印コネクタ 169"/>
            <p:cNvCxnSpPr>
              <a:stCxn id="71" idx="6"/>
              <a:endCxn id="166" idx="2"/>
            </p:cNvCxnSpPr>
            <p:nvPr/>
          </p:nvCxnSpPr>
          <p:spPr>
            <a:xfrm>
              <a:off x="3805985" y="3911114"/>
              <a:ext cx="1290333" cy="70186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矢印コネクタ 170"/>
            <p:cNvCxnSpPr>
              <a:stCxn id="71" idx="6"/>
              <a:endCxn id="167" idx="2"/>
            </p:cNvCxnSpPr>
            <p:nvPr/>
          </p:nvCxnSpPr>
          <p:spPr>
            <a:xfrm>
              <a:off x="3805985" y="3911114"/>
              <a:ext cx="1290333" cy="139451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矢印コネクタ 171"/>
            <p:cNvCxnSpPr>
              <a:stCxn id="72" idx="6"/>
              <a:endCxn id="166" idx="2"/>
            </p:cNvCxnSpPr>
            <p:nvPr/>
          </p:nvCxnSpPr>
          <p:spPr>
            <a:xfrm>
              <a:off x="3817459" y="4601504"/>
              <a:ext cx="1278859" cy="1147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矢印コネクタ 172"/>
            <p:cNvCxnSpPr>
              <a:stCxn id="72" idx="6"/>
              <a:endCxn id="167" idx="2"/>
            </p:cNvCxnSpPr>
            <p:nvPr/>
          </p:nvCxnSpPr>
          <p:spPr>
            <a:xfrm>
              <a:off x="3817459" y="4601504"/>
              <a:ext cx="1278859" cy="70412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矢印コネクタ 173"/>
            <p:cNvCxnSpPr>
              <a:stCxn id="73" idx="6"/>
              <a:endCxn id="166" idx="2"/>
            </p:cNvCxnSpPr>
            <p:nvPr/>
          </p:nvCxnSpPr>
          <p:spPr>
            <a:xfrm flipV="1">
              <a:off x="3828933" y="4612978"/>
              <a:ext cx="1267385" cy="7156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矢印コネクタ 174"/>
            <p:cNvCxnSpPr>
              <a:stCxn id="73" idx="6"/>
              <a:endCxn id="167" idx="2"/>
            </p:cNvCxnSpPr>
            <p:nvPr/>
          </p:nvCxnSpPr>
          <p:spPr>
            <a:xfrm flipV="1">
              <a:off x="3828933" y="5305630"/>
              <a:ext cx="1267385" cy="2294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線矢印コネクタ 175"/>
            <p:cNvCxnSpPr>
              <a:stCxn id="74" idx="6"/>
              <a:endCxn id="166" idx="2"/>
            </p:cNvCxnSpPr>
            <p:nvPr/>
          </p:nvCxnSpPr>
          <p:spPr>
            <a:xfrm flipV="1">
              <a:off x="3828933" y="4612978"/>
              <a:ext cx="1267385" cy="140825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矢印コネクタ 176"/>
            <p:cNvCxnSpPr>
              <a:stCxn id="74" idx="6"/>
              <a:endCxn id="167" idx="2"/>
            </p:cNvCxnSpPr>
            <p:nvPr/>
          </p:nvCxnSpPr>
          <p:spPr>
            <a:xfrm flipV="1">
              <a:off x="3828933" y="5305630"/>
              <a:ext cx="1267385" cy="71560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円/楕円 138"/>
            <p:cNvSpPr/>
            <p:nvPr/>
          </p:nvSpPr>
          <p:spPr>
            <a:xfrm>
              <a:off x="5096318" y="5789566"/>
              <a:ext cx="417434" cy="417434"/>
            </a:xfrm>
            <a:prstGeom prst="ellipse">
              <a:avLst/>
            </a:prstGeom>
            <a:solidFill>
              <a:srgbClr val="FF99FF"/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cxnSp>
          <p:nvCxnSpPr>
            <p:cNvPr id="182" name="直線矢印コネクタ 181"/>
            <p:cNvCxnSpPr>
              <a:stCxn id="70" idx="6"/>
              <a:endCxn id="181" idx="2"/>
            </p:cNvCxnSpPr>
            <p:nvPr/>
          </p:nvCxnSpPr>
          <p:spPr>
            <a:xfrm>
              <a:off x="3805985" y="3218462"/>
              <a:ext cx="1290333" cy="277982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矢印コネクタ 182"/>
            <p:cNvCxnSpPr>
              <a:stCxn id="71" idx="6"/>
              <a:endCxn id="181" idx="2"/>
            </p:cNvCxnSpPr>
            <p:nvPr/>
          </p:nvCxnSpPr>
          <p:spPr>
            <a:xfrm>
              <a:off x="3805985" y="3911114"/>
              <a:ext cx="1290333" cy="208716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矢印コネクタ 183"/>
            <p:cNvCxnSpPr>
              <a:stCxn id="72" idx="6"/>
              <a:endCxn id="181" idx="2"/>
            </p:cNvCxnSpPr>
            <p:nvPr/>
          </p:nvCxnSpPr>
          <p:spPr>
            <a:xfrm>
              <a:off x="3817459" y="4601504"/>
              <a:ext cx="1278859" cy="139677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矢印コネクタ 184"/>
            <p:cNvCxnSpPr>
              <a:stCxn id="73" idx="6"/>
              <a:endCxn id="181" idx="2"/>
            </p:cNvCxnSpPr>
            <p:nvPr/>
          </p:nvCxnSpPr>
          <p:spPr>
            <a:xfrm>
              <a:off x="3828933" y="5328578"/>
              <a:ext cx="1267385" cy="66970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矢印コネクタ 185"/>
            <p:cNvCxnSpPr>
              <a:stCxn id="74" idx="6"/>
              <a:endCxn id="181" idx="2"/>
            </p:cNvCxnSpPr>
            <p:nvPr/>
          </p:nvCxnSpPr>
          <p:spPr>
            <a:xfrm flipV="1">
              <a:off x="3828933" y="5998283"/>
              <a:ext cx="1267385" cy="2294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正方形/長方形 187"/>
            <p:cNvSpPr/>
            <p:nvPr/>
          </p:nvSpPr>
          <p:spPr>
            <a:xfrm>
              <a:off x="126114" y="3307912"/>
              <a:ext cx="14901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X0</a:t>
              </a:r>
              <a:r>
                <a:rPr lang="en-US" altLang="ja-JP" sz="20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=0.5</a:t>
              </a:r>
            </a:p>
          </p:txBody>
        </p:sp>
        <p:sp>
          <p:nvSpPr>
            <p:cNvPr id="189" name="正方形/長方形 188"/>
            <p:cNvSpPr/>
            <p:nvPr/>
          </p:nvSpPr>
          <p:spPr>
            <a:xfrm>
              <a:off x="113902" y="4393471"/>
              <a:ext cx="154398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X1</a:t>
              </a:r>
              <a:r>
                <a:rPr lang="en-US" altLang="ja-JP" sz="20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=0.3</a:t>
              </a:r>
            </a:p>
          </p:txBody>
        </p:sp>
        <p:sp>
          <p:nvSpPr>
            <p:cNvPr id="190" name="正方形/長方形 189"/>
            <p:cNvSpPr/>
            <p:nvPr/>
          </p:nvSpPr>
          <p:spPr>
            <a:xfrm>
              <a:off x="104014" y="5514347"/>
              <a:ext cx="15875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X2</a:t>
              </a:r>
              <a:r>
                <a:rPr lang="en-US" altLang="ja-JP" sz="20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=0.8</a:t>
              </a:r>
            </a:p>
          </p:txBody>
        </p:sp>
        <p:sp>
          <p:nvSpPr>
            <p:cNvPr id="196" name="正方形/長方形 195"/>
            <p:cNvSpPr/>
            <p:nvPr/>
          </p:nvSpPr>
          <p:spPr>
            <a:xfrm>
              <a:off x="7819807" y="3070340"/>
              <a:ext cx="11488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Y0</a:t>
              </a:r>
              <a:r>
                <a:rPr lang="en-US" altLang="ja-JP" sz="20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=1</a:t>
              </a:r>
              <a:endPara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97" name="正方形/長方形 196"/>
            <p:cNvSpPr/>
            <p:nvPr/>
          </p:nvSpPr>
          <p:spPr>
            <a:xfrm>
              <a:off x="7819808" y="3762992"/>
              <a:ext cx="12168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Y1</a:t>
              </a:r>
              <a:r>
                <a:rPr lang="en-US" altLang="ja-JP" sz="20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=0</a:t>
              </a:r>
              <a:endPara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98" name="正方形/長方形 197"/>
            <p:cNvSpPr/>
            <p:nvPr/>
          </p:nvSpPr>
          <p:spPr>
            <a:xfrm>
              <a:off x="7819807" y="4452533"/>
              <a:ext cx="11488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Y2</a:t>
              </a:r>
              <a:r>
                <a:rPr lang="en-US" altLang="ja-JP" sz="20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=0</a:t>
              </a:r>
              <a:endPara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99" name="正方形/長方形 198"/>
            <p:cNvSpPr/>
            <p:nvPr/>
          </p:nvSpPr>
          <p:spPr>
            <a:xfrm>
              <a:off x="7819808" y="5122217"/>
              <a:ext cx="12168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Y3</a:t>
              </a:r>
              <a:r>
                <a:rPr lang="en-US" altLang="ja-JP" sz="20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=0</a:t>
              </a:r>
              <a:endPara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00" name="正方形/長方形 199"/>
            <p:cNvSpPr/>
            <p:nvPr/>
          </p:nvSpPr>
          <p:spPr>
            <a:xfrm>
              <a:off x="7813632" y="5803378"/>
              <a:ext cx="115499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Y4</a:t>
              </a:r>
              <a:r>
                <a:rPr lang="en-US" altLang="ja-JP" sz="20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=0</a:t>
              </a:r>
              <a:endPara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01" name="正方形/長方形 200"/>
            <p:cNvSpPr/>
            <p:nvPr/>
          </p:nvSpPr>
          <p:spPr>
            <a:xfrm>
              <a:off x="274610" y="2350914"/>
              <a:ext cx="1179120" cy="7907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Input </a:t>
              </a:r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data</a:t>
              </a:r>
              <a:endPara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02" name="正方形/長方形 201"/>
            <p:cNvSpPr/>
            <p:nvPr/>
          </p:nvSpPr>
          <p:spPr>
            <a:xfrm>
              <a:off x="5178748" y="2276840"/>
              <a:ext cx="2417672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Actual output</a:t>
              </a:r>
              <a:endPara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03" name="正方形/長方形 202"/>
            <p:cNvSpPr/>
            <p:nvPr/>
          </p:nvSpPr>
          <p:spPr>
            <a:xfrm>
              <a:off x="4142184" y="2755340"/>
              <a:ext cx="894501" cy="5157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b="1" dirty="0" err="1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Wij</a:t>
              </a:r>
              <a:endPara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04" name="正方形/長方形 203"/>
            <p:cNvSpPr/>
            <p:nvPr/>
          </p:nvSpPr>
          <p:spPr>
            <a:xfrm>
              <a:off x="2363310" y="2993874"/>
              <a:ext cx="894501" cy="5157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b="1" dirty="0" err="1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Wij</a:t>
              </a:r>
              <a:endPara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05" name="正方形/長方形 204"/>
            <p:cNvSpPr/>
            <p:nvPr/>
          </p:nvSpPr>
          <p:spPr>
            <a:xfrm>
              <a:off x="7701675" y="2276840"/>
              <a:ext cx="1334945" cy="7907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Output</a:t>
              </a:r>
            </a:p>
            <a:p>
              <a:pPr algn="ctr"/>
              <a:r>
                <a:rPr lang="en-US" altLang="ja-JP" sz="20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data</a:t>
              </a:r>
              <a:endPara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206" name="直線矢印コネクタ 205"/>
            <p:cNvCxnSpPr>
              <a:stCxn id="191" idx="3"/>
              <a:endCxn id="196" idx="1"/>
            </p:cNvCxnSpPr>
            <p:nvPr/>
          </p:nvCxnSpPr>
          <p:spPr>
            <a:xfrm>
              <a:off x="7385446" y="2932375"/>
              <a:ext cx="434361" cy="3687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線矢印コネクタ 206"/>
            <p:cNvCxnSpPr>
              <a:stCxn id="192" idx="3"/>
              <a:endCxn id="197" idx="1"/>
            </p:cNvCxnSpPr>
            <p:nvPr/>
          </p:nvCxnSpPr>
          <p:spPr>
            <a:xfrm>
              <a:off x="7385446" y="3625027"/>
              <a:ext cx="434362" cy="3687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線矢印コネクタ 207"/>
            <p:cNvCxnSpPr>
              <a:stCxn id="193" idx="3"/>
              <a:endCxn id="198" idx="1"/>
            </p:cNvCxnSpPr>
            <p:nvPr/>
          </p:nvCxnSpPr>
          <p:spPr>
            <a:xfrm>
              <a:off x="7385446" y="4314568"/>
              <a:ext cx="434361" cy="3687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線矢印コネクタ 208"/>
            <p:cNvCxnSpPr>
              <a:stCxn id="194" idx="3"/>
              <a:endCxn id="199" idx="1"/>
            </p:cNvCxnSpPr>
            <p:nvPr/>
          </p:nvCxnSpPr>
          <p:spPr>
            <a:xfrm>
              <a:off x="7385446" y="4984252"/>
              <a:ext cx="434362" cy="3687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矢印コネクタ 209"/>
            <p:cNvCxnSpPr>
              <a:stCxn id="195" idx="3"/>
              <a:endCxn id="200" idx="1"/>
            </p:cNvCxnSpPr>
            <p:nvPr/>
          </p:nvCxnSpPr>
          <p:spPr>
            <a:xfrm>
              <a:off x="7385449" y="5665413"/>
              <a:ext cx="428183" cy="3687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矢印コネクタ 215"/>
            <p:cNvCxnSpPr/>
            <p:nvPr/>
          </p:nvCxnSpPr>
          <p:spPr>
            <a:xfrm flipH="1">
              <a:off x="3307468" y="3508262"/>
              <a:ext cx="487043" cy="149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矢印コネクタ 216"/>
            <p:cNvCxnSpPr/>
            <p:nvPr/>
          </p:nvCxnSpPr>
          <p:spPr>
            <a:xfrm flipH="1">
              <a:off x="3307468" y="4202412"/>
              <a:ext cx="487043" cy="149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矢印コネクタ 217"/>
            <p:cNvCxnSpPr/>
            <p:nvPr/>
          </p:nvCxnSpPr>
          <p:spPr>
            <a:xfrm flipH="1">
              <a:off x="3307468" y="4918013"/>
              <a:ext cx="487043" cy="149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矢印コネクタ 218"/>
            <p:cNvCxnSpPr/>
            <p:nvPr/>
          </p:nvCxnSpPr>
          <p:spPr>
            <a:xfrm flipH="1">
              <a:off x="3307468" y="5573980"/>
              <a:ext cx="487043" cy="149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矢印コネクタ 219"/>
            <p:cNvCxnSpPr/>
            <p:nvPr/>
          </p:nvCxnSpPr>
          <p:spPr>
            <a:xfrm flipH="1">
              <a:off x="3307468" y="6280371"/>
              <a:ext cx="487043" cy="149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矢印コネクタ 164"/>
            <p:cNvCxnSpPr>
              <a:stCxn id="75" idx="6"/>
              <a:endCxn id="191" idx="1"/>
            </p:cNvCxnSpPr>
            <p:nvPr/>
          </p:nvCxnSpPr>
          <p:spPr>
            <a:xfrm flipV="1">
              <a:off x="5513752" y="2932375"/>
              <a:ext cx="476000" cy="3090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矢印コネクタ 177"/>
            <p:cNvCxnSpPr>
              <a:stCxn id="76" idx="6"/>
              <a:endCxn id="192" idx="1"/>
            </p:cNvCxnSpPr>
            <p:nvPr/>
          </p:nvCxnSpPr>
          <p:spPr>
            <a:xfrm flipV="1">
              <a:off x="5513752" y="3625027"/>
              <a:ext cx="476000" cy="3090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線矢印コネクタ 178"/>
            <p:cNvCxnSpPr>
              <a:stCxn id="166" idx="6"/>
              <a:endCxn id="193" idx="1"/>
            </p:cNvCxnSpPr>
            <p:nvPr/>
          </p:nvCxnSpPr>
          <p:spPr>
            <a:xfrm flipV="1">
              <a:off x="5513752" y="4314568"/>
              <a:ext cx="476000" cy="2984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線矢印コネクタ 179"/>
            <p:cNvCxnSpPr>
              <a:stCxn id="167" idx="6"/>
              <a:endCxn id="194" idx="1"/>
            </p:cNvCxnSpPr>
            <p:nvPr/>
          </p:nvCxnSpPr>
          <p:spPr>
            <a:xfrm flipV="1">
              <a:off x="5513752" y="4984252"/>
              <a:ext cx="476000" cy="3213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線矢印コネクタ 186"/>
            <p:cNvCxnSpPr>
              <a:stCxn id="181" idx="6"/>
              <a:endCxn id="195" idx="1"/>
            </p:cNvCxnSpPr>
            <p:nvPr/>
          </p:nvCxnSpPr>
          <p:spPr>
            <a:xfrm flipV="1">
              <a:off x="5513752" y="5665413"/>
              <a:ext cx="467924" cy="3328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正方形/長方形 190"/>
            <p:cNvSpPr/>
            <p:nvPr/>
          </p:nvSpPr>
          <p:spPr>
            <a:xfrm>
              <a:off x="5989753" y="2708900"/>
              <a:ext cx="1395694" cy="446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Y0</a:t>
              </a:r>
              <a:r>
                <a:rPr lang="en-US" altLang="ja-JP" sz="20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=0.3</a:t>
              </a:r>
              <a:endPara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92" name="正方形/長方形 191"/>
            <p:cNvSpPr/>
            <p:nvPr/>
          </p:nvSpPr>
          <p:spPr>
            <a:xfrm>
              <a:off x="5989753" y="3401552"/>
              <a:ext cx="1395694" cy="446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Y1</a:t>
              </a:r>
              <a:r>
                <a:rPr lang="en-US" altLang="ja-JP" sz="20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=0.7</a:t>
              </a:r>
              <a:endPara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93" name="正方形/長方形 192"/>
            <p:cNvSpPr/>
            <p:nvPr/>
          </p:nvSpPr>
          <p:spPr>
            <a:xfrm>
              <a:off x="5989753" y="4091093"/>
              <a:ext cx="1395694" cy="446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Y2</a:t>
              </a:r>
              <a:r>
                <a:rPr lang="en-US" altLang="ja-JP" sz="20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=0.2</a:t>
              </a:r>
              <a:endPara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94" name="正方形/長方形 193"/>
            <p:cNvSpPr/>
            <p:nvPr/>
          </p:nvSpPr>
          <p:spPr>
            <a:xfrm>
              <a:off x="5989753" y="4760777"/>
              <a:ext cx="1395694" cy="446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Y3</a:t>
              </a:r>
              <a:r>
                <a:rPr lang="en-US" altLang="ja-JP" sz="20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=0.4</a:t>
              </a:r>
              <a:endPara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95" name="正方形/長方形 194"/>
            <p:cNvSpPr/>
            <p:nvPr/>
          </p:nvSpPr>
          <p:spPr>
            <a:xfrm>
              <a:off x="5981676" y="5441938"/>
              <a:ext cx="1403772" cy="446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Y4</a:t>
              </a:r>
              <a:r>
                <a:rPr lang="en-US" altLang="ja-JP" sz="20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=0.0</a:t>
              </a:r>
              <a:endPara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211" name="直線矢印コネクタ 210"/>
            <p:cNvCxnSpPr/>
            <p:nvPr/>
          </p:nvCxnSpPr>
          <p:spPr>
            <a:xfrm flipH="1">
              <a:off x="5513751" y="3367545"/>
              <a:ext cx="2183644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矢印コネクタ 211"/>
            <p:cNvCxnSpPr/>
            <p:nvPr/>
          </p:nvCxnSpPr>
          <p:spPr>
            <a:xfrm flipH="1">
              <a:off x="5513751" y="4083146"/>
              <a:ext cx="2183644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矢印コネクタ 212"/>
            <p:cNvCxnSpPr/>
            <p:nvPr/>
          </p:nvCxnSpPr>
          <p:spPr>
            <a:xfrm flipH="1">
              <a:off x="5513751" y="4739113"/>
              <a:ext cx="2183644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矢印コネクタ 213"/>
            <p:cNvCxnSpPr/>
            <p:nvPr/>
          </p:nvCxnSpPr>
          <p:spPr>
            <a:xfrm flipH="1">
              <a:off x="5513751" y="5395080"/>
              <a:ext cx="2183644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矢印コネクタ 214"/>
            <p:cNvCxnSpPr/>
            <p:nvPr/>
          </p:nvCxnSpPr>
          <p:spPr>
            <a:xfrm flipH="1">
              <a:off x="5513751" y="6110681"/>
              <a:ext cx="2183644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正方形/長方形 220"/>
            <p:cNvSpPr/>
            <p:nvPr/>
          </p:nvSpPr>
          <p:spPr>
            <a:xfrm>
              <a:off x="5750674" y="2984533"/>
              <a:ext cx="17975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＋</a:t>
              </a:r>
              <a:r>
                <a:rPr lang="en-US" altLang="ja-JP" sz="20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0.7</a:t>
              </a:r>
              <a:endPara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22" name="正方形/長方形 221"/>
            <p:cNvSpPr/>
            <p:nvPr/>
          </p:nvSpPr>
          <p:spPr>
            <a:xfrm>
              <a:off x="5750674" y="3690923"/>
              <a:ext cx="17975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-</a:t>
              </a:r>
              <a:r>
                <a:rPr lang="en-US" altLang="ja-JP" sz="20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0.7</a:t>
              </a:r>
              <a:endPara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23" name="正方形/長方形 222"/>
            <p:cNvSpPr/>
            <p:nvPr/>
          </p:nvSpPr>
          <p:spPr>
            <a:xfrm>
              <a:off x="5750674" y="4358365"/>
              <a:ext cx="17975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-</a:t>
              </a:r>
              <a:r>
                <a:rPr lang="en-US" altLang="ja-JP" sz="20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0.2</a:t>
              </a:r>
              <a:endPara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24" name="正方形/長方形 223"/>
            <p:cNvSpPr/>
            <p:nvPr/>
          </p:nvSpPr>
          <p:spPr>
            <a:xfrm>
              <a:off x="5750674" y="5014332"/>
              <a:ext cx="17975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-</a:t>
              </a:r>
              <a:r>
                <a:rPr lang="en-US" altLang="ja-JP" sz="20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0.4</a:t>
              </a:r>
              <a:endPara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25" name="正方形/長方形 224"/>
            <p:cNvSpPr/>
            <p:nvPr/>
          </p:nvSpPr>
          <p:spPr>
            <a:xfrm>
              <a:off x="5750674" y="5729932"/>
              <a:ext cx="17975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0.0</a:t>
              </a:r>
              <a:endPara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06" name="タイトル 1"/>
          <p:cNvSpPr txBox="1">
            <a:spLocks/>
          </p:cNvSpPr>
          <p:nvPr/>
        </p:nvSpPr>
        <p:spPr bwMode="gray">
          <a:xfrm>
            <a:off x="35370" y="5897004"/>
            <a:ext cx="9077935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Input data </a:t>
            </a:r>
            <a:r>
              <a:rPr lang="ja-JP" altLang="en-US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data output </a:t>
            </a:r>
            <a:r>
              <a:rPr lang="ja-JP" altLang="en-US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back-propagation</a:t>
            </a:r>
            <a:endParaRPr lang="en-US" altLang="ja-JP" sz="28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</a:t>
            </a:r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ecently </a:t>
            </a:r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until values converge</a:t>
            </a:r>
          </a:p>
        </p:txBody>
      </p:sp>
    </p:spTree>
    <p:extLst>
      <p:ext uri="{BB962C8B-B14F-4D97-AF65-F5344CB8AC3E}">
        <p14:creationId xmlns:p14="http://schemas.microsoft.com/office/powerpoint/2010/main" val="10475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7" name="Picture 6" descr="http://www.kobore.net/swe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49" y="1772770"/>
            <a:ext cx="1384241" cy="128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www.kobore.net/worker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1909458"/>
            <a:ext cx="1111693" cy="12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http://www.kobore.net/worker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34" y="1507964"/>
            <a:ext cx="992858" cy="18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8" descr="http://www.kobore.net/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986">
            <a:off x="1558286" y="3877698"/>
            <a:ext cx="1705795" cy="15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2" descr="http://www.kobore.net/aski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54" y="3818999"/>
            <a:ext cx="1205613" cy="170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4" descr="http://www.kobore.net/suspiciou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55" y="4671660"/>
            <a:ext cx="970594" cy="178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323410" y="3626126"/>
            <a:ext cx="828115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正方形/長方形 114"/>
          <p:cNvSpPr/>
          <p:nvPr/>
        </p:nvSpPr>
        <p:spPr>
          <a:xfrm>
            <a:off x="3851900" y="3174791"/>
            <a:ext cx="381653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,…,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= f(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0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3851900" y="3174791"/>
            <a:ext cx="381653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,…,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= f(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7" name="Picture 6" descr="http://www.kobore.net/swe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49" y="1772770"/>
            <a:ext cx="1384241" cy="128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www.kobore.net/worker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1909458"/>
            <a:ext cx="1111693" cy="12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http://www.kobore.net/worker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34" y="1507964"/>
            <a:ext cx="992858" cy="18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8" descr="http://www.kobore.net/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986">
            <a:off x="1558286" y="3877698"/>
            <a:ext cx="1705795" cy="15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2" descr="http://www.kobore.net/aski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54" y="3818999"/>
            <a:ext cx="1205613" cy="170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4" descr="http://www.kobore.net/suspiciou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55" y="4671660"/>
            <a:ext cx="970594" cy="178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フリーフォーム 2"/>
          <p:cNvSpPr/>
          <p:nvPr/>
        </p:nvSpPr>
        <p:spPr>
          <a:xfrm>
            <a:off x="501041" y="3394552"/>
            <a:ext cx="7703507" cy="476113"/>
          </a:xfrm>
          <a:custGeom>
            <a:avLst/>
            <a:gdLst>
              <a:gd name="connsiteX0" fmla="*/ 0 w 7716033"/>
              <a:gd name="connsiteY0" fmla="*/ 522054 h 1499088"/>
              <a:gd name="connsiteX1" fmla="*/ 1478071 w 7716033"/>
              <a:gd name="connsiteY1" fmla="*/ 734996 h 1499088"/>
              <a:gd name="connsiteX2" fmla="*/ 2730674 w 7716033"/>
              <a:gd name="connsiteY2" fmla="*/ 471950 h 1499088"/>
              <a:gd name="connsiteX3" fmla="*/ 4221271 w 7716033"/>
              <a:gd name="connsiteY3" fmla="*/ 872783 h 1499088"/>
              <a:gd name="connsiteX4" fmla="*/ 5611660 w 7716033"/>
              <a:gd name="connsiteY4" fmla="*/ 8487 h 1499088"/>
              <a:gd name="connsiteX5" fmla="*/ 6638795 w 7716033"/>
              <a:gd name="connsiteY5" fmla="*/ 1499084 h 1499088"/>
              <a:gd name="connsiteX6" fmla="*/ 7716033 w 7716033"/>
              <a:gd name="connsiteY6" fmla="*/ 21013 h 1499088"/>
              <a:gd name="connsiteX0" fmla="*/ 0 w 7716033"/>
              <a:gd name="connsiteY0" fmla="*/ 513713 h 873258"/>
              <a:gd name="connsiteX1" fmla="*/ 1478071 w 7716033"/>
              <a:gd name="connsiteY1" fmla="*/ 726655 h 873258"/>
              <a:gd name="connsiteX2" fmla="*/ 2730674 w 7716033"/>
              <a:gd name="connsiteY2" fmla="*/ 463609 h 873258"/>
              <a:gd name="connsiteX3" fmla="*/ 4221271 w 7716033"/>
              <a:gd name="connsiteY3" fmla="*/ 864442 h 873258"/>
              <a:gd name="connsiteX4" fmla="*/ 5611660 w 7716033"/>
              <a:gd name="connsiteY4" fmla="*/ 146 h 873258"/>
              <a:gd name="connsiteX5" fmla="*/ 6651321 w 7716033"/>
              <a:gd name="connsiteY5" fmla="*/ 789285 h 873258"/>
              <a:gd name="connsiteX6" fmla="*/ 7716033 w 7716033"/>
              <a:gd name="connsiteY6" fmla="*/ 12672 h 873258"/>
              <a:gd name="connsiteX0" fmla="*/ 0 w 7703507"/>
              <a:gd name="connsiteY0" fmla="*/ 513722 h 873267"/>
              <a:gd name="connsiteX1" fmla="*/ 1478071 w 7703507"/>
              <a:gd name="connsiteY1" fmla="*/ 726664 h 873267"/>
              <a:gd name="connsiteX2" fmla="*/ 2730674 w 7703507"/>
              <a:gd name="connsiteY2" fmla="*/ 463618 h 873267"/>
              <a:gd name="connsiteX3" fmla="*/ 4221271 w 7703507"/>
              <a:gd name="connsiteY3" fmla="*/ 864451 h 873267"/>
              <a:gd name="connsiteX4" fmla="*/ 5611660 w 7703507"/>
              <a:gd name="connsiteY4" fmla="*/ 155 h 873267"/>
              <a:gd name="connsiteX5" fmla="*/ 6651321 w 7703507"/>
              <a:gd name="connsiteY5" fmla="*/ 789294 h 873267"/>
              <a:gd name="connsiteX6" fmla="*/ 7703507 w 7703507"/>
              <a:gd name="connsiteY6" fmla="*/ 313305 h 873267"/>
              <a:gd name="connsiteX0" fmla="*/ 0 w 7703507"/>
              <a:gd name="connsiteY0" fmla="*/ 513722 h 873267"/>
              <a:gd name="connsiteX1" fmla="*/ 1478071 w 7703507"/>
              <a:gd name="connsiteY1" fmla="*/ 726664 h 873267"/>
              <a:gd name="connsiteX2" fmla="*/ 2730674 w 7703507"/>
              <a:gd name="connsiteY2" fmla="*/ 463618 h 873267"/>
              <a:gd name="connsiteX3" fmla="*/ 4221271 w 7703507"/>
              <a:gd name="connsiteY3" fmla="*/ 864451 h 873267"/>
              <a:gd name="connsiteX4" fmla="*/ 5611660 w 7703507"/>
              <a:gd name="connsiteY4" fmla="*/ 155 h 873267"/>
              <a:gd name="connsiteX5" fmla="*/ 6651321 w 7703507"/>
              <a:gd name="connsiteY5" fmla="*/ 789294 h 873267"/>
              <a:gd name="connsiteX6" fmla="*/ 7703507 w 7703507"/>
              <a:gd name="connsiteY6" fmla="*/ 313305 h 873267"/>
              <a:gd name="connsiteX0" fmla="*/ 0 w 7703507"/>
              <a:gd name="connsiteY0" fmla="*/ 200417 h 551661"/>
              <a:gd name="connsiteX1" fmla="*/ 1478071 w 7703507"/>
              <a:gd name="connsiteY1" fmla="*/ 413359 h 551661"/>
              <a:gd name="connsiteX2" fmla="*/ 2730674 w 7703507"/>
              <a:gd name="connsiteY2" fmla="*/ 150313 h 551661"/>
              <a:gd name="connsiteX3" fmla="*/ 4221271 w 7703507"/>
              <a:gd name="connsiteY3" fmla="*/ 551146 h 551661"/>
              <a:gd name="connsiteX4" fmla="*/ 5611660 w 7703507"/>
              <a:gd name="connsiteY4" fmla="*/ 50105 h 551661"/>
              <a:gd name="connsiteX5" fmla="*/ 6651321 w 7703507"/>
              <a:gd name="connsiteY5" fmla="*/ 475989 h 551661"/>
              <a:gd name="connsiteX6" fmla="*/ 7703507 w 7703507"/>
              <a:gd name="connsiteY6" fmla="*/ 0 h 551661"/>
              <a:gd name="connsiteX0" fmla="*/ 0 w 7703507"/>
              <a:gd name="connsiteY0" fmla="*/ 200417 h 476113"/>
              <a:gd name="connsiteX1" fmla="*/ 1478071 w 7703507"/>
              <a:gd name="connsiteY1" fmla="*/ 413359 h 476113"/>
              <a:gd name="connsiteX2" fmla="*/ 2730674 w 7703507"/>
              <a:gd name="connsiteY2" fmla="*/ 150313 h 476113"/>
              <a:gd name="connsiteX3" fmla="*/ 4208745 w 7703507"/>
              <a:gd name="connsiteY3" fmla="*/ 363255 h 476113"/>
              <a:gd name="connsiteX4" fmla="*/ 5611660 w 7703507"/>
              <a:gd name="connsiteY4" fmla="*/ 50105 h 476113"/>
              <a:gd name="connsiteX5" fmla="*/ 6651321 w 7703507"/>
              <a:gd name="connsiteY5" fmla="*/ 475989 h 476113"/>
              <a:gd name="connsiteX6" fmla="*/ 7703507 w 7703507"/>
              <a:gd name="connsiteY6" fmla="*/ 0 h 47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3507" h="476113">
                <a:moveTo>
                  <a:pt x="0" y="200417"/>
                </a:moveTo>
                <a:cubicBezTo>
                  <a:pt x="511479" y="311063"/>
                  <a:pt x="1022959" y="421710"/>
                  <a:pt x="1478071" y="413359"/>
                </a:cubicBezTo>
                <a:cubicBezTo>
                  <a:pt x="1933183" y="405008"/>
                  <a:pt x="2275562" y="158664"/>
                  <a:pt x="2730674" y="150313"/>
                </a:cubicBezTo>
                <a:cubicBezTo>
                  <a:pt x="3185786" y="141962"/>
                  <a:pt x="3728581" y="379956"/>
                  <a:pt x="4208745" y="363255"/>
                </a:cubicBezTo>
                <a:cubicBezTo>
                  <a:pt x="4688909" y="346554"/>
                  <a:pt x="5204564" y="31316"/>
                  <a:pt x="5611660" y="50105"/>
                </a:cubicBezTo>
                <a:cubicBezTo>
                  <a:pt x="6018756" y="68894"/>
                  <a:pt x="6302680" y="484340"/>
                  <a:pt x="6651321" y="475989"/>
                </a:cubicBezTo>
                <a:cubicBezTo>
                  <a:pt x="6999962" y="467638"/>
                  <a:pt x="7002049" y="289142"/>
                  <a:pt x="7703507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60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3851900" y="3174791"/>
            <a:ext cx="381653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,…,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= f(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7" name="Picture 6" descr="http://www.kobore.net/swe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49" y="1772770"/>
            <a:ext cx="1384241" cy="128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www.kobore.net/worker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1909458"/>
            <a:ext cx="1111693" cy="12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http://www.kobore.net/worker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34" y="1507964"/>
            <a:ext cx="992858" cy="18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8" descr="http://www.kobore.net/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986">
            <a:off x="1558286" y="3877698"/>
            <a:ext cx="1705795" cy="15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2" descr="http://www.kobore.net/aski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54" y="3818999"/>
            <a:ext cx="1205613" cy="170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4" descr="http://www.kobore.net/suspiciou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55" y="4671660"/>
            <a:ext cx="970594" cy="178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フリーフォーム 2"/>
          <p:cNvSpPr/>
          <p:nvPr/>
        </p:nvSpPr>
        <p:spPr>
          <a:xfrm>
            <a:off x="588723" y="2555257"/>
            <a:ext cx="7615825" cy="1660303"/>
          </a:xfrm>
          <a:custGeom>
            <a:avLst/>
            <a:gdLst>
              <a:gd name="connsiteX0" fmla="*/ 0 w 7716033"/>
              <a:gd name="connsiteY0" fmla="*/ 522054 h 1499088"/>
              <a:gd name="connsiteX1" fmla="*/ 1478071 w 7716033"/>
              <a:gd name="connsiteY1" fmla="*/ 734996 h 1499088"/>
              <a:gd name="connsiteX2" fmla="*/ 2730674 w 7716033"/>
              <a:gd name="connsiteY2" fmla="*/ 471950 h 1499088"/>
              <a:gd name="connsiteX3" fmla="*/ 4221271 w 7716033"/>
              <a:gd name="connsiteY3" fmla="*/ 872783 h 1499088"/>
              <a:gd name="connsiteX4" fmla="*/ 5611660 w 7716033"/>
              <a:gd name="connsiteY4" fmla="*/ 8487 h 1499088"/>
              <a:gd name="connsiteX5" fmla="*/ 6638795 w 7716033"/>
              <a:gd name="connsiteY5" fmla="*/ 1499084 h 1499088"/>
              <a:gd name="connsiteX6" fmla="*/ 7716033 w 7716033"/>
              <a:gd name="connsiteY6" fmla="*/ 21013 h 1499088"/>
              <a:gd name="connsiteX0" fmla="*/ 0 w 7716033"/>
              <a:gd name="connsiteY0" fmla="*/ 513713 h 873258"/>
              <a:gd name="connsiteX1" fmla="*/ 1478071 w 7716033"/>
              <a:gd name="connsiteY1" fmla="*/ 726655 h 873258"/>
              <a:gd name="connsiteX2" fmla="*/ 2730674 w 7716033"/>
              <a:gd name="connsiteY2" fmla="*/ 463609 h 873258"/>
              <a:gd name="connsiteX3" fmla="*/ 4221271 w 7716033"/>
              <a:gd name="connsiteY3" fmla="*/ 864442 h 873258"/>
              <a:gd name="connsiteX4" fmla="*/ 5611660 w 7716033"/>
              <a:gd name="connsiteY4" fmla="*/ 146 h 873258"/>
              <a:gd name="connsiteX5" fmla="*/ 6651321 w 7716033"/>
              <a:gd name="connsiteY5" fmla="*/ 789285 h 873258"/>
              <a:gd name="connsiteX6" fmla="*/ 7716033 w 7716033"/>
              <a:gd name="connsiteY6" fmla="*/ 12672 h 873258"/>
              <a:gd name="connsiteX0" fmla="*/ 0 w 7703507"/>
              <a:gd name="connsiteY0" fmla="*/ 513722 h 873267"/>
              <a:gd name="connsiteX1" fmla="*/ 1478071 w 7703507"/>
              <a:gd name="connsiteY1" fmla="*/ 726664 h 873267"/>
              <a:gd name="connsiteX2" fmla="*/ 2730674 w 7703507"/>
              <a:gd name="connsiteY2" fmla="*/ 463618 h 873267"/>
              <a:gd name="connsiteX3" fmla="*/ 4221271 w 7703507"/>
              <a:gd name="connsiteY3" fmla="*/ 864451 h 873267"/>
              <a:gd name="connsiteX4" fmla="*/ 5611660 w 7703507"/>
              <a:gd name="connsiteY4" fmla="*/ 155 h 873267"/>
              <a:gd name="connsiteX5" fmla="*/ 6651321 w 7703507"/>
              <a:gd name="connsiteY5" fmla="*/ 789294 h 873267"/>
              <a:gd name="connsiteX6" fmla="*/ 7703507 w 7703507"/>
              <a:gd name="connsiteY6" fmla="*/ 313305 h 873267"/>
              <a:gd name="connsiteX0" fmla="*/ 0 w 7703507"/>
              <a:gd name="connsiteY0" fmla="*/ 513722 h 873267"/>
              <a:gd name="connsiteX1" fmla="*/ 1478071 w 7703507"/>
              <a:gd name="connsiteY1" fmla="*/ 726664 h 873267"/>
              <a:gd name="connsiteX2" fmla="*/ 2730674 w 7703507"/>
              <a:gd name="connsiteY2" fmla="*/ 463618 h 873267"/>
              <a:gd name="connsiteX3" fmla="*/ 4221271 w 7703507"/>
              <a:gd name="connsiteY3" fmla="*/ 864451 h 873267"/>
              <a:gd name="connsiteX4" fmla="*/ 5611660 w 7703507"/>
              <a:gd name="connsiteY4" fmla="*/ 155 h 873267"/>
              <a:gd name="connsiteX5" fmla="*/ 6651321 w 7703507"/>
              <a:gd name="connsiteY5" fmla="*/ 789294 h 873267"/>
              <a:gd name="connsiteX6" fmla="*/ 7703507 w 7703507"/>
              <a:gd name="connsiteY6" fmla="*/ 313305 h 873267"/>
              <a:gd name="connsiteX0" fmla="*/ 0 w 7703507"/>
              <a:gd name="connsiteY0" fmla="*/ 200417 h 551661"/>
              <a:gd name="connsiteX1" fmla="*/ 1478071 w 7703507"/>
              <a:gd name="connsiteY1" fmla="*/ 413359 h 551661"/>
              <a:gd name="connsiteX2" fmla="*/ 2730674 w 7703507"/>
              <a:gd name="connsiteY2" fmla="*/ 150313 h 551661"/>
              <a:gd name="connsiteX3" fmla="*/ 4221271 w 7703507"/>
              <a:gd name="connsiteY3" fmla="*/ 551146 h 551661"/>
              <a:gd name="connsiteX4" fmla="*/ 5611660 w 7703507"/>
              <a:gd name="connsiteY4" fmla="*/ 50105 h 551661"/>
              <a:gd name="connsiteX5" fmla="*/ 6651321 w 7703507"/>
              <a:gd name="connsiteY5" fmla="*/ 475989 h 551661"/>
              <a:gd name="connsiteX6" fmla="*/ 7703507 w 7703507"/>
              <a:gd name="connsiteY6" fmla="*/ 0 h 551661"/>
              <a:gd name="connsiteX0" fmla="*/ 0 w 7703507"/>
              <a:gd name="connsiteY0" fmla="*/ 200417 h 476113"/>
              <a:gd name="connsiteX1" fmla="*/ 1478071 w 7703507"/>
              <a:gd name="connsiteY1" fmla="*/ 413359 h 476113"/>
              <a:gd name="connsiteX2" fmla="*/ 2730674 w 7703507"/>
              <a:gd name="connsiteY2" fmla="*/ 150313 h 476113"/>
              <a:gd name="connsiteX3" fmla="*/ 4208745 w 7703507"/>
              <a:gd name="connsiteY3" fmla="*/ 363255 h 476113"/>
              <a:gd name="connsiteX4" fmla="*/ 5611660 w 7703507"/>
              <a:gd name="connsiteY4" fmla="*/ 50105 h 476113"/>
              <a:gd name="connsiteX5" fmla="*/ 6651321 w 7703507"/>
              <a:gd name="connsiteY5" fmla="*/ 475989 h 476113"/>
              <a:gd name="connsiteX6" fmla="*/ 7703507 w 7703507"/>
              <a:gd name="connsiteY6" fmla="*/ 0 h 476113"/>
              <a:gd name="connsiteX0" fmla="*/ 0 w 7615825"/>
              <a:gd name="connsiteY0" fmla="*/ 0 h 526217"/>
              <a:gd name="connsiteX1" fmla="*/ 1390389 w 7615825"/>
              <a:gd name="connsiteY1" fmla="*/ 463463 h 526217"/>
              <a:gd name="connsiteX2" fmla="*/ 2642992 w 7615825"/>
              <a:gd name="connsiteY2" fmla="*/ 200417 h 526217"/>
              <a:gd name="connsiteX3" fmla="*/ 4121063 w 7615825"/>
              <a:gd name="connsiteY3" fmla="*/ 413359 h 526217"/>
              <a:gd name="connsiteX4" fmla="*/ 5523978 w 7615825"/>
              <a:gd name="connsiteY4" fmla="*/ 100209 h 526217"/>
              <a:gd name="connsiteX5" fmla="*/ 6563639 w 7615825"/>
              <a:gd name="connsiteY5" fmla="*/ 526093 h 526217"/>
              <a:gd name="connsiteX6" fmla="*/ 7615825 w 7615825"/>
              <a:gd name="connsiteY6" fmla="*/ 50104 h 526217"/>
              <a:gd name="connsiteX0" fmla="*/ 0 w 7615825"/>
              <a:gd name="connsiteY0" fmla="*/ 789187 h 1315404"/>
              <a:gd name="connsiteX1" fmla="*/ 1390389 w 7615825"/>
              <a:gd name="connsiteY1" fmla="*/ 1252650 h 1315404"/>
              <a:gd name="connsiteX2" fmla="*/ 2492680 w 7615825"/>
              <a:gd name="connsiteY2" fmla="*/ 48 h 1315404"/>
              <a:gd name="connsiteX3" fmla="*/ 4121063 w 7615825"/>
              <a:gd name="connsiteY3" fmla="*/ 1202546 h 1315404"/>
              <a:gd name="connsiteX4" fmla="*/ 5523978 w 7615825"/>
              <a:gd name="connsiteY4" fmla="*/ 889396 h 1315404"/>
              <a:gd name="connsiteX5" fmla="*/ 6563639 w 7615825"/>
              <a:gd name="connsiteY5" fmla="*/ 1315280 h 1315404"/>
              <a:gd name="connsiteX6" fmla="*/ 7615825 w 7615825"/>
              <a:gd name="connsiteY6" fmla="*/ 839291 h 1315404"/>
              <a:gd name="connsiteX0" fmla="*/ 0 w 7615825"/>
              <a:gd name="connsiteY0" fmla="*/ 789190 h 1332843"/>
              <a:gd name="connsiteX1" fmla="*/ 1390389 w 7615825"/>
              <a:gd name="connsiteY1" fmla="*/ 1252653 h 1332843"/>
              <a:gd name="connsiteX2" fmla="*/ 2492680 w 7615825"/>
              <a:gd name="connsiteY2" fmla="*/ 51 h 1332843"/>
              <a:gd name="connsiteX3" fmla="*/ 4121063 w 7615825"/>
              <a:gd name="connsiteY3" fmla="*/ 1202549 h 1332843"/>
              <a:gd name="connsiteX4" fmla="*/ 5624187 w 7615825"/>
              <a:gd name="connsiteY4" fmla="*/ 1227601 h 1332843"/>
              <a:gd name="connsiteX5" fmla="*/ 6563639 w 7615825"/>
              <a:gd name="connsiteY5" fmla="*/ 1315283 h 1332843"/>
              <a:gd name="connsiteX6" fmla="*/ 7615825 w 7615825"/>
              <a:gd name="connsiteY6" fmla="*/ 839294 h 1332843"/>
              <a:gd name="connsiteX0" fmla="*/ 0 w 7615825"/>
              <a:gd name="connsiteY0" fmla="*/ 789190 h 1660303"/>
              <a:gd name="connsiteX1" fmla="*/ 1390389 w 7615825"/>
              <a:gd name="connsiteY1" fmla="*/ 1252653 h 1660303"/>
              <a:gd name="connsiteX2" fmla="*/ 2492680 w 7615825"/>
              <a:gd name="connsiteY2" fmla="*/ 51 h 1660303"/>
              <a:gd name="connsiteX3" fmla="*/ 4121063 w 7615825"/>
              <a:gd name="connsiteY3" fmla="*/ 1202549 h 1660303"/>
              <a:gd name="connsiteX4" fmla="*/ 5624187 w 7615825"/>
              <a:gd name="connsiteY4" fmla="*/ 1227601 h 1660303"/>
              <a:gd name="connsiteX5" fmla="*/ 6563639 w 7615825"/>
              <a:gd name="connsiteY5" fmla="*/ 1653486 h 1660303"/>
              <a:gd name="connsiteX6" fmla="*/ 7615825 w 7615825"/>
              <a:gd name="connsiteY6" fmla="*/ 839294 h 16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15825" h="1660303">
                <a:moveTo>
                  <a:pt x="0" y="789190"/>
                </a:moveTo>
                <a:cubicBezTo>
                  <a:pt x="511479" y="899836"/>
                  <a:pt x="974942" y="1384176"/>
                  <a:pt x="1390389" y="1252653"/>
                </a:cubicBezTo>
                <a:cubicBezTo>
                  <a:pt x="1805836" y="1121130"/>
                  <a:pt x="2037568" y="8402"/>
                  <a:pt x="2492680" y="51"/>
                </a:cubicBezTo>
                <a:cubicBezTo>
                  <a:pt x="2947792" y="-8300"/>
                  <a:pt x="3599145" y="997957"/>
                  <a:pt x="4121063" y="1202549"/>
                </a:cubicBezTo>
                <a:cubicBezTo>
                  <a:pt x="4642981" y="1407141"/>
                  <a:pt x="5217091" y="1152445"/>
                  <a:pt x="5624187" y="1227601"/>
                </a:cubicBezTo>
                <a:cubicBezTo>
                  <a:pt x="6031283" y="1302757"/>
                  <a:pt x="6231699" y="1718204"/>
                  <a:pt x="6563639" y="1653486"/>
                </a:cubicBezTo>
                <a:cubicBezTo>
                  <a:pt x="6895579" y="1588768"/>
                  <a:pt x="6914367" y="1128436"/>
                  <a:pt x="7615825" y="839294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9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3851900" y="3174791"/>
            <a:ext cx="381653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,…,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= f(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7" name="Picture 6" descr="http://www.kobore.net/swe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49" y="1772770"/>
            <a:ext cx="1384241" cy="128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www.kobore.net/worker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1909458"/>
            <a:ext cx="1111693" cy="12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http://www.kobore.net/worker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34" y="1507964"/>
            <a:ext cx="992858" cy="18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8" descr="http://www.kobore.net/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986">
            <a:off x="1558286" y="3877698"/>
            <a:ext cx="1705795" cy="15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2" descr="http://www.kobore.net/aski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54" y="3818999"/>
            <a:ext cx="1205613" cy="170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4" descr="http://www.kobore.net/suspiciou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55" y="4671660"/>
            <a:ext cx="970594" cy="178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フリーフォーム 2"/>
          <p:cNvSpPr/>
          <p:nvPr/>
        </p:nvSpPr>
        <p:spPr>
          <a:xfrm>
            <a:off x="814192" y="2417521"/>
            <a:ext cx="7139835" cy="3229125"/>
          </a:xfrm>
          <a:custGeom>
            <a:avLst/>
            <a:gdLst>
              <a:gd name="connsiteX0" fmla="*/ 0 w 7716033"/>
              <a:gd name="connsiteY0" fmla="*/ 522054 h 1499088"/>
              <a:gd name="connsiteX1" fmla="*/ 1478071 w 7716033"/>
              <a:gd name="connsiteY1" fmla="*/ 734996 h 1499088"/>
              <a:gd name="connsiteX2" fmla="*/ 2730674 w 7716033"/>
              <a:gd name="connsiteY2" fmla="*/ 471950 h 1499088"/>
              <a:gd name="connsiteX3" fmla="*/ 4221271 w 7716033"/>
              <a:gd name="connsiteY3" fmla="*/ 872783 h 1499088"/>
              <a:gd name="connsiteX4" fmla="*/ 5611660 w 7716033"/>
              <a:gd name="connsiteY4" fmla="*/ 8487 h 1499088"/>
              <a:gd name="connsiteX5" fmla="*/ 6638795 w 7716033"/>
              <a:gd name="connsiteY5" fmla="*/ 1499084 h 1499088"/>
              <a:gd name="connsiteX6" fmla="*/ 7716033 w 7716033"/>
              <a:gd name="connsiteY6" fmla="*/ 21013 h 1499088"/>
              <a:gd name="connsiteX0" fmla="*/ 0 w 7716033"/>
              <a:gd name="connsiteY0" fmla="*/ 513713 h 873258"/>
              <a:gd name="connsiteX1" fmla="*/ 1478071 w 7716033"/>
              <a:gd name="connsiteY1" fmla="*/ 726655 h 873258"/>
              <a:gd name="connsiteX2" fmla="*/ 2730674 w 7716033"/>
              <a:gd name="connsiteY2" fmla="*/ 463609 h 873258"/>
              <a:gd name="connsiteX3" fmla="*/ 4221271 w 7716033"/>
              <a:gd name="connsiteY3" fmla="*/ 864442 h 873258"/>
              <a:gd name="connsiteX4" fmla="*/ 5611660 w 7716033"/>
              <a:gd name="connsiteY4" fmla="*/ 146 h 873258"/>
              <a:gd name="connsiteX5" fmla="*/ 6651321 w 7716033"/>
              <a:gd name="connsiteY5" fmla="*/ 789285 h 873258"/>
              <a:gd name="connsiteX6" fmla="*/ 7716033 w 7716033"/>
              <a:gd name="connsiteY6" fmla="*/ 12672 h 873258"/>
              <a:gd name="connsiteX0" fmla="*/ 0 w 7703507"/>
              <a:gd name="connsiteY0" fmla="*/ 513722 h 873267"/>
              <a:gd name="connsiteX1" fmla="*/ 1478071 w 7703507"/>
              <a:gd name="connsiteY1" fmla="*/ 726664 h 873267"/>
              <a:gd name="connsiteX2" fmla="*/ 2730674 w 7703507"/>
              <a:gd name="connsiteY2" fmla="*/ 463618 h 873267"/>
              <a:gd name="connsiteX3" fmla="*/ 4221271 w 7703507"/>
              <a:gd name="connsiteY3" fmla="*/ 864451 h 873267"/>
              <a:gd name="connsiteX4" fmla="*/ 5611660 w 7703507"/>
              <a:gd name="connsiteY4" fmla="*/ 155 h 873267"/>
              <a:gd name="connsiteX5" fmla="*/ 6651321 w 7703507"/>
              <a:gd name="connsiteY5" fmla="*/ 789294 h 873267"/>
              <a:gd name="connsiteX6" fmla="*/ 7703507 w 7703507"/>
              <a:gd name="connsiteY6" fmla="*/ 313305 h 873267"/>
              <a:gd name="connsiteX0" fmla="*/ 0 w 7703507"/>
              <a:gd name="connsiteY0" fmla="*/ 513722 h 873267"/>
              <a:gd name="connsiteX1" fmla="*/ 1478071 w 7703507"/>
              <a:gd name="connsiteY1" fmla="*/ 726664 h 873267"/>
              <a:gd name="connsiteX2" fmla="*/ 2730674 w 7703507"/>
              <a:gd name="connsiteY2" fmla="*/ 463618 h 873267"/>
              <a:gd name="connsiteX3" fmla="*/ 4221271 w 7703507"/>
              <a:gd name="connsiteY3" fmla="*/ 864451 h 873267"/>
              <a:gd name="connsiteX4" fmla="*/ 5611660 w 7703507"/>
              <a:gd name="connsiteY4" fmla="*/ 155 h 873267"/>
              <a:gd name="connsiteX5" fmla="*/ 6651321 w 7703507"/>
              <a:gd name="connsiteY5" fmla="*/ 789294 h 873267"/>
              <a:gd name="connsiteX6" fmla="*/ 7703507 w 7703507"/>
              <a:gd name="connsiteY6" fmla="*/ 313305 h 873267"/>
              <a:gd name="connsiteX0" fmla="*/ 0 w 7703507"/>
              <a:gd name="connsiteY0" fmla="*/ 200417 h 551661"/>
              <a:gd name="connsiteX1" fmla="*/ 1478071 w 7703507"/>
              <a:gd name="connsiteY1" fmla="*/ 413359 h 551661"/>
              <a:gd name="connsiteX2" fmla="*/ 2730674 w 7703507"/>
              <a:gd name="connsiteY2" fmla="*/ 150313 h 551661"/>
              <a:gd name="connsiteX3" fmla="*/ 4221271 w 7703507"/>
              <a:gd name="connsiteY3" fmla="*/ 551146 h 551661"/>
              <a:gd name="connsiteX4" fmla="*/ 5611660 w 7703507"/>
              <a:gd name="connsiteY4" fmla="*/ 50105 h 551661"/>
              <a:gd name="connsiteX5" fmla="*/ 6651321 w 7703507"/>
              <a:gd name="connsiteY5" fmla="*/ 475989 h 551661"/>
              <a:gd name="connsiteX6" fmla="*/ 7703507 w 7703507"/>
              <a:gd name="connsiteY6" fmla="*/ 0 h 551661"/>
              <a:gd name="connsiteX0" fmla="*/ 0 w 7703507"/>
              <a:gd name="connsiteY0" fmla="*/ 200417 h 476113"/>
              <a:gd name="connsiteX1" fmla="*/ 1478071 w 7703507"/>
              <a:gd name="connsiteY1" fmla="*/ 413359 h 476113"/>
              <a:gd name="connsiteX2" fmla="*/ 2730674 w 7703507"/>
              <a:gd name="connsiteY2" fmla="*/ 150313 h 476113"/>
              <a:gd name="connsiteX3" fmla="*/ 4208745 w 7703507"/>
              <a:gd name="connsiteY3" fmla="*/ 363255 h 476113"/>
              <a:gd name="connsiteX4" fmla="*/ 5611660 w 7703507"/>
              <a:gd name="connsiteY4" fmla="*/ 50105 h 476113"/>
              <a:gd name="connsiteX5" fmla="*/ 6651321 w 7703507"/>
              <a:gd name="connsiteY5" fmla="*/ 475989 h 476113"/>
              <a:gd name="connsiteX6" fmla="*/ 7703507 w 7703507"/>
              <a:gd name="connsiteY6" fmla="*/ 0 h 476113"/>
              <a:gd name="connsiteX0" fmla="*/ 0 w 7615825"/>
              <a:gd name="connsiteY0" fmla="*/ 0 h 526217"/>
              <a:gd name="connsiteX1" fmla="*/ 1390389 w 7615825"/>
              <a:gd name="connsiteY1" fmla="*/ 463463 h 526217"/>
              <a:gd name="connsiteX2" fmla="*/ 2642992 w 7615825"/>
              <a:gd name="connsiteY2" fmla="*/ 200417 h 526217"/>
              <a:gd name="connsiteX3" fmla="*/ 4121063 w 7615825"/>
              <a:gd name="connsiteY3" fmla="*/ 413359 h 526217"/>
              <a:gd name="connsiteX4" fmla="*/ 5523978 w 7615825"/>
              <a:gd name="connsiteY4" fmla="*/ 100209 h 526217"/>
              <a:gd name="connsiteX5" fmla="*/ 6563639 w 7615825"/>
              <a:gd name="connsiteY5" fmla="*/ 526093 h 526217"/>
              <a:gd name="connsiteX6" fmla="*/ 7615825 w 7615825"/>
              <a:gd name="connsiteY6" fmla="*/ 50104 h 526217"/>
              <a:gd name="connsiteX0" fmla="*/ 0 w 7615825"/>
              <a:gd name="connsiteY0" fmla="*/ 789187 h 1315404"/>
              <a:gd name="connsiteX1" fmla="*/ 1390389 w 7615825"/>
              <a:gd name="connsiteY1" fmla="*/ 1252650 h 1315404"/>
              <a:gd name="connsiteX2" fmla="*/ 2492680 w 7615825"/>
              <a:gd name="connsiteY2" fmla="*/ 48 h 1315404"/>
              <a:gd name="connsiteX3" fmla="*/ 4121063 w 7615825"/>
              <a:gd name="connsiteY3" fmla="*/ 1202546 h 1315404"/>
              <a:gd name="connsiteX4" fmla="*/ 5523978 w 7615825"/>
              <a:gd name="connsiteY4" fmla="*/ 889396 h 1315404"/>
              <a:gd name="connsiteX5" fmla="*/ 6563639 w 7615825"/>
              <a:gd name="connsiteY5" fmla="*/ 1315280 h 1315404"/>
              <a:gd name="connsiteX6" fmla="*/ 7615825 w 7615825"/>
              <a:gd name="connsiteY6" fmla="*/ 839291 h 1315404"/>
              <a:gd name="connsiteX0" fmla="*/ 0 w 7615825"/>
              <a:gd name="connsiteY0" fmla="*/ 789190 h 1332843"/>
              <a:gd name="connsiteX1" fmla="*/ 1390389 w 7615825"/>
              <a:gd name="connsiteY1" fmla="*/ 1252653 h 1332843"/>
              <a:gd name="connsiteX2" fmla="*/ 2492680 w 7615825"/>
              <a:gd name="connsiteY2" fmla="*/ 51 h 1332843"/>
              <a:gd name="connsiteX3" fmla="*/ 4121063 w 7615825"/>
              <a:gd name="connsiteY3" fmla="*/ 1202549 h 1332843"/>
              <a:gd name="connsiteX4" fmla="*/ 5624187 w 7615825"/>
              <a:gd name="connsiteY4" fmla="*/ 1227601 h 1332843"/>
              <a:gd name="connsiteX5" fmla="*/ 6563639 w 7615825"/>
              <a:gd name="connsiteY5" fmla="*/ 1315283 h 1332843"/>
              <a:gd name="connsiteX6" fmla="*/ 7615825 w 7615825"/>
              <a:gd name="connsiteY6" fmla="*/ 839294 h 1332843"/>
              <a:gd name="connsiteX0" fmla="*/ 0 w 7615825"/>
              <a:gd name="connsiteY0" fmla="*/ 789190 h 1660303"/>
              <a:gd name="connsiteX1" fmla="*/ 1390389 w 7615825"/>
              <a:gd name="connsiteY1" fmla="*/ 1252653 h 1660303"/>
              <a:gd name="connsiteX2" fmla="*/ 2492680 w 7615825"/>
              <a:gd name="connsiteY2" fmla="*/ 51 h 1660303"/>
              <a:gd name="connsiteX3" fmla="*/ 4121063 w 7615825"/>
              <a:gd name="connsiteY3" fmla="*/ 1202549 h 1660303"/>
              <a:gd name="connsiteX4" fmla="*/ 5624187 w 7615825"/>
              <a:gd name="connsiteY4" fmla="*/ 1227601 h 1660303"/>
              <a:gd name="connsiteX5" fmla="*/ 6563639 w 7615825"/>
              <a:gd name="connsiteY5" fmla="*/ 1653486 h 1660303"/>
              <a:gd name="connsiteX6" fmla="*/ 7615825 w 7615825"/>
              <a:gd name="connsiteY6" fmla="*/ 839294 h 1660303"/>
              <a:gd name="connsiteX0" fmla="*/ 0 w 7390356"/>
              <a:gd name="connsiteY0" fmla="*/ 200467 h 1660303"/>
              <a:gd name="connsiteX1" fmla="*/ 1164920 w 7390356"/>
              <a:gd name="connsiteY1" fmla="*/ 1252653 h 1660303"/>
              <a:gd name="connsiteX2" fmla="*/ 2267211 w 7390356"/>
              <a:gd name="connsiteY2" fmla="*/ 51 h 1660303"/>
              <a:gd name="connsiteX3" fmla="*/ 3895594 w 7390356"/>
              <a:gd name="connsiteY3" fmla="*/ 1202549 h 1660303"/>
              <a:gd name="connsiteX4" fmla="*/ 5398718 w 7390356"/>
              <a:gd name="connsiteY4" fmla="*/ 1227601 h 1660303"/>
              <a:gd name="connsiteX5" fmla="*/ 6338170 w 7390356"/>
              <a:gd name="connsiteY5" fmla="*/ 1653486 h 1660303"/>
              <a:gd name="connsiteX6" fmla="*/ 7390356 w 7390356"/>
              <a:gd name="connsiteY6" fmla="*/ 839294 h 1660303"/>
              <a:gd name="connsiteX0" fmla="*/ 0 w 7390356"/>
              <a:gd name="connsiteY0" fmla="*/ 200467 h 1660303"/>
              <a:gd name="connsiteX1" fmla="*/ 1164920 w 7390356"/>
              <a:gd name="connsiteY1" fmla="*/ 1252653 h 1660303"/>
              <a:gd name="connsiteX2" fmla="*/ 2267211 w 7390356"/>
              <a:gd name="connsiteY2" fmla="*/ 51 h 1660303"/>
              <a:gd name="connsiteX3" fmla="*/ 3895594 w 7390356"/>
              <a:gd name="connsiteY3" fmla="*/ 1202549 h 1660303"/>
              <a:gd name="connsiteX4" fmla="*/ 5398718 w 7390356"/>
              <a:gd name="connsiteY4" fmla="*/ 1227601 h 1660303"/>
              <a:gd name="connsiteX5" fmla="*/ 6338170 w 7390356"/>
              <a:gd name="connsiteY5" fmla="*/ 1653486 h 1660303"/>
              <a:gd name="connsiteX6" fmla="*/ 7390356 w 7390356"/>
              <a:gd name="connsiteY6" fmla="*/ 839294 h 1660303"/>
              <a:gd name="connsiteX0" fmla="*/ 0 w 7390356"/>
              <a:gd name="connsiteY0" fmla="*/ 216738 h 2221405"/>
              <a:gd name="connsiteX1" fmla="*/ 1628383 w 7390356"/>
              <a:gd name="connsiteY1" fmla="*/ 2220902 h 2221405"/>
              <a:gd name="connsiteX2" fmla="*/ 2267211 w 7390356"/>
              <a:gd name="connsiteY2" fmla="*/ 16322 h 2221405"/>
              <a:gd name="connsiteX3" fmla="*/ 3895594 w 7390356"/>
              <a:gd name="connsiteY3" fmla="*/ 1218820 h 2221405"/>
              <a:gd name="connsiteX4" fmla="*/ 5398718 w 7390356"/>
              <a:gd name="connsiteY4" fmla="*/ 1243872 h 2221405"/>
              <a:gd name="connsiteX5" fmla="*/ 6338170 w 7390356"/>
              <a:gd name="connsiteY5" fmla="*/ 1669757 h 2221405"/>
              <a:gd name="connsiteX6" fmla="*/ 7390356 w 7390356"/>
              <a:gd name="connsiteY6" fmla="*/ 855565 h 2221405"/>
              <a:gd name="connsiteX0" fmla="*/ 0 w 7390356"/>
              <a:gd name="connsiteY0" fmla="*/ 229133 h 2233864"/>
              <a:gd name="connsiteX1" fmla="*/ 1628383 w 7390356"/>
              <a:gd name="connsiteY1" fmla="*/ 2233297 h 2233864"/>
              <a:gd name="connsiteX2" fmla="*/ 2592887 w 7390356"/>
              <a:gd name="connsiteY2" fmla="*/ 16191 h 2233864"/>
              <a:gd name="connsiteX3" fmla="*/ 3895594 w 7390356"/>
              <a:gd name="connsiteY3" fmla="*/ 1231215 h 2233864"/>
              <a:gd name="connsiteX4" fmla="*/ 5398718 w 7390356"/>
              <a:gd name="connsiteY4" fmla="*/ 1256267 h 2233864"/>
              <a:gd name="connsiteX5" fmla="*/ 6338170 w 7390356"/>
              <a:gd name="connsiteY5" fmla="*/ 1682152 h 2233864"/>
              <a:gd name="connsiteX6" fmla="*/ 7390356 w 7390356"/>
              <a:gd name="connsiteY6" fmla="*/ 867960 h 2233864"/>
              <a:gd name="connsiteX0" fmla="*/ 0 w 7390356"/>
              <a:gd name="connsiteY0" fmla="*/ 214633 h 2219364"/>
              <a:gd name="connsiteX1" fmla="*/ 1628383 w 7390356"/>
              <a:gd name="connsiteY1" fmla="*/ 2218797 h 2219364"/>
              <a:gd name="connsiteX2" fmla="*/ 2592887 w 7390356"/>
              <a:gd name="connsiteY2" fmla="*/ 1691 h 2219364"/>
              <a:gd name="connsiteX3" fmla="*/ 4221271 w 7390356"/>
              <a:gd name="connsiteY3" fmla="*/ 1843017 h 2219364"/>
              <a:gd name="connsiteX4" fmla="*/ 5398718 w 7390356"/>
              <a:gd name="connsiteY4" fmla="*/ 1241767 h 2219364"/>
              <a:gd name="connsiteX5" fmla="*/ 6338170 w 7390356"/>
              <a:gd name="connsiteY5" fmla="*/ 1667652 h 2219364"/>
              <a:gd name="connsiteX6" fmla="*/ 7390356 w 7390356"/>
              <a:gd name="connsiteY6" fmla="*/ 853460 h 2219364"/>
              <a:gd name="connsiteX0" fmla="*/ 0 w 7390356"/>
              <a:gd name="connsiteY0" fmla="*/ 214633 h 2847131"/>
              <a:gd name="connsiteX1" fmla="*/ 1628383 w 7390356"/>
              <a:gd name="connsiteY1" fmla="*/ 2218797 h 2847131"/>
              <a:gd name="connsiteX2" fmla="*/ 2592887 w 7390356"/>
              <a:gd name="connsiteY2" fmla="*/ 1691 h 2847131"/>
              <a:gd name="connsiteX3" fmla="*/ 4221271 w 7390356"/>
              <a:gd name="connsiteY3" fmla="*/ 1843017 h 2847131"/>
              <a:gd name="connsiteX4" fmla="*/ 5398718 w 7390356"/>
              <a:gd name="connsiteY4" fmla="*/ 1241767 h 2847131"/>
              <a:gd name="connsiteX5" fmla="*/ 6162806 w 7390356"/>
              <a:gd name="connsiteY5" fmla="*/ 2845099 h 2847131"/>
              <a:gd name="connsiteX6" fmla="*/ 7390356 w 7390356"/>
              <a:gd name="connsiteY6" fmla="*/ 853460 h 2847131"/>
              <a:gd name="connsiteX0" fmla="*/ 0 w 7139835"/>
              <a:gd name="connsiteY0" fmla="*/ 338203 h 2990006"/>
              <a:gd name="connsiteX1" fmla="*/ 1628383 w 7139835"/>
              <a:gd name="connsiteY1" fmla="*/ 2342367 h 2990006"/>
              <a:gd name="connsiteX2" fmla="*/ 2592887 w 7139835"/>
              <a:gd name="connsiteY2" fmla="*/ 125261 h 2990006"/>
              <a:gd name="connsiteX3" fmla="*/ 4221271 w 7139835"/>
              <a:gd name="connsiteY3" fmla="*/ 1966587 h 2990006"/>
              <a:gd name="connsiteX4" fmla="*/ 5398718 w 7139835"/>
              <a:gd name="connsiteY4" fmla="*/ 1365337 h 2990006"/>
              <a:gd name="connsiteX5" fmla="*/ 6162806 w 7139835"/>
              <a:gd name="connsiteY5" fmla="*/ 2968669 h 2990006"/>
              <a:gd name="connsiteX6" fmla="*/ 7139835 w 7139835"/>
              <a:gd name="connsiteY6" fmla="*/ 0 h 2990006"/>
              <a:gd name="connsiteX0" fmla="*/ 0 w 7139835"/>
              <a:gd name="connsiteY0" fmla="*/ 338203 h 2989335"/>
              <a:gd name="connsiteX1" fmla="*/ 1628383 w 7139835"/>
              <a:gd name="connsiteY1" fmla="*/ 2342367 h 2989335"/>
              <a:gd name="connsiteX2" fmla="*/ 2592887 w 7139835"/>
              <a:gd name="connsiteY2" fmla="*/ 125261 h 2989335"/>
              <a:gd name="connsiteX3" fmla="*/ 4384109 w 7139835"/>
              <a:gd name="connsiteY3" fmla="*/ 2329841 h 2989335"/>
              <a:gd name="connsiteX4" fmla="*/ 5398718 w 7139835"/>
              <a:gd name="connsiteY4" fmla="*/ 1365337 h 2989335"/>
              <a:gd name="connsiteX5" fmla="*/ 6162806 w 7139835"/>
              <a:gd name="connsiteY5" fmla="*/ 2968669 h 2989335"/>
              <a:gd name="connsiteX6" fmla="*/ 7139835 w 7139835"/>
              <a:gd name="connsiteY6" fmla="*/ 0 h 2989335"/>
              <a:gd name="connsiteX0" fmla="*/ 0 w 7139835"/>
              <a:gd name="connsiteY0" fmla="*/ 338203 h 3229125"/>
              <a:gd name="connsiteX1" fmla="*/ 1628383 w 7139835"/>
              <a:gd name="connsiteY1" fmla="*/ 2342367 h 3229125"/>
              <a:gd name="connsiteX2" fmla="*/ 2592887 w 7139835"/>
              <a:gd name="connsiteY2" fmla="*/ 125261 h 3229125"/>
              <a:gd name="connsiteX3" fmla="*/ 4384109 w 7139835"/>
              <a:gd name="connsiteY3" fmla="*/ 2329841 h 3229125"/>
              <a:gd name="connsiteX4" fmla="*/ 5298509 w 7139835"/>
              <a:gd name="connsiteY4" fmla="*/ 3006247 h 3229125"/>
              <a:gd name="connsiteX5" fmla="*/ 6162806 w 7139835"/>
              <a:gd name="connsiteY5" fmla="*/ 2968669 h 3229125"/>
              <a:gd name="connsiteX6" fmla="*/ 7139835 w 7139835"/>
              <a:gd name="connsiteY6" fmla="*/ 0 h 32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835" h="3229125">
                <a:moveTo>
                  <a:pt x="0" y="338203"/>
                </a:moveTo>
                <a:cubicBezTo>
                  <a:pt x="398745" y="736948"/>
                  <a:pt x="1196235" y="2377857"/>
                  <a:pt x="1628383" y="2342367"/>
                </a:cubicBezTo>
                <a:cubicBezTo>
                  <a:pt x="2060531" y="2306877"/>
                  <a:pt x="2133599" y="127349"/>
                  <a:pt x="2592887" y="125261"/>
                </a:cubicBezTo>
                <a:cubicBezTo>
                  <a:pt x="3052175" y="123173"/>
                  <a:pt x="3933172" y="1849677"/>
                  <a:pt x="4384109" y="2329841"/>
                </a:cubicBezTo>
                <a:cubicBezTo>
                  <a:pt x="4835046" y="2810005"/>
                  <a:pt x="5002060" y="2899776"/>
                  <a:pt x="5298509" y="3006247"/>
                </a:cubicBezTo>
                <a:cubicBezTo>
                  <a:pt x="5594958" y="3112718"/>
                  <a:pt x="5855918" y="3469710"/>
                  <a:pt x="6162806" y="2968669"/>
                </a:cubicBezTo>
                <a:cubicBezTo>
                  <a:pt x="6469694" y="2467628"/>
                  <a:pt x="6438377" y="289142"/>
                  <a:pt x="7139835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gray">
          <a:xfrm>
            <a:off x="1169952" y="894585"/>
            <a:ext cx="6612003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It's like creating a completion function.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845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4479303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3.8 How to use the </a:t>
            </a:r>
            <a:r>
              <a:rPr lang="en-US" altLang="ja-JP" sz="2800" b="1" dirty="0" err="1" smtClean="0">
                <a:latin typeface="Meiryo UI" pitchFamily="50" charset="-128"/>
                <a:ea typeface="Meiryo UI" pitchFamily="50" charset="-128"/>
              </a:rPr>
              <a:t>NN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0" y="860390"/>
            <a:ext cx="91086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Learned </a:t>
            </a:r>
            <a:r>
              <a:rPr lang="en-US" altLang="ja-JP" sz="2800" b="1" dirty="0" err="1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NN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analyzes Ebata's Married life</a:t>
            </a:r>
            <a:endParaRPr lang="ja-JP" altLang="en-US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6" name="Picture 2" descr="http://image.itmedia.co.jp/ee/articles/1703/13/mm170313_ebata_tomoic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94"/>
            <a:ext cx="178968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右矢印 106"/>
          <p:cNvSpPr/>
          <p:nvPr/>
        </p:nvSpPr>
        <p:spPr>
          <a:xfrm>
            <a:off x="2195736" y="2996990"/>
            <a:ext cx="420013" cy="576064"/>
          </a:xfrm>
          <a:prstGeom prst="rightArrow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正方形/長方形 107"/>
          <p:cNvSpPr/>
          <p:nvPr/>
        </p:nvSpPr>
        <p:spPr>
          <a:xfrm>
            <a:off x="129493" y="1497660"/>
            <a:ext cx="223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Subject: </a:t>
            </a:r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Tomoichi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Ebata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09" name="グループ化 108"/>
          <p:cNvGrpSpPr/>
          <p:nvPr/>
        </p:nvGrpSpPr>
        <p:grpSpPr>
          <a:xfrm>
            <a:off x="2699793" y="1628838"/>
            <a:ext cx="6264695" cy="3168352"/>
            <a:chOff x="2699792" y="1988840"/>
            <a:chExt cx="6257875" cy="2922572"/>
          </a:xfrm>
        </p:grpSpPr>
        <p:sp>
          <p:nvSpPr>
            <p:cNvPr id="110" name="正方形/長方形 109"/>
            <p:cNvSpPr/>
            <p:nvPr/>
          </p:nvSpPr>
          <p:spPr>
            <a:xfrm>
              <a:off x="2713544" y="2566065"/>
              <a:ext cx="13544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200" b="1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X0</a:t>
              </a:r>
              <a:r>
                <a:rPr lang="en-US" altLang="ja-JP" sz="2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=0.5</a:t>
              </a:r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2699792" y="3298171"/>
              <a:ext cx="136815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200" b="1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X1</a:t>
              </a:r>
              <a:r>
                <a:rPr lang="en-US" altLang="ja-JP" sz="2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=0.7</a:t>
              </a:r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2699792" y="4078233"/>
              <a:ext cx="129614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200" b="1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X2</a:t>
              </a:r>
              <a:r>
                <a:rPr lang="en-US" altLang="ja-JP" sz="2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=0.8</a:t>
              </a:r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4984542" y="3229819"/>
              <a:ext cx="19442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14" name="円/楕円 196"/>
            <p:cNvSpPr/>
            <p:nvPr/>
          </p:nvSpPr>
          <p:spPr>
            <a:xfrm>
              <a:off x="4626768" y="2799560"/>
              <a:ext cx="305855" cy="30585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円/楕円 197"/>
            <p:cNvSpPr/>
            <p:nvPr/>
          </p:nvSpPr>
          <p:spPr>
            <a:xfrm>
              <a:off x="4626768" y="3307070"/>
              <a:ext cx="305855" cy="30585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円/楕円 198"/>
            <p:cNvSpPr/>
            <p:nvPr/>
          </p:nvSpPr>
          <p:spPr>
            <a:xfrm>
              <a:off x="4635175" y="3812921"/>
              <a:ext cx="305855" cy="30585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円/楕円 199"/>
            <p:cNvSpPr/>
            <p:nvPr/>
          </p:nvSpPr>
          <p:spPr>
            <a:xfrm>
              <a:off x="5604842" y="2310523"/>
              <a:ext cx="305855" cy="305855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円/楕円 200"/>
            <p:cNvSpPr/>
            <p:nvPr/>
          </p:nvSpPr>
          <p:spPr>
            <a:xfrm>
              <a:off x="5604842" y="2818033"/>
              <a:ext cx="305855" cy="305855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201"/>
            <p:cNvSpPr/>
            <p:nvPr/>
          </p:nvSpPr>
          <p:spPr>
            <a:xfrm>
              <a:off x="5613249" y="3323884"/>
              <a:ext cx="305855" cy="305855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202"/>
            <p:cNvSpPr/>
            <p:nvPr/>
          </p:nvSpPr>
          <p:spPr>
            <a:xfrm>
              <a:off x="5621656" y="3856614"/>
              <a:ext cx="305855" cy="305855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円/楕円 203"/>
            <p:cNvSpPr/>
            <p:nvPr/>
          </p:nvSpPr>
          <p:spPr>
            <a:xfrm>
              <a:off x="5621656" y="4364124"/>
              <a:ext cx="305855" cy="305855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円/楕円 204"/>
            <p:cNvSpPr/>
            <p:nvPr/>
          </p:nvSpPr>
          <p:spPr>
            <a:xfrm>
              <a:off x="6645082" y="2327337"/>
              <a:ext cx="305855" cy="305855"/>
            </a:xfrm>
            <a:prstGeom prst="ellipse">
              <a:avLst/>
            </a:prstGeom>
            <a:solidFill>
              <a:srgbClr val="FF99FF"/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円/楕円 205"/>
            <p:cNvSpPr/>
            <p:nvPr/>
          </p:nvSpPr>
          <p:spPr>
            <a:xfrm>
              <a:off x="6645082" y="2834847"/>
              <a:ext cx="305855" cy="305855"/>
            </a:xfrm>
            <a:prstGeom prst="ellipse">
              <a:avLst/>
            </a:prstGeom>
            <a:solidFill>
              <a:srgbClr val="FF99FF"/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4" name="直線矢印コネクタ 123"/>
            <p:cNvCxnSpPr>
              <a:stCxn id="114" idx="6"/>
              <a:endCxn id="117" idx="2"/>
            </p:cNvCxnSpPr>
            <p:nvPr/>
          </p:nvCxnSpPr>
          <p:spPr>
            <a:xfrm flipV="1">
              <a:off x="4932624" y="2463451"/>
              <a:ext cx="672218" cy="4890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矢印コネクタ 124"/>
            <p:cNvCxnSpPr>
              <a:stCxn id="114" idx="6"/>
              <a:endCxn id="118" idx="2"/>
            </p:cNvCxnSpPr>
            <p:nvPr/>
          </p:nvCxnSpPr>
          <p:spPr>
            <a:xfrm>
              <a:off x="4932624" y="2952488"/>
              <a:ext cx="672218" cy="184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矢印コネクタ 125"/>
            <p:cNvCxnSpPr>
              <a:stCxn id="114" idx="6"/>
              <a:endCxn id="119" idx="2"/>
            </p:cNvCxnSpPr>
            <p:nvPr/>
          </p:nvCxnSpPr>
          <p:spPr>
            <a:xfrm>
              <a:off x="4932624" y="2952488"/>
              <a:ext cx="680626" cy="5243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矢印コネクタ 126"/>
            <p:cNvCxnSpPr>
              <a:stCxn id="114" idx="6"/>
              <a:endCxn id="120" idx="2"/>
            </p:cNvCxnSpPr>
            <p:nvPr/>
          </p:nvCxnSpPr>
          <p:spPr>
            <a:xfrm>
              <a:off x="4932624" y="2952488"/>
              <a:ext cx="689033" cy="10570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矢印コネクタ 127"/>
            <p:cNvCxnSpPr>
              <a:stCxn id="114" idx="6"/>
              <a:endCxn id="121" idx="2"/>
            </p:cNvCxnSpPr>
            <p:nvPr/>
          </p:nvCxnSpPr>
          <p:spPr>
            <a:xfrm>
              <a:off x="4932624" y="2952488"/>
              <a:ext cx="689033" cy="15645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矢印コネクタ 128"/>
            <p:cNvCxnSpPr>
              <a:stCxn id="115" idx="6"/>
              <a:endCxn id="118" idx="2"/>
            </p:cNvCxnSpPr>
            <p:nvPr/>
          </p:nvCxnSpPr>
          <p:spPr>
            <a:xfrm flipV="1">
              <a:off x="4932624" y="2970960"/>
              <a:ext cx="672218" cy="4890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矢印コネクタ 129"/>
            <p:cNvCxnSpPr>
              <a:stCxn id="115" idx="6"/>
              <a:endCxn id="119" idx="2"/>
            </p:cNvCxnSpPr>
            <p:nvPr/>
          </p:nvCxnSpPr>
          <p:spPr>
            <a:xfrm>
              <a:off x="4932624" y="3459997"/>
              <a:ext cx="680626" cy="168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矢印コネクタ 130"/>
            <p:cNvCxnSpPr>
              <a:stCxn id="115" idx="6"/>
              <a:endCxn id="120" idx="2"/>
            </p:cNvCxnSpPr>
            <p:nvPr/>
          </p:nvCxnSpPr>
          <p:spPr>
            <a:xfrm>
              <a:off x="4932624" y="3459997"/>
              <a:ext cx="689033" cy="5495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矢印コネクタ 131"/>
            <p:cNvCxnSpPr>
              <a:stCxn id="115" idx="6"/>
              <a:endCxn id="121" idx="2"/>
            </p:cNvCxnSpPr>
            <p:nvPr/>
          </p:nvCxnSpPr>
          <p:spPr>
            <a:xfrm>
              <a:off x="4932624" y="3459997"/>
              <a:ext cx="689033" cy="10570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矢印コネクタ 132"/>
            <p:cNvCxnSpPr>
              <a:endCxn id="117" idx="2"/>
            </p:cNvCxnSpPr>
            <p:nvPr/>
          </p:nvCxnSpPr>
          <p:spPr>
            <a:xfrm flipV="1">
              <a:off x="4941031" y="2463451"/>
              <a:ext cx="663811" cy="10083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矢印コネクタ 133"/>
            <p:cNvCxnSpPr/>
            <p:nvPr/>
          </p:nvCxnSpPr>
          <p:spPr>
            <a:xfrm flipV="1">
              <a:off x="4932624" y="3454965"/>
              <a:ext cx="672218" cy="4890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矢印コネクタ 134"/>
            <p:cNvCxnSpPr/>
            <p:nvPr/>
          </p:nvCxnSpPr>
          <p:spPr>
            <a:xfrm>
              <a:off x="4932624" y="3944001"/>
              <a:ext cx="680626" cy="168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矢印コネクタ 135"/>
            <p:cNvCxnSpPr/>
            <p:nvPr/>
          </p:nvCxnSpPr>
          <p:spPr>
            <a:xfrm>
              <a:off x="4932624" y="3944001"/>
              <a:ext cx="689033" cy="5495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矢印コネクタ 136"/>
            <p:cNvCxnSpPr/>
            <p:nvPr/>
          </p:nvCxnSpPr>
          <p:spPr>
            <a:xfrm flipV="1">
              <a:off x="4941031" y="2947455"/>
              <a:ext cx="663811" cy="10083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矢印コネクタ 137"/>
            <p:cNvCxnSpPr>
              <a:stCxn id="116" idx="6"/>
              <a:endCxn id="117" idx="2"/>
            </p:cNvCxnSpPr>
            <p:nvPr/>
          </p:nvCxnSpPr>
          <p:spPr>
            <a:xfrm flipV="1">
              <a:off x="4941031" y="2463451"/>
              <a:ext cx="663811" cy="150239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矢印コネクタ 138"/>
            <p:cNvCxnSpPr>
              <a:stCxn id="117" idx="6"/>
              <a:endCxn id="122" idx="2"/>
            </p:cNvCxnSpPr>
            <p:nvPr/>
          </p:nvCxnSpPr>
          <p:spPr>
            <a:xfrm>
              <a:off x="5910698" y="2463451"/>
              <a:ext cx="734385" cy="168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矢印コネクタ 139"/>
            <p:cNvCxnSpPr>
              <a:stCxn id="118" idx="6"/>
              <a:endCxn id="122" idx="2"/>
            </p:cNvCxnSpPr>
            <p:nvPr/>
          </p:nvCxnSpPr>
          <p:spPr>
            <a:xfrm flipV="1">
              <a:off x="5910698" y="2480265"/>
              <a:ext cx="734385" cy="49069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矢印コネクタ 140"/>
            <p:cNvCxnSpPr>
              <a:stCxn id="119" idx="6"/>
              <a:endCxn id="122" idx="2"/>
            </p:cNvCxnSpPr>
            <p:nvPr/>
          </p:nvCxnSpPr>
          <p:spPr>
            <a:xfrm flipV="1">
              <a:off x="5919105" y="2480265"/>
              <a:ext cx="725978" cy="9965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矢印コネクタ 141"/>
            <p:cNvCxnSpPr>
              <a:stCxn id="120" idx="6"/>
              <a:endCxn id="122" idx="2"/>
            </p:cNvCxnSpPr>
            <p:nvPr/>
          </p:nvCxnSpPr>
          <p:spPr>
            <a:xfrm flipV="1">
              <a:off x="5927512" y="2480265"/>
              <a:ext cx="717570" cy="15292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矢印コネクタ 142"/>
            <p:cNvCxnSpPr>
              <a:stCxn id="121" idx="6"/>
              <a:endCxn id="122" idx="2"/>
            </p:cNvCxnSpPr>
            <p:nvPr/>
          </p:nvCxnSpPr>
          <p:spPr>
            <a:xfrm flipV="1">
              <a:off x="5927512" y="2480265"/>
              <a:ext cx="717570" cy="20367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矢印コネクタ 143"/>
            <p:cNvCxnSpPr>
              <a:stCxn id="117" idx="6"/>
              <a:endCxn id="123" idx="2"/>
            </p:cNvCxnSpPr>
            <p:nvPr/>
          </p:nvCxnSpPr>
          <p:spPr>
            <a:xfrm>
              <a:off x="5910698" y="2463451"/>
              <a:ext cx="734385" cy="5243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矢印コネクタ 144"/>
            <p:cNvCxnSpPr>
              <a:stCxn id="118" idx="6"/>
              <a:endCxn id="123" idx="2"/>
            </p:cNvCxnSpPr>
            <p:nvPr/>
          </p:nvCxnSpPr>
          <p:spPr>
            <a:xfrm>
              <a:off x="5910698" y="2970960"/>
              <a:ext cx="734385" cy="168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矢印コネクタ 145"/>
            <p:cNvCxnSpPr>
              <a:stCxn id="119" idx="6"/>
              <a:endCxn id="123" idx="2"/>
            </p:cNvCxnSpPr>
            <p:nvPr/>
          </p:nvCxnSpPr>
          <p:spPr>
            <a:xfrm flipV="1">
              <a:off x="5919105" y="2987774"/>
              <a:ext cx="725978" cy="4890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矢印コネクタ 146"/>
            <p:cNvCxnSpPr>
              <a:stCxn id="120" idx="6"/>
              <a:endCxn id="123" idx="2"/>
            </p:cNvCxnSpPr>
            <p:nvPr/>
          </p:nvCxnSpPr>
          <p:spPr>
            <a:xfrm flipV="1">
              <a:off x="5927512" y="2987774"/>
              <a:ext cx="717570" cy="10217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矢印コネクタ 226"/>
            <p:cNvCxnSpPr>
              <a:stCxn id="121" idx="6"/>
              <a:endCxn id="123" idx="2"/>
            </p:cNvCxnSpPr>
            <p:nvPr/>
          </p:nvCxnSpPr>
          <p:spPr>
            <a:xfrm flipV="1">
              <a:off x="5927512" y="2987774"/>
              <a:ext cx="717570" cy="15292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矢印コネクタ 227"/>
            <p:cNvCxnSpPr>
              <a:stCxn id="110" idx="3"/>
              <a:endCxn id="114" idx="2"/>
            </p:cNvCxnSpPr>
            <p:nvPr/>
          </p:nvCxnSpPr>
          <p:spPr>
            <a:xfrm>
              <a:off x="4067944" y="2781509"/>
              <a:ext cx="558824" cy="1709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矢印コネクタ 228"/>
            <p:cNvCxnSpPr>
              <a:stCxn id="111" idx="3"/>
              <a:endCxn id="115" idx="2"/>
            </p:cNvCxnSpPr>
            <p:nvPr/>
          </p:nvCxnSpPr>
          <p:spPr>
            <a:xfrm flipV="1">
              <a:off x="4067944" y="3459998"/>
              <a:ext cx="558824" cy="536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矢印コネクタ 229"/>
            <p:cNvCxnSpPr>
              <a:stCxn id="112" idx="3"/>
              <a:endCxn id="116" idx="2"/>
            </p:cNvCxnSpPr>
            <p:nvPr/>
          </p:nvCxnSpPr>
          <p:spPr>
            <a:xfrm flipV="1">
              <a:off x="3995936" y="3965849"/>
              <a:ext cx="639239" cy="3278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線矢印コネクタ 230"/>
            <p:cNvCxnSpPr>
              <a:stCxn id="122" idx="6"/>
            </p:cNvCxnSpPr>
            <p:nvPr/>
          </p:nvCxnSpPr>
          <p:spPr>
            <a:xfrm flipV="1">
              <a:off x="6950938" y="2276872"/>
              <a:ext cx="322669" cy="2033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円/楕円 237"/>
            <p:cNvSpPr/>
            <p:nvPr/>
          </p:nvSpPr>
          <p:spPr>
            <a:xfrm>
              <a:off x="6645082" y="3332291"/>
              <a:ext cx="305855" cy="305855"/>
            </a:xfrm>
            <a:prstGeom prst="ellipse">
              <a:avLst/>
            </a:prstGeom>
            <a:solidFill>
              <a:srgbClr val="FF99FF"/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円/楕円 238"/>
            <p:cNvSpPr/>
            <p:nvPr/>
          </p:nvSpPr>
          <p:spPr>
            <a:xfrm>
              <a:off x="6645082" y="3839800"/>
              <a:ext cx="305855" cy="305855"/>
            </a:xfrm>
            <a:prstGeom prst="ellipse">
              <a:avLst/>
            </a:prstGeom>
            <a:solidFill>
              <a:srgbClr val="FF99FF"/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4" name="直線矢印コネクタ 233"/>
            <p:cNvCxnSpPr>
              <a:stCxn id="117" idx="6"/>
              <a:endCxn id="232" idx="2"/>
            </p:cNvCxnSpPr>
            <p:nvPr/>
          </p:nvCxnSpPr>
          <p:spPr>
            <a:xfrm>
              <a:off x="5910698" y="2463451"/>
              <a:ext cx="734385" cy="10217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矢印コネクタ 234"/>
            <p:cNvCxnSpPr>
              <a:stCxn id="117" idx="6"/>
              <a:endCxn id="233" idx="2"/>
            </p:cNvCxnSpPr>
            <p:nvPr/>
          </p:nvCxnSpPr>
          <p:spPr>
            <a:xfrm>
              <a:off x="5910698" y="2463451"/>
              <a:ext cx="734385" cy="15292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線矢印コネクタ 235"/>
            <p:cNvCxnSpPr>
              <a:stCxn id="118" idx="6"/>
              <a:endCxn id="232" idx="2"/>
            </p:cNvCxnSpPr>
            <p:nvPr/>
          </p:nvCxnSpPr>
          <p:spPr>
            <a:xfrm>
              <a:off x="5910698" y="2970960"/>
              <a:ext cx="734385" cy="5142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線矢印コネクタ 236"/>
            <p:cNvCxnSpPr>
              <a:stCxn id="118" idx="6"/>
              <a:endCxn id="233" idx="2"/>
            </p:cNvCxnSpPr>
            <p:nvPr/>
          </p:nvCxnSpPr>
          <p:spPr>
            <a:xfrm>
              <a:off x="5910698" y="2970960"/>
              <a:ext cx="734385" cy="10217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線矢印コネクタ 237"/>
            <p:cNvCxnSpPr>
              <a:stCxn id="119" idx="6"/>
              <a:endCxn id="232" idx="2"/>
            </p:cNvCxnSpPr>
            <p:nvPr/>
          </p:nvCxnSpPr>
          <p:spPr>
            <a:xfrm>
              <a:off x="5919105" y="3476811"/>
              <a:ext cx="725978" cy="84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線矢印コネクタ 238"/>
            <p:cNvCxnSpPr>
              <a:stCxn id="119" idx="6"/>
              <a:endCxn id="233" idx="2"/>
            </p:cNvCxnSpPr>
            <p:nvPr/>
          </p:nvCxnSpPr>
          <p:spPr>
            <a:xfrm>
              <a:off x="5919105" y="3476811"/>
              <a:ext cx="725978" cy="5159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線矢印コネクタ 239"/>
            <p:cNvCxnSpPr>
              <a:stCxn id="120" idx="6"/>
              <a:endCxn id="232" idx="2"/>
            </p:cNvCxnSpPr>
            <p:nvPr/>
          </p:nvCxnSpPr>
          <p:spPr>
            <a:xfrm flipV="1">
              <a:off x="5927512" y="3485218"/>
              <a:ext cx="717570" cy="5243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線矢印コネクタ 240"/>
            <p:cNvCxnSpPr>
              <a:stCxn id="120" idx="6"/>
              <a:endCxn id="233" idx="2"/>
            </p:cNvCxnSpPr>
            <p:nvPr/>
          </p:nvCxnSpPr>
          <p:spPr>
            <a:xfrm flipV="1">
              <a:off x="5927512" y="3992728"/>
              <a:ext cx="717570" cy="168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線矢印コネクタ 241"/>
            <p:cNvCxnSpPr>
              <a:stCxn id="121" idx="6"/>
              <a:endCxn id="232" idx="2"/>
            </p:cNvCxnSpPr>
            <p:nvPr/>
          </p:nvCxnSpPr>
          <p:spPr>
            <a:xfrm flipV="1">
              <a:off x="5927512" y="3485218"/>
              <a:ext cx="717570" cy="10318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線矢印コネクタ 242"/>
            <p:cNvCxnSpPr>
              <a:stCxn id="121" idx="6"/>
              <a:endCxn id="233" idx="2"/>
            </p:cNvCxnSpPr>
            <p:nvPr/>
          </p:nvCxnSpPr>
          <p:spPr>
            <a:xfrm flipV="1">
              <a:off x="5927512" y="3992728"/>
              <a:ext cx="717570" cy="5243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線矢印コネクタ 243"/>
            <p:cNvCxnSpPr>
              <a:stCxn id="123" idx="6"/>
            </p:cNvCxnSpPr>
            <p:nvPr/>
          </p:nvCxnSpPr>
          <p:spPr>
            <a:xfrm flipV="1">
              <a:off x="6950938" y="2868499"/>
              <a:ext cx="322669" cy="1192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線矢印コネクタ 244"/>
            <p:cNvCxnSpPr/>
            <p:nvPr/>
          </p:nvCxnSpPr>
          <p:spPr>
            <a:xfrm flipV="1">
              <a:off x="6967752" y="3467627"/>
              <a:ext cx="305855" cy="7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線矢印コネクタ 245"/>
            <p:cNvCxnSpPr>
              <a:stCxn id="233" idx="6"/>
            </p:cNvCxnSpPr>
            <p:nvPr/>
          </p:nvCxnSpPr>
          <p:spPr>
            <a:xfrm>
              <a:off x="6950938" y="3992728"/>
              <a:ext cx="322669" cy="755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円/楕円 252"/>
            <p:cNvSpPr/>
            <p:nvPr/>
          </p:nvSpPr>
          <p:spPr>
            <a:xfrm>
              <a:off x="6645082" y="4347310"/>
              <a:ext cx="305855" cy="305855"/>
            </a:xfrm>
            <a:prstGeom prst="ellipse">
              <a:avLst/>
            </a:prstGeom>
            <a:solidFill>
              <a:srgbClr val="FF99FF"/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8" name="直線矢印コネクタ 247"/>
            <p:cNvCxnSpPr>
              <a:stCxn id="117" idx="6"/>
              <a:endCxn id="247" idx="2"/>
            </p:cNvCxnSpPr>
            <p:nvPr/>
          </p:nvCxnSpPr>
          <p:spPr>
            <a:xfrm>
              <a:off x="5910698" y="2463451"/>
              <a:ext cx="734385" cy="20367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線矢印コネクタ 248"/>
            <p:cNvCxnSpPr>
              <a:stCxn id="118" idx="6"/>
              <a:endCxn id="247" idx="2"/>
            </p:cNvCxnSpPr>
            <p:nvPr/>
          </p:nvCxnSpPr>
          <p:spPr>
            <a:xfrm>
              <a:off x="5910698" y="2970960"/>
              <a:ext cx="734385" cy="15292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線矢印コネクタ 249"/>
            <p:cNvCxnSpPr>
              <a:stCxn id="119" idx="6"/>
              <a:endCxn id="247" idx="2"/>
            </p:cNvCxnSpPr>
            <p:nvPr/>
          </p:nvCxnSpPr>
          <p:spPr>
            <a:xfrm>
              <a:off x="5919105" y="3476811"/>
              <a:ext cx="725978" cy="10234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線矢印コネクタ 250"/>
            <p:cNvCxnSpPr>
              <a:stCxn id="120" idx="6"/>
              <a:endCxn id="247" idx="2"/>
            </p:cNvCxnSpPr>
            <p:nvPr/>
          </p:nvCxnSpPr>
          <p:spPr>
            <a:xfrm>
              <a:off x="5927512" y="4009542"/>
              <a:ext cx="717570" cy="49069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線矢印コネクタ 251"/>
            <p:cNvCxnSpPr>
              <a:stCxn id="121" idx="6"/>
              <a:endCxn id="247" idx="2"/>
            </p:cNvCxnSpPr>
            <p:nvPr/>
          </p:nvCxnSpPr>
          <p:spPr>
            <a:xfrm flipV="1">
              <a:off x="5927512" y="4500237"/>
              <a:ext cx="717570" cy="168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線矢印コネクタ 252"/>
            <p:cNvCxnSpPr>
              <a:stCxn id="247" idx="6"/>
            </p:cNvCxnSpPr>
            <p:nvPr/>
          </p:nvCxnSpPr>
          <p:spPr>
            <a:xfrm>
              <a:off x="6950938" y="4500237"/>
              <a:ext cx="256821" cy="1160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正方形/長方形 253"/>
            <p:cNvSpPr/>
            <p:nvPr/>
          </p:nvSpPr>
          <p:spPr>
            <a:xfrm>
              <a:off x="5488598" y="3229819"/>
              <a:ext cx="19442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55" name="正方形/長方形 254"/>
            <p:cNvSpPr/>
            <p:nvPr/>
          </p:nvSpPr>
          <p:spPr>
            <a:xfrm>
              <a:off x="7387770" y="1988840"/>
              <a:ext cx="150470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200" b="1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Y0</a:t>
              </a:r>
              <a:r>
                <a:rPr lang="en-US" altLang="ja-JP" sz="2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=0.92</a:t>
              </a:r>
              <a:endPara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56" name="正方形/長方形 255"/>
            <p:cNvSpPr/>
            <p:nvPr/>
          </p:nvSpPr>
          <p:spPr>
            <a:xfrm>
              <a:off x="7387770" y="2611761"/>
              <a:ext cx="150470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200" b="1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Y1</a:t>
              </a:r>
              <a:r>
                <a:rPr lang="en-US" altLang="ja-JP" sz="2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=0.72</a:t>
              </a:r>
              <a:endPara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57" name="正方形/長方形 256"/>
            <p:cNvSpPr/>
            <p:nvPr/>
          </p:nvSpPr>
          <p:spPr>
            <a:xfrm>
              <a:off x="7387770" y="3234682"/>
              <a:ext cx="150470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200" b="1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Y2</a:t>
              </a:r>
              <a:r>
                <a:rPr lang="en-US" altLang="ja-JP" sz="2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=0.68</a:t>
              </a:r>
              <a:endPara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58" name="正方形/長方形 257"/>
            <p:cNvSpPr/>
            <p:nvPr/>
          </p:nvSpPr>
          <p:spPr>
            <a:xfrm>
              <a:off x="7387770" y="3857604"/>
              <a:ext cx="150470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200" b="1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Y3</a:t>
              </a:r>
              <a:r>
                <a:rPr lang="en-US" altLang="ja-JP" sz="2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=0.53</a:t>
              </a:r>
              <a:endPara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59" name="正方形/長方形 258"/>
            <p:cNvSpPr/>
            <p:nvPr/>
          </p:nvSpPr>
          <p:spPr>
            <a:xfrm>
              <a:off x="7380312" y="4480525"/>
              <a:ext cx="157735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200" b="1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Y4</a:t>
              </a:r>
              <a:r>
                <a:rPr lang="en-US" altLang="ja-JP" sz="2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=0.52</a:t>
              </a:r>
              <a:endPara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cxnSp>
        <p:nvCxnSpPr>
          <p:cNvPr id="5" name="直線コネクタ 4"/>
          <p:cNvCxnSpPr/>
          <p:nvPr/>
        </p:nvCxnSpPr>
        <p:spPr>
          <a:xfrm>
            <a:off x="7385414" y="2037593"/>
            <a:ext cx="151381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コネクタ 259"/>
          <p:cNvCxnSpPr/>
          <p:nvPr/>
        </p:nvCxnSpPr>
        <p:spPr>
          <a:xfrm>
            <a:off x="7385414" y="2741817"/>
            <a:ext cx="151381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メモ 260"/>
          <p:cNvSpPr/>
          <p:nvPr/>
        </p:nvSpPr>
        <p:spPr>
          <a:xfrm>
            <a:off x="113191" y="5149638"/>
            <a:ext cx="8979137" cy="100332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63500">
            <a:noFill/>
            <a:headEnd w="sm" len="med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Summary: </a:t>
            </a:r>
            <a:endParaRPr lang="en-US" altLang="ja-JP" sz="2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Overall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the subjects' marriages contain risks, especially in the areas of "</a:t>
            </a:r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Accuracy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" and "</a:t>
            </a:r>
            <a:r>
              <a:rPr lang="en-US" altLang="ja-JP" sz="20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Honesty</a:t>
            </a:r>
            <a:r>
              <a:rPr lang="en-US" altLang="ja-JP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”….</a:t>
            </a:r>
            <a:endParaRPr kumimoji="1"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2" name="正方形/長方形 261"/>
          <p:cNvSpPr/>
          <p:nvPr/>
        </p:nvSpPr>
        <p:spPr>
          <a:xfrm>
            <a:off x="125469" y="4757130"/>
            <a:ext cx="3640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 report (example)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3" name="タイトル 1"/>
          <p:cNvSpPr txBox="1">
            <a:spLocks/>
          </p:cNvSpPr>
          <p:nvPr/>
        </p:nvSpPr>
        <p:spPr bwMode="gray">
          <a:xfrm>
            <a:off x="30695" y="6218240"/>
            <a:ext cx="907793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...and, well, this is how it will be used.</a:t>
            </a:r>
          </a:p>
        </p:txBody>
      </p:sp>
    </p:spTree>
    <p:extLst>
      <p:ext uri="{BB962C8B-B14F-4D97-AF65-F5344CB8AC3E}">
        <p14:creationId xmlns:p14="http://schemas.microsoft.com/office/powerpoint/2010/main" val="124931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3490817" y="2359719"/>
            <a:ext cx="381653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,…,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= f(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</a:t>
            </a:r>
            <a:r>
              <a:rPr lang="en-US" altLang="ja-JP" sz="2000" b="1" baseline="-25000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7" name="Picture 6" descr="http://www.kobore.net/swe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49" y="1772770"/>
            <a:ext cx="1384241" cy="128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http://www.kobore.net/worker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1909458"/>
            <a:ext cx="1111693" cy="12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http://www.kobore.net/worker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34" y="1507964"/>
            <a:ext cx="992858" cy="18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8" descr="http://www.kobore.net/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986">
            <a:off x="1558286" y="3877698"/>
            <a:ext cx="1705795" cy="15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2" descr="http://www.kobore.net/aski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54" y="3818999"/>
            <a:ext cx="1205613" cy="170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4" descr="http://www.kobore.net/suspiciou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55" y="4671660"/>
            <a:ext cx="970594" cy="178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age.itmedia.co.jp/ee/articles/1703/13/mm170313_ebata_tomoich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633" y="4892350"/>
            <a:ext cx="980456" cy="126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矢印コネクタ 4"/>
          <p:cNvCxnSpPr>
            <a:stCxn id="11" idx="0"/>
          </p:cNvCxnSpPr>
          <p:nvPr/>
        </p:nvCxnSpPr>
        <p:spPr>
          <a:xfrm flipV="1">
            <a:off x="4099861" y="3326165"/>
            <a:ext cx="0" cy="1566185"/>
          </a:xfrm>
          <a:prstGeom prst="straightConnector1">
            <a:avLst/>
          </a:prstGeom>
          <a:ln w="635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3643463" y="2620793"/>
            <a:ext cx="10342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600" b="1" dirty="0">
                <a:solidFill>
                  <a:srgbClr val="FF0000"/>
                </a:solidFill>
              </a:rPr>
              <a:t>×</a:t>
            </a:r>
            <a:endParaRPr kumimoji="1" lang="ja-JP" altLang="en-US" sz="6600" b="1" dirty="0">
              <a:solidFill>
                <a:srgbClr val="FF0000"/>
              </a:solidFill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 bwMode="gray">
          <a:xfrm>
            <a:off x="1169952" y="894585"/>
            <a:ext cx="7254358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Putting values into the completion function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フリーフォーム 17"/>
          <p:cNvSpPr/>
          <p:nvPr/>
        </p:nvSpPr>
        <p:spPr>
          <a:xfrm>
            <a:off x="814192" y="2417521"/>
            <a:ext cx="7139835" cy="3229125"/>
          </a:xfrm>
          <a:custGeom>
            <a:avLst/>
            <a:gdLst>
              <a:gd name="connsiteX0" fmla="*/ 0 w 7716033"/>
              <a:gd name="connsiteY0" fmla="*/ 522054 h 1499088"/>
              <a:gd name="connsiteX1" fmla="*/ 1478071 w 7716033"/>
              <a:gd name="connsiteY1" fmla="*/ 734996 h 1499088"/>
              <a:gd name="connsiteX2" fmla="*/ 2730674 w 7716033"/>
              <a:gd name="connsiteY2" fmla="*/ 471950 h 1499088"/>
              <a:gd name="connsiteX3" fmla="*/ 4221271 w 7716033"/>
              <a:gd name="connsiteY3" fmla="*/ 872783 h 1499088"/>
              <a:gd name="connsiteX4" fmla="*/ 5611660 w 7716033"/>
              <a:gd name="connsiteY4" fmla="*/ 8487 h 1499088"/>
              <a:gd name="connsiteX5" fmla="*/ 6638795 w 7716033"/>
              <a:gd name="connsiteY5" fmla="*/ 1499084 h 1499088"/>
              <a:gd name="connsiteX6" fmla="*/ 7716033 w 7716033"/>
              <a:gd name="connsiteY6" fmla="*/ 21013 h 1499088"/>
              <a:gd name="connsiteX0" fmla="*/ 0 w 7716033"/>
              <a:gd name="connsiteY0" fmla="*/ 513713 h 873258"/>
              <a:gd name="connsiteX1" fmla="*/ 1478071 w 7716033"/>
              <a:gd name="connsiteY1" fmla="*/ 726655 h 873258"/>
              <a:gd name="connsiteX2" fmla="*/ 2730674 w 7716033"/>
              <a:gd name="connsiteY2" fmla="*/ 463609 h 873258"/>
              <a:gd name="connsiteX3" fmla="*/ 4221271 w 7716033"/>
              <a:gd name="connsiteY3" fmla="*/ 864442 h 873258"/>
              <a:gd name="connsiteX4" fmla="*/ 5611660 w 7716033"/>
              <a:gd name="connsiteY4" fmla="*/ 146 h 873258"/>
              <a:gd name="connsiteX5" fmla="*/ 6651321 w 7716033"/>
              <a:gd name="connsiteY5" fmla="*/ 789285 h 873258"/>
              <a:gd name="connsiteX6" fmla="*/ 7716033 w 7716033"/>
              <a:gd name="connsiteY6" fmla="*/ 12672 h 873258"/>
              <a:gd name="connsiteX0" fmla="*/ 0 w 7703507"/>
              <a:gd name="connsiteY0" fmla="*/ 513722 h 873267"/>
              <a:gd name="connsiteX1" fmla="*/ 1478071 w 7703507"/>
              <a:gd name="connsiteY1" fmla="*/ 726664 h 873267"/>
              <a:gd name="connsiteX2" fmla="*/ 2730674 w 7703507"/>
              <a:gd name="connsiteY2" fmla="*/ 463618 h 873267"/>
              <a:gd name="connsiteX3" fmla="*/ 4221271 w 7703507"/>
              <a:gd name="connsiteY3" fmla="*/ 864451 h 873267"/>
              <a:gd name="connsiteX4" fmla="*/ 5611660 w 7703507"/>
              <a:gd name="connsiteY4" fmla="*/ 155 h 873267"/>
              <a:gd name="connsiteX5" fmla="*/ 6651321 w 7703507"/>
              <a:gd name="connsiteY5" fmla="*/ 789294 h 873267"/>
              <a:gd name="connsiteX6" fmla="*/ 7703507 w 7703507"/>
              <a:gd name="connsiteY6" fmla="*/ 313305 h 873267"/>
              <a:gd name="connsiteX0" fmla="*/ 0 w 7703507"/>
              <a:gd name="connsiteY0" fmla="*/ 513722 h 873267"/>
              <a:gd name="connsiteX1" fmla="*/ 1478071 w 7703507"/>
              <a:gd name="connsiteY1" fmla="*/ 726664 h 873267"/>
              <a:gd name="connsiteX2" fmla="*/ 2730674 w 7703507"/>
              <a:gd name="connsiteY2" fmla="*/ 463618 h 873267"/>
              <a:gd name="connsiteX3" fmla="*/ 4221271 w 7703507"/>
              <a:gd name="connsiteY3" fmla="*/ 864451 h 873267"/>
              <a:gd name="connsiteX4" fmla="*/ 5611660 w 7703507"/>
              <a:gd name="connsiteY4" fmla="*/ 155 h 873267"/>
              <a:gd name="connsiteX5" fmla="*/ 6651321 w 7703507"/>
              <a:gd name="connsiteY5" fmla="*/ 789294 h 873267"/>
              <a:gd name="connsiteX6" fmla="*/ 7703507 w 7703507"/>
              <a:gd name="connsiteY6" fmla="*/ 313305 h 873267"/>
              <a:gd name="connsiteX0" fmla="*/ 0 w 7703507"/>
              <a:gd name="connsiteY0" fmla="*/ 200417 h 551661"/>
              <a:gd name="connsiteX1" fmla="*/ 1478071 w 7703507"/>
              <a:gd name="connsiteY1" fmla="*/ 413359 h 551661"/>
              <a:gd name="connsiteX2" fmla="*/ 2730674 w 7703507"/>
              <a:gd name="connsiteY2" fmla="*/ 150313 h 551661"/>
              <a:gd name="connsiteX3" fmla="*/ 4221271 w 7703507"/>
              <a:gd name="connsiteY3" fmla="*/ 551146 h 551661"/>
              <a:gd name="connsiteX4" fmla="*/ 5611660 w 7703507"/>
              <a:gd name="connsiteY4" fmla="*/ 50105 h 551661"/>
              <a:gd name="connsiteX5" fmla="*/ 6651321 w 7703507"/>
              <a:gd name="connsiteY5" fmla="*/ 475989 h 551661"/>
              <a:gd name="connsiteX6" fmla="*/ 7703507 w 7703507"/>
              <a:gd name="connsiteY6" fmla="*/ 0 h 551661"/>
              <a:gd name="connsiteX0" fmla="*/ 0 w 7703507"/>
              <a:gd name="connsiteY0" fmla="*/ 200417 h 476113"/>
              <a:gd name="connsiteX1" fmla="*/ 1478071 w 7703507"/>
              <a:gd name="connsiteY1" fmla="*/ 413359 h 476113"/>
              <a:gd name="connsiteX2" fmla="*/ 2730674 w 7703507"/>
              <a:gd name="connsiteY2" fmla="*/ 150313 h 476113"/>
              <a:gd name="connsiteX3" fmla="*/ 4208745 w 7703507"/>
              <a:gd name="connsiteY3" fmla="*/ 363255 h 476113"/>
              <a:gd name="connsiteX4" fmla="*/ 5611660 w 7703507"/>
              <a:gd name="connsiteY4" fmla="*/ 50105 h 476113"/>
              <a:gd name="connsiteX5" fmla="*/ 6651321 w 7703507"/>
              <a:gd name="connsiteY5" fmla="*/ 475989 h 476113"/>
              <a:gd name="connsiteX6" fmla="*/ 7703507 w 7703507"/>
              <a:gd name="connsiteY6" fmla="*/ 0 h 476113"/>
              <a:gd name="connsiteX0" fmla="*/ 0 w 7615825"/>
              <a:gd name="connsiteY0" fmla="*/ 0 h 526217"/>
              <a:gd name="connsiteX1" fmla="*/ 1390389 w 7615825"/>
              <a:gd name="connsiteY1" fmla="*/ 463463 h 526217"/>
              <a:gd name="connsiteX2" fmla="*/ 2642992 w 7615825"/>
              <a:gd name="connsiteY2" fmla="*/ 200417 h 526217"/>
              <a:gd name="connsiteX3" fmla="*/ 4121063 w 7615825"/>
              <a:gd name="connsiteY3" fmla="*/ 413359 h 526217"/>
              <a:gd name="connsiteX4" fmla="*/ 5523978 w 7615825"/>
              <a:gd name="connsiteY4" fmla="*/ 100209 h 526217"/>
              <a:gd name="connsiteX5" fmla="*/ 6563639 w 7615825"/>
              <a:gd name="connsiteY5" fmla="*/ 526093 h 526217"/>
              <a:gd name="connsiteX6" fmla="*/ 7615825 w 7615825"/>
              <a:gd name="connsiteY6" fmla="*/ 50104 h 526217"/>
              <a:gd name="connsiteX0" fmla="*/ 0 w 7615825"/>
              <a:gd name="connsiteY0" fmla="*/ 789187 h 1315404"/>
              <a:gd name="connsiteX1" fmla="*/ 1390389 w 7615825"/>
              <a:gd name="connsiteY1" fmla="*/ 1252650 h 1315404"/>
              <a:gd name="connsiteX2" fmla="*/ 2492680 w 7615825"/>
              <a:gd name="connsiteY2" fmla="*/ 48 h 1315404"/>
              <a:gd name="connsiteX3" fmla="*/ 4121063 w 7615825"/>
              <a:gd name="connsiteY3" fmla="*/ 1202546 h 1315404"/>
              <a:gd name="connsiteX4" fmla="*/ 5523978 w 7615825"/>
              <a:gd name="connsiteY4" fmla="*/ 889396 h 1315404"/>
              <a:gd name="connsiteX5" fmla="*/ 6563639 w 7615825"/>
              <a:gd name="connsiteY5" fmla="*/ 1315280 h 1315404"/>
              <a:gd name="connsiteX6" fmla="*/ 7615825 w 7615825"/>
              <a:gd name="connsiteY6" fmla="*/ 839291 h 1315404"/>
              <a:gd name="connsiteX0" fmla="*/ 0 w 7615825"/>
              <a:gd name="connsiteY0" fmla="*/ 789190 h 1332843"/>
              <a:gd name="connsiteX1" fmla="*/ 1390389 w 7615825"/>
              <a:gd name="connsiteY1" fmla="*/ 1252653 h 1332843"/>
              <a:gd name="connsiteX2" fmla="*/ 2492680 w 7615825"/>
              <a:gd name="connsiteY2" fmla="*/ 51 h 1332843"/>
              <a:gd name="connsiteX3" fmla="*/ 4121063 w 7615825"/>
              <a:gd name="connsiteY3" fmla="*/ 1202549 h 1332843"/>
              <a:gd name="connsiteX4" fmla="*/ 5624187 w 7615825"/>
              <a:gd name="connsiteY4" fmla="*/ 1227601 h 1332843"/>
              <a:gd name="connsiteX5" fmla="*/ 6563639 w 7615825"/>
              <a:gd name="connsiteY5" fmla="*/ 1315283 h 1332843"/>
              <a:gd name="connsiteX6" fmla="*/ 7615825 w 7615825"/>
              <a:gd name="connsiteY6" fmla="*/ 839294 h 1332843"/>
              <a:gd name="connsiteX0" fmla="*/ 0 w 7615825"/>
              <a:gd name="connsiteY0" fmla="*/ 789190 h 1660303"/>
              <a:gd name="connsiteX1" fmla="*/ 1390389 w 7615825"/>
              <a:gd name="connsiteY1" fmla="*/ 1252653 h 1660303"/>
              <a:gd name="connsiteX2" fmla="*/ 2492680 w 7615825"/>
              <a:gd name="connsiteY2" fmla="*/ 51 h 1660303"/>
              <a:gd name="connsiteX3" fmla="*/ 4121063 w 7615825"/>
              <a:gd name="connsiteY3" fmla="*/ 1202549 h 1660303"/>
              <a:gd name="connsiteX4" fmla="*/ 5624187 w 7615825"/>
              <a:gd name="connsiteY4" fmla="*/ 1227601 h 1660303"/>
              <a:gd name="connsiteX5" fmla="*/ 6563639 w 7615825"/>
              <a:gd name="connsiteY5" fmla="*/ 1653486 h 1660303"/>
              <a:gd name="connsiteX6" fmla="*/ 7615825 w 7615825"/>
              <a:gd name="connsiteY6" fmla="*/ 839294 h 1660303"/>
              <a:gd name="connsiteX0" fmla="*/ 0 w 7390356"/>
              <a:gd name="connsiteY0" fmla="*/ 200467 h 1660303"/>
              <a:gd name="connsiteX1" fmla="*/ 1164920 w 7390356"/>
              <a:gd name="connsiteY1" fmla="*/ 1252653 h 1660303"/>
              <a:gd name="connsiteX2" fmla="*/ 2267211 w 7390356"/>
              <a:gd name="connsiteY2" fmla="*/ 51 h 1660303"/>
              <a:gd name="connsiteX3" fmla="*/ 3895594 w 7390356"/>
              <a:gd name="connsiteY3" fmla="*/ 1202549 h 1660303"/>
              <a:gd name="connsiteX4" fmla="*/ 5398718 w 7390356"/>
              <a:gd name="connsiteY4" fmla="*/ 1227601 h 1660303"/>
              <a:gd name="connsiteX5" fmla="*/ 6338170 w 7390356"/>
              <a:gd name="connsiteY5" fmla="*/ 1653486 h 1660303"/>
              <a:gd name="connsiteX6" fmla="*/ 7390356 w 7390356"/>
              <a:gd name="connsiteY6" fmla="*/ 839294 h 1660303"/>
              <a:gd name="connsiteX0" fmla="*/ 0 w 7390356"/>
              <a:gd name="connsiteY0" fmla="*/ 200467 h 1660303"/>
              <a:gd name="connsiteX1" fmla="*/ 1164920 w 7390356"/>
              <a:gd name="connsiteY1" fmla="*/ 1252653 h 1660303"/>
              <a:gd name="connsiteX2" fmla="*/ 2267211 w 7390356"/>
              <a:gd name="connsiteY2" fmla="*/ 51 h 1660303"/>
              <a:gd name="connsiteX3" fmla="*/ 3895594 w 7390356"/>
              <a:gd name="connsiteY3" fmla="*/ 1202549 h 1660303"/>
              <a:gd name="connsiteX4" fmla="*/ 5398718 w 7390356"/>
              <a:gd name="connsiteY4" fmla="*/ 1227601 h 1660303"/>
              <a:gd name="connsiteX5" fmla="*/ 6338170 w 7390356"/>
              <a:gd name="connsiteY5" fmla="*/ 1653486 h 1660303"/>
              <a:gd name="connsiteX6" fmla="*/ 7390356 w 7390356"/>
              <a:gd name="connsiteY6" fmla="*/ 839294 h 1660303"/>
              <a:gd name="connsiteX0" fmla="*/ 0 w 7390356"/>
              <a:gd name="connsiteY0" fmla="*/ 216738 h 2221405"/>
              <a:gd name="connsiteX1" fmla="*/ 1628383 w 7390356"/>
              <a:gd name="connsiteY1" fmla="*/ 2220902 h 2221405"/>
              <a:gd name="connsiteX2" fmla="*/ 2267211 w 7390356"/>
              <a:gd name="connsiteY2" fmla="*/ 16322 h 2221405"/>
              <a:gd name="connsiteX3" fmla="*/ 3895594 w 7390356"/>
              <a:gd name="connsiteY3" fmla="*/ 1218820 h 2221405"/>
              <a:gd name="connsiteX4" fmla="*/ 5398718 w 7390356"/>
              <a:gd name="connsiteY4" fmla="*/ 1243872 h 2221405"/>
              <a:gd name="connsiteX5" fmla="*/ 6338170 w 7390356"/>
              <a:gd name="connsiteY5" fmla="*/ 1669757 h 2221405"/>
              <a:gd name="connsiteX6" fmla="*/ 7390356 w 7390356"/>
              <a:gd name="connsiteY6" fmla="*/ 855565 h 2221405"/>
              <a:gd name="connsiteX0" fmla="*/ 0 w 7390356"/>
              <a:gd name="connsiteY0" fmla="*/ 229133 h 2233864"/>
              <a:gd name="connsiteX1" fmla="*/ 1628383 w 7390356"/>
              <a:gd name="connsiteY1" fmla="*/ 2233297 h 2233864"/>
              <a:gd name="connsiteX2" fmla="*/ 2592887 w 7390356"/>
              <a:gd name="connsiteY2" fmla="*/ 16191 h 2233864"/>
              <a:gd name="connsiteX3" fmla="*/ 3895594 w 7390356"/>
              <a:gd name="connsiteY3" fmla="*/ 1231215 h 2233864"/>
              <a:gd name="connsiteX4" fmla="*/ 5398718 w 7390356"/>
              <a:gd name="connsiteY4" fmla="*/ 1256267 h 2233864"/>
              <a:gd name="connsiteX5" fmla="*/ 6338170 w 7390356"/>
              <a:gd name="connsiteY5" fmla="*/ 1682152 h 2233864"/>
              <a:gd name="connsiteX6" fmla="*/ 7390356 w 7390356"/>
              <a:gd name="connsiteY6" fmla="*/ 867960 h 2233864"/>
              <a:gd name="connsiteX0" fmla="*/ 0 w 7390356"/>
              <a:gd name="connsiteY0" fmla="*/ 214633 h 2219364"/>
              <a:gd name="connsiteX1" fmla="*/ 1628383 w 7390356"/>
              <a:gd name="connsiteY1" fmla="*/ 2218797 h 2219364"/>
              <a:gd name="connsiteX2" fmla="*/ 2592887 w 7390356"/>
              <a:gd name="connsiteY2" fmla="*/ 1691 h 2219364"/>
              <a:gd name="connsiteX3" fmla="*/ 4221271 w 7390356"/>
              <a:gd name="connsiteY3" fmla="*/ 1843017 h 2219364"/>
              <a:gd name="connsiteX4" fmla="*/ 5398718 w 7390356"/>
              <a:gd name="connsiteY4" fmla="*/ 1241767 h 2219364"/>
              <a:gd name="connsiteX5" fmla="*/ 6338170 w 7390356"/>
              <a:gd name="connsiteY5" fmla="*/ 1667652 h 2219364"/>
              <a:gd name="connsiteX6" fmla="*/ 7390356 w 7390356"/>
              <a:gd name="connsiteY6" fmla="*/ 853460 h 2219364"/>
              <a:gd name="connsiteX0" fmla="*/ 0 w 7390356"/>
              <a:gd name="connsiteY0" fmla="*/ 214633 h 2847131"/>
              <a:gd name="connsiteX1" fmla="*/ 1628383 w 7390356"/>
              <a:gd name="connsiteY1" fmla="*/ 2218797 h 2847131"/>
              <a:gd name="connsiteX2" fmla="*/ 2592887 w 7390356"/>
              <a:gd name="connsiteY2" fmla="*/ 1691 h 2847131"/>
              <a:gd name="connsiteX3" fmla="*/ 4221271 w 7390356"/>
              <a:gd name="connsiteY3" fmla="*/ 1843017 h 2847131"/>
              <a:gd name="connsiteX4" fmla="*/ 5398718 w 7390356"/>
              <a:gd name="connsiteY4" fmla="*/ 1241767 h 2847131"/>
              <a:gd name="connsiteX5" fmla="*/ 6162806 w 7390356"/>
              <a:gd name="connsiteY5" fmla="*/ 2845099 h 2847131"/>
              <a:gd name="connsiteX6" fmla="*/ 7390356 w 7390356"/>
              <a:gd name="connsiteY6" fmla="*/ 853460 h 2847131"/>
              <a:gd name="connsiteX0" fmla="*/ 0 w 7139835"/>
              <a:gd name="connsiteY0" fmla="*/ 338203 h 2990006"/>
              <a:gd name="connsiteX1" fmla="*/ 1628383 w 7139835"/>
              <a:gd name="connsiteY1" fmla="*/ 2342367 h 2990006"/>
              <a:gd name="connsiteX2" fmla="*/ 2592887 w 7139835"/>
              <a:gd name="connsiteY2" fmla="*/ 125261 h 2990006"/>
              <a:gd name="connsiteX3" fmla="*/ 4221271 w 7139835"/>
              <a:gd name="connsiteY3" fmla="*/ 1966587 h 2990006"/>
              <a:gd name="connsiteX4" fmla="*/ 5398718 w 7139835"/>
              <a:gd name="connsiteY4" fmla="*/ 1365337 h 2990006"/>
              <a:gd name="connsiteX5" fmla="*/ 6162806 w 7139835"/>
              <a:gd name="connsiteY5" fmla="*/ 2968669 h 2990006"/>
              <a:gd name="connsiteX6" fmla="*/ 7139835 w 7139835"/>
              <a:gd name="connsiteY6" fmla="*/ 0 h 2990006"/>
              <a:gd name="connsiteX0" fmla="*/ 0 w 7139835"/>
              <a:gd name="connsiteY0" fmla="*/ 338203 h 2989335"/>
              <a:gd name="connsiteX1" fmla="*/ 1628383 w 7139835"/>
              <a:gd name="connsiteY1" fmla="*/ 2342367 h 2989335"/>
              <a:gd name="connsiteX2" fmla="*/ 2592887 w 7139835"/>
              <a:gd name="connsiteY2" fmla="*/ 125261 h 2989335"/>
              <a:gd name="connsiteX3" fmla="*/ 4384109 w 7139835"/>
              <a:gd name="connsiteY3" fmla="*/ 2329841 h 2989335"/>
              <a:gd name="connsiteX4" fmla="*/ 5398718 w 7139835"/>
              <a:gd name="connsiteY4" fmla="*/ 1365337 h 2989335"/>
              <a:gd name="connsiteX5" fmla="*/ 6162806 w 7139835"/>
              <a:gd name="connsiteY5" fmla="*/ 2968669 h 2989335"/>
              <a:gd name="connsiteX6" fmla="*/ 7139835 w 7139835"/>
              <a:gd name="connsiteY6" fmla="*/ 0 h 2989335"/>
              <a:gd name="connsiteX0" fmla="*/ 0 w 7139835"/>
              <a:gd name="connsiteY0" fmla="*/ 338203 h 3229125"/>
              <a:gd name="connsiteX1" fmla="*/ 1628383 w 7139835"/>
              <a:gd name="connsiteY1" fmla="*/ 2342367 h 3229125"/>
              <a:gd name="connsiteX2" fmla="*/ 2592887 w 7139835"/>
              <a:gd name="connsiteY2" fmla="*/ 125261 h 3229125"/>
              <a:gd name="connsiteX3" fmla="*/ 4384109 w 7139835"/>
              <a:gd name="connsiteY3" fmla="*/ 2329841 h 3229125"/>
              <a:gd name="connsiteX4" fmla="*/ 5298509 w 7139835"/>
              <a:gd name="connsiteY4" fmla="*/ 3006247 h 3229125"/>
              <a:gd name="connsiteX5" fmla="*/ 6162806 w 7139835"/>
              <a:gd name="connsiteY5" fmla="*/ 2968669 h 3229125"/>
              <a:gd name="connsiteX6" fmla="*/ 7139835 w 7139835"/>
              <a:gd name="connsiteY6" fmla="*/ 0 h 32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835" h="3229125">
                <a:moveTo>
                  <a:pt x="0" y="338203"/>
                </a:moveTo>
                <a:cubicBezTo>
                  <a:pt x="398745" y="736948"/>
                  <a:pt x="1196235" y="2377857"/>
                  <a:pt x="1628383" y="2342367"/>
                </a:cubicBezTo>
                <a:cubicBezTo>
                  <a:pt x="2060531" y="2306877"/>
                  <a:pt x="2133599" y="127349"/>
                  <a:pt x="2592887" y="125261"/>
                </a:cubicBezTo>
                <a:cubicBezTo>
                  <a:pt x="3052175" y="123173"/>
                  <a:pt x="3933172" y="1849677"/>
                  <a:pt x="4384109" y="2329841"/>
                </a:cubicBezTo>
                <a:cubicBezTo>
                  <a:pt x="4835046" y="2810005"/>
                  <a:pt x="5002060" y="2899776"/>
                  <a:pt x="5298509" y="3006247"/>
                </a:cubicBezTo>
                <a:cubicBezTo>
                  <a:pt x="5594958" y="3112718"/>
                  <a:pt x="5855918" y="3469710"/>
                  <a:pt x="6162806" y="2968669"/>
                </a:cubicBezTo>
                <a:cubicBezTo>
                  <a:pt x="6469694" y="2467628"/>
                  <a:pt x="6438377" y="289142"/>
                  <a:pt x="7139835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45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985224" y="3429000"/>
            <a:ext cx="3173562" cy="523220"/>
          </a:xfrm>
        </p:spPr>
        <p:txBody>
          <a:bodyPr/>
          <a:lstStyle/>
          <a:p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2. Today’s Topic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003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5873787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3.9 </a:t>
            </a:r>
            <a:r>
              <a:rPr lang="en-US" altLang="ja-JP" sz="2800" b="1" dirty="0" err="1" smtClean="0">
                <a:latin typeface="Meiryo UI" pitchFamily="50" charset="-128"/>
                <a:ea typeface="Meiryo UI" pitchFamily="50" charset="-128"/>
              </a:rPr>
              <a:t>XOR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problem using </a:t>
            </a:r>
            <a:r>
              <a:rPr lang="en-US" altLang="ja-JP" sz="2800" b="1" dirty="0" err="1" smtClean="0">
                <a:latin typeface="Meiryo UI" pitchFamily="50" charset="-128"/>
                <a:ea typeface="Meiryo UI" pitchFamily="50" charset="-128"/>
              </a:rPr>
              <a:t>NN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(1)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0" y="860390"/>
            <a:ext cx="910863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An example of an approach to understanding the greatness of </a:t>
            </a:r>
            <a:r>
              <a:rPr lang="en-US" altLang="ja-JP" sz="2800" b="1" dirty="0" err="1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NN</a:t>
            </a:r>
            <a:endParaRPr lang="ja-JP" altLang="en-US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0" y="1844780"/>
            <a:ext cx="9108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Problem: Separate </a:t>
            </a: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blue ●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and </a:t>
            </a:r>
            <a:r>
              <a:rPr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red ●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into groups.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5" name="直線矢印コネクタ 84"/>
          <p:cNvCxnSpPr/>
          <p:nvPr/>
        </p:nvCxnSpPr>
        <p:spPr>
          <a:xfrm>
            <a:off x="2861418" y="3785988"/>
            <a:ext cx="123124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/>
          <p:nvPr/>
        </p:nvCxnSpPr>
        <p:spPr>
          <a:xfrm flipV="1">
            <a:off x="2861418" y="2600341"/>
            <a:ext cx="0" cy="1185647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円/楕円 156"/>
          <p:cNvSpPr/>
          <p:nvPr/>
        </p:nvSpPr>
        <p:spPr>
          <a:xfrm>
            <a:off x="2815816" y="3694785"/>
            <a:ext cx="136805" cy="136805"/>
          </a:xfrm>
          <a:prstGeom prst="ellipse">
            <a:avLst/>
          </a:prstGeom>
          <a:solidFill>
            <a:srgbClr val="FF0000"/>
          </a:solidFill>
          <a:ln w="635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8" name="円/楕円 157"/>
          <p:cNvSpPr/>
          <p:nvPr/>
        </p:nvSpPr>
        <p:spPr>
          <a:xfrm>
            <a:off x="3682251" y="2828350"/>
            <a:ext cx="136805" cy="136805"/>
          </a:xfrm>
          <a:prstGeom prst="ellipse">
            <a:avLst/>
          </a:prstGeom>
          <a:solidFill>
            <a:srgbClr val="FF0000"/>
          </a:solidFill>
          <a:ln w="635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9" name="円/楕円 158"/>
          <p:cNvSpPr/>
          <p:nvPr/>
        </p:nvSpPr>
        <p:spPr>
          <a:xfrm>
            <a:off x="2815816" y="2828350"/>
            <a:ext cx="136805" cy="136805"/>
          </a:xfrm>
          <a:prstGeom prst="ellipse">
            <a:avLst/>
          </a:prstGeom>
          <a:solidFill>
            <a:srgbClr val="3333FF"/>
          </a:solidFill>
          <a:ln w="63500">
            <a:solidFill>
              <a:srgbClr val="3333F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0" name="円/楕円 159"/>
          <p:cNvSpPr/>
          <p:nvPr/>
        </p:nvSpPr>
        <p:spPr>
          <a:xfrm>
            <a:off x="3727853" y="3694785"/>
            <a:ext cx="136805" cy="136805"/>
          </a:xfrm>
          <a:prstGeom prst="ellipse">
            <a:avLst/>
          </a:prstGeom>
          <a:solidFill>
            <a:srgbClr val="3333FF"/>
          </a:solidFill>
          <a:ln w="63500">
            <a:solidFill>
              <a:srgbClr val="3333F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91" name="直線矢印コネクタ 90"/>
          <p:cNvCxnSpPr/>
          <p:nvPr/>
        </p:nvCxnSpPr>
        <p:spPr>
          <a:xfrm>
            <a:off x="4856964" y="3785988"/>
            <a:ext cx="123124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/>
          <p:cNvCxnSpPr/>
          <p:nvPr/>
        </p:nvCxnSpPr>
        <p:spPr>
          <a:xfrm flipV="1">
            <a:off x="4856964" y="2600341"/>
            <a:ext cx="0" cy="1185647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円/楕円 174"/>
          <p:cNvSpPr/>
          <p:nvPr/>
        </p:nvSpPr>
        <p:spPr>
          <a:xfrm>
            <a:off x="4811362" y="3694785"/>
            <a:ext cx="136805" cy="136805"/>
          </a:xfrm>
          <a:prstGeom prst="ellipse">
            <a:avLst/>
          </a:prstGeom>
          <a:solidFill>
            <a:srgbClr val="FF0000"/>
          </a:solidFill>
          <a:ln w="635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4" name="円/楕円 175"/>
          <p:cNvSpPr/>
          <p:nvPr/>
        </p:nvSpPr>
        <p:spPr>
          <a:xfrm>
            <a:off x="5677797" y="2828350"/>
            <a:ext cx="136805" cy="136805"/>
          </a:xfrm>
          <a:prstGeom prst="ellipse">
            <a:avLst/>
          </a:prstGeom>
          <a:solidFill>
            <a:srgbClr val="FF0000"/>
          </a:solidFill>
          <a:ln w="635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5" name="円/楕円 176"/>
          <p:cNvSpPr/>
          <p:nvPr/>
        </p:nvSpPr>
        <p:spPr>
          <a:xfrm>
            <a:off x="4811362" y="2828350"/>
            <a:ext cx="136805" cy="136805"/>
          </a:xfrm>
          <a:prstGeom prst="ellipse">
            <a:avLst/>
          </a:prstGeom>
          <a:solidFill>
            <a:srgbClr val="3333FF"/>
          </a:solidFill>
          <a:ln w="63500">
            <a:solidFill>
              <a:srgbClr val="3333F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6" name="円/楕円 178"/>
          <p:cNvSpPr/>
          <p:nvPr/>
        </p:nvSpPr>
        <p:spPr>
          <a:xfrm>
            <a:off x="5723399" y="3694785"/>
            <a:ext cx="136805" cy="136805"/>
          </a:xfrm>
          <a:prstGeom prst="ellipse">
            <a:avLst/>
          </a:prstGeom>
          <a:solidFill>
            <a:srgbClr val="3333FF"/>
          </a:solidFill>
          <a:ln w="63500">
            <a:solidFill>
              <a:srgbClr val="3333F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97" name="直線コネクタ 96"/>
          <p:cNvCxnSpPr/>
          <p:nvPr/>
        </p:nvCxnSpPr>
        <p:spPr>
          <a:xfrm>
            <a:off x="3089427" y="2509872"/>
            <a:ext cx="501620" cy="1459258"/>
          </a:xfrm>
          <a:prstGeom prst="line">
            <a:avLst/>
          </a:prstGeom>
          <a:ln w="6350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>
            <a:off x="4628955" y="3057094"/>
            <a:ext cx="1413657" cy="456018"/>
          </a:xfrm>
          <a:prstGeom prst="line">
            <a:avLst/>
          </a:prstGeom>
          <a:ln w="6350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>
            <a:off x="2907020" y="5565195"/>
            <a:ext cx="123124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/>
          <p:cNvCxnSpPr/>
          <p:nvPr/>
        </p:nvCxnSpPr>
        <p:spPr>
          <a:xfrm flipV="1">
            <a:off x="2907020" y="4379547"/>
            <a:ext cx="0" cy="1185647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正方形/長方形 100"/>
          <p:cNvSpPr/>
          <p:nvPr/>
        </p:nvSpPr>
        <p:spPr>
          <a:xfrm>
            <a:off x="2815816" y="5610796"/>
            <a:ext cx="27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2622056" y="4198611"/>
            <a:ext cx="27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</a:t>
            </a:r>
          </a:p>
        </p:txBody>
      </p:sp>
      <p:sp>
        <p:nvSpPr>
          <p:cNvPr id="103" name="正方形/長方形 102"/>
          <p:cNvSpPr/>
          <p:nvPr/>
        </p:nvSpPr>
        <p:spPr>
          <a:xfrm>
            <a:off x="3990111" y="5565930"/>
            <a:ext cx="27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</a:t>
            </a:r>
          </a:p>
        </p:txBody>
      </p:sp>
      <p:sp>
        <p:nvSpPr>
          <p:cNvPr id="104" name="正方形/長方形 103"/>
          <p:cNvSpPr/>
          <p:nvPr/>
        </p:nvSpPr>
        <p:spPr>
          <a:xfrm>
            <a:off x="3727853" y="5610796"/>
            <a:ext cx="27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</a:p>
        </p:txBody>
      </p:sp>
      <p:sp>
        <p:nvSpPr>
          <p:cNvPr id="105" name="正方形/長方形 104"/>
          <p:cNvSpPr/>
          <p:nvPr/>
        </p:nvSpPr>
        <p:spPr>
          <a:xfrm>
            <a:off x="2633409" y="5428388"/>
            <a:ext cx="27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8" name="正方形/長方形 147"/>
          <p:cNvSpPr/>
          <p:nvPr/>
        </p:nvSpPr>
        <p:spPr>
          <a:xfrm>
            <a:off x="2633409" y="4517088"/>
            <a:ext cx="27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</a:p>
        </p:txBody>
      </p:sp>
      <p:sp>
        <p:nvSpPr>
          <p:cNvPr id="149" name="円/楕円 213"/>
          <p:cNvSpPr/>
          <p:nvPr/>
        </p:nvSpPr>
        <p:spPr>
          <a:xfrm>
            <a:off x="2861418" y="5473991"/>
            <a:ext cx="136805" cy="136805"/>
          </a:xfrm>
          <a:prstGeom prst="ellipse">
            <a:avLst/>
          </a:prstGeom>
          <a:solidFill>
            <a:srgbClr val="FF0000"/>
          </a:solidFill>
          <a:ln w="635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0" name="円/楕円 214"/>
          <p:cNvSpPr/>
          <p:nvPr/>
        </p:nvSpPr>
        <p:spPr>
          <a:xfrm>
            <a:off x="3727853" y="4607556"/>
            <a:ext cx="136805" cy="136805"/>
          </a:xfrm>
          <a:prstGeom prst="ellipse">
            <a:avLst/>
          </a:prstGeom>
          <a:solidFill>
            <a:srgbClr val="FF0000"/>
          </a:solidFill>
          <a:ln w="635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1" name="円/楕円 215"/>
          <p:cNvSpPr/>
          <p:nvPr/>
        </p:nvSpPr>
        <p:spPr>
          <a:xfrm>
            <a:off x="2861418" y="4607556"/>
            <a:ext cx="136805" cy="136805"/>
          </a:xfrm>
          <a:prstGeom prst="ellipse">
            <a:avLst/>
          </a:prstGeom>
          <a:solidFill>
            <a:srgbClr val="3333FF"/>
          </a:solidFill>
          <a:ln w="63500">
            <a:solidFill>
              <a:srgbClr val="3333F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2" name="円/楕円 216"/>
          <p:cNvSpPr/>
          <p:nvPr/>
        </p:nvSpPr>
        <p:spPr>
          <a:xfrm>
            <a:off x="3773455" y="5473991"/>
            <a:ext cx="136805" cy="136805"/>
          </a:xfrm>
          <a:prstGeom prst="ellipse">
            <a:avLst/>
          </a:prstGeom>
          <a:solidFill>
            <a:srgbClr val="3333FF"/>
          </a:solidFill>
          <a:ln w="63500">
            <a:solidFill>
              <a:srgbClr val="3333F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3" name="フリーフォーム 152"/>
          <p:cNvSpPr/>
          <p:nvPr/>
        </p:nvSpPr>
        <p:spPr>
          <a:xfrm>
            <a:off x="2622056" y="4322499"/>
            <a:ext cx="1546368" cy="1480177"/>
          </a:xfrm>
          <a:custGeom>
            <a:avLst/>
            <a:gdLst>
              <a:gd name="connsiteX0" fmla="*/ 465862 w 2441807"/>
              <a:gd name="connsiteY0" fmla="*/ 0 h 2337287"/>
              <a:gd name="connsiteX1" fmla="*/ 1001889 w 2441807"/>
              <a:gd name="connsiteY1" fmla="*/ 567559 h 2337287"/>
              <a:gd name="connsiteX2" fmla="*/ 98000 w 2441807"/>
              <a:gd name="connsiteY2" fmla="*/ 1818290 h 2337287"/>
              <a:gd name="connsiteX3" fmla="*/ 119021 w 2441807"/>
              <a:gd name="connsiteY3" fmla="*/ 2312276 h 2337287"/>
              <a:gd name="connsiteX4" fmla="*/ 938827 w 2441807"/>
              <a:gd name="connsiteY4" fmla="*/ 2175641 h 2337287"/>
              <a:gd name="connsiteX5" fmla="*/ 1874248 w 2441807"/>
              <a:gd name="connsiteY5" fmla="*/ 1418897 h 2337287"/>
              <a:gd name="connsiteX6" fmla="*/ 2441807 w 2441807"/>
              <a:gd name="connsiteY6" fmla="*/ 1765738 h 233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1807" h="2337287">
                <a:moveTo>
                  <a:pt x="465862" y="0"/>
                </a:moveTo>
                <a:cubicBezTo>
                  <a:pt x="764530" y="132255"/>
                  <a:pt x="1063199" y="264511"/>
                  <a:pt x="1001889" y="567559"/>
                </a:cubicBezTo>
                <a:cubicBezTo>
                  <a:pt x="940579" y="870607"/>
                  <a:pt x="245145" y="1527504"/>
                  <a:pt x="98000" y="1818290"/>
                </a:cubicBezTo>
                <a:cubicBezTo>
                  <a:pt x="-49145" y="2109076"/>
                  <a:pt x="-21117" y="2252718"/>
                  <a:pt x="119021" y="2312276"/>
                </a:cubicBezTo>
                <a:cubicBezTo>
                  <a:pt x="259159" y="2371834"/>
                  <a:pt x="646289" y="2324537"/>
                  <a:pt x="938827" y="2175641"/>
                </a:cubicBezTo>
                <a:cubicBezTo>
                  <a:pt x="1231365" y="2026745"/>
                  <a:pt x="1623751" y="1487214"/>
                  <a:pt x="1874248" y="1418897"/>
                </a:cubicBezTo>
                <a:cubicBezTo>
                  <a:pt x="2124745" y="1350580"/>
                  <a:pt x="2283276" y="1558159"/>
                  <a:pt x="2441807" y="1765738"/>
                </a:cubicBezTo>
              </a:path>
            </a:pathLst>
          </a:custGeom>
          <a:noFill/>
          <a:ln w="63500">
            <a:solidFill>
              <a:schemeClr val="tx1"/>
            </a:solidFill>
            <a:prstDash val="sysDash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154" name="直線矢印コネクタ 153"/>
          <p:cNvCxnSpPr/>
          <p:nvPr/>
        </p:nvCxnSpPr>
        <p:spPr>
          <a:xfrm>
            <a:off x="4895016" y="5565195"/>
            <a:ext cx="123124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矢印コネクタ 154"/>
          <p:cNvCxnSpPr/>
          <p:nvPr/>
        </p:nvCxnSpPr>
        <p:spPr>
          <a:xfrm flipV="1">
            <a:off x="4895016" y="4379547"/>
            <a:ext cx="0" cy="1185647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正方形/長方形 155"/>
          <p:cNvSpPr/>
          <p:nvPr/>
        </p:nvSpPr>
        <p:spPr>
          <a:xfrm>
            <a:off x="4803812" y="5610796"/>
            <a:ext cx="27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7" name="正方形/長方形 156"/>
          <p:cNvSpPr/>
          <p:nvPr/>
        </p:nvSpPr>
        <p:spPr>
          <a:xfrm>
            <a:off x="4610052" y="4198611"/>
            <a:ext cx="27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</a:t>
            </a:r>
          </a:p>
        </p:txBody>
      </p:sp>
      <p:sp>
        <p:nvSpPr>
          <p:cNvPr id="158" name="正方形/長方形 157"/>
          <p:cNvSpPr/>
          <p:nvPr/>
        </p:nvSpPr>
        <p:spPr>
          <a:xfrm>
            <a:off x="6046388" y="5565930"/>
            <a:ext cx="27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</a:t>
            </a:r>
          </a:p>
        </p:txBody>
      </p:sp>
      <p:sp>
        <p:nvSpPr>
          <p:cNvPr id="159" name="正方形/長方形 158"/>
          <p:cNvSpPr/>
          <p:nvPr/>
        </p:nvSpPr>
        <p:spPr>
          <a:xfrm>
            <a:off x="5715849" y="5610796"/>
            <a:ext cx="27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</a:p>
        </p:txBody>
      </p:sp>
      <p:sp>
        <p:nvSpPr>
          <p:cNvPr id="160" name="正方形/長方形 159"/>
          <p:cNvSpPr/>
          <p:nvPr/>
        </p:nvSpPr>
        <p:spPr>
          <a:xfrm>
            <a:off x="4621405" y="5428388"/>
            <a:ext cx="27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1" name="正方形/長方形 160"/>
          <p:cNvSpPr/>
          <p:nvPr/>
        </p:nvSpPr>
        <p:spPr>
          <a:xfrm>
            <a:off x="4621405" y="4517088"/>
            <a:ext cx="27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</a:p>
        </p:txBody>
      </p:sp>
      <p:sp>
        <p:nvSpPr>
          <p:cNvPr id="162" name="円/楕円 225"/>
          <p:cNvSpPr/>
          <p:nvPr/>
        </p:nvSpPr>
        <p:spPr>
          <a:xfrm>
            <a:off x="4849414" y="5473991"/>
            <a:ext cx="136805" cy="136805"/>
          </a:xfrm>
          <a:prstGeom prst="ellipse">
            <a:avLst/>
          </a:prstGeom>
          <a:solidFill>
            <a:srgbClr val="FF0000"/>
          </a:solidFill>
          <a:ln w="635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3" name="円/楕円 226"/>
          <p:cNvSpPr/>
          <p:nvPr/>
        </p:nvSpPr>
        <p:spPr>
          <a:xfrm>
            <a:off x="5715849" y="4607556"/>
            <a:ext cx="136805" cy="136805"/>
          </a:xfrm>
          <a:prstGeom prst="ellipse">
            <a:avLst/>
          </a:prstGeom>
          <a:solidFill>
            <a:srgbClr val="FF0000"/>
          </a:solidFill>
          <a:ln w="635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4" name="円/楕円 227"/>
          <p:cNvSpPr/>
          <p:nvPr/>
        </p:nvSpPr>
        <p:spPr>
          <a:xfrm>
            <a:off x="4849414" y="4607556"/>
            <a:ext cx="136805" cy="136805"/>
          </a:xfrm>
          <a:prstGeom prst="ellipse">
            <a:avLst/>
          </a:prstGeom>
          <a:solidFill>
            <a:srgbClr val="3333FF"/>
          </a:solidFill>
          <a:ln w="63500">
            <a:solidFill>
              <a:srgbClr val="3333F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5" name="円/楕円 228"/>
          <p:cNvSpPr/>
          <p:nvPr/>
        </p:nvSpPr>
        <p:spPr>
          <a:xfrm>
            <a:off x="5761450" y="5473991"/>
            <a:ext cx="136805" cy="136805"/>
          </a:xfrm>
          <a:prstGeom prst="ellipse">
            <a:avLst/>
          </a:prstGeom>
          <a:solidFill>
            <a:srgbClr val="3333FF"/>
          </a:solidFill>
          <a:ln w="63500">
            <a:solidFill>
              <a:srgbClr val="3333F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6" name="フリーフォーム 165"/>
          <p:cNvSpPr/>
          <p:nvPr/>
        </p:nvSpPr>
        <p:spPr>
          <a:xfrm flipV="1">
            <a:off x="4674557" y="4516353"/>
            <a:ext cx="1413657" cy="1213907"/>
          </a:xfrm>
          <a:custGeom>
            <a:avLst/>
            <a:gdLst>
              <a:gd name="connsiteX0" fmla="*/ 465862 w 2441807"/>
              <a:gd name="connsiteY0" fmla="*/ 0 h 2337287"/>
              <a:gd name="connsiteX1" fmla="*/ 1001889 w 2441807"/>
              <a:gd name="connsiteY1" fmla="*/ 567559 h 2337287"/>
              <a:gd name="connsiteX2" fmla="*/ 98000 w 2441807"/>
              <a:gd name="connsiteY2" fmla="*/ 1818290 h 2337287"/>
              <a:gd name="connsiteX3" fmla="*/ 119021 w 2441807"/>
              <a:gd name="connsiteY3" fmla="*/ 2312276 h 2337287"/>
              <a:gd name="connsiteX4" fmla="*/ 938827 w 2441807"/>
              <a:gd name="connsiteY4" fmla="*/ 2175641 h 2337287"/>
              <a:gd name="connsiteX5" fmla="*/ 1874248 w 2441807"/>
              <a:gd name="connsiteY5" fmla="*/ 1418897 h 2337287"/>
              <a:gd name="connsiteX6" fmla="*/ 2441807 w 2441807"/>
              <a:gd name="connsiteY6" fmla="*/ 1765738 h 233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1807" h="2337287">
                <a:moveTo>
                  <a:pt x="465862" y="0"/>
                </a:moveTo>
                <a:cubicBezTo>
                  <a:pt x="764530" y="132255"/>
                  <a:pt x="1063199" y="264511"/>
                  <a:pt x="1001889" y="567559"/>
                </a:cubicBezTo>
                <a:cubicBezTo>
                  <a:pt x="940579" y="870607"/>
                  <a:pt x="245145" y="1527504"/>
                  <a:pt x="98000" y="1818290"/>
                </a:cubicBezTo>
                <a:cubicBezTo>
                  <a:pt x="-49145" y="2109076"/>
                  <a:pt x="-21117" y="2252718"/>
                  <a:pt x="119021" y="2312276"/>
                </a:cubicBezTo>
                <a:cubicBezTo>
                  <a:pt x="259159" y="2371834"/>
                  <a:pt x="646289" y="2324537"/>
                  <a:pt x="938827" y="2175641"/>
                </a:cubicBezTo>
                <a:cubicBezTo>
                  <a:pt x="1231365" y="2026745"/>
                  <a:pt x="1623751" y="1487214"/>
                  <a:pt x="1874248" y="1418897"/>
                </a:cubicBezTo>
                <a:cubicBezTo>
                  <a:pt x="2124745" y="1350580"/>
                  <a:pt x="2283276" y="1558159"/>
                  <a:pt x="2441807" y="1765738"/>
                </a:cubicBezTo>
              </a:path>
            </a:pathLst>
          </a:custGeom>
          <a:noFill/>
          <a:ln w="63500">
            <a:solidFill>
              <a:schemeClr val="tx1"/>
            </a:solidFill>
            <a:prstDash val="sysDash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8" name="正方形/長方形 167"/>
          <p:cNvSpPr/>
          <p:nvPr/>
        </p:nvSpPr>
        <p:spPr>
          <a:xfrm>
            <a:off x="2758862" y="3832325"/>
            <a:ext cx="27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9" name="正方形/長方形 168"/>
          <p:cNvSpPr/>
          <p:nvPr/>
        </p:nvSpPr>
        <p:spPr>
          <a:xfrm>
            <a:off x="2576454" y="2465006"/>
            <a:ext cx="27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</a:t>
            </a:r>
          </a:p>
        </p:txBody>
      </p:sp>
      <p:sp>
        <p:nvSpPr>
          <p:cNvPr id="170" name="正方形/長方形 169"/>
          <p:cNvSpPr/>
          <p:nvPr/>
        </p:nvSpPr>
        <p:spPr>
          <a:xfrm>
            <a:off x="3990111" y="3780803"/>
            <a:ext cx="27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</a:t>
            </a:r>
          </a:p>
        </p:txBody>
      </p:sp>
      <p:sp>
        <p:nvSpPr>
          <p:cNvPr id="171" name="正方形/長方形 170"/>
          <p:cNvSpPr/>
          <p:nvPr/>
        </p:nvSpPr>
        <p:spPr>
          <a:xfrm>
            <a:off x="3670898" y="3832325"/>
            <a:ext cx="27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</a:p>
        </p:txBody>
      </p:sp>
      <p:sp>
        <p:nvSpPr>
          <p:cNvPr id="172" name="正方形/長方形 171"/>
          <p:cNvSpPr/>
          <p:nvPr/>
        </p:nvSpPr>
        <p:spPr>
          <a:xfrm>
            <a:off x="2576454" y="3649918"/>
            <a:ext cx="27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3" name="正方形/長方形 172"/>
          <p:cNvSpPr/>
          <p:nvPr/>
        </p:nvSpPr>
        <p:spPr>
          <a:xfrm>
            <a:off x="2576454" y="2738617"/>
            <a:ext cx="27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</a:p>
        </p:txBody>
      </p:sp>
      <p:sp>
        <p:nvSpPr>
          <p:cNvPr id="174" name="正方形/長方形 173"/>
          <p:cNvSpPr/>
          <p:nvPr/>
        </p:nvSpPr>
        <p:spPr>
          <a:xfrm>
            <a:off x="4754407" y="3832325"/>
            <a:ext cx="27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5" name="正方形/長方形 174"/>
          <p:cNvSpPr/>
          <p:nvPr/>
        </p:nvSpPr>
        <p:spPr>
          <a:xfrm>
            <a:off x="4572000" y="2465006"/>
            <a:ext cx="27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</a:t>
            </a:r>
          </a:p>
        </p:txBody>
      </p:sp>
      <p:sp>
        <p:nvSpPr>
          <p:cNvPr id="176" name="正方形/長方形 175"/>
          <p:cNvSpPr/>
          <p:nvPr/>
        </p:nvSpPr>
        <p:spPr>
          <a:xfrm>
            <a:off x="6053938" y="3780803"/>
            <a:ext cx="27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</a:t>
            </a:r>
          </a:p>
        </p:txBody>
      </p:sp>
      <p:sp>
        <p:nvSpPr>
          <p:cNvPr id="177" name="正方形/長方形 176"/>
          <p:cNvSpPr/>
          <p:nvPr/>
        </p:nvSpPr>
        <p:spPr>
          <a:xfrm>
            <a:off x="5666444" y="3832325"/>
            <a:ext cx="27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</a:p>
        </p:txBody>
      </p:sp>
      <p:sp>
        <p:nvSpPr>
          <p:cNvPr id="178" name="正方形/長方形 177"/>
          <p:cNvSpPr/>
          <p:nvPr/>
        </p:nvSpPr>
        <p:spPr>
          <a:xfrm>
            <a:off x="4572000" y="3649918"/>
            <a:ext cx="27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9" name="正方形/長方形 178"/>
          <p:cNvSpPr/>
          <p:nvPr/>
        </p:nvSpPr>
        <p:spPr>
          <a:xfrm>
            <a:off x="4572000" y="2738617"/>
            <a:ext cx="27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787693" y="2373067"/>
            <a:ext cx="7672847" cy="3556942"/>
            <a:chOff x="1573214" y="2373067"/>
            <a:chExt cx="5563423" cy="3556942"/>
          </a:xfrm>
        </p:grpSpPr>
        <p:cxnSp>
          <p:nvCxnSpPr>
            <p:cNvPr id="167" name="直線コネクタ 166"/>
            <p:cNvCxnSpPr/>
            <p:nvPr/>
          </p:nvCxnSpPr>
          <p:spPr>
            <a:xfrm>
              <a:off x="1573214" y="4151538"/>
              <a:ext cx="5563423" cy="0"/>
            </a:xfrm>
            <a:prstGeom prst="line">
              <a:avLst/>
            </a:prstGeom>
            <a:ln w="635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線コネクタ 179"/>
            <p:cNvCxnSpPr/>
            <p:nvPr/>
          </p:nvCxnSpPr>
          <p:spPr>
            <a:xfrm>
              <a:off x="1573214" y="2373067"/>
              <a:ext cx="5563423" cy="0"/>
            </a:xfrm>
            <a:prstGeom prst="line">
              <a:avLst/>
            </a:prstGeom>
            <a:ln w="635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線コネクタ 180"/>
            <p:cNvCxnSpPr/>
            <p:nvPr/>
          </p:nvCxnSpPr>
          <p:spPr>
            <a:xfrm>
              <a:off x="1573214" y="5930009"/>
              <a:ext cx="5563423" cy="0"/>
            </a:xfrm>
            <a:prstGeom prst="line">
              <a:avLst/>
            </a:prstGeom>
            <a:ln w="635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2" name="正方形/長方形 181"/>
          <p:cNvSpPr/>
          <p:nvPr/>
        </p:nvSpPr>
        <p:spPr>
          <a:xfrm>
            <a:off x="787693" y="2999267"/>
            <a:ext cx="1695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Failure Patterns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4" name="正方形/長方形 183"/>
          <p:cNvSpPr/>
          <p:nvPr/>
        </p:nvSpPr>
        <p:spPr>
          <a:xfrm>
            <a:off x="6518021" y="2842372"/>
            <a:ext cx="1875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Cannot be separated by linear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86" name="直線コネクタ 185"/>
          <p:cNvCxnSpPr/>
          <p:nvPr/>
        </p:nvCxnSpPr>
        <p:spPr>
          <a:xfrm>
            <a:off x="2463652" y="2373067"/>
            <a:ext cx="0" cy="3556942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/>
          <p:cNvCxnSpPr/>
          <p:nvPr/>
        </p:nvCxnSpPr>
        <p:spPr>
          <a:xfrm>
            <a:off x="6501706" y="2373067"/>
            <a:ext cx="0" cy="3556942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コネクタ 187"/>
          <p:cNvCxnSpPr/>
          <p:nvPr/>
        </p:nvCxnSpPr>
        <p:spPr>
          <a:xfrm>
            <a:off x="4427980" y="2373067"/>
            <a:ext cx="0" cy="3556942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正方形/長方形 188"/>
          <p:cNvSpPr/>
          <p:nvPr/>
        </p:nvSpPr>
        <p:spPr>
          <a:xfrm>
            <a:off x="787693" y="4687069"/>
            <a:ext cx="1695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Success Patterns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0" name="正方形/長方形 189"/>
          <p:cNvSpPr/>
          <p:nvPr/>
        </p:nvSpPr>
        <p:spPr>
          <a:xfrm>
            <a:off x="6518021" y="4409881"/>
            <a:ext cx="18757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Can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be separated by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non-linear</a:t>
            </a:r>
          </a:p>
        </p:txBody>
      </p:sp>
      <p:cxnSp>
        <p:nvCxnSpPr>
          <p:cNvPr id="191" name="直線コネクタ 190"/>
          <p:cNvCxnSpPr/>
          <p:nvPr/>
        </p:nvCxnSpPr>
        <p:spPr>
          <a:xfrm>
            <a:off x="787693" y="2373067"/>
            <a:ext cx="0" cy="3556942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/>
          <p:cNvCxnSpPr/>
          <p:nvPr/>
        </p:nvCxnSpPr>
        <p:spPr>
          <a:xfrm>
            <a:off x="8460540" y="2373067"/>
            <a:ext cx="0" cy="3556942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タイトル 1"/>
          <p:cNvSpPr txBox="1">
            <a:spLocks/>
          </p:cNvSpPr>
          <p:nvPr/>
        </p:nvSpPr>
        <p:spPr bwMode="gray">
          <a:xfrm>
            <a:off x="30695" y="6218240"/>
            <a:ext cx="907793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2800" b="1" dirty="0" err="1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XOR</a:t>
            </a:r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separation problem is quite </a:t>
            </a:r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difficult</a:t>
            </a:r>
            <a:endParaRPr lang="en-US" altLang="ja-JP" sz="28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20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6117444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3.10 </a:t>
            </a:r>
            <a:r>
              <a:rPr lang="en-US" altLang="ja-JP" sz="2800" b="1" dirty="0" err="1" smtClean="0">
                <a:latin typeface="Meiryo UI" pitchFamily="50" charset="-128"/>
                <a:ea typeface="Meiryo UI" pitchFamily="50" charset="-128"/>
              </a:rPr>
              <a:t>XOR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problem using </a:t>
            </a:r>
            <a:r>
              <a:rPr lang="en-US" altLang="ja-JP" sz="2800" b="1" dirty="0" err="1" smtClean="0">
                <a:latin typeface="Meiryo UI" pitchFamily="50" charset="-128"/>
                <a:ea typeface="Meiryo UI" pitchFamily="50" charset="-128"/>
              </a:rPr>
              <a:t>NN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(2)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0" y="860390"/>
            <a:ext cx="91086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Success or failure of learning is left to 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chance</a:t>
            </a:r>
            <a:endParaRPr lang="ja-JP" altLang="en-US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0" y="1412720"/>
            <a:ext cx="9108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The initial values (random numbers) of 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“W” 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and 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“b” 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make such a difference.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Freeform 6"/>
          <p:cNvSpPr>
            <a:spLocks noEditPoints="1"/>
          </p:cNvSpPr>
          <p:nvPr/>
        </p:nvSpPr>
        <p:spPr bwMode="auto">
          <a:xfrm>
            <a:off x="1214513" y="2708169"/>
            <a:ext cx="6786563" cy="2581275"/>
          </a:xfrm>
          <a:custGeom>
            <a:avLst/>
            <a:gdLst>
              <a:gd name="T0" fmla="*/ 0 w 4275"/>
              <a:gd name="T1" fmla="*/ 1617 h 1626"/>
              <a:gd name="T2" fmla="*/ 4275 w 4275"/>
              <a:gd name="T3" fmla="*/ 1617 h 1626"/>
              <a:gd name="T4" fmla="*/ 4275 w 4275"/>
              <a:gd name="T5" fmla="*/ 1626 h 1626"/>
              <a:gd name="T6" fmla="*/ 0 w 4275"/>
              <a:gd name="T7" fmla="*/ 1626 h 1626"/>
              <a:gd name="T8" fmla="*/ 0 w 4275"/>
              <a:gd name="T9" fmla="*/ 1617 h 1626"/>
              <a:gd name="T10" fmla="*/ 0 w 4275"/>
              <a:gd name="T11" fmla="*/ 1291 h 1626"/>
              <a:gd name="T12" fmla="*/ 4275 w 4275"/>
              <a:gd name="T13" fmla="*/ 1291 h 1626"/>
              <a:gd name="T14" fmla="*/ 4275 w 4275"/>
              <a:gd name="T15" fmla="*/ 1299 h 1626"/>
              <a:gd name="T16" fmla="*/ 0 w 4275"/>
              <a:gd name="T17" fmla="*/ 1299 h 1626"/>
              <a:gd name="T18" fmla="*/ 0 w 4275"/>
              <a:gd name="T19" fmla="*/ 1291 h 1626"/>
              <a:gd name="T20" fmla="*/ 0 w 4275"/>
              <a:gd name="T21" fmla="*/ 972 h 1626"/>
              <a:gd name="T22" fmla="*/ 4275 w 4275"/>
              <a:gd name="T23" fmla="*/ 972 h 1626"/>
              <a:gd name="T24" fmla="*/ 4275 w 4275"/>
              <a:gd name="T25" fmla="*/ 981 h 1626"/>
              <a:gd name="T26" fmla="*/ 0 w 4275"/>
              <a:gd name="T27" fmla="*/ 981 h 1626"/>
              <a:gd name="T28" fmla="*/ 0 w 4275"/>
              <a:gd name="T29" fmla="*/ 972 h 1626"/>
              <a:gd name="T30" fmla="*/ 0 w 4275"/>
              <a:gd name="T31" fmla="*/ 645 h 1626"/>
              <a:gd name="T32" fmla="*/ 4275 w 4275"/>
              <a:gd name="T33" fmla="*/ 645 h 1626"/>
              <a:gd name="T34" fmla="*/ 4275 w 4275"/>
              <a:gd name="T35" fmla="*/ 654 h 1626"/>
              <a:gd name="T36" fmla="*/ 0 w 4275"/>
              <a:gd name="T37" fmla="*/ 654 h 1626"/>
              <a:gd name="T38" fmla="*/ 0 w 4275"/>
              <a:gd name="T39" fmla="*/ 645 h 1626"/>
              <a:gd name="T40" fmla="*/ 0 w 4275"/>
              <a:gd name="T41" fmla="*/ 319 h 1626"/>
              <a:gd name="T42" fmla="*/ 4275 w 4275"/>
              <a:gd name="T43" fmla="*/ 319 h 1626"/>
              <a:gd name="T44" fmla="*/ 4275 w 4275"/>
              <a:gd name="T45" fmla="*/ 327 h 1626"/>
              <a:gd name="T46" fmla="*/ 0 w 4275"/>
              <a:gd name="T47" fmla="*/ 327 h 1626"/>
              <a:gd name="T48" fmla="*/ 0 w 4275"/>
              <a:gd name="T49" fmla="*/ 319 h 1626"/>
              <a:gd name="T50" fmla="*/ 0 w 4275"/>
              <a:gd name="T51" fmla="*/ 0 h 1626"/>
              <a:gd name="T52" fmla="*/ 4275 w 4275"/>
              <a:gd name="T53" fmla="*/ 0 h 1626"/>
              <a:gd name="T54" fmla="*/ 4275 w 4275"/>
              <a:gd name="T55" fmla="*/ 9 h 1626"/>
              <a:gd name="T56" fmla="*/ 0 w 4275"/>
              <a:gd name="T57" fmla="*/ 9 h 1626"/>
              <a:gd name="T58" fmla="*/ 0 w 4275"/>
              <a:gd name="T59" fmla="*/ 0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75" h="1626">
                <a:moveTo>
                  <a:pt x="0" y="1617"/>
                </a:moveTo>
                <a:lnTo>
                  <a:pt x="4275" y="1617"/>
                </a:lnTo>
                <a:lnTo>
                  <a:pt x="4275" y="1626"/>
                </a:lnTo>
                <a:lnTo>
                  <a:pt x="0" y="1626"/>
                </a:lnTo>
                <a:lnTo>
                  <a:pt x="0" y="1617"/>
                </a:lnTo>
                <a:close/>
                <a:moveTo>
                  <a:pt x="0" y="1291"/>
                </a:moveTo>
                <a:lnTo>
                  <a:pt x="4275" y="1291"/>
                </a:lnTo>
                <a:lnTo>
                  <a:pt x="4275" y="1299"/>
                </a:lnTo>
                <a:lnTo>
                  <a:pt x="0" y="1299"/>
                </a:lnTo>
                <a:lnTo>
                  <a:pt x="0" y="1291"/>
                </a:lnTo>
                <a:close/>
                <a:moveTo>
                  <a:pt x="0" y="972"/>
                </a:moveTo>
                <a:lnTo>
                  <a:pt x="4275" y="972"/>
                </a:lnTo>
                <a:lnTo>
                  <a:pt x="4275" y="981"/>
                </a:lnTo>
                <a:lnTo>
                  <a:pt x="0" y="981"/>
                </a:lnTo>
                <a:lnTo>
                  <a:pt x="0" y="972"/>
                </a:lnTo>
                <a:close/>
                <a:moveTo>
                  <a:pt x="0" y="645"/>
                </a:moveTo>
                <a:lnTo>
                  <a:pt x="4275" y="645"/>
                </a:lnTo>
                <a:lnTo>
                  <a:pt x="4275" y="654"/>
                </a:lnTo>
                <a:lnTo>
                  <a:pt x="0" y="654"/>
                </a:lnTo>
                <a:lnTo>
                  <a:pt x="0" y="645"/>
                </a:lnTo>
                <a:close/>
                <a:moveTo>
                  <a:pt x="0" y="319"/>
                </a:moveTo>
                <a:lnTo>
                  <a:pt x="4275" y="319"/>
                </a:lnTo>
                <a:lnTo>
                  <a:pt x="4275" y="327"/>
                </a:lnTo>
                <a:lnTo>
                  <a:pt x="0" y="327"/>
                </a:lnTo>
                <a:lnTo>
                  <a:pt x="0" y="319"/>
                </a:lnTo>
                <a:close/>
                <a:moveTo>
                  <a:pt x="0" y="0"/>
                </a:moveTo>
                <a:lnTo>
                  <a:pt x="4275" y="0"/>
                </a:lnTo>
                <a:lnTo>
                  <a:pt x="4275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12700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" name="Freeform 7"/>
          <p:cNvSpPr>
            <a:spLocks noEditPoints="1"/>
          </p:cNvSpPr>
          <p:nvPr/>
        </p:nvSpPr>
        <p:spPr bwMode="auto">
          <a:xfrm>
            <a:off x="1884438" y="2714519"/>
            <a:ext cx="6124575" cy="3073400"/>
          </a:xfrm>
          <a:custGeom>
            <a:avLst/>
            <a:gdLst>
              <a:gd name="T0" fmla="*/ 9 w 3858"/>
              <a:gd name="T1" fmla="*/ 0 h 1936"/>
              <a:gd name="T2" fmla="*/ 9 w 3858"/>
              <a:gd name="T3" fmla="*/ 1936 h 1936"/>
              <a:gd name="T4" fmla="*/ 0 w 3858"/>
              <a:gd name="T5" fmla="*/ 1936 h 1936"/>
              <a:gd name="T6" fmla="*/ 0 w 3858"/>
              <a:gd name="T7" fmla="*/ 0 h 1936"/>
              <a:gd name="T8" fmla="*/ 9 w 3858"/>
              <a:gd name="T9" fmla="*/ 0 h 1936"/>
              <a:gd name="T10" fmla="*/ 436 w 3858"/>
              <a:gd name="T11" fmla="*/ 0 h 1936"/>
              <a:gd name="T12" fmla="*/ 436 w 3858"/>
              <a:gd name="T13" fmla="*/ 1936 h 1936"/>
              <a:gd name="T14" fmla="*/ 427 w 3858"/>
              <a:gd name="T15" fmla="*/ 1936 h 1936"/>
              <a:gd name="T16" fmla="*/ 427 w 3858"/>
              <a:gd name="T17" fmla="*/ 0 h 1936"/>
              <a:gd name="T18" fmla="*/ 436 w 3858"/>
              <a:gd name="T19" fmla="*/ 0 h 1936"/>
              <a:gd name="T20" fmla="*/ 862 w 3858"/>
              <a:gd name="T21" fmla="*/ 0 h 1936"/>
              <a:gd name="T22" fmla="*/ 862 w 3858"/>
              <a:gd name="T23" fmla="*/ 1936 h 1936"/>
              <a:gd name="T24" fmla="*/ 854 w 3858"/>
              <a:gd name="T25" fmla="*/ 1936 h 1936"/>
              <a:gd name="T26" fmla="*/ 854 w 3858"/>
              <a:gd name="T27" fmla="*/ 0 h 1936"/>
              <a:gd name="T28" fmla="*/ 862 w 3858"/>
              <a:gd name="T29" fmla="*/ 0 h 1936"/>
              <a:gd name="T30" fmla="*/ 1289 w 3858"/>
              <a:gd name="T31" fmla="*/ 0 h 1936"/>
              <a:gd name="T32" fmla="*/ 1289 w 3858"/>
              <a:gd name="T33" fmla="*/ 1936 h 1936"/>
              <a:gd name="T34" fmla="*/ 1281 w 3858"/>
              <a:gd name="T35" fmla="*/ 1936 h 1936"/>
              <a:gd name="T36" fmla="*/ 1281 w 3858"/>
              <a:gd name="T37" fmla="*/ 0 h 1936"/>
              <a:gd name="T38" fmla="*/ 1289 w 3858"/>
              <a:gd name="T39" fmla="*/ 0 h 1936"/>
              <a:gd name="T40" fmla="*/ 1716 w 3858"/>
              <a:gd name="T41" fmla="*/ 0 h 1936"/>
              <a:gd name="T42" fmla="*/ 1716 w 3858"/>
              <a:gd name="T43" fmla="*/ 1936 h 1936"/>
              <a:gd name="T44" fmla="*/ 1707 w 3858"/>
              <a:gd name="T45" fmla="*/ 1936 h 1936"/>
              <a:gd name="T46" fmla="*/ 1707 w 3858"/>
              <a:gd name="T47" fmla="*/ 0 h 1936"/>
              <a:gd name="T48" fmla="*/ 1716 w 3858"/>
              <a:gd name="T49" fmla="*/ 0 h 1936"/>
              <a:gd name="T50" fmla="*/ 2142 w 3858"/>
              <a:gd name="T51" fmla="*/ 0 h 1936"/>
              <a:gd name="T52" fmla="*/ 2142 w 3858"/>
              <a:gd name="T53" fmla="*/ 1936 h 1936"/>
              <a:gd name="T54" fmla="*/ 2134 w 3858"/>
              <a:gd name="T55" fmla="*/ 1936 h 1936"/>
              <a:gd name="T56" fmla="*/ 2134 w 3858"/>
              <a:gd name="T57" fmla="*/ 0 h 1936"/>
              <a:gd name="T58" fmla="*/ 2142 w 3858"/>
              <a:gd name="T59" fmla="*/ 0 h 1936"/>
              <a:gd name="T60" fmla="*/ 2569 w 3858"/>
              <a:gd name="T61" fmla="*/ 0 h 1936"/>
              <a:gd name="T62" fmla="*/ 2569 w 3858"/>
              <a:gd name="T63" fmla="*/ 1936 h 1936"/>
              <a:gd name="T64" fmla="*/ 2561 w 3858"/>
              <a:gd name="T65" fmla="*/ 1936 h 1936"/>
              <a:gd name="T66" fmla="*/ 2561 w 3858"/>
              <a:gd name="T67" fmla="*/ 0 h 1936"/>
              <a:gd name="T68" fmla="*/ 2569 w 3858"/>
              <a:gd name="T69" fmla="*/ 0 h 1936"/>
              <a:gd name="T70" fmla="*/ 3004 w 3858"/>
              <a:gd name="T71" fmla="*/ 0 h 1936"/>
              <a:gd name="T72" fmla="*/ 3004 w 3858"/>
              <a:gd name="T73" fmla="*/ 1936 h 1936"/>
              <a:gd name="T74" fmla="*/ 2996 w 3858"/>
              <a:gd name="T75" fmla="*/ 1936 h 1936"/>
              <a:gd name="T76" fmla="*/ 2996 w 3858"/>
              <a:gd name="T77" fmla="*/ 0 h 1936"/>
              <a:gd name="T78" fmla="*/ 3004 w 3858"/>
              <a:gd name="T79" fmla="*/ 0 h 1936"/>
              <a:gd name="T80" fmla="*/ 3431 w 3858"/>
              <a:gd name="T81" fmla="*/ 0 h 1936"/>
              <a:gd name="T82" fmla="*/ 3431 w 3858"/>
              <a:gd name="T83" fmla="*/ 1936 h 1936"/>
              <a:gd name="T84" fmla="*/ 3423 w 3858"/>
              <a:gd name="T85" fmla="*/ 1936 h 1936"/>
              <a:gd name="T86" fmla="*/ 3423 w 3858"/>
              <a:gd name="T87" fmla="*/ 0 h 1936"/>
              <a:gd name="T88" fmla="*/ 3431 w 3858"/>
              <a:gd name="T89" fmla="*/ 0 h 1936"/>
              <a:gd name="T90" fmla="*/ 3858 w 3858"/>
              <a:gd name="T91" fmla="*/ 0 h 1936"/>
              <a:gd name="T92" fmla="*/ 3858 w 3858"/>
              <a:gd name="T93" fmla="*/ 1936 h 1936"/>
              <a:gd name="T94" fmla="*/ 3849 w 3858"/>
              <a:gd name="T95" fmla="*/ 1936 h 1936"/>
              <a:gd name="T96" fmla="*/ 3849 w 3858"/>
              <a:gd name="T97" fmla="*/ 0 h 1936"/>
              <a:gd name="T98" fmla="*/ 3858 w 3858"/>
              <a:gd name="T99" fmla="*/ 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58" h="1936">
                <a:moveTo>
                  <a:pt x="9" y="0"/>
                </a:moveTo>
                <a:lnTo>
                  <a:pt x="9" y="1936"/>
                </a:lnTo>
                <a:lnTo>
                  <a:pt x="0" y="1936"/>
                </a:lnTo>
                <a:lnTo>
                  <a:pt x="0" y="0"/>
                </a:lnTo>
                <a:lnTo>
                  <a:pt x="9" y="0"/>
                </a:lnTo>
                <a:close/>
                <a:moveTo>
                  <a:pt x="436" y="0"/>
                </a:moveTo>
                <a:lnTo>
                  <a:pt x="436" y="1936"/>
                </a:lnTo>
                <a:lnTo>
                  <a:pt x="427" y="1936"/>
                </a:lnTo>
                <a:lnTo>
                  <a:pt x="427" y="0"/>
                </a:lnTo>
                <a:lnTo>
                  <a:pt x="436" y="0"/>
                </a:lnTo>
                <a:close/>
                <a:moveTo>
                  <a:pt x="862" y="0"/>
                </a:moveTo>
                <a:lnTo>
                  <a:pt x="862" y="1936"/>
                </a:lnTo>
                <a:lnTo>
                  <a:pt x="854" y="1936"/>
                </a:lnTo>
                <a:lnTo>
                  <a:pt x="854" y="0"/>
                </a:lnTo>
                <a:lnTo>
                  <a:pt x="862" y="0"/>
                </a:lnTo>
                <a:close/>
                <a:moveTo>
                  <a:pt x="1289" y="0"/>
                </a:moveTo>
                <a:lnTo>
                  <a:pt x="1289" y="1936"/>
                </a:lnTo>
                <a:lnTo>
                  <a:pt x="1281" y="1936"/>
                </a:lnTo>
                <a:lnTo>
                  <a:pt x="1281" y="0"/>
                </a:lnTo>
                <a:lnTo>
                  <a:pt x="1289" y="0"/>
                </a:lnTo>
                <a:close/>
                <a:moveTo>
                  <a:pt x="1716" y="0"/>
                </a:moveTo>
                <a:lnTo>
                  <a:pt x="1716" y="1936"/>
                </a:lnTo>
                <a:lnTo>
                  <a:pt x="1707" y="1936"/>
                </a:lnTo>
                <a:lnTo>
                  <a:pt x="1707" y="0"/>
                </a:lnTo>
                <a:lnTo>
                  <a:pt x="1716" y="0"/>
                </a:lnTo>
                <a:close/>
                <a:moveTo>
                  <a:pt x="2142" y="0"/>
                </a:moveTo>
                <a:lnTo>
                  <a:pt x="2142" y="1936"/>
                </a:lnTo>
                <a:lnTo>
                  <a:pt x="2134" y="1936"/>
                </a:lnTo>
                <a:lnTo>
                  <a:pt x="2134" y="0"/>
                </a:lnTo>
                <a:lnTo>
                  <a:pt x="2142" y="0"/>
                </a:lnTo>
                <a:close/>
                <a:moveTo>
                  <a:pt x="2569" y="0"/>
                </a:moveTo>
                <a:lnTo>
                  <a:pt x="2569" y="1936"/>
                </a:lnTo>
                <a:lnTo>
                  <a:pt x="2561" y="1936"/>
                </a:lnTo>
                <a:lnTo>
                  <a:pt x="2561" y="0"/>
                </a:lnTo>
                <a:lnTo>
                  <a:pt x="2569" y="0"/>
                </a:lnTo>
                <a:close/>
                <a:moveTo>
                  <a:pt x="3004" y="0"/>
                </a:moveTo>
                <a:lnTo>
                  <a:pt x="3004" y="1936"/>
                </a:lnTo>
                <a:lnTo>
                  <a:pt x="2996" y="1936"/>
                </a:lnTo>
                <a:lnTo>
                  <a:pt x="2996" y="0"/>
                </a:lnTo>
                <a:lnTo>
                  <a:pt x="3004" y="0"/>
                </a:lnTo>
                <a:close/>
                <a:moveTo>
                  <a:pt x="3431" y="0"/>
                </a:moveTo>
                <a:lnTo>
                  <a:pt x="3431" y="1936"/>
                </a:lnTo>
                <a:lnTo>
                  <a:pt x="3423" y="1936"/>
                </a:lnTo>
                <a:lnTo>
                  <a:pt x="3423" y="0"/>
                </a:lnTo>
                <a:lnTo>
                  <a:pt x="3431" y="0"/>
                </a:lnTo>
                <a:close/>
                <a:moveTo>
                  <a:pt x="3858" y="0"/>
                </a:moveTo>
                <a:lnTo>
                  <a:pt x="3858" y="1936"/>
                </a:lnTo>
                <a:lnTo>
                  <a:pt x="3849" y="1936"/>
                </a:lnTo>
                <a:lnTo>
                  <a:pt x="3849" y="0"/>
                </a:lnTo>
                <a:lnTo>
                  <a:pt x="3858" y="0"/>
                </a:lnTo>
                <a:close/>
              </a:path>
            </a:pathLst>
          </a:custGeom>
          <a:solidFill>
            <a:srgbClr val="D9D9D9"/>
          </a:solidFill>
          <a:ln w="12700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1208163" y="2714519"/>
            <a:ext cx="12700" cy="3073400"/>
          </a:xfrm>
          <a:prstGeom prst="rect">
            <a:avLst/>
          </a:prstGeom>
          <a:solidFill>
            <a:srgbClr val="BFBFBF"/>
          </a:solidFill>
          <a:ln w="12700" cap="flat">
            <a:solidFill>
              <a:srgbClr val="BFBFB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1214513" y="5781569"/>
            <a:ext cx="6786563" cy="12700"/>
          </a:xfrm>
          <a:prstGeom prst="rect">
            <a:avLst/>
          </a:prstGeom>
          <a:solidFill>
            <a:srgbClr val="BFBFBF"/>
          </a:solidFill>
          <a:ln w="12700" cap="flat">
            <a:solidFill>
              <a:srgbClr val="BFBFB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6" name="Freeform 10"/>
          <p:cNvSpPr>
            <a:spLocks/>
          </p:cNvSpPr>
          <p:nvPr/>
        </p:nvSpPr>
        <p:spPr bwMode="auto">
          <a:xfrm>
            <a:off x="1206575" y="2881206"/>
            <a:ext cx="2235200" cy="1333500"/>
          </a:xfrm>
          <a:custGeom>
            <a:avLst/>
            <a:gdLst>
              <a:gd name="T0" fmla="*/ 49 w 2692"/>
              <a:gd name="T1" fmla="*/ 145 h 1604"/>
              <a:gd name="T2" fmla="*/ 193 w 2692"/>
              <a:gd name="T3" fmla="*/ 145 h 1604"/>
              <a:gd name="T4" fmla="*/ 289 w 2692"/>
              <a:gd name="T5" fmla="*/ 161 h 1604"/>
              <a:gd name="T6" fmla="*/ 433 w 2692"/>
              <a:gd name="T7" fmla="*/ 161 h 1604"/>
              <a:gd name="T8" fmla="*/ 577 w 2692"/>
              <a:gd name="T9" fmla="*/ 161 h 1604"/>
              <a:gd name="T10" fmla="*/ 721 w 2692"/>
              <a:gd name="T11" fmla="*/ 161 h 1604"/>
              <a:gd name="T12" fmla="*/ 865 w 2692"/>
              <a:gd name="T13" fmla="*/ 161 h 1604"/>
              <a:gd name="T14" fmla="*/ 1009 w 2692"/>
              <a:gd name="T15" fmla="*/ 161 h 1604"/>
              <a:gd name="T16" fmla="*/ 1153 w 2692"/>
              <a:gd name="T17" fmla="*/ 161 h 1604"/>
              <a:gd name="T18" fmla="*/ 1297 w 2692"/>
              <a:gd name="T19" fmla="*/ 161 h 1604"/>
              <a:gd name="T20" fmla="*/ 1441 w 2692"/>
              <a:gd name="T21" fmla="*/ 161 h 1604"/>
              <a:gd name="T22" fmla="*/ 1537 w 2692"/>
              <a:gd name="T23" fmla="*/ 177 h 1604"/>
              <a:gd name="T24" fmla="*/ 1681 w 2692"/>
              <a:gd name="T25" fmla="*/ 177 h 1604"/>
              <a:gd name="T26" fmla="*/ 1777 w 2692"/>
              <a:gd name="T27" fmla="*/ 193 h 1604"/>
              <a:gd name="T28" fmla="*/ 1869 w 2692"/>
              <a:gd name="T29" fmla="*/ 230 h 1604"/>
              <a:gd name="T30" fmla="*/ 1937 w 2692"/>
              <a:gd name="T31" fmla="*/ 241 h 1604"/>
              <a:gd name="T32" fmla="*/ 2001 w 2692"/>
              <a:gd name="T33" fmla="*/ 273 h 1604"/>
              <a:gd name="T34" fmla="*/ 2065 w 2692"/>
              <a:gd name="T35" fmla="*/ 305 h 1604"/>
              <a:gd name="T36" fmla="*/ 2129 w 2692"/>
              <a:gd name="T37" fmla="*/ 353 h 1604"/>
              <a:gd name="T38" fmla="*/ 2257 w 2692"/>
              <a:gd name="T39" fmla="*/ 465 h 1604"/>
              <a:gd name="T40" fmla="*/ 2305 w 2692"/>
              <a:gd name="T41" fmla="*/ 529 h 1604"/>
              <a:gd name="T42" fmla="*/ 2365 w 2692"/>
              <a:gd name="T43" fmla="*/ 614 h 1604"/>
              <a:gd name="T44" fmla="*/ 2401 w 2692"/>
              <a:gd name="T45" fmla="*/ 689 h 1604"/>
              <a:gd name="T46" fmla="*/ 2433 w 2692"/>
              <a:gd name="T47" fmla="*/ 769 h 1604"/>
              <a:gd name="T48" fmla="*/ 2464 w 2692"/>
              <a:gd name="T49" fmla="*/ 842 h 1604"/>
              <a:gd name="T50" fmla="*/ 2509 w 2692"/>
              <a:gd name="T51" fmla="*/ 950 h 1604"/>
              <a:gd name="T52" fmla="*/ 2545 w 2692"/>
              <a:gd name="T53" fmla="*/ 1073 h 1604"/>
              <a:gd name="T54" fmla="*/ 2577 w 2692"/>
              <a:gd name="T55" fmla="*/ 1201 h 1604"/>
              <a:gd name="T56" fmla="*/ 2608 w 2692"/>
              <a:gd name="T57" fmla="*/ 1306 h 1604"/>
              <a:gd name="T58" fmla="*/ 2656 w 2692"/>
              <a:gd name="T59" fmla="*/ 1450 h 1604"/>
              <a:gd name="T60" fmla="*/ 2681 w 2692"/>
              <a:gd name="T61" fmla="*/ 1600 h 1604"/>
              <a:gd name="T62" fmla="*/ 2627 w 2692"/>
              <a:gd name="T63" fmla="*/ 1465 h 1604"/>
              <a:gd name="T64" fmla="*/ 2579 w 2692"/>
              <a:gd name="T65" fmla="*/ 1321 h 1604"/>
              <a:gd name="T66" fmla="*/ 2545 w 2692"/>
              <a:gd name="T67" fmla="*/ 1201 h 1604"/>
              <a:gd name="T68" fmla="*/ 2513 w 2692"/>
              <a:gd name="T69" fmla="*/ 1073 h 1604"/>
              <a:gd name="T70" fmla="*/ 2486 w 2692"/>
              <a:gd name="T71" fmla="*/ 973 h 1604"/>
              <a:gd name="T72" fmla="*/ 2435 w 2692"/>
              <a:gd name="T73" fmla="*/ 857 h 1604"/>
              <a:gd name="T74" fmla="*/ 2401 w 2692"/>
              <a:gd name="T75" fmla="*/ 769 h 1604"/>
              <a:gd name="T76" fmla="*/ 2369 w 2692"/>
              <a:gd name="T77" fmla="*/ 689 h 1604"/>
              <a:gd name="T78" fmla="*/ 2342 w 2692"/>
              <a:gd name="T79" fmla="*/ 637 h 1604"/>
              <a:gd name="T80" fmla="*/ 2273 w 2692"/>
              <a:gd name="T81" fmla="*/ 529 h 1604"/>
              <a:gd name="T82" fmla="*/ 2225 w 2692"/>
              <a:gd name="T83" fmla="*/ 465 h 1604"/>
              <a:gd name="T84" fmla="*/ 2129 w 2692"/>
              <a:gd name="T85" fmla="*/ 385 h 1604"/>
              <a:gd name="T86" fmla="*/ 2065 w 2692"/>
              <a:gd name="T87" fmla="*/ 337 h 1604"/>
              <a:gd name="T88" fmla="*/ 2001 w 2692"/>
              <a:gd name="T89" fmla="*/ 305 h 1604"/>
              <a:gd name="T90" fmla="*/ 1937 w 2692"/>
              <a:gd name="T91" fmla="*/ 273 h 1604"/>
              <a:gd name="T92" fmla="*/ 1846 w 2692"/>
              <a:gd name="T93" fmla="*/ 253 h 1604"/>
              <a:gd name="T94" fmla="*/ 1777 w 2692"/>
              <a:gd name="T95" fmla="*/ 225 h 1604"/>
              <a:gd name="T96" fmla="*/ 1681 w 2692"/>
              <a:gd name="T97" fmla="*/ 209 h 1604"/>
              <a:gd name="T98" fmla="*/ 1537 w 2692"/>
              <a:gd name="T99" fmla="*/ 209 h 1604"/>
              <a:gd name="T100" fmla="*/ 1441 w 2692"/>
              <a:gd name="T101" fmla="*/ 193 h 1604"/>
              <a:gd name="T102" fmla="*/ 1297 w 2692"/>
              <a:gd name="T103" fmla="*/ 193 h 1604"/>
              <a:gd name="T104" fmla="*/ 1153 w 2692"/>
              <a:gd name="T105" fmla="*/ 193 h 1604"/>
              <a:gd name="T106" fmla="*/ 1009 w 2692"/>
              <a:gd name="T107" fmla="*/ 193 h 1604"/>
              <a:gd name="T108" fmla="*/ 865 w 2692"/>
              <a:gd name="T109" fmla="*/ 193 h 1604"/>
              <a:gd name="T110" fmla="*/ 721 w 2692"/>
              <a:gd name="T111" fmla="*/ 193 h 1604"/>
              <a:gd name="T112" fmla="*/ 577 w 2692"/>
              <a:gd name="T113" fmla="*/ 193 h 1604"/>
              <a:gd name="T114" fmla="*/ 433 w 2692"/>
              <a:gd name="T115" fmla="*/ 193 h 1604"/>
              <a:gd name="T116" fmla="*/ 289 w 2692"/>
              <a:gd name="T117" fmla="*/ 193 h 1604"/>
              <a:gd name="T118" fmla="*/ 193 w 2692"/>
              <a:gd name="T119" fmla="*/ 177 h 1604"/>
              <a:gd name="T120" fmla="*/ 49 w 2692"/>
              <a:gd name="T121" fmla="*/ 177 h 1604"/>
              <a:gd name="T122" fmla="*/ 14 w 2692"/>
              <a:gd name="T123" fmla="*/ 2 h 1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92" h="1604">
                <a:moveTo>
                  <a:pt x="33" y="14"/>
                </a:moveTo>
                <a:lnTo>
                  <a:pt x="49" y="78"/>
                </a:lnTo>
                <a:cubicBezTo>
                  <a:pt x="49" y="79"/>
                  <a:pt x="49" y="80"/>
                  <a:pt x="49" y="81"/>
                </a:cubicBezTo>
                <a:lnTo>
                  <a:pt x="49" y="113"/>
                </a:lnTo>
                <a:lnTo>
                  <a:pt x="48" y="106"/>
                </a:lnTo>
                <a:lnTo>
                  <a:pt x="64" y="138"/>
                </a:lnTo>
                <a:cubicBezTo>
                  <a:pt x="65" y="141"/>
                  <a:pt x="65" y="143"/>
                  <a:pt x="65" y="145"/>
                </a:cubicBezTo>
                <a:lnTo>
                  <a:pt x="65" y="161"/>
                </a:lnTo>
                <a:lnTo>
                  <a:pt x="49" y="145"/>
                </a:lnTo>
                <a:lnTo>
                  <a:pt x="65" y="145"/>
                </a:lnTo>
                <a:lnTo>
                  <a:pt x="81" y="145"/>
                </a:lnTo>
                <a:lnTo>
                  <a:pt x="97" y="145"/>
                </a:lnTo>
                <a:lnTo>
                  <a:pt x="113" y="145"/>
                </a:lnTo>
                <a:lnTo>
                  <a:pt x="129" y="145"/>
                </a:lnTo>
                <a:lnTo>
                  <a:pt x="145" y="145"/>
                </a:lnTo>
                <a:lnTo>
                  <a:pt x="161" y="145"/>
                </a:lnTo>
                <a:lnTo>
                  <a:pt x="177" y="145"/>
                </a:lnTo>
                <a:lnTo>
                  <a:pt x="193" y="145"/>
                </a:lnTo>
                <a:lnTo>
                  <a:pt x="209" y="145"/>
                </a:lnTo>
                <a:lnTo>
                  <a:pt x="225" y="145"/>
                </a:lnTo>
                <a:lnTo>
                  <a:pt x="241" y="145"/>
                </a:lnTo>
                <a:lnTo>
                  <a:pt x="257" y="145"/>
                </a:lnTo>
                <a:lnTo>
                  <a:pt x="273" y="145"/>
                </a:lnTo>
                <a:lnTo>
                  <a:pt x="289" y="145"/>
                </a:lnTo>
                <a:cubicBezTo>
                  <a:pt x="298" y="145"/>
                  <a:pt x="305" y="153"/>
                  <a:pt x="305" y="161"/>
                </a:cubicBezTo>
                <a:lnTo>
                  <a:pt x="305" y="177"/>
                </a:lnTo>
                <a:lnTo>
                  <a:pt x="289" y="161"/>
                </a:lnTo>
                <a:lnTo>
                  <a:pt x="305" y="161"/>
                </a:lnTo>
                <a:lnTo>
                  <a:pt x="321" y="161"/>
                </a:lnTo>
                <a:lnTo>
                  <a:pt x="337" y="161"/>
                </a:lnTo>
                <a:lnTo>
                  <a:pt x="353" y="161"/>
                </a:lnTo>
                <a:lnTo>
                  <a:pt x="369" y="161"/>
                </a:lnTo>
                <a:lnTo>
                  <a:pt x="385" y="161"/>
                </a:lnTo>
                <a:lnTo>
                  <a:pt x="401" y="161"/>
                </a:lnTo>
                <a:lnTo>
                  <a:pt x="417" y="161"/>
                </a:lnTo>
                <a:lnTo>
                  <a:pt x="433" y="161"/>
                </a:lnTo>
                <a:lnTo>
                  <a:pt x="449" y="161"/>
                </a:lnTo>
                <a:lnTo>
                  <a:pt x="465" y="161"/>
                </a:lnTo>
                <a:lnTo>
                  <a:pt x="481" y="161"/>
                </a:lnTo>
                <a:lnTo>
                  <a:pt x="497" y="161"/>
                </a:lnTo>
                <a:lnTo>
                  <a:pt x="513" y="161"/>
                </a:lnTo>
                <a:lnTo>
                  <a:pt x="529" y="161"/>
                </a:lnTo>
                <a:lnTo>
                  <a:pt x="545" y="161"/>
                </a:lnTo>
                <a:lnTo>
                  <a:pt x="561" y="161"/>
                </a:lnTo>
                <a:lnTo>
                  <a:pt x="577" y="161"/>
                </a:lnTo>
                <a:lnTo>
                  <a:pt x="593" y="161"/>
                </a:lnTo>
                <a:lnTo>
                  <a:pt x="609" y="161"/>
                </a:lnTo>
                <a:lnTo>
                  <a:pt x="625" y="161"/>
                </a:lnTo>
                <a:lnTo>
                  <a:pt x="641" y="161"/>
                </a:lnTo>
                <a:lnTo>
                  <a:pt x="657" y="161"/>
                </a:lnTo>
                <a:lnTo>
                  <a:pt x="673" y="161"/>
                </a:lnTo>
                <a:lnTo>
                  <a:pt x="689" y="161"/>
                </a:lnTo>
                <a:lnTo>
                  <a:pt x="705" y="161"/>
                </a:lnTo>
                <a:lnTo>
                  <a:pt x="721" y="161"/>
                </a:lnTo>
                <a:lnTo>
                  <a:pt x="737" y="161"/>
                </a:lnTo>
                <a:lnTo>
                  <a:pt x="753" y="161"/>
                </a:lnTo>
                <a:lnTo>
                  <a:pt x="769" y="161"/>
                </a:lnTo>
                <a:lnTo>
                  <a:pt x="785" y="161"/>
                </a:lnTo>
                <a:lnTo>
                  <a:pt x="801" y="161"/>
                </a:lnTo>
                <a:lnTo>
                  <a:pt x="817" y="161"/>
                </a:lnTo>
                <a:lnTo>
                  <a:pt x="833" y="161"/>
                </a:lnTo>
                <a:lnTo>
                  <a:pt x="849" y="161"/>
                </a:lnTo>
                <a:lnTo>
                  <a:pt x="865" y="161"/>
                </a:lnTo>
                <a:lnTo>
                  <a:pt x="881" y="161"/>
                </a:lnTo>
                <a:lnTo>
                  <a:pt x="897" y="161"/>
                </a:lnTo>
                <a:lnTo>
                  <a:pt x="913" y="161"/>
                </a:lnTo>
                <a:lnTo>
                  <a:pt x="929" y="161"/>
                </a:lnTo>
                <a:lnTo>
                  <a:pt x="945" y="161"/>
                </a:lnTo>
                <a:lnTo>
                  <a:pt x="961" y="161"/>
                </a:lnTo>
                <a:lnTo>
                  <a:pt x="977" y="161"/>
                </a:lnTo>
                <a:lnTo>
                  <a:pt x="993" y="161"/>
                </a:lnTo>
                <a:lnTo>
                  <a:pt x="1009" y="161"/>
                </a:lnTo>
                <a:lnTo>
                  <a:pt x="1025" y="161"/>
                </a:lnTo>
                <a:lnTo>
                  <a:pt x="1041" y="161"/>
                </a:lnTo>
                <a:lnTo>
                  <a:pt x="1057" y="161"/>
                </a:lnTo>
                <a:lnTo>
                  <a:pt x="1073" y="161"/>
                </a:lnTo>
                <a:lnTo>
                  <a:pt x="1089" y="161"/>
                </a:lnTo>
                <a:lnTo>
                  <a:pt x="1105" y="161"/>
                </a:lnTo>
                <a:lnTo>
                  <a:pt x="1121" y="161"/>
                </a:lnTo>
                <a:lnTo>
                  <a:pt x="1137" y="161"/>
                </a:lnTo>
                <a:lnTo>
                  <a:pt x="1153" y="161"/>
                </a:lnTo>
                <a:lnTo>
                  <a:pt x="1169" y="161"/>
                </a:lnTo>
                <a:lnTo>
                  <a:pt x="1185" y="161"/>
                </a:lnTo>
                <a:lnTo>
                  <a:pt x="1201" y="161"/>
                </a:lnTo>
                <a:lnTo>
                  <a:pt x="1217" y="161"/>
                </a:lnTo>
                <a:lnTo>
                  <a:pt x="1233" y="161"/>
                </a:lnTo>
                <a:lnTo>
                  <a:pt x="1249" y="161"/>
                </a:lnTo>
                <a:lnTo>
                  <a:pt x="1265" y="161"/>
                </a:lnTo>
                <a:lnTo>
                  <a:pt x="1281" y="161"/>
                </a:lnTo>
                <a:lnTo>
                  <a:pt x="1297" y="161"/>
                </a:lnTo>
                <a:lnTo>
                  <a:pt x="1313" y="161"/>
                </a:lnTo>
                <a:lnTo>
                  <a:pt x="1329" y="161"/>
                </a:lnTo>
                <a:lnTo>
                  <a:pt x="1345" y="161"/>
                </a:lnTo>
                <a:lnTo>
                  <a:pt x="1361" y="161"/>
                </a:lnTo>
                <a:lnTo>
                  <a:pt x="1377" y="161"/>
                </a:lnTo>
                <a:lnTo>
                  <a:pt x="1393" y="161"/>
                </a:lnTo>
                <a:lnTo>
                  <a:pt x="1409" y="161"/>
                </a:lnTo>
                <a:lnTo>
                  <a:pt x="1425" y="161"/>
                </a:lnTo>
                <a:lnTo>
                  <a:pt x="1441" y="161"/>
                </a:lnTo>
                <a:lnTo>
                  <a:pt x="1457" y="161"/>
                </a:lnTo>
                <a:lnTo>
                  <a:pt x="1473" y="161"/>
                </a:lnTo>
                <a:lnTo>
                  <a:pt x="1489" y="161"/>
                </a:lnTo>
                <a:lnTo>
                  <a:pt x="1505" y="161"/>
                </a:lnTo>
                <a:cubicBezTo>
                  <a:pt x="1514" y="161"/>
                  <a:pt x="1521" y="169"/>
                  <a:pt x="1521" y="177"/>
                </a:cubicBezTo>
                <a:lnTo>
                  <a:pt x="1521" y="193"/>
                </a:lnTo>
                <a:lnTo>
                  <a:pt x="1505" y="177"/>
                </a:lnTo>
                <a:lnTo>
                  <a:pt x="1521" y="177"/>
                </a:lnTo>
                <a:lnTo>
                  <a:pt x="1537" y="177"/>
                </a:lnTo>
                <a:lnTo>
                  <a:pt x="1553" y="177"/>
                </a:lnTo>
                <a:lnTo>
                  <a:pt x="1569" y="177"/>
                </a:lnTo>
                <a:lnTo>
                  <a:pt x="1585" y="177"/>
                </a:lnTo>
                <a:lnTo>
                  <a:pt x="1601" y="177"/>
                </a:lnTo>
                <a:lnTo>
                  <a:pt x="1617" y="177"/>
                </a:lnTo>
                <a:lnTo>
                  <a:pt x="1633" y="177"/>
                </a:lnTo>
                <a:lnTo>
                  <a:pt x="1649" y="177"/>
                </a:lnTo>
                <a:lnTo>
                  <a:pt x="1665" y="177"/>
                </a:lnTo>
                <a:lnTo>
                  <a:pt x="1681" y="177"/>
                </a:lnTo>
                <a:cubicBezTo>
                  <a:pt x="1690" y="177"/>
                  <a:pt x="1697" y="185"/>
                  <a:pt x="1697" y="193"/>
                </a:cubicBezTo>
                <a:lnTo>
                  <a:pt x="1697" y="209"/>
                </a:lnTo>
                <a:lnTo>
                  <a:pt x="1681" y="193"/>
                </a:lnTo>
                <a:lnTo>
                  <a:pt x="1697" y="193"/>
                </a:lnTo>
                <a:lnTo>
                  <a:pt x="1713" y="193"/>
                </a:lnTo>
                <a:lnTo>
                  <a:pt x="1729" y="193"/>
                </a:lnTo>
                <a:lnTo>
                  <a:pt x="1745" y="193"/>
                </a:lnTo>
                <a:lnTo>
                  <a:pt x="1761" y="193"/>
                </a:lnTo>
                <a:lnTo>
                  <a:pt x="1777" y="193"/>
                </a:lnTo>
                <a:cubicBezTo>
                  <a:pt x="1786" y="193"/>
                  <a:pt x="1793" y="201"/>
                  <a:pt x="1793" y="209"/>
                </a:cubicBezTo>
                <a:lnTo>
                  <a:pt x="1793" y="225"/>
                </a:lnTo>
                <a:lnTo>
                  <a:pt x="1777" y="209"/>
                </a:lnTo>
                <a:lnTo>
                  <a:pt x="1793" y="209"/>
                </a:lnTo>
                <a:lnTo>
                  <a:pt x="1809" y="209"/>
                </a:lnTo>
                <a:lnTo>
                  <a:pt x="1825" y="209"/>
                </a:lnTo>
                <a:lnTo>
                  <a:pt x="1841" y="209"/>
                </a:lnTo>
                <a:cubicBezTo>
                  <a:pt x="1846" y="209"/>
                  <a:pt x="1850" y="211"/>
                  <a:pt x="1853" y="214"/>
                </a:cubicBezTo>
                <a:lnTo>
                  <a:pt x="1869" y="230"/>
                </a:lnTo>
                <a:lnTo>
                  <a:pt x="1857" y="225"/>
                </a:lnTo>
                <a:lnTo>
                  <a:pt x="1873" y="225"/>
                </a:lnTo>
                <a:lnTo>
                  <a:pt x="1889" y="225"/>
                </a:lnTo>
                <a:lnTo>
                  <a:pt x="1905" y="225"/>
                </a:lnTo>
                <a:cubicBezTo>
                  <a:pt x="1914" y="225"/>
                  <a:pt x="1921" y="233"/>
                  <a:pt x="1921" y="241"/>
                </a:cubicBezTo>
                <a:lnTo>
                  <a:pt x="1921" y="257"/>
                </a:lnTo>
                <a:lnTo>
                  <a:pt x="1905" y="241"/>
                </a:lnTo>
                <a:lnTo>
                  <a:pt x="1921" y="241"/>
                </a:lnTo>
                <a:lnTo>
                  <a:pt x="1937" y="241"/>
                </a:lnTo>
                <a:lnTo>
                  <a:pt x="1953" y="241"/>
                </a:lnTo>
                <a:cubicBezTo>
                  <a:pt x="1958" y="241"/>
                  <a:pt x="1962" y="243"/>
                  <a:pt x="1965" y="246"/>
                </a:cubicBezTo>
                <a:lnTo>
                  <a:pt x="1981" y="262"/>
                </a:lnTo>
                <a:lnTo>
                  <a:pt x="1969" y="257"/>
                </a:lnTo>
                <a:lnTo>
                  <a:pt x="1985" y="257"/>
                </a:lnTo>
                <a:lnTo>
                  <a:pt x="2001" y="257"/>
                </a:lnTo>
                <a:cubicBezTo>
                  <a:pt x="2010" y="257"/>
                  <a:pt x="2017" y="265"/>
                  <a:pt x="2017" y="273"/>
                </a:cubicBezTo>
                <a:lnTo>
                  <a:pt x="2017" y="289"/>
                </a:lnTo>
                <a:lnTo>
                  <a:pt x="2001" y="273"/>
                </a:lnTo>
                <a:lnTo>
                  <a:pt x="2017" y="273"/>
                </a:lnTo>
                <a:lnTo>
                  <a:pt x="2033" y="273"/>
                </a:lnTo>
                <a:cubicBezTo>
                  <a:pt x="2042" y="273"/>
                  <a:pt x="2049" y="281"/>
                  <a:pt x="2049" y="289"/>
                </a:cubicBezTo>
                <a:lnTo>
                  <a:pt x="2049" y="305"/>
                </a:lnTo>
                <a:lnTo>
                  <a:pt x="2033" y="289"/>
                </a:lnTo>
                <a:lnTo>
                  <a:pt x="2049" y="289"/>
                </a:lnTo>
                <a:cubicBezTo>
                  <a:pt x="2054" y="289"/>
                  <a:pt x="2058" y="291"/>
                  <a:pt x="2061" y="294"/>
                </a:cubicBezTo>
                <a:lnTo>
                  <a:pt x="2077" y="310"/>
                </a:lnTo>
                <a:lnTo>
                  <a:pt x="2065" y="305"/>
                </a:lnTo>
                <a:lnTo>
                  <a:pt x="2081" y="305"/>
                </a:lnTo>
                <a:cubicBezTo>
                  <a:pt x="2086" y="305"/>
                  <a:pt x="2090" y="307"/>
                  <a:pt x="2093" y="310"/>
                </a:cubicBezTo>
                <a:lnTo>
                  <a:pt x="2109" y="326"/>
                </a:lnTo>
                <a:lnTo>
                  <a:pt x="2125" y="342"/>
                </a:lnTo>
                <a:lnTo>
                  <a:pt x="2113" y="337"/>
                </a:lnTo>
                <a:lnTo>
                  <a:pt x="2129" y="337"/>
                </a:lnTo>
                <a:cubicBezTo>
                  <a:pt x="2138" y="337"/>
                  <a:pt x="2145" y="345"/>
                  <a:pt x="2145" y="353"/>
                </a:cubicBezTo>
                <a:lnTo>
                  <a:pt x="2145" y="369"/>
                </a:lnTo>
                <a:lnTo>
                  <a:pt x="2129" y="353"/>
                </a:lnTo>
                <a:lnTo>
                  <a:pt x="2145" y="353"/>
                </a:lnTo>
                <a:cubicBezTo>
                  <a:pt x="2150" y="353"/>
                  <a:pt x="2154" y="355"/>
                  <a:pt x="2157" y="358"/>
                </a:cubicBezTo>
                <a:lnTo>
                  <a:pt x="2173" y="374"/>
                </a:lnTo>
                <a:lnTo>
                  <a:pt x="2189" y="390"/>
                </a:lnTo>
                <a:lnTo>
                  <a:pt x="2205" y="406"/>
                </a:lnTo>
                <a:lnTo>
                  <a:pt x="2221" y="422"/>
                </a:lnTo>
                <a:lnTo>
                  <a:pt x="2237" y="438"/>
                </a:lnTo>
                <a:lnTo>
                  <a:pt x="2253" y="454"/>
                </a:lnTo>
                <a:cubicBezTo>
                  <a:pt x="2256" y="457"/>
                  <a:pt x="2257" y="461"/>
                  <a:pt x="2257" y="465"/>
                </a:cubicBezTo>
                <a:lnTo>
                  <a:pt x="2257" y="481"/>
                </a:lnTo>
                <a:lnTo>
                  <a:pt x="2241" y="465"/>
                </a:lnTo>
                <a:lnTo>
                  <a:pt x="2257" y="465"/>
                </a:lnTo>
                <a:cubicBezTo>
                  <a:pt x="2266" y="465"/>
                  <a:pt x="2273" y="473"/>
                  <a:pt x="2273" y="481"/>
                </a:cubicBezTo>
                <a:lnTo>
                  <a:pt x="2273" y="497"/>
                </a:lnTo>
                <a:lnTo>
                  <a:pt x="2269" y="486"/>
                </a:lnTo>
                <a:lnTo>
                  <a:pt x="2285" y="502"/>
                </a:lnTo>
                <a:lnTo>
                  <a:pt x="2301" y="518"/>
                </a:lnTo>
                <a:cubicBezTo>
                  <a:pt x="2304" y="521"/>
                  <a:pt x="2305" y="525"/>
                  <a:pt x="2305" y="529"/>
                </a:cubicBezTo>
                <a:lnTo>
                  <a:pt x="2305" y="545"/>
                </a:lnTo>
                <a:lnTo>
                  <a:pt x="2301" y="534"/>
                </a:lnTo>
                <a:lnTo>
                  <a:pt x="2317" y="550"/>
                </a:lnTo>
                <a:lnTo>
                  <a:pt x="2333" y="566"/>
                </a:lnTo>
                <a:lnTo>
                  <a:pt x="2349" y="582"/>
                </a:lnTo>
                <a:cubicBezTo>
                  <a:pt x="2352" y="585"/>
                  <a:pt x="2353" y="589"/>
                  <a:pt x="2353" y="593"/>
                </a:cubicBezTo>
                <a:lnTo>
                  <a:pt x="2353" y="609"/>
                </a:lnTo>
                <a:lnTo>
                  <a:pt x="2349" y="598"/>
                </a:lnTo>
                <a:lnTo>
                  <a:pt x="2365" y="614"/>
                </a:lnTo>
                <a:cubicBezTo>
                  <a:pt x="2368" y="617"/>
                  <a:pt x="2369" y="621"/>
                  <a:pt x="2369" y="625"/>
                </a:cubicBezTo>
                <a:lnTo>
                  <a:pt x="2369" y="641"/>
                </a:lnTo>
                <a:lnTo>
                  <a:pt x="2365" y="630"/>
                </a:lnTo>
                <a:lnTo>
                  <a:pt x="2381" y="646"/>
                </a:lnTo>
                <a:cubicBezTo>
                  <a:pt x="2384" y="649"/>
                  <a:pt x="2385" y="653"/>
                  <a:pt x="2385" y="657"/>
                </a:cubicBezTo>
                <a:lnTo>
                  <a:pt x="2385" y="673"/>
                </a:lnTo>
                <a:lnTo>
                  <a:pt x="2381" y="662"/>
                </a:lnTo>
                <a:lnTo>
                  <a:pt x="2397" y="678"/>
                </a:lnTo>
                <a:cubicBezTo>
                  <a:pt x="2400" y="681"/>
                  <a:pt x="2401" y="685"/>
                  <a:pt x="2401" y="689"/>
                </a:cubicBezTo>
                <a:lnTo>
                  <a:pt x="2401" y="705"/>
                </a:lnTo>
                <a:lnTo>
                  <a:pt x="2397" y="694"/>
                </a:lnTo>
                <a:lnTo>
                  <a:pt x="2413" y="710"/>
                </a:lnTo>
                <a:cubicBezTo>
                  <a:pt x="2416" y="713"/>
                  <a:pt x="2417" y="717"/>
                  <a:pt x="2417" y="721"/>
                </a:cubicBezTo>
                <a:lnTo>
                  <a:pt x="2417" y="737"/>
                </a:lnTo>
                <a:lnTo>
                  <a:pt x="2413" y="726"/>
                </a:lnTo>
                <a:lnTo>
                  <a:pt x="2429" y="742"/>
                </a:lnTo>
                <a:cubicBezTo>
                  <a:pt x="2432" y="745"/>
                  <a:pt x="2433" y="749"/>
                  <a:pt x="2433" y="753"/>
                </a:cubicBezTo>
                <a:lnTo>
                  <a:pt x="2433" y="769"/>
                </a:lnTo>
                <a:lnTo>
                  <a:pt x="2432" y="762"/>
                </a:lnTo>
                <a:lnTo>
                  <a:pt x="2448" y="794"/>
                </a:lnTo>
                <a:cubicBezTo>
                  <a:pt x="2449" y="797"/>
                  <a:pt x="2449" y="799"/>
                  <a:pt x="2449" y="801"/>
                </a:cubicBezTo>
                <a:lnTo>
                  <a:pt x="2449" y="817"/>
                </a:lnTo>
                <a:lnTo>
                  <a:pt x="2445" y="806"/>
                </a:lnTo>
                <a:lnTo>
                  <a:pt x="2461" y="822"/>
                </a:lnTo>
                <a:cubicBezTo>
                  <a:pt x="2464" y="825"/>
                  <a:pt x="2465" y="829"/>
                  <a:pt x="2465" y="833"/>
                </a:cubicBezTo>
                <a:lnTo>
                  <a:pt x="2465" y="849"/>
                </a:lnTo>
                <a:lnTo>
                  <a:pt x="2464" y="842"/>
                </a:lnTo>
                <a:lnTo>
                  <a:pt x="2480" y="874"/>
                </a:lnTo>
                <a:cubicBezTo>
                  <a:pt x="2481" y="877"/>
                  <a:pt x="2481" y="879"/>
                  <a:pt x="2481" y="881"/>
                </a:cubicBezTo>
                <a:lnTo>
                  <a:pt x="2481" y="897"/>
                </a:lnTo>
                <a:lnTo>
                  <a:pt x="2477" y="886"/>
                </a:lnTo>
                <a:lnTo>
                  <a:pt x="2493" y="902"/>
                </a:lnTo>
                <a:cubicBezTo>
                  <a:pt x="2496" y="905"/>
                  <a:pt x="2497" y="909"/>
                  <a:pt x="2497" y="913"/>
                </a:cubicBezTo>
                <a:lnTo>
                  <a:pt x="2497" y="945"/>
                </a:lnTo>
                <a:lnTo>
                  <a:pt x="2493" y="934"/>
                </a:lnTo>
                <a:lnTo>
                  <a:pt x="2509" y="950"/>
                </a:lnTo>
                <a:cubicBezTo>
                  <a:pt x="2512" y="953"/>
                  <a:pt x="2513" y="957"/>
                  <a:pt x="2513" y="961"/>
                </a:cubicBezTo>
                <a:lnTo>
                  <a:pt x="2513" y="993"/>
                </a:lnTo>
                <a:lnTo>
                  <a:pt x="2509" y="982"/>
                </a:lnTo>
                <a:lnTo>
                  <a:pt x="2525" y="998"/>
                </a:lnTo>
                <a:cubicBezTo>
                  <a:pt x="2528" y="1001"/>
                  <a:pt x="2529" y="1005"/>
                  <a:pt x="2529" y="1009"/>
                </a:cubicBezTo>
                <a:lnTo>
                  <a:pt x="2529" y="1041"/>
                </a:lnTo>
                <a:lnTo>
                  <a:pt x="2528" y="1034"/>
                </a:lnTo>
                <a:lnTo>
                  <a:pt x="2544" y="1066"/>
                </a:lnTo>
                <a:cubicBezTo>
                  <a:pt x="2545" y="1069"/>
                  <a:pt x="2545" y="1071"/>
                  <a:pt x="2545" y="1073"/>
                </a:cubicBezTo>
                <a:lnTo>
                  <a:pt x="2545" y="1089"/>
                </a:lnTo>
                <a:lnTo>
                  <a:pt x="2544" y="1082"/>
                </a:lnTo>
                <a:lnTo>
                  <a:pt x="2560" y="1114"/>
                </a:lnTo>
                <a:cubicBezTo>
                  <a:pt x="2561" y="1117"/>
                  <a:pt x="2561" y="1119"/>
                  <a:pt x="2561" y="1121"/>
                </a:cubicBezTo>
                <a:lnTo>
                  <a:pt x="2561" y="1137"/>
                </a:lnTo>
                <a:lnTo>
                  <a:pt x="2560" y="1130"/>
                </a:lnTo>
                <a:lnTo>
                  <a:pt x="2576" y="1162"/>
                </a:lnTo>
                <a:cubicBezTo>
                  <a:pt x="2577" y="1165"/>
                  <a:pt x="2577" y="1167"/>
                  <a:pt x="2577" y="1169"/>
                </a:cubicBezTo>
                <a:lnTo>
                  <a:pt x="2577" y="1201"/>
                </a:lnTo>
                <a:lnTo>
                  <a:pt x="2576" y="1194"/>
                </a:lnTo>
                <a:lnTo>
                  <a:pt x="2592" y="1226"/>
                </a:lnTo>
                <a:cubicBezTo>
                  <a:pt x="2593" y="1229"/>
                  <a:pt x="2593" y="1231"/>
                  <a:pt x="2593" y="1233"/>
                </a:cubicBezTo>
                <a:lnTo>
                  <a:pt x="2593" y="1249"/>
                </a:lnTo>
                <a:lnTo>
                  <a:pt x="2592" y="1242"/>
                </a:lnTo>
                <a:lnTo>
                  <a:pt x="2608" y="1274"/>
                </a:lnTo>
                <a:cubicBezTo>
                  <a:pt x="2609" y="1277"/>
                  <a:pt x="2609" y="1279"/>
                  <a:pt x="2609" y="1281"/>
                </a:cubicBezTo>
                <a:lnTo>
                  <a:pt x="2609" y="1313"/>
                </a:lnTo>
                <a:lnTo>
                  <a:pt x="2608" y="1306"/>
                </a:lnTo>
                <a:lnTo>
                  <a:pt x="2624" y="1338"/>
                </a:lnTo>
                <a:cubicBezTo>
                  <a:pt x="2625" y="1341"/>
                  <a:pt x="2625" y="1343"/>
                  <a:pt x="2625" y="1345"/>
                </a:cubicBezTo>
                <a:lnTo>
                  <a:pt x="2625" y="1377"/>
                </a:lnTo>
                <a:lnTo>
                  <a:pt x="2624" y="1370"/>
                </a:lnTo>
                <a:lnTo>
                  <a:pt x="2640" y="1402"/>
                </a:lnTo>
                <a:cubicBezTo>
                  <a:pt x="2641" y="1405"/>
                  <a:pt x="2641" y="1407"/>
                  <a:pt x="2641" y="1409"/>
                </a:cubicBezTo>
                <a:lnTo>
                  <a:pt x="2641" y="1425"/>
                </a:lnTo>
                <a:lnTo>
                  <a:pt x="2640" y="1418"/>
                </a:lnTo>
                <a:lnTo>
                  <a:pt x="2656" y="1450"/>
                </a:lnTo>
                <a:cubicBezTo>
                  <a:pt x="2657" y="1453"/>
                  <a:pt x="2657" y="1455"/>
                  <a:pt x="2657" y="1457"/>
                </a:cubicBezTo>
                <a:lnTo>
                  <a:pt x="2657" y="1489"/>
                </a:lnTo>
                <a:lnTo>
                  <a:pt x="2656" y="1482"/>
                </a:lnTo>
                <a:lnTo>
                  <a:pt x="2672" y="1514"/>
                </a:lnTo>
                <a:cubicBezTo>
                  <a:pt x="2673" y="1517"/>
                  <a:pt x="2673" y="1519"/>
                  <a:pt x="2673" y="1521"/>
                </a:cubicBezTo>
                <a:lnTo>
                  <a:pt x="2673" y="1553"/>
                </a:lnTo>
                <a:lnTo>
                  <a:pt x="2672" y="1546"/>
                </a:lnTo>
                <a:lnTo>
                  <a:pt x="2688" y="1578"/>
                </a:lnTo>
                <a:cubicBezTo>
                  <a:pt x="2692" y="1586"/>
                  <a:pt x="2689" y="1596"/>
                  <a:pt x="2681" y="1600"/>
                </a:cubicBezTo>
                <a:cubicBezTo>
                  <a:pt x="2673" y="1604"/>
                  <a:pt x="2663" y="1601"/>
                  <a:pt x="2659" y="1593"/>
                </a:cubicBezTo>
                <a:lnTo>
                  <a:pt x="2643" y="1561"/>
                </a:lnTo>
                <a:cubicBezTo>
                  <a:pt x="2642" y="1558"/>
                  <a:pt x="2641" y="1556"/>
                  <a:pt x="2641" y="1553"/>
                </a:cubicBezTo>
                <a:lnTo>
                  <a:pt x="2641" y="1521"/>
                </a:lnTo>
                <a:lnTo>
                  <a:pt x="2643" y="1529"/>
                </a:lnTo>
                <a:lnTo>
                  <a:pt x="2627" y="1497"/>
                </a:lnTo>
                <a:cubicBezTo>
                  <a:pt x="2626" y="1494"/>
                  <a:pt x="2625" y="1492"/>
                  <a:pt x="2625" y="1489"/>
                </a:cubicBezTo>
                <a:lnTo>
                  <a:pt x="2625" y="1457"/>
                </a:lnTo>
                <a:lnTo>
                  <a:pt x="2627" y="1465"/>
                </a:lnTo>
                <a:lnTo>
                  <a:pt x="2611" y="1433"/>
                </a:lnTo>
                <a:cubicBezTo>
                  <a:pt x="2610" y="1430"/>
                  <a:pt x="2609" y="1428"/>
                  <a:pt x="2609" y="1425"/>
                </a:cubicBezTo>
                <a:lnTo>
                  <a:pt x="2609" y="1409"/>
                </a:lnTo>
                <a:lnTo>
                  <a:pt x="2611" y="1417"/>
                </a:lnTo>
                <a:lnTo>
                  <a:pt x="2595" y="1385"/>
                </a:lnTo>
                <a:cubicBezTo>
                  <a:pt x="2594" y="1382"/>
                  <a:pt x="2593" y="1380"/>
                  <a:pt x="2593" y="1377"/>
                </a:cubicBezTo>
                <a:lnTo>
                  <a:pt x="2593" y="1345"/>
                </a:lnTo>
                <a:lnTo>
                  <a:pt x="2595" y="1353"/>
                </a:lnTo>
                <a:lnTo>
                  <a:pt x="2579" y="1321"/>
                </a:lnTo>
                <a:cubicBezTo>
                  <a:pt x="2578" y="1318"/>
                  <a:pt x="2577" y="1316"/>
                  <a:pt x="2577" y="1313"/>
                </a:cubicBezTo>
                <a:lnTo>
                  <a:pt x="2577" y="1281"/>
                </a:lnTo>
                <a:lnTo>
                  <a:pt x="2579" y="1289"/>
                </a:lnTo>
                <a:lnTo>
                  <a:pt x="2563" y="1257"/>
                </a:lnTo>
                <a:cubicBezTo>
                  <a:pt x="2562" y="1254"/>
                  <a:pt x="2561" y="1252"/>
                  <a:pt x="2561" y="1249"/>
                </a:cubicBezTo>
                <a:lnTo>
                  <a:pt x="2561" y="1233"/>
                </a:lnTo>
                <a:lnTo>
                  <a:pt x="2563" y="1241"/>
                </a:lnTo>
                <a:lnTo>
                  <a:pt x="2547" y="1209"/>
                </a:lnTo>
                <a:cubicBezTo>
                  <a:pt x="2546" y="1206"/>
                  <a:pt x="2545" y="1204"/>
                  <a:pt x="2545" y="1201"/>
                </a:cubicBezTo>
                <a:lnTo>
                  <a:pt x="2545" y="1169"/>
                </a:lnTo>
                <a:lnTo>
                  <a:pt x="2547" y="1177"/>
                </a:lnTo>
                <a:lnTo>
                  <a:pt x="2531" y="1145"/>
                </a:lnTo>
                <a:cubicBezTo>
                  <a:pt x="2530" y="1142"/>
                  <a:pt x="2529" y="1140"/>
                  <a:pt x="2529" y="1137"/>
                </a:cubicBezTo>
                <a:lnTo>
                  <a:pt x="2529" y="1121"/>
                </a:lnTo>
                <a:lnTo>
                  <a:pt x="2531" y="1129"/>
                </a:lnTo>
                <a:lnTo>
                  <a:pt x="2515" y="1097"/>
                </a:lnTo>
                <a:cubicBezTo>
                  <a:pt x="2514" y="1094"/>
                  <a:pt x="2513" y="1092"/>
                  <a:pt x="2513" y="1089"/>
                </a:cubicBezTo>
                <a:lnTo>
                  <a:pt x="2513" y="1073"/>
                </a:lnTo>
                <a:lnTo>
                  <a:pt x="2515" y="1081"/>
                </a:lnTo>
                <a:lnTo>
                  <a:pt x="2499" y="1049"/>
                </a:lnTo>
                <a:cubicBezTo>
                  <a:pt x="2498" y="1046"/>
                  <a:pt x="2497" y="1044"/>
                  <a:pt x="2497" y="1041"/>
                </a:cubicBezTo>
                <a:lnTo>
                  <a:pt x="2497" y="1009"/>
                </a:lnTo>
                <a:lnTo>
                  <a:pt x="2502" y="1021"/>
                </a:lnTo>
                <a:lnTo>
                  <a:pt x="2486" y="1005"/>
                </a:lnTo>
                <a:cubicBezTo>
                  <a:pt x="2483" y="1002"/>
                  <a:pt x="2481" y="998"/>
                  <a:pt x="2481" y="993"/>
                </a:cubicBezTo>
                <a:lnTo>
                  <a:pt x="2481" y="961"/>
                </a:lnTo>
                <a:lnTo>
                  <a:pt x="2486" y="973"/>
                </a:lnTo>
                <a:lnTo>
                  <a:pt x="2470" y="957"/>
                </a:lnTo>
                <a:cubicBezTo>
                  <a:pt x="2467" y="954"/>
                  <a:pt x="2465" y="950"/>
                  <a:pt x="2465" y="945"/>
                </a:cubicBezTo>
                <a:lnTo>
                  <a:pt x="2465" y="913"/>
                </a:lnTo>
                <a:lnTo>
                  <a:pt x="2470" y="925"/>
                </a:lnTo>
                <a:lnTo>
                  <a:pt x="2454" y="909"/>
                </a:lnTo>
                <a:cubicBezTo>
                  <a:pt x="2451" y="906"/>
                  <a:pt x="2449" y="902"/>
                  <a:pt x="2449" y="897"/>
                </a:cubicBezTo>
                <a:lnTo>
                  <a:pt x="2449" y="881"/>
                </a:lnTo>
                <a:lnTo>
                  <a:pt x="2451" y="889"/>
                </a:lnTo>
                <a:lnTo>
                  <a:pt x="2435" y="857"/>
                </a:lnTo>
                <a:cubicBezTo>
                  <a:pt x="2434" y="854"/>
                  <a:pt x="2433" y="852"/>
                  <a:pt x="2433" y="849"/>
                </a:cubicBezTo>
                <a:lnTo>
                  <a:pt x="2433" y="833"/>
                </a:lnTo>
                <a:lnTo>
                  <a:pt x="2438" y="845"/>
                </a:lnTo>
                <a:lnTo>
                  <a:pt x="2422" y="829"/>
                </a:lnTo>
                <a:cubicBezTo>
                  <a:pt x="2419" y="826"/>
                  <a:pt x="2417" y="822"/>
                  <a:pt x="2417" y="817"/>
                </a:cubicBezTo>
                <a:lnTo>
                  <a:pt x="2417" y="801"/>
                </a:lnTo>
                <a:lnTo>
                  <a:pt x="2419" y="809"/>
                </a:lnTo>
                <a:lnTo>
                  <a:pt x="2403" y="777"/>
                </a:lnTo>
                <a:cubicBezTo>
                  <a:pt x="2402" y="774"/>
                  <a:pt x="2401" y="772"/>
                  <a:pt x="2401" y="769"/>
                </a:cubicBezTo>
                <a:lnTo>
                  <a:pt x="2401" y="753"/>
                </a:lnTo>
                <a:lnTo>
                  <a:pt x="2406" y="765"/>
                </a:lnTo>
                <a:lnTo>
                  <a:pt x="2390" y="749"/>
                </a:lnTo>
                <a:cubicBezTo>
                  <a:pt x="2387" y="746"/>
                  <a:pt x="2385" y="742"/>
                  <a:pt x="2385" y="737"/>
                </a:cubicBezTo>
                <a:lnTo>
                  <a:pt x="2385" y="721"/>
                </a:lnTo>
                <a:lnTo>
                  <a:pt x="2390" y="733"/>
                </a:lnTo>
                <a:lnTo>
                  <a:pt x="2374" y="717"/>
                </a:lnTo>
                <a:cubicBezTo>
                  <a:pt x="2371" y="714"/>
                  <a:pt x="2369" y="710"/>
                  <a:pt x="2369" y="705"/>
                </a:cubicBezTo>
                <a:lnTo>
                  <a:pt x="2369" y="689"/>
                </a:lnTo>
                <a:lnTo>
                  <a:pt x="2374" y="701"/>
                </a:lnTo>
                <a:lnTo>
                  <a:pt x="2358" y="685"/>
                </a:lnTo>
                <a:cubicBezTo>
                  <a:pt x="2355" y="682"/>
                  <a:pt x="2353" y="678"/>
                  <a:pt x="2353" y="673"/>
                </a:cubicBezTo>
                <a:lnTo>
                  <a:pt x="2353" y="657"/>
                </a:lnTo>
                <a:lnTo>
                  <a:pt x="2358" y="669"/>
                </a:lnTo>
                <a:lnTo>
                  <a:pt x="2342" y="653"/>
                </a:lnTo>
                <a:cubicBezTo>
                  <a:pt x="2339" y="650"/>
                  <a:pt x="2337" y="646"/>
                  <a:pt x="2337" y="641"/>
                </a:cubicBezTo>
                <a:lnTo>
                  <a:pt x="2337" y="625"/>
                </a:lnTo>
                <a:lnTo>
                  <a:pt x="2342" y="637"/>
                </a:lnTo>
                <a:lnTo>
                  <a:pt x="2326" y="621"/>
                </a:lnTo>
                <a:cubicBezTo>
                  <a:pt x="2323" y="618"/>
                  <a:pt x="2321" y="614"/>
                  <a:pt x="2321" y="609"/>
                </a:cubicBezTo>
                <a:lnTo>
                  <a:pt x="2321" y="593"/>
                </a:lnTo>
                <a:lnTo>
                  <a:pt x="2326" y="605"/>
                </a:lnTo>
                <a:lnTo>
                  <a:pt x="2310" y="589"/>
                </a:lnTo>
                <a:lnTo>
                  <a:pt x="2294" y="573"/>
                </a:lnTo>
                <a:lnTo>
                  <a:pt x="2278" y="557"/>
                </a:lnTo>
                <a:cubicBezTo>
                  <a:pt x="2275" y="554"/>
                  <a:pt x="2273" y="550"/>
                  <a:pt x="2273" y="545"/>
                </a:cubicBezTo>
                <a:lnTo>
                  <a:pt x="2273" y="529"/>
                </a:lnTo>
                <a:lnTo>
                  <a:pt x="2278" y="541"/>
                </a:lnTo>
                <a:lnTo>
                  <a:pt x="2262" y="525"/>
                </a:lnTo>
                <a:lnTo>
                  <a:pt x="2246" y="509"/>
                </a:lnTo>
                <a:cubicBezTo>
                  <a:pt x="2243" y="506"/>
                  <a:pt x="2241" y="502"/>
                  <a:pt x="2241" y="497"/>
                </a:cubicBezTo>
                <a:lnTo>
                  <a:pt x="2241" y="481"/>
                </a:lnTo>
                <a:lnTo>
                  <a:pt x="2257" y="497"/>
                </a:lnTo>
                <a:lnTo>
                  <a:pt x="2241" y="497"/>
                </a:lnTo>
                <a:cubicBezTo>
                  <a:pt x="2233" y="497"/>
                  <a:pt x="2225" y="490"/>
                  <a:pt x="2225" y="481"/>
                </a:cubicBezTo>
                <a:lnTo>
                  <a:pt x="2225" y="465"/>
                </a:lnTo>
                <a:lnTo>
                  <a:pt x="2230" y="477"/>
                </a:lnTo>
                <a:lnTo>
                  <a:pt x="2214" y="461"/>
                </a:lnTo>
                <a:lnTo>
                  <a:pt x="2198" y="445"/>
                </a:lnTo>
                <a:lnTo>
                  <a:pt x="2182" y="429"/>
                </a:lnTo>
                <a:lnTo>
                  <a:pt x="2166" y="413"/>
                </a:lnTo>
                <a:lnTo>
                  <a:pt x="2150" y="397"/>
                </a:lnTo>
                <a:lnTo>
                  <a:pt x="2134" y="381"/>
                </a:lnTo>
                <a:lnTo>
                  <a:pt x="2145" y="385"/>
                </a:lnTo>
                <a:lnTo>
                  <a:pt x="2129" y="385"/>
                </a:lnTo>
                <a:cubicBezTo>
                  <a:pt x="2121" y="385"/>
                  <a:pt x="2113" y="378"/>
                  <a:pt x="2113" y="369"/>
                </a:cubicBezTo>
                <a:lnTo>
                  <a:pt x="2113" y="353"/>
                </a:lnTo>
                <a:lnTo>
                  <a:pt x="2129" y="369"/>
                </a:lnTo>
                <a:lnTo>
                  <a:pt x="2113" y="369"/>
                </a:lnTo>
                <a:cubicBezTo>
                  <a:pt x="2109" y="369"/>
                  <a:pt x="2105" y="368"/>
                  <a:pt x="2102" y="365"/>
                </a:cubicBezTo>
                <a:lnTo>
                  <a:pt x="2086" y="349"/>
                </a:lnTo>
                <a:lnTo>
                  <a:pt x="2070" y="333"/>
                </a:lnTo>
                <a:lnTo>
                  <a:pt x="2081" y="337"/>
                </a:lnTo>
                <a:lnTo>
                  <a:pt x="2065" y="337"/>
                </a:lnTo>
                <a:cubicBezTo>
                  <a:pt x="2061" y="337"/>
                  <a:pt x="2057" y="336"/>
                  <a:pt x="2054" y="333"/>
                </a:cubicBezTo>
                <a:lnTo>
                  <a:pt x="2038" y="317"/>
                </a:lnTo>
                <a:lnTo>
                  <a:pt x="2049" y="321"/>
                </a:lnTo>
                <a:lnTo>
                  <a:pt x="2033" y="321"/>
                </a:lnTo>
                <a:cubicBezTo>
                  <a:pt x="2025" y="321"/>
                  <a:pt x="2017" y="314"/>
                  <a:pt x="2017" y="305"/>
                </a:cubicBezTo>
                <a:lnTo>
                  <a:pt x="2017" y="289"/>
                </a:lnTo>
                <a:lnTo>
                  <a:pt x="2033" y="305"/>
                </a:lnTo>
                <a:lnTo>
                  <a:pt x="2017" y="305"/>
                </a:lnTo>
                <a:lnTo>
                  <a:pt x="2001" y="305"/>
                </a:lnTo>
                <a:cubicBezTo>
                  <a:pt x="1993" y="305"/>
                  <a:pt x="1985" y="298"/>
                  <a:pt x="1985" y="289"/>
                </a:cubicBezTo>
                <a:lnTo>
                  <a:pt x="1985" y="273"/>
                </a:lnTo>
                <a:lnTo>
                  <a:pt x="2001" y="289"/>
                </a:lnTo>
                <a:lnTo>
                  <a:pt x="1985" y="289"/>
                </a:lnTo>
                <a:lnTo>
                  <a:pt x="1969" y="289"/>
                </a:lnTo>
                <a:cubicBezTo>
                  <a:pt x="1965" y="289"/>
                  <a:pt x="1961" y="288"/>
                  <a:pt x="1958" y="285"/>
                </a:cubicBezTo>
                <a:lnTo>
                  <a:pt x="1942" y="269"/>
                </a:lnTo>
                <a:lnTo>
                  <a:pt x="1953" y="273"/>
                </a:lnTo>
                <a:lnTo>
                  <a:pt x="1937" y="273"/>
                </a:lnTo>
                <a:lnTo>
                  <a:pt x="1921" y="273"/>
                </a:lnTo>
                <a:lnTo>
                  <a:pt x="1905" y="273"/>
                </a:lnTo>
                <a:cubicBezTo>
                  <a:pt x="1897" y="273"/>
                  <a:pt x="1889" y="266"/>
                  <a:pt x="1889" y="257"/>
                </a:cubicBezTo>
                <a:lnTo>
                  <a:pt x="1889" y="241"/>
                </a:lnTo>
                <a:lnTo>
                  <a:pt x="1905" y="257"/>
                </a:lnTo>
                <a:lnTo>
                  <a:pt x="1889" y="257"/>
                </a:lnTo>
                <a:lnTo>
                  <a:pt x="1873" y="257"/>
                </a:lnTo>
                <a:lnTo>
                  <a:pt x="1857" y="257"/>
                </a:lnTo>
                <a:cubicBezTo>
                  <a:pt x="1853" y="257"/>
                  <a:pt x="1849" y="256"/>
                  <a:pt x="1846" y="253"/>
                </a:cubicBezTo>
                <a:lnTo>
                  <a:pt x="1830" y="237"/>
                </a:lnTo>
                <a:lnTo>
                  <a:pt x="1841" y="241"/>
                </a:lnTo>
                <a:lnTo>
                  <a:pt x="1825" y="241"/>
                </a:lnTo>
                <a:lnTo>
                  <a:pt x="1809" y="241"/>
                </a:lnTo>
                <a:lnTo>
                  <a:pt x="1793" y="241"/>
                </a:lnTo>
                <a:lnTo>
                  <a:pt x="1777" y="241"/>
                </a:lnTo>
                <a:cubicBezTo>
                  <a:pt x="1769" y="241"/>
                  <a:pt x="1761" y="234"/>
                  <a:pt x="1761" y="225"/>
                </a:cubicBezTo>
                <a:lnTo>
                  <a:pt x="1761" y="209"/>
                </a:lnTo>
                <a:lnTo>
                  <a:pt x="1777" y="225"/>
                </a:lnTo>
                <a:lnTo>
                  <a:pt x="1761" y="225"/>
                </a:lnTo>
                <a:lnTo>
                  <a:pt x="1745" y="225"/>
                </a:lnTo>
                <a:lnTo>
                  <a:pt x="1729" y="225"/>
                </a:lnTo>
                <a:lnTo>
                  <a:pt x="1713" y="225"/>
                </a:lnTo>
                <a:lnTo>
                  <a:pt x="1697" y="225"/>
                </a:lnTo>
                <a:lnTo>
                  <a:pt x="1681" y="225"/>
                </a:lnTo>
                <a:cubicBezTo>
                  <a:pt x="1673" y="225"/>
                  <a:pt x="1665" y="218"/>
                  <a:pt x="1665" y="209"/>
                </a:cubicBezTo>
                <a:lnTo>
                  <a:pt x="1665" y="193"/>
                </a:lnTo>
                <a:lnTo>
                  <a:pt x="1681" y="209"/>
                </a:lnTo>
                <a:lnTo>
                  <a:pt x="1665" y="209"/>
                </a:lnTo>
                <a:lnTo>
                  <a:pt x="1649" y="209"/>
                </a:lnTo>
                <a:lnTo>
                  <a:pt x="1633" y="209"/>
                </a:lnTo>
                <a:lnTo>
                  <a:pt x="1617" y="209"/>
                </a:lnTo>
                <a:lnTo>
                  <a:pt x="1601" y="209"/>
                </a:lnTo>
                <a:lnTo>
                  <a:pt x="1585" y="209"/>
                </a:lnTo>
                <a:lnTo>
                  <a:pt x="1569" y="209"/>
                </a:lnTo>
                <a:lnTo>
                  <a:pt x="1553" y="209"/>
                </a:lnTo>
                <a:lnTo>
                  <a:pt x="1537" y="209"/>
                </a:lnTo>
                <a:lnTo>
                  <a:pt x="1521" y="209"/>
                </a:lnTo>
                <a:lnTo>
                  <a:pt x="1505" y="209"/>
                </a:lnTo>
                <a:cubicBezTo>
                  <a:pt x="1497" y="209"/>
                  <a:pt x="1489" y="202"/>
                  <a:pt x="1489" y="193"/>
                </a:cubicBezTo>
                <a:lnTo>
                  <a:pt x="1489" y="177"/>
                </a:lnTo>
                <a:lnTo>
                  <a:pt x="1505" y="193"/>
                </a:lnTo>
                <a:lnTo>
                  <a:pt x="1489" y="193"/>
                </a:lnTo>
                <a:lnTo>
                  <a:pt x="1473" y="193"/>
                </a:lnTo>
                <a:lnTo>
                  <a:pt x="1457" y="193"/>
                </a:lnTo>
                <a:lnTo>
                  <a:pt x="1441" y="193"/>
                </a:lnTo>
                <a:lnTo>
                  <a:pt x="1425" y="193"/>
                </a:lnTo>
                <a:lnTo>
                  <a:pt x="1409" y="193"/>
                </a:lnTo>
                <a:lnTo>
                  <a:pt x="1393" y="193"/>
                </a:lnTo>
                <a:lnTo>
                  <a:pt x="1377" y="193"/>
                </a:lnTo>
                <a:lnTo>
                  <a:pt x="1361" y="193"/>
                </a:lnTo>
                <a:lnTo>
                  <a:pt x="1345" y="193"/>
                </a:lnTo>
                <a:lnTo>
                  <a:pt x="1329" y="193"/>
                </a:lnTo>
                <a:lnTo>
                  <a:pt x="1313" y="193"/>
                </a:lnTo>
                <a:lnTo>
                  <a:pt x="1297" y="193"/>
                </a:lnTo>
                <a:lnTo>
                  <a:pt x="1281" y="193"/>
                </a:lnTo>
                <a:lnTo>
                  <a:pt x="1265" y="193"/>
                </a:lnTo>
                <a:lnTo>
                  <a:pt x="1249" y="193"/>
                </a:lnTo>
                <a:lnTo>
                  <a:pt x="1233" y="193"/>
                </a:lnTo>
                <a:lnTo>
                  <a:pt x="1217" y="193"/>
                </a:lnTo>
                <a:lnTo>
                  <a:pt x="1201" y="193"/>
                </a:lnTo>
                <a:lnTo>
                  <a:pt x="1185" y="193"/>
                </a:lnTo>
                <a:lnTo>
                  <a:pt x="1169" y="193"/>
                </a:lnTo>
                <a:lnTo>
                  <a:pt x="1153" y="193"/>
                </a:lnTo>
                <a:lnTo>
                  <a:pt x="1137" y="193"/>
                </a:lnTo>
                <a:lnTo>
                  <a:pt x="1121" y="193"/>
                </a:lnTo>
                <a:lnTo>
                  <a:pt x="1105" y="193"/>
                </a:lnTo>
                <a:lnTo>
                  <a:pt x="1089" y="193"/>
                </a:lnTo>
                <a:lnTo>
                  <a:pt x="1073" y="193"/>
                </a:lnTo>
                <a:lnTo>
                  <a:pt x="1057" y="193"/>
                </a:lnTo>
                <a:lnTo>
                  <a:pt x="1041" y="193"/>
                </a:lnTo>
                <a:lnTo>
                  <a:pt x="1025" y="193"/>
                </a:lnTo>
                <a:lnTo>
                  <a:pt x="1009" y="193"/>
                </a:lnTo>
                <a:lnTo>
                  <a:pt x="993" y="193"/>
                </a:lnTo>
                <a:lnTo>
                  <a:pt x="977" y="193"/>
                </a:lnTo>
                <a:lnTo>
                  <a:pt x="961" y="193"/>
                </a:lnTo>
                <a:lnTo>
                  <a:pt x="945" y="193"/>
                </a:lnTo>
                <a:lnTo>
                  <a:pt x="929" y="193"/>
                </a:lnTo>
                <a:lnTo>
                  <a:pt x="913" y="193"/>
                </a:lnTo>
                <a:lnTo>
                  <a:pt x="897" y="193"/>
                </a:lnTo>
                <a:lnTo>
                  <a:pt x="881" y="193"/>
                </a:lnTo>
                <a:lnTo>
                  <a:pt x="865" y="193"/>
                </a:lnTo>
                <a:lnTo>
                  <a:pt x="849" y="193"/>
                </a:lnTo>
                <a:lnTo>
                  <a:pt x="833" y="193"/>
                </a:lnTo>
                <a:lnTo>
                  <a:pt x="817" y="193"/>
                </a:lnTo>
                <a:lnTo>
                  <a:pt x="801" y="193"/>
                </a:lnTo>
                <a:lnTo>
                  <a:pt x="785" y="193"/>
                </a:lnTo>
                <a:lnTo>
                  <a:pt x="769" y="193"/>
                </a:lnTo>
                <a:lnTo>
                  <a:pt x="753" y="193"/>
                </a:lnTo>
                <a:lnTo>
                  <a:pt x="737" y="193"/>
                </a:lnTo>
                <a:lnTo>
                  <a:pt x="721" y="193"/>
                </a:lnTo>
                <a:lnTo>
                  <a:pt x="705" y="193"/>
                </a:lnTo>
                <a:lnTo>
                  <a:pt x="689" y="193"/>
                </a:lnTo>
                <a:lnTo>
                  <a:pt x="673" y="193"/>
                </a:lnTo>
                <a:lnTo>
                  <a:pt x="657" y="193"/>
                </a:lnTo>
                <a:lnTo>
                  <a:pt x="641" y="193"/>
                </a:lnTo>
                <a:lnTo>
                  <a:pt x="625" y="193"/>
                </a:lnTo>
                <a:lnTo>
                  <a:pt x="609" y="193"/>
                </a:lnTo>
                <a:lnTo>
                  <a:pt x="593" y="193"/>
                </a:lnTo>
                <a:lnTo>
                  <a:pt x="577" y="193"/>
                </a:lnTo>
                <a:lnTo>
                  <a:pt x="561" y="193"/>
                </a:lnTo>
                <a:lnTo>
                  <a:pt x="545" y="193"/>
                </a:lnTo>
                <a:lnTo>
                  <a:pt x="529" y="193"/>
                </a:lnTo>
                <a:lnTo>
                  <a:pt x="513" y="193"/>
                </a:lnTo>
                <a:lnTo>
                  <a:pt x="497" y="193"/>
                </a:lnTo>
                <a:lnTo>
                  <a:pt x="481" y="193"/>
                </a:lnTo>
                <a:lnTo>
                  <a:pt x="465" y="193"/>
                </a:lnTo>
                <a:lnTo>
                  <a:pt x="449" y="193"/>
                </a:lnTo>
                <a:lnTo>
                  <a:pt x="433" y="193"/>
                </a:lnTo>
                <a:lnTo>
                  <a:pt x="417" y="193"/>
                </a:lnTo>
                <a:lnTo>
                  <a:pt x="401" y="193"/>
                </a:lnTo>
                <a:lnTo>
                  <a:pt x="385" y="193"/>
                </a:lnTo>
                <a:lnTo>
                  <a:pt x="369" y="193"/>
                </a:lnTo>
                <a:lnTo>
                  <a:pt x="353" y="193"/>
                </a:lnTo>
                <a:lnTo>
                  <a:pt x="337" y="193"/>
                </a:lnTo>
                <a:lnTo>
                  <a:pt x="321" y="193"/>
                </a:lnTo>
                <a:lnTo>
                  <a:pt x="305" y="193"/>
                </a:lnTo>
                <a:lnTo>
                  <a:pt x="289" y="193"/>
                </a:lnTo>
                <a:cubicBezTo>
                  <a:pt x="281" y="193"/>
                  <a:pt x="273" y="186"/>
                  <a:pt x="273" y="177"/>
                </a:cubicBezTo>
                <a:lnTo>
                  <a:pt x="273" y="161"/>
                </a:lnTo>
                <a:lnTo>
                  <a:pt x="289" y="177"/>
                </a:lnTo>
                <a:lnTo>
                  <a:pt x="273" y="177"/>
                </a:lnTo>
                <a:lnTo>
                  <a:pt x="257" y="177"/>
                </a:lnTo>
                <a:lnTo>
                  <a:pt x="241" y="177"/>
                </a:lnTo>
                <a:lnTo>
                  <a:pt x="225" y="177"/>
                </a:lnTo>
                <a:lnTo>
                  <a:pt x="209" y="177"/>
                </a:lnTo>
                <a:lnTo>
                  <a:pt x="193" y="177"/>
                </a:lnTo>
                <a:lnTo>
                  <a:pt x="177" y="177"/>
                </a:lnTo>
                <a:lnTo>
                  <a:pt x="161" y="177"/>
                </a:lnTo>
                <a:lnTo>
                  <a:pt x="145" y="177"/>
                </a:lnTo>
                <a:lnTo>
                  <a:pt x="129" y="177"/>
                </a:lnTo>
                <a:lnTo>
                  <a:pt x="113" y="177"/>
                </a:lnTo>
                <a:lnTo>
                  <a:pt x="97" y="177"/>
                </a:lnTo>
                <a:lnTo>
                  <a:pt x="81" y="177"/>
                </a:lnTo>
                <a:lnTo>
                  <a:pt x="65" y="177"/>
                </a:lnTo>
                <a:lnTo>
                  <a:pt x="49" y="177"/>
                </a:lnTo>
                <a:cubicBezTo>
                  <a:pt x="41" y="177"/>
                  <a:pt x="33" y="170"/>
                  <a:pt x="33" y="161"/>
                </a:cubicBezTo>
                <a:lnTo>
                  <a:pt x="33" y="145"/>
                </a:lnTo>
                <a:lnTo>
                  <a:pt x="35" y="153"/>
                </a:lnTo>
                <a:lnTo>
                  <a:pt x="19" y="121"/>
                </a:lnTo>
                <a:cubicBezTo>
                  <a:pt x="18" y="118"/>
                  <a:pt x="17" y="116"/>
                  <a:pt x="17" y="113"/>
                </a:cubicBezTo>
                <a:lnTo>
                  <a:pt x="17" y="81"/>
                </a:lnTo>
                <a:lnTo>
                  <a:pt x="18" y="85"/>
                </a:lnTo>
                <a:lnTo>
                  <a:pt x="2" y="21"/>
                </a:lnTo>
                <a:cubicBezTo>
                  <a:pt x="0" y="13"/>
                  <a:pt x="5" y="4"/>
                  <a:pt x="14" y="2"/>
                </a:cubicBezTo>
                <a:cubicBezTo>
                  <a:pt x="22" y="0"/>
                  <a:pt x="31" y="5"/>
                  <a:pt x="33" y="14"/>
                </a:cubicBezTo>
                <a:close/>
              </a:path>
            </a:pathLst>
          </a:custGeom>
          <a:solidFill>
            <a:srgbClr val="4F81BD"/>
          </a:solidFill>
          <a:ln w="12700" cap="flat">
            <a:solidFill>
              <a:srgbClr val="4F81B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7" name="Freeform 11"/>
          <p:cNvSpPr>
            <a:spLocks/>
          </p:cNvSpPr>
          <p:nvPr/>
        </p:nvSpPr>
        <p:spPr bwMode="auto">
          <a:xfrm>
            <a:off x="3413200" y="4184544"/>
            <a:ext cx="2058988" cy="1543050"/>
          </a:xfrm>
          <a:custGeom>
            <a:avLst/>
            <a:gdLst>
              <a:gd name="T0" fmla="*/ 80 w 2480"/>
              <a:gd name="T1" fmla="*/ 176 h 1856"/>
              <a:gd name="T2" fmla="*/ 111 w 2480"/>
              <a:gd name="T3" fmla="*/ 313 h 1856"/>
              <a:gd name="T4" fmla="*/ 160 w 2480"/>
              <a:gd name="T5" fmla="*/ 464 h 1856"/>
              <a:gd name="T6" fmla="*/ 191 w 2480"/>
              <a:gd name="T7" fmla="*/ 601 h 1856"/>
              <a:gd name="T8" fmla="*/ 240 w 2480"/>
              <a:gd name="T9" fmla="*/ 736 h 1856"/>
              <a:gd name="T10" fmla="*/ 268 w 2480"/>
              <a:gd name="T11" fmla="*/ 837 h 1856"/>
              <a:gd name="T12" fmla="*/ 320 w 2480"/>
              <a:gd name="T13" fmla="*/ 944 h 1856"/>
              <a:gd name="T14" fmla="*/ 348 w 2480"/>
              <a:gd name="T15" fmla="*/ 1029 h 1856"/>
              <a:gd name="T16" fmla="*/ 400 w 2480"/>
              <a:gd name="T17" fmla="*/ 1120 h 1856"/>
              <a:gd name="T18" fmla="*/ 448 w 2480"/>
              <a:gd name="T19" fmla="*/ 1216 h 1856"/>
              <a:gd name="T20" fmla="*/ 492 w 2480"/>
              <a:gd name="T21" fmla="*/ 1269 h 1856"/>
              <a:gd name="T22" fmla="*/ 556 w 2480"/>
              <a:gd name="T23" fmla="*/ 1349 h 1856"/>
              <a:gd name="T24" fmla="*/ 608 w 2480"/>
              <a:gd name="T25" fmla="*/ 1408 h 1856"/>
              <a:gd name="T26" fmla="*/ 668 w 2480"/>
              <a:gd name="T27" fmla="*/ 1461 h 1856"/>
              <a:gd name="T28" fmla="*/ 704 w 2480"/>
              <a:gd name="T29" fmla="*/ 1504 h 1856"/>
              <a:gd name="T30" fmla="*/ 780 w 2480"/>
              <a:gd name="T31" fmla="*/ 1541 h 1856"/>
              <a:gd name="T32" fmla="*/ 864 w 2480"/>
              <a:gd name="T33" fmla="*/ 1584 h 1856"/>
              <a:gd name="T34" fmla="*/ 928 w 2480"/>
              <a:gd name="T35" fmla="*/ 1616 h 1856"/>
              <a:gd name="T36" fmla="*/ 1008 w 2480"/>
              <a:gd name="T37" fmla="*/ 1648 h 1856"/>
              <a:gd name="T38" fmla="*/ 1072 w 2480"/>
              <a:gd name="T39" fmla="*/ 1664 h 1856"/>
              <a:gd name="T40" fmla="*/ 1168 w 2480"/>
              <a:gd name="T41" fmla="*/ 1712 h 1856"/>
              <a:gd name="T42" fmla="*/ 1264 w 2480"/>
              <a:gd name="T43" fmla="*/ 1712 h 1856"/>
              <a:gd name="T44" fmla="*/ 1376 w 2480"/>
              <a:gd name="T45" fmla="*/ 1728 h 1856"/>
              <a:gd name="T46" fmla="*/ 1504 w 2480"/>
              <a:gd name="T47" fmla="*/ 1760 h 1856"/>
              <a:gd name="T48" fmla="*/ 1616 w 2480"/>
              <a:gd name="T49" fmla="*/ 1760 h 1856"/>
              <a:gd name="T50" fmla="*/ 1728 w 2480"/>
              <a:gd name="T51" fmla="*/ 1776 h 1856"/>
              <a:gd name="T52" fmla="*/ 1856 w 2480"/>
              <a:gd name="T53" fmla="*/ 1792 h 1856"/>
              <a:gd name="T54" fmla="*/ 1984 w 2480"/>
              <a:gd name="T55" fmla="*/ 1808 h 1856"/>
              <a:gd name="T56" fmla="*/ 2144 w 2480"/>
              <a:gd name="T57" fmla="*/ 1808 h 1856"/>
              <a:gd name="T58" fmla="*/ 2272 w 2480"/>
              <a:gd name="T59" fmla="*/ 1824 h 1856"/>
              <a:gd name="T60" fmla="*/ 2432 w 2480"/>
              <a:gd name="T61" fmla="*/ 1824 h 1856"/>
              <a:gd name="T62" fmla="*/ 2368 w 2480"/>
              <a:gd name="T63" fmla="*/ 1856 h 1856"/>
              <a:gd name="T64" fmla="*/ 2208 w 2480"/>
              <a:gd name="T65" fmla="*/ 1856 h 1856"/>
              <a:gd name="T66" fmla="*/ 2080 w 2480"/>
              <a:gd name="T67" fmla="*/ 1840 h 1856"/>
              <a:gd name="T68" fmla="*/ 1952 w 2480"/>
              <a:gd name="T69" fmla="*/ 1824 h 1856"/>
              <a:gd name="T70" fmla="*/ 1792 w 2480"/>
              <a:gd name="T71" fmla="*/ 1824 h 1856"/>
              <a:gd name="T72" fmla="*/ 1664 w 2480"/>
              <a:gd name="T73" fmla="*/ 1808 h 1856"/>
              <a:gd name="T74" fmla="*/ 1552 w 2480"/>
              <a:gd name="T75" fmla="*/ 1792 h 1856"/>
              <a:gd name="T76" fmla="*/ 1440 w 2480"/>
              <a:gd name="T77" fmla="*/ 1776 h 1856"/>
              <a:gd name="T78" fmla="*/ 1312 w 2480"/>
              <a:gd name="T79" fmla="*/ 1760 h 1856"/>
              <a:gd name="T80" fmla="*/ 1205 w 2480"/>
              <a:gd name="T81" fmla="*/ 1724 h 1856"/>
              <a:gd name="T82" fmla="*/ 1120 w 2480"/>
              <a:gd name="T83" fmla="*/ 1712 h 1856"/>
              <a:gd name="T84" fmla="*/ 1024 w 2480"/>
              <a:gd name="T85" fmla="*/ 1664 h 1856"/>
              <a:gd name="T86" fmla="*/ 949 w 2480"/>
              <a:gd name="T87" fmla="*/ 1660 h 1856"/>
              <a:gd name="T88" fmla="*/ 864 w 2480"/>
              <a:gd name="T89" fmla="*/ 1616 h 1856"/>
              <a:gd name="T90" fmla="*/ 800 w 2480"/>
              <a:gd name="T91" fmla="*/ 1584 h 1856"/>
              <a:gd name="T92" fmla="*/ 736 w 2480"/>
              <a:gd name="T93" fmla="*/ 1536 h 1856"/>
              <a:gd name="T94" fmla="*/ 688 w 2480"/>
              <a:gd name="T95" fmla="*/ 1520 h 1856"/>
              <a:gd name="T96" fmla="*/ 608 w 2480"/>
              <a:gd name="T97" fmla="*/ 1456 h 1856"/>
              <a:gd name="T98" fmla="*/ 592 w 2480"/>
              <a:gd name="T99" fmla="*/ 1424 h 1856"/>
              <a:gd name="T100" fmla="*/ 496 w 2480"/>
              <a:gd name="T101" fmla="*/ 1312 h 1856"/>
              <a:gd name="T102" fmla="*/ 453 w 2480"/>
              <a:gd name="T103" fmla="*/ 1260 h 1856"/>
              <a:gd name="T104" fmla="*/ 389 w 2480"/>
              <a:gd name="T105" fmla="*/ 1180 h 1856"/>
              <a:gd name="T106" fmla="*/ 352 w 2480"/>
              <a:gd name="T107" fmla="*/ 1088 h 1856"/>
              <a:gd name="T108" fmla="*/ 309 w 2480"/>
              <a:gd name="T109" fmla="*/ 1020 h 1856"/>
              <a:gd name="T110" fmla="*/ 272 w 2480"/>
              <a:gd name="T111" fmla="*/ 912 h 1856"/>
              <a:gd name="T112" fmla="*/ 226 w 2480"/>
              <a:gd name="T113" fmla="*/ 808 h 1856"/>
              <a:gd name="T114" fmla="*/ 192 w 2480"/>
              <a:gd name="T115" fmla="*/ 688 h 1856"/>
              <a:gd name="T116" fmla="*/ 149 w 2480"/>
              <a:gd name="T117" fmla="*/ 572 h 1856"/>
              <a:gd name="T118" fmla="*/ 112 w 2480"/>
              <a:gd name="T119" fmla="*/ 416 h 1856"/>
              <a:gd name="T120" fmla="*/ 66 w 2480"/>
              <a:gd name="T121" fmla="*/ 264 h 1856"/>
              <a:gd name="T122" fmla="*/ 32 w 2480"/>
              <a:gd name="T123" fmla="*/ 112 h 1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0" h="1856">
                <a:moveTo>
                  <a:pt x="32" y="16"/>
                </a:moveTo>
                <a:lnTo>
                  <a:pt x="32" y="48"/>
                </a:lnTo>
                <a:lnTo>
                  <a:pt x="31" y="41"/>
                </a:lnTo>
                <a:lnTo>
                  <a:pt x="47" y="73"/>
                </a:lnTo>
                <a:lnTo>
                  <a:pt x="63" y="105"/>
                </a:lnTo>
                <a:cubicBezTo>
                  <a:pt x="64" y="108"/>
                  <a:pt x="64" y="110"/>
                  <a:pt x="64" y="112"/>
                </a:cubicBezTo>
                <a:lnTo>
                  <a:pt x="64" y="144"/>
                </a:lnTo>
                <a:lnTo>
                  <a:pt x="63" y="137"/>
                </a:lnTo>
                <a:lnTo>
                  <a:pt x="79" y="169"/>
                </a:lnTo>
                <a:cubicBezTo>
                  <a:pt x="80" y="172"/>
                  <a:pt x="80" y="174"/>
                  <a:pt x="80" y="176"/>
                </a:cubicBezTo>
                <a:lnTo>
                  <a:pt x="80" y="208"/>
                </a:lnTo>
                <a:lnTo>
                  <a:pt x="76" y="197"/>
                </a:lnTo>
                <a:lnTo>
                  <a:pt x="92" y="213"/>
                </a:lnTo>
                <a:cubicBezTo>
                  <a:pt x="95" y="216"/>
                  <a:pt x="96" y="220"/>
                  <a:pt x="96" y="224"/>
                </a:cubicBezTo>
                <a:lnTo>
                  <a:pt x="96" y="256"/>
                </a:lnTo>
                <a:lnTo>
                  <a:pt x="95" y="249"/>
                </a:lnTo>
                <a:lnTo>
                  <a:pt x="111" y="281"/>
                </a:lnTo>
                <a:cubicBezTo>
                  <a:pt x="112" y="284"/>
                  <a:pt x="112" y="286"/>
                  <a:pt x="112" y="288"/>
                </a:cubicBezTo>
                <a:lnTo>
                  <a:pt x="112" y="320"/>
                </a:lnTo>
                <a:lnTo>
                  <a:pt x="111" y="313"/>
                </a:lnTo>
                <a:lnTo>
                  <a:pt x="127" y="345"/>
                </a:lnTo>
                <a:cubicBezTo>
                  <a:pt x="128" y="348"/>
                  <a:pt x="128" y="350"/>
                  <a:pt x="128" y="352"/>
                </a:cubicBezTo>
                <a:lnTo>
                  <a:pt x="128" y="384"/>
                </a:lnTo>
                <a:lnTo>
                  <a:pt x="127" y="377"/>
                </a:lnTo>
                <a:lnTo>
                  <a:pt x="143" y="409"/>
                </a:lnTo>
                <a:cubicBezTo>
                  <a:pt x="144" y="412"/>
                  <a:pt x="144" y="414"/>
                  <a:pt x="144" y="416"/>
                </a:cubicBezTo>
                <a:lnTo>
                  <a:pt x="144" y="448"/>
                </a:lnTo>
                <a:lnTo>
                  <a:pt x="140" y="437"/>
                </a:lnTo>
                <a:lnTo>
                  <a:pt x="156" y="453"/>
                </a:lnTo>
                <a:cubicBezTo>
                  <a:pt x="159" y="456"/>
                  <a:pt x="160" y="460"/>
                  <a:pt x="160" y="464"/>
                </a:cubicBezTo>
                <a:lnTo>
                  <a:pt x="160" y="496"/>
                </a:lnTo>
                <a:lnTo>
                  <a:pt x="159" y="489"/>
                </a:lnTo>
                <a:lnTo>
                  <a:pt x="175" y="521"/>
                </a:lnTo>
                <a:cubicBezTo>
                  <a:pt x="176" y="524"/>
                  <a:pt x="176" y="526"/>
                  <a:pt x="176" y="528"/>
                </a:cubicBezTo>
                <a:lnTo>
                  <a:pt x="176" y="560"/>
                </a:lnTo>
                <a:lnTo>
                  <a:pt x="172" y="549"/>
                </a:lnTo>
                <a:lnTo>
                  <a:pt x="188" y="565"/>
                </a:lnTo>
                <a:cubicBezTo>
                  <a:pt x="191" y="568"/>
                  <a:pt x="192" y="572"/>
                  <a:pt x="192" y="576"/>
                </a:cubicBezTo>
                <a:lnTo>
                  <a:pt x="192" y="608"/>
                </a:lnTo>
                <a:lnTo>
                  <a:pt x="191" y="601"/>
                </a:lnTo>
                <a:lnTo>
                  <a:pt x="207" y="633"/>
                </a:lnTo>
                <a:cubicBezTo>
                  <a:pt x="208" y="636"/>
                  <a:pt x="208" y="638"/>
                  <a:pt x="208" y="640"/>
                </a:cubicBezTo>
                <a:lnTo>
                  <a:pt x="208" y="656"/>
                </a:lnTo>
                <a:lnTo>
                  <a:pt x="207" y="649"/>
                </a:lnTo>
                <a:lnTo>
                  <a:pt x="223" y="681"/>
                </a:lnTo>
                <a:cubicBezTo>
                  <a:pt x="224" y="684"/>
                  <a:pt x="224" y="686"/>
                  <a:pt x="224" y="688"/>
                </a:cubicBezTo>
                <a:lnTo>
                  <a:pt x="224" y="704"/>
                </a:lnTo>
                <a:lnTo>
                  <a:pt x="223" y="697"/>
                </a:lnTo>
                <a:lnTo>
                  <a:pt x="239" y="729"/>
                </a:lnTo>
                <a:cubicBezTo>
                  <a:pt x="240" y="732"/>
                  <a:pt x="240" y="734"/>
                  <a:pt x="240" y="736"/>
                </a:cubicBezTo>
                <a:lnTo>
                  <a:pt x="240" y="752"/>
                </a:lnTo>
                <a:lnTo>
                  <a:pt x="239" y="745"/>
                </a:lnTo>
                <a:lnTo>
                  <a:pt x="255" y="777"/>
                </a:lnTo>
                <a:cubicBezTo>
                  <a:pt x="256" y="780"/>
                  <a:pt x="256" y="782"/>
                  <a:pt x="256" y="784"/>
                </a:cubicBezTo>
                <a:lnTo>
                  <a:pt x="256" y="800"/>
                </a:lnTo>
                <a:lnTo>
                  <a:pt x="255" y="793"/>
                </a:lnTo>
                <a:lnTo>
                  <a:pt x="271" y="825"/>
                </a:lnTo>
                <a:cubicBezTo>
                  <a:pt x="272" y="828"/>
                  <a:pt x="272" y="830"/>
                  <a:pt x="272" y="832"/>
                </a:cubicBezTo>
                <a:lnTo>
                  <a:pt x="272" y="848"/>
                </a:lnTo>
                <a:lnTo>
                  <a:pt x="268" y="837"/>
                </a:lnTo>
                <a:lnTo>
                  <a:pt x="284" y="853"/>
                </a:lnTo>
                <a:cubicBezTo>
                  <a:pt x="287" y="856"/>
                  <a:pt x="288" y="860"/>
                  <a:pt x="288" y="864"/>
                </a:cubicBezTo>
                <a:lnTo>
                  <a:pt x="288" y="896"/>
                </a:lnTo>
                <a:lnTo>
                  <a:pt x="284" y="885"/>
                </a:lnTo>
                <a:lnTo>
                  <a:pt x="300" y="901"/>
                </a:lnTo>
                <a:cubicBezTo>
                  <a:pt x="303" y="904"/>
                  <a:pt x="304" y="908"/>
                  <a:pt x="304" y="912"/>
                </a:cubicBezTo>
                <a:lnTo>
                  <a:pt x="304" y="928"/>
                </a:lnTo>
                <a:lnTo>
                  <a:pt x="300" y="917"/>
                </a:lnTo>
                <a:lnTo>
                  <a:pt x="316" y="933"/>
                </a:lnTo>
                <a:cubicBezTo>
                  <a:pt x="319" y="936"/>
                  <a:pt x="320" y="940"/>
                  <a:pt x="320" y="944"/>
                </a:cubicBezTo>
                <a:lnTo>
                  <a:pt x="320" y="976"/>
                </a:lnTo>
                <a:lnTo>
                  <a:pt x="316" y="965"/>
                </a:lnTo>
                <a:lnTo>
                  <a:pt x="332" y="981"/>
                </a:lnTo>
                <a:cubicBezTo>
                  <a:pt x="335" y="984"/>
                  <a:pt x="336" y="988"/>
                  <a:pt x="336" y="992"/>
                </a:cubicBezTo>
                <a:lnTo>
                  <a:pt x="336" y="1008"/>
                </a:lnTo>
                <a:lnTo>
                  <a:pt x="332" y="997"/>
                </a:lnTo>
                <a:lnTo>
                  <a:pt x="348" y="1013"/>
                </a:lnTo>
                <a:cubicBezTo>
                  <a:pt x="351" y="1016"/>
                  <a:pt x="352" y="1020"/>
                  <a:pt x="352" y="1024"/>
                </a:cubicBezTo>
                <a:lnTo>
                  <a:pt x="352" y="1040"/>
                </a:lnTo>
                <a:lnTo>
                  <a:pt x="348" y="1029"/>
                </a:lnTo>
                <a:lnTo>
                  <a:pt x="364" y="1045"/>
                </a:lnTo>
                <a:cubicBezTo>
                  <a:pt x="367" y="1048"/>
                  <a:pt x="368" y="1052"/>
                  <a:pt x="368" y="1056"/>
                </a:cubicBezTo>
                <a:lnTo>
                  <a:pt x="368" y="1072"/>
                </a:lnTo>
                <a:lnTo>
                  <a:pt x="364" y="1061"/>
                </a:lnTo>
                <a:lnTo>
                  <a:pt x="380" y="1077"/>
                </a:lnTo>
                <a:cubicBezTo>
                  <a:pt x="383" y="1080"/>
                  <a:pt x="384" y="1084"/>
                  <a:pt x="384" y="1088"/>
                </a:cubicBezTo>
                <a:lnTo>
                  <a:pt x="384" y="1104"/>
                </a:lnTo>
                <a:lnTo>
                  <a:pt x="380" y="1093"/>
                </a:lnTo>
                <a:lnTo>
                  <a:pt x="396" y="1109"/>
                </a:lnTo>
                <a:cubicBezTo>
                  <a:pt x="399" y="1112"/>
                  <a:pt x="400" y="1116"/>
                  <a:pt x="400" y="1120"/>
                </a:cubicBezTo>
                <a:lnTo>
                  <a:pt x="400" y="1136"/>
                </a:lnTo>
                <a:lnTo>
                  <a:pt x="396" y="1125"/>
                </a:lnTo>
                <a:lnTo>
                  <a:pt x="412" y="1141"/>
                </a:lnTo>
                <a:cubicBezTo>
                  <a:pt x="415" y="1144"/>
                  <a:pt x="416" y="1148"/>
                  <a:pt x="416" y="1152"/>
                </a:cubicBezTo>
                <a:lnTo>
                  <a:pt x="416" y="1168"/>
                </a:lnTo>
                <a:lnTo>
                  <a:pt x="412" y="1157"/>
                </a:lnTo>
                <a:lnTo>
                  <a:pt x="428" y="1173"/>
                </a:lnTo>
                <a:lnTo>
                  <a:pt x="444" y="1189"/>
                </a:lnTo>
                <a:cubicBezTo>
                  <a:pt x="447" y="1192"/>
                  <a:pt x="448" y="1196"/>
                  <a:pt x="448" y="1200"/>
                </a:cubicBezTo>
                <a:lnTo>
                  <a:pt x="448" y="1216"/>
                </a:lnTo>
                <a:lnTo>
                  <a:pt x="432" y="1200"/>
                </a:lnTo>
                <a:lnTo>
                  <a:pt x="448" y="1200"/>
                </a:lnTo>
                <a:cubicBezTo>
                  <a:pt x="457" y="1200"/>
                  <a:pt x="464" y="1208"/>
                  <a:pt x="464" y="1216"/>
                </a:cubicBezTo>
                <a:lnTo>
                  <a:pt x="464" y="1232"/>
                </a:lnTo>
                <a:lnTo>
                  <a:pt x="460" y="1221"/>
                </a:lnTo>
                <a:lnTo>
                  <a:pt x="476" y="1237"/>
                </a:lnTo>
                <a:cubicBezTo>
                  <a:pt x="479" y="1240"/>
                  <a:pt x="480" y="1244"/>
                  <a:pt x="480" y="1248"/>
                </a:cubicBezTo>
                <a:lnTo>
                  <a:pt x="480" y="1264"/>
                </a:lnTo>
                <a:lnTo>
                  <a:pt x="476" y="1253"/>
                </a:lnTo>
                <a:lnTo>
                  <a:pt x="492" y="1269"/>
                </a:lnTo>
                <a:lnTo>
                  <a:pt x="508" y="1285"/>
                </a:lnTo>
                <a:cubicBezTo>
                  <a:pt x="511" y="1288"/>
                  <a:pt x="512" y="1292"/>
                  <a:pt x="512" y="1296"/>
                </a:cubicBezTo>
                <a:lnTo>
                  <a:pt x="512" y="1312"/>
                </a:lnTo>
                <a:lnTo>
                  <a:pt x="496" y="1296"/>
                </a:lnTo>
                <a:lnTo>
                  <a:pt x="512" y="1296"/>
                </a:lnTo>
                <a:cubicBezTo>
                  <a:pt x="521" y="1296"/>
                  <a:pt x="528" y="1304"/>
                  <a:pt x="528" y="1312"/>
                </a:cubicBezTo>
                <a:lnTo>
                  <a:pt x="528" y="1328"/>
                </a:lnTo>
                <a:lnTo>
                  <a:pt x="524" y="1317"/>
                </a:lnTo>
                <a:lnTo>
                  <a:pt x="540" y="1333"/>
                </a:lnTo>
                <a:lnTo>
                  <a:pt x="556" y="1349"/>
                </a:lnTo>
                <a:lnTo>
                  <a:pt x="572" y="1365"/>
                </a:lnTo>
                <a:lnTo>
                  <a:pt x="588" y="1381"/>
                </a:lnTo>
                <a:cubicBezTo>
                  <a:pt x="591" y="1384"/>
                  <a:pt x="592" y="1388"/>
                  <a:pt x="592" y="1392"/>
                </a:cubicBezTo>
                <a:lnTo>
                  <a:pt x="592" y="1408"/>
                </a:lnTo>
                <a:lnTo>
                  <a:pt x="576" y="1392"/>
                </a:lnTo>
                <a:lnTo>
                  <a:pt x="592" y="1392"/>
                </a:lnTo>
                <a:cubicBezTo>
                  <a:pt x="601" y="1392"/>
                  <a:pt x="608" y="1400"/>
                  <a:pt x="608" y="1408"/>
                </a:cubicBezTo>
                <a:lnTo>
                  <a:pt x="608" y="1424"/>
                </a:lnTo>
                <a:lnTo>
                  <a:pt x="592" y="1408"/>
                </a:lnTo>
                <a:lnTo>
                  <a:pt x="608" y="1408"/>
                </a:lnTo>
                <a:cubicBezTo>
                  <a:pt x="617" y="1408"/>
                  <a:pt x="624" y="1416"/>
                  <a:pt x="624" y="1424"/>
                </a:cubicBezTo>
                <a:lnTo>
                  <a:pt x="624" y="1440"/>
                </a:lnTo>
                <a:lnTo>
                  <a:pt x="608" y="1424"/>
                </a:lnTo>
                <a:lnTo>
                  <a:pt x="624" y="1424"/>
                </a:lnTo>
                <a:cubicBezTo>
                  <a:pt x="633" y="1424"/>
                  <a:pt x="640" y="1432"/>
                  <a:pt x="640" y="1440"/>
                </a:cubicBezTo>
                <a:lnTo>
                  <a:pt x="640" y="1456"/>
                </a:lnTo>
                <a:lnTo>
                  <a:pt x="624" y="1440"/>
                </a:lnTo>
                <a:lnTo>
                  <a:pt x="640" y="1440"/>
                </a:lnTo>
                <a:cubicBezTo>
                  <a:pt x="645" y="1440"/>
                  <a:pt x="649" y="1442"/>
                  <a:pt x="652" y="1445"/>
                </a:cubicBezTo>
                <a:lnTo>
                  <a:pt x="668" y="1461"/>
                </a:lnTo>
                <a:lnTo>
                  <a:pt x="684" y="1477"/>
                </a:lnTo>
                <a:lnTo>
                  <a:pt x="672" y="1472"/>
                </a:lnTo>
                <a:lnTo>
                  <a:pt x="688" y="1472"/>
                </a:lnTo>
                <a:cubicBezTo>
                  <a:pt x="697" y="1472"/>
                  <a:pt x="704" y="1480"/>
                  <a:pt x="704" y="1488"/>
                </a:cubicBezTo>
                <a:lnTo>
                  <a:pt x="704" y="1504"/>
                </a:lnTo>
                <a:lnTo>
                  <a:pt x="688" y="1488"/>
                </a:lnTo>
                <a:lnTo>
                  <a:pt x="704" y="1488"/>
                </a:lnTo>
                <a:cubicBezTo>
                  <a:pt x="713" y="1488"/>
                  <a:pt x="720" y="1496"/>
                  <a:pt x="720" y="1504"/>
                </a:cubicBezTo>
                <a:lnTo>
                  <a:pt x="720" y="1520"/>
                </a:lnTo>
                <a:lnTo>
                  <a:pt x="704" y="1504"/>
                </a:lnTo>
                <a:lnTo>
                  <a:pt x="720" y="1504"/>
                </a:lnTo>
                <a:cubicBezTo>
                  <a:pt x="725" y="1504"/>
                  <a:pt x="729" y="1506"/>
                  <a:pt x="732" y="1509"/>
                </a:cubicBezTo>
                <a:lnTo>
                  <a:pt x="748" y="1525"/>
                </a:lnTo>
                <a:lnTo>
                  <a:pt x="736" y="1520"/>
                </a:lnTo>
                <a:lnTo>
                  <a:pt x="752" y="1520"/>
                </a:lnTo>
                <a:cubicBezTo>
                  <a:pt x="761" y="1520"/>
                  <a:pt x="768" y="1528"/>
                  <a:pt x="768" y="1536"/>
                </a:cubicBezTo>
                <a:lnTo>
                  <a:pt x="768" y="1552"/>
                </a:lnTo>
                <a:lnTo>
                  <a:pt x="752" y="1536"/>
                </a:lnTo>
                <a:lnTo>
                  <a:pt x="768" y="1536"/>
                </a:lnTo>
                <a:cubicBezTo>
                  <a:pt x="773" y="1536"/>
                  <a:pt x="777" y="1538"/>
                  <a:pt x="780" y="1541"/>
                </a:cubicBezTo>
                <a:lnTo>
                  <a:pt x="796" y="1557"/>
                </a:lnTo>
                <a:lnTo>
                  <a:pt x="784" y="1552"/>
                </a:lnTo>
                <a:lnTo>
                  <a:pt x="800" y="1552"/>
                </a:lnTo>
                <a:lnTo>
                  <a:pt x="816" y="1552"/>
                </a:lnTo>
                <a:cubicBezTo>
                  <a:pt x="825" y="1552"/>
                  <a:pt x="832" y="1560"/>
                  <a:pt x="832" y="1568"/>
                </a:cubicBezTo>
                <a:lnTo>
                  <a:pt x="832" y="1584"/>
                </a:lnTo>
                <a:lnTo>
                  <a:pt x="816" y="1568"/>
                </a:lnTo>
                <a:lnTo>
                  <a:pt x="832" y="1568"/>
                </a:lnTo>
                <a:lnTo>
                  <a:pt x="848" y="1568"/>
                </a:lnTo>
                <a:cubicBezTo>
                  <a:pt x="857" y="1568"/>
                  <a:pt x="864" y="1576"/>
                  <a:pt x="864" y="1584"/>
                </a:cubicBezTo>
                <a:lnTo>
                  <a:pt x="864" y="1600"/>
                </a:lnTo>
                <a:lnTo>
                  <a:pt x="848" y="1584"/>
                </a:lnTo>
                <a:lnTo>
                  <a:pt x="864" y="1584"/>
                </a:lnTo>
                <a:lnTo>
                  <a:pt x="880" y="1584"/>
                </a:lnTo>
                <a:cubicBezTo>
                  <a:pt x="889" y="1584"/>
                  <a:pt x="896" y="1592"/>
                  <a:pt x="896" y="1600"/>
                </a:cubicBezTo>
                <a:lnTo>
                  <a:pt x="896" y="1616"/>
                </a:lnTo>
                <a:lnTo>
                  <a:pt x="880" y="1600"/>
                </a:lnTo>
                <a:lnTo>
                  <a:pt x="896" y="1600"/>
                </a:lnTo>
                <a:lnTo>
                  <a:pt x="912" y="1600"/>
                </a:lnTo>
                <a:cubicBezTo>
                  <a:pt x="921" y="1600"/>
                  <a:pt x="928" y="1608"/>
                  <a:pt x="928" y="1616"/>
                </a:cubicBezTo>
                <a:lnTo>
                  <a:pt x="928" y="1632"/>
                </a:lnTo>
                <a:lnTo>
                  <a:pt x="912" y="1616"/>
                </a:lnTo>
                <a:lnTo>
                  <a:pt x="928" y="1616"/>
                </a:lnTo>
                <a:lnTo>
                  <a:pt x="944" y="1616"/>
                </a:lnTo>
                <a:cubicBezTo>
                  <a:pt x="949" y="1616"/>
                  <a:pt x="953" y="1618"/>
                  <a:pt x="956" y="1621"/>
                </a:cubicBezTo>
                <a:lnTo>
                  <a:pt x="972" y="1637"/>
                </a:lnTo>
                <a:lnTo>
                  <a:pt x="960" y="1632"/>
                </a:lnTo>
                <a:lnTo>
                  <a:pt x="976" y="1632"/>
                </a:lnTo>
                <a:lnTo>
                  <a:pt x="992" y="1632"/>
                </a:lnTo>
                <a:cubicBezTo>
                  <a:pt x="1001" y="1632"/>
                  <a:pt x="1008" y="1640"/>
                  <a:pt x="1008" y="1648"/>
                </a:cubicBezTo>
                <a:lnTo>
                  <a:pt x="1008" y="1664"/>
                </a:lnTo>
                <a:lnTo>
                  <a:pt x="992" y="1648"/>
                </a:lnTo>
                <a:lnTo>
                  <a:pt x="1008" y="1648"/>
                </a:lnTo>
                <a:lnTo>
                  <a:pt x="1024" y="1648"/>
                </a:lnTo>
                <a:lnTo>
                  <a:pt x="1040" y="1648"/>
                </a:lnTo>
                <a:cubicBezTo>
                  <a:pt x="1049" y="1648"/>
                  <a:pt x="1056" y="1656"/>
                  <a:pt x="1056" y="1664"/>
                </a:cubicBezTo>
                <a:lnTo>
                  <a:pt x="1056" y="1680"/>
                </a:lnTo>
                <a:lnTo>
                  <a:pt x="1040" y="1664"/>
                </a:lnTo>
                <a:lnTo>
                  <a:pt x="1056" y="1664"/>
                </a:lnTo>
                <a:lnTo>
                  <a:pt x="1072" y="1664"/>
                </a:lnTo>
                <a:lnTo>
                  <a:pt x="1088" y="1664"/>
                </a:lnTo>
                <a:cubicBezTo>
                  <a:pt x="1097" y="1664"/>
                  <a:pt x="1104" y="1672"/>
                  <a:pt x="1104" y="1680"/>
                </a:cubicBezTo>
                <a:lnTo>
                  <a:pt x="1104" y="1696"/>
                </a:lnTo>
                <a:lnTo>
                  <a:pt x="1088" y="1680"/>
                </a:lnTo>
                <a:lnTo>
                  <a:pt x="1104" y="1680"/>
                </a:lnTo>
                <a:lnTo>
                  <a:pt x="1120" y="1680"/>
                </a:lnTo>
                <a:lnTo>
                  <a:pt x="1136" y="1680"/>
                </a:lnTo>
                <a:lnTo>
                  <a:pt x="1152" y="1680"/>
                </a:lnTo>
                <a:cubicBezTo>
                  <a:pt x="1161" y="1680"/>
                  <a:pt x="1168" y="1688"/>
                  <a:pt x="1168" y="1696"/>
                </a:cubicBezTo>
                <a:lnTo>
                  <a:pt x="1168" y="1712"/>
                </a:lnTo>
                <a:lnTo>
                  <a:pt x="1152" y="1696"/>
                </a:lnTo>
                <a:lnTo>
                  <a:pt x="1168" y="1696"/>
                </a:lnTo>
                <a:lnTo>
                  <a:pt x="1184" y="1696"/>
                </a:lnTo>
                <a:lnTo>
                  <a:pt x="1200" y="1696"/>
                </a:lnTo>
                <a:lnTo>
                  <a:pt x="1216" y="1696"/>
                </a:lnTo>
                <a:cubicBezTo>
                  <a:pt x="1221" y="1696"/>
                  <a:pt x="1225" y="1698"/>
                  <a:pt x="1228" y="1701"/>
                </a:cubicBezTo>
                <a:lnTo>
                  <a:pt x="1244" y="1717"/>
                </a:lnTo>
                <a:lnTo>
                  <a:pt x="1232" y="1712"/>
                </a:lnTo>
                <a:lnTo>
                  <a:pt x="1248" y="1712"/>
                </a:lnTo>
                <a:lnTo>
                  <a:pt x="1264" y="1712"/>
                </a:lnTo>
                <a:lnTo>
                  <a:pt x="1280" y="1712"/>
                </a:lnTo>
                <a:lnTo>
                  <a:pt x="1296" y="1712"/>
                </a:lnTo>
                <a:cubicBezTo>
                  <a:pt x="1305" y="1712"/>
                  <a:pt x="1312" y="1720"/>
                  <a:pt x="1312" y="1728"/>
                </a:cubicBezTo>
                <a:lnTo>
                  <a:pt x="1312" y="1744"/>
                </a:lnTo>
                <a:lnTo>
                  <a:pt x="1296" y="1728"/>
                </a:lnTo>
                <a:lnTo>
                  <a:pt x="1312" y="1728"/>
                </a:lnTo>
                <a:lnTo>
                  <a:pt x="1328" y="1728"/>
                </a:lnTo>
                <a:lnTo>
                  <a:pt x="1344" y="1728"/>
                </a:lnTo>
                <a:lnTo>
                  <a:pt x="1360" y="1728"/>
                </a:lnTo>
                <a:lnTo>
                  <a:pt x="1376" y="1728"/>
                </a:lnTo>
                <a:cubicBezTo>
                  <a:pt x="1381" y="1728"/>
                  <a:pt x="1385" y="1730"/>
                  <a:pt x="1388" y="1733"/>
                </a:cubicBezTo>
                <a:lnTo>
                  <a:pt x="1404" y="1749"/>
                </a:lnTo>
                <a:lnTo>
                  <a:pt x="1392" y="1744"/>
                </a:lnTo>
                <a:lnTo>
                  <a:pt x="1408" y="1744"/>
                </a:lnTo>
                <a:lnTo>
                  <a:pt x="1424" y="1744"/>
                </a:lnTo>
                <a:lnTo>
                  <a:pt x="1440" y="1744"/>
                </a:lnTo>
                <a:lnTo>
                  <a:pt x="1456" y="1744"/>
                </a:lnTo>
                <a:lnTo>
                  <a:pt x="1472" y="1744"/>
                </a:lnTo>
                <a:lnTo>
                  <a:pt x="1488" y="1744"/>
                </a:lnTo>
                <a:cubicBezTo>
                  <a:pt x="1497" y="1744"/>
                  <a:pt x="1504" y="1752"/>
                  <a:pt x="1504" y="1760"/>
                </a:cubicBezTo>
                <a:lnTo>
                  <a:pt x="1504" y="1776"/>
                </a:lnTo>
                <a:lnTo>
                  <a:pt x="1488" y="1760"/>
                </a:lnTo>
                <a:lnTo>
                  <a:pt x="1504" y="1760"/>
                </a:lnTo>
                <a:lnTo>
                  <a:pt x="1520" y="1760"/>
                </a:lnTo>
                <a:lnTo>
                  <a:pt x="1536" y="1760"/>
                </a:lnTo>
                <a:lnTo>
                  <a:pt x="1552" y="1760"/>
                </a:lnTo>
                <a:lnTo>
                  <a:pt x="1568" y="1760"/>
                </a:lnTo>
                <a:lnTo>
                  <a:pt x="1584" y="1760"/>
                </a:lnTo>
                <a:lnTo>
                  <a:pt x="1600" y="1760"/>
                </a:lnTo>
                <a:lnTo>
                  <a:pt x="1616" y="1760"/>
                </a:lnTo>
                <a:cubicBezTo>
                  <a:pt x="1625" y="1760"/>
                  <a:pt x="1632" y="1768"/>
                  <a:pt x="1632" y="1776"/>
                </a:cubicBezTo>
                <a:lnTo>
                  <a:pt x="1632" y="1792"/>
                </a:lnTo>
                <a:lnTo>
                  <a:pt x="1616" y="1776"/>
                </a:lnTo>
                <a:lnTo>
                  <a:pt x="1632" y="1776"/>
                </a:lnTo>
                <a:lnTo>
                  <a:pt x="1648" y="1776"/>
                </a:lnTo>
                <a:lnTo>
                  <a:pt x="1664" y="1776"/>
                </a:lnTo>
                <a:lnTo>
                  <a:pt x="1680" y="1776"/>
                </a:lnTo>
                <a:lnTo>
                  <a:pt x="1696" y="1776"/>
                </a:lnTo>
                <a:lnTo>
                  <a:pt x="1712" y="1776"/>
                </a:lnTo>
                <a:lnTo>
                  <a:pt x="1728" y="1776"/>
                </a:lnTo>
                <a:lnTo>
                  <a:pt x="1744" y="1776"/>
                </a:lnTo>
                <a:lnTo>
                  <a:pt x="1760" y="1776"/>
                </a:lnTo>
                <a:cubicBezTo>
                  <a:pt x="1765" y="1776"/>
                  <a:pt x="1769" y="1778"/>
                  <a:pt x="1772" y="1781"/>
                </a:cubicBezTo>
                <a:lnTo>
                  <a:pt x="1788" y="1797"/>
                </a:lnTo>
                <a:lnTo>
                  <a:pt x="1776" y="1792"/>
                </a:lnTo>
                <a:lnTo>
                  <a:pt x="1792" y="1792"/>
                </a:lnTo>
                <a:lnTo>
                  <a:pt x="1808" y="1792"/>
                </a:lnTo>
                <a:lnTo>
                  <a:pt x="1824" y="1792"/>
                </a:lnTo>
                <a:lnTo>
                  <a:pt x="1840" y="1792"/>
                </a:lnTo>
                <a:lnTo>
                  <a:pt x="1856" y="1792"/>
                </a:lnTo>
                <a:lnTo>
                  <a:pt x="1872" y="1792"/>
                </a:lnTo>
                <a:lnTo>
                  <a:pt x="1888" y="1792"/>
                </a:lnTo>
                <a:lnTo>
                  <a:pt x="1904" y="1792"/>
                </a:lnTo>
                <a:lnTo>
                  <a:pt x="1920" y="1792"/>
                </a:lnTo>
                <a:lnTo>
                  <a:pt x="1936" y="1792"/>
                </a:lnTo>
                <a:lnTo>
                  <a:pt x="1952" y="1792"/>
                </a:lnTo>
                <a:cubicBezTo>
                  <a:pt x="1957" y="1792"/>
                  <a:pt x="1961" y="1794"/>
                  <a:pt x="1964" y="1797"/>
                </a:cubicBezTo>
                <a:lnTo>
                  <a:pt x="1980" y="1813"/>
                </a:lnTo>
                <a:lnTo>
                  <a:pt x="1968" y="1808"/>
                </a:lnTo>
                <a:lnTo>
                  <a:pt x="1984" y="1808"/>
                </a:lnTo>
                <a:lnTo>
                  <a:pt x="2000" y="1808"/>
                </a:lnTo>
                <a:lnTo>
                  <a:pt x="2016" y="1808"/>
                </a:lnTo>
                <a:lnTo>
                  <a:pt x="2032" y="1808"/>
                </a:lnTo>
                <a:lnTo>
                  <a:pt x="2048" y="1808"/>
                </a:lnTo>
                <a:lnTo>
                  <a:pt x="2064" y="1808"/>
                </a:lnTo>
                <a:lnTo>
                  <a:pt x="2080" y="1808"/>
                </a:lnTo>
                <a:lnTo>
                  <a:pt x="2096" y="1808"/>
                </a:lnTo>
                <a:lnTo>
                  <a:pt x="2112" y="1808"/>
                </a:lnTo>
                <a:lnTo>
                  <a:pt x="2128" y="1808"/>
                </a:lnTo>
                <a:lnTo>
                  <a:pt x="2144" y="1808"/>
                </a:lnTo>
                <a:lnTo>
                  <a:pt x="2160" y="1808"/>
                </a:lnTo>
                <a:lnTo>
                  <a:pt x="2176" y="1808"/>
                </a:lnTo>
                <a:lnTo>
                  <a:pt x="2192" y="1808"/>
                </a:lnTo>
                <a:cubicBezTo>
                  <a:pt x="2197" y="1808"/>
                  <a:pt x="2201" y="1810"/>
                  <a:pt x="2204" y="1813"/>
                </a:cubicBezTo>
                <a:lnTo>
                  <a:pt x="2220" y="1829"/>
                </a:lnTo>
                <a:lnTo>
                  <a:pt x="2208" y="1824"/>
                </a:lnTo>
                <a:lnTo>
                  <a:pt x="2224" y="1824"/>
                </a:lnTo>
                <a:lnTo>
                  <a:pt x="2240" y="1824"/>
                </a:lnTo>
                <a:lnTo>
                  <a:pt x="2256" y="1824"/>
                </a:lnTo>
                <a:lnTo>
                  <a:pt x="2272" y="1824"/>
                </a:lnTo>
                <a:lnTo>
                  <a:pt x="2288" y="1824"/>
                </a:lnTo>
                <a:lnTo>
                  <a:pt x="2304" y="1824"/>
                </a:lnTo>
                <a:lnTo>
                  <a:pt x="2320" y="1824"/>
                </a:lnTo>
                <a:lnTo>
                  <a:pt x="2336" y="1824"/>
                </a:lnTo>
                <a:lnTo>
                  <a:pt x="2352" y="1824"/>
                </a:lnTo>
                <a:lnTo>
                  <a:pt x="2368" y="1824"/>
                </a:lnTo>
                <a:lnTo>
                  <a:pt x="2384" y="1824"/>
                </a:lnTo>
                <a:lnTo>
                  <a:pt x="2400" y="1824"/>
                </a:lnTo>
                <a:lnTo>
                  <a:pt x="2416" y="1824"/>
                </a:lnTo>
                <a:lnTo>
                  <a:pt x="2432" y="1824"/>
                </a:lnTo>
                <a:lnTo>
                  <a:pt x="2448" y="1824"/>
                </a:lnTo>
                <a:lnTo>
                  <a:pt x="2464" y="1824"/>
                </a:lnTo>
                <a:cubicBezTo>
                  <a:pt x="2473" y="1824"/>
                  <a:pt x="2480" y="1832"/>
                  <a:pt x="2480" y="1840"/>
                </a:cubicBezTo>
                <a:cubicBezTo>
                  <a:pt x="2480" y="1849"/>
                  <a:pt x="2473" y="1856"/>
                  <a:pt x="2464" y="1856"/>
                </a:cubicBezTo>
                <a:lnTo>
                  <a:pt x="2448" y="1856"/>
                </a:lnTo>
                <a:lnTo>
                  <a:pt x="2432" y="1856"/>
                </a:lnTo>
                <a:lnTo>
                  <a:pt x="2416" y="1856"/>
                </a:lnTo>
                <a:lnTo>
                  <a:pt x="2400" y="1856"/>
                </a:lnTo>
                <a:lnTo>
                  <a:pt x="2384" y="1856"/>
                </a:lnTo>
                <a:lnTo>
                  <a:pt x="2368" y="1856"/>
                </a:lnTo>
                <a:lnTo>
                  <a:pt x="2352" y="1856"/>
                </a:lnTo>
                <a:lnTo>
                  <a:pt x="2336" y="1856"/>
                </a:lnTo>
                <a:lnTo>
                  <a:pt x="2320" y="1856"/>
                </a:lnTo>
                <a:lnTo>
                  <a:pt x="2304" y="1856"/>
                </a:lnTo>
                <a:lnTo>
                  <a:pt x="2288" y="1856"/>
                </a:lnTo>
                <a:lnTo>
                  <a:pt x="2272" y="1856"/>
                </a:lnTo>
                <a:lnTo>
                  <a:pt x="2256" y="1856"/>
                </a:lnTo>
                <a:lnTo>
                  <a:pt x="2240" y="1856"/>
                </a:lnTo>
                <a:lnTo>
                  <a:pt x="2224" y="1856"/>
                </a:lnTo>
                <a:lnTo>
                  <a:pt x="2208" y="1856"/>
                </a:lnTo>
                <a:cubicBezTo>
                  <a:pt x="2204" y="1856"/>
                  <a:pt x="2200" y="1855"/>
                  <a:pt x="2197" y="1852"/>
                </a:cubicBezTo>
                <a:lnTo>
                  <a:pt x="2181" y="1836"/>
                </a:lnTo>
                <a:lnTo>
                  <a:pt x="2192" y="1840"/>
                </a:lnTo>
                <a:lnTo>
                  <a:pt x="2176" y="1840"/>
                </a:lnTo>
                <a:lnTo>
                  <a:pt x="2160" y="1840"/>
                </a:lnTo>
                <a:lnTo>
                  <a:pt x="2144" y="1840"/>
                </a:lnTo>
                <a:lnTo>
                  <a:pt x="2128" y="1840"/>
                </a:lnTo>
                <a:lnTo>
                  <a:pt x="2112" y="1840"/>
                </a:lnTo>
                <a:lnTo>
                  <a:pt x="2096" y="1840"/>
                </a:lnTo>
                <a:lnTo>
                  <a:pt x="2080" y="1840"/>
                </a:lnTo>
                <a:lnTo>
                  <a:pt x="2064" y="1840"/>
                </a:lnTo>
                <a:lnTo>
                  <a:pt x="2048" y="1840"/>
                </a:lnTo>
                <a:lnTo>
                  <a:pt x="2032" y="1840"/>
                </a:lnTo>
                <a:lnTo>
                  <a:pt x="2016" y="1840"/>
                </a:lnTo>
                <a:lnTo>
                  <a:pt x="2000" y="1840"/>
                </a:lnTo>
                <a:lnTo>
                  <a:pt x="1984" y="1840"/>
                </a:lnTo>
                <a:lnTo>
                  <a:pt x="1968" y="1840"/>
                </a:lnTo>
                <a:cubicBezTo>
                  <a:pt x="1964" y="1840"/>
                  <a:pt x="1960" y="1839"/>
                  <a:pt x="1957" y="1836"/>
                </a:cubicBezTo>
                <a:lnTo>
                  <a:pt x="1941" y="1820"/>
                </a:lnTo>
                <a:lnTo>
                  <a:pt x="1952" y="1824"/>
                </a:lnTo>
                <a:lnTo>
                  <a:pt x="1936" y="1824"/>
                </a:lnTo>
                <a:lnTo>
                  <a:pt x="1920" y="1824"/>
                </a:lnTo>
                <a:lnTo>
                  <a:pt x="1904" y="1824"/>
                </a:lnTo>
                <a:lnTo>
                  <a:pt x="1888" y="1824"/>
                </a:lnTo>
                <a:lnTo>
                  <a:pt x="1872" y="1824"/>
                </a:lnTo>
                <a:lnTo>
                  <a:pt x="1856" y="1824"/>
                </a:lnTo>
                <a:lnTo>
                  <a:pt x="1840" y="1824"/>
                </a:lnTo>
                <a:lnTo>
                  <a:pt x="1824" y="1824"/>
                </a:lnTo>
                <a:lnTo>
                  <a:pt x="1808" y="1824"/>
                </a:lnTo>
                <a:lnTo>
                  <a:pt x="1792" y="1824"/>
                </a:lnTo>
                <a:lnTo>
                  <a:pt x="1776" y="1824"/>
                </a:lnTo>
                <a:cubicBezTo>
                  <a:pt x="1772" y="1824"/>
                  <a:pt x="1768" y="1823"/>
                  <a:pt x="1765" y="1820"/>
                </a:cubicBezTo>
                <a:lnTo>
                  <a:pt x="1749" y="1804"/>
                </a:lnTo>
                <a:lnTo>
                  <a:pt x="1760" y="1808"/>
                </a:lnTo>
                <a:lnTo>
                  <a:pt x="1744" y="1808"/>
                </a:lnTo>
                <a:lnTo>
                  <a:pt x="1728" y="1808"/>
                </a:lnTo>
                <a:lnTo>
                  <a:pt x="1712" y="1808"/>
                </a:lnTo>
                <a:lnTo>
                  <a:pt x="1696" y="1808"/>
                </a:lnTo>
                <a:lnTo>
                  <a:pt x="1680" y="1808"/>
                </a:lnTo>
                <a:lnTo>
                  <a:pt x="1664" y="1808"/>
                </a:lnTo>
                <a:lnTo>
                  <a:pt x="1648" y="1808"/>
                </a:lnTo>
                <a:lnTo>
                  <a:pt x="1632" y="1808"/>
                </a:lnTo>
                <a:lnTo>
                  <a:pt x="1616" y="1808"/>
                </a:lnTo>
                <a:cubicBezTo>
                  <a:pt x="1608" y="1808"/>
                  <a:pt x="1600" y="1801"/>
                  <a:pt x="1600" y="1792"/>
                </a:cubicBezTo>
                <a:lnTo>
                  <a:pt x="1600" y="1776"/>
                </a:lnTo>
                <a:lnTo>
                  <a:pt x="1616" y="1792"/>
                </a:lnTo>
                <a:lnTo>
                  <a:pt x="1600" y="1792"/>
                </a:lnTo>
                <a:lnTo>
                  <a:pt x="1584" y="1792"/>
                </a:lnTo>
                <a:lnTo>
                  <a:pt x="1568" y="1792"/>
                </a:lnTo>
                <a:lnTo>
                  <a:pt x="1552" y="1792"/>
                </a:lnTo>
                <a:lnTo>
                  <a:pt x="1536" y="1792"/>
                </a:lnTo>
                <a:lnTo>
                  <a:pt x="1520" y="1792"/>
                </a:lnTo>
                <a:lnTo>
                  <a:pt x="1504" y="1792"/>
                </a:lnTo>
                <a:lnTo>
                  <a:pt x="1488" y="1792"/>
                </a:lnTo>
                <a:cubicBezTo>
                  <a:pt x="1480" y="1792"/>
                  <a:pt x="1472" y="1785"/>
                  <a:pt x="1472" y="1776"/>
                </a:cubicBezTo>
                <a:lnTo>
                  <a:pt x="1472" y="1760"/>
                </a:lnTo>
                <a:lnTo>
                  <a:pt x="1488" y="1776"/>
                </a:lnTo>
                <a:lnTo>
                  <a:pt x="1472" y="1776"/>
                </a:lnTo>
                <a:lnTo>
                  <a:pt x="1456" y="1776"/>
                </a:lnTo>
                <a:lnTo>
                  <a:pt x="1440" y="1776"/>
                </a:lnTo>
                <a:lnTo>
                  <a:pt x="1424" y="1776"/>
                </a:lnTo>
                <a:lnTo>
                  <a:pt x="1408" y="1776"/>
                </a:lnTo>
                <a:lnTo>
                  <a:pt x="1392" y="1776"/>
                </a:lnTo>
                <a:cubicBezTo>
                  <a:pt x="1388" y="1776"/>
                  <a:pt x="1384" y="1775"/>
                  <a:pt x="1381" y="1772"/>
                </a:cubicBezTo>
                <a:lnTo>
                  <a:pt x="1365" y="1756"/>
                </a:lnTo>
                <a:lnTo>
                  <a:pt x="1376" y="1760"/>
                </a:lnTo>
                <a:lnTo>
                  <a:pt x="1360" y="1760"/>
                </a:lnTo>
                <a:lnTo>
                  <a:pt x="1344" y="1760"/>
                </a:lnTo>
                <a:lnTo>
                  <a:pt x="1328" y="1760"/>
                </a:lnTo>
                <a:lnTo>
                  <a:pt x="1312" y="1760"/>
                </a:lnTo>
                <a:lnTo>
                  <a:pt x="1296" y="1760"/>
                </a:lnTo>
                <a:cubicBezTo>
                  <a:pt x="1288" y="1760"/>
                  <a:pt x="1280" y="1753"/>
                  <a:pt x="1280" y="1744"/>
                </a:cubicBezTo>
                <a:lnTo>
                  <a:pt x="1280" y="1728"/>
                </a:lnTo>
                <a:lnTo>
                  <a:pt x="1296" y="1744"/>
                </a:lnTo>
                <a:lnTo>
                  <a:pt x="1280" y="1744"/>
                </a:lnTo>
                <a:lnTo>
                  <a:pt x="1264" y="1744"/>
                </a:lnTo>
                <a:lnTo>
                  <a:pt x="1248" y="1744"/>
                </a:lnTo>
                <a:lnTo>
                  <a:pt x="1232" y="1744"/>
                </a:lnTo>
                <a:cubicBezTo>
                  <a:pt x="1228" y="1744"/>
                  <a:pt x="1224" y="1743"/>
                  <a:pt x="1221" y="1740"/>
                </a:cubicBezTo>
                <a:lnTo>
                  <a:pt x="1205" y="1724"/>
                </a:lnTo>
                <a:lnTo>
                  <a:pt x="1216" y="1728"/>
                </a:lnTo>
                <a:lnTo>
                  <a:pt x="1200" y="1728"/>
                </a:lnTo>
                <a:lnTo>
                  <a:pt x="1184" y="1728"/>
                </a:lnTo>
                <a:lnTo>
                  <a:pt x="1168" y="1728"/>
                </a:lnTo>
                <a:lnTo>
                  <a:pt x="1152" y="1728"/>
                </a:lnTo>
                <a:cubicBezTo>
                  <a:pt x="1144" y="1728"/>
                  <a:pt x="1136" y="1721"/>
                  <a:pt x="1136" y="1712"/>
                </a:cubicBezTo>
                <a:lnTo>
                  <a:pt x="1136" y="1696"/>
                </a:lnTo>
                <a:lnTo>
                  <a:pt x="1152" y="1712"/>
                </a:lnTo>
                <a:lnTo>
                  <a:pt x="1136" y="1712"/>
                </a:lnTo>
                <a:lnTo>
                  <a:pt x="1120" y="1712"/>
                </a:lnTo>
                <a:lnTo>
                  <a:pt x="1104" y="1712"/>
                </a:lnTo>
                <a:lnTo>
                  <a:pt x="1088" y="1712"/>
                </a:lnTo>
                <a:cubicBezTo>
                  <a:pt x="1080" y="1712"/>
                  <a:pt x="1072" y="1705"/>
                  <a:pt x="1072" y="1696"/>
                </a:cubicBezTo>
                <a:lnTo>
                  <a:pt x="1072" y="1680"/>
                </a:lnTo>
                <a:lnTo>
                  <a:pt x="1088" y="1696"/>
                </a:lnTo>
                <a:lnTo>
                  <a:pt x="1072" y="1696"/>
                </a:lnTo>
                <a:lnTo>
                  <a:pt x="1056" y="1696"/>
                </a:lnTo>
                <a:lnTo>
                  <a:pt x="1040" y="1696"/>
                </a:lnTo>
                <a:cubicBezTo>
                  <a:pt x="1032" y="1696"/>
                  <a:pt x="1024" y="1689"/>
                  <a:pt x="1024" y="1680"/>
                </a:cubicBezTo>
                <a:lnTo>
                  <a:pt x="1024" y="1664"/>
                </a:lnTo>
                <a:lnTo>
                  <a:pt x="1040" y="1680"/>
                </a:lnTo>
                <a:lnTo>
                  <a:pt x="1024" y="1680"/>
                </a:lnTo>
                <a:lnTo>
                  <a:pt x="1008" y="1680"/>
                </a:lnTo>
                <a:lnTo>
                  <a:pt x="992" y="1680"/>
                </a:lnTo>
                <a:cubicBezTo>
                  <a:pt x="984" y="1680"/>
                  <a:pt x="976" y="1673"/>
                  <a:pt x="976" y="1664"/>
                </a:cubicBezTo>
                <a:lnTo>
                  <a:pt x="976" y="1648"/>
                </a:lnTo>
                <a:lnTo>
                  <a:pt x="992" y="1664"/>
                </a:lnTo>
                <a:lnTo>
                  <a:pt x="976" y="1664"/>
                </a:lnTo>
                <a:lnTo>
                  <a:pt x="960" y="1664"/>
                </a:lnTo>
                <a:cubicBezTo>
                  <a:pt x="956" y="1664"/>
                  <a:pt x="952" y="1663"/>
                  <a:pt x="949" y="1660"/>
                </a:cubicBezTo>
                <a:lnTo>
                  <a:pt x="933" y="1644"/>
                </a:lnTo>
                <a:lnTo>
                  <a:pt x="944" y="1648"/>
                </a:lnTo>
                <a:lnTo>
                  <a:pt x="928" y="1648"/>
                </a:lnTo>
                <a:lnTo>
                  <a:pt x="912" y="1648"/>
                </a:lnTo>
                <a:cubicBezTo>
                  <a:pt x="904" y="1648"/>
                  <a:pt x="896" y="1641"/>
                  <a:pt x="896" y="1632"/>
                </a:cubicBezTo>
                <a:lnTo>
                  <a:pt x="896" y="1616"/>
                </a:lnTo>
                <a:lnTo>
                  <a:pt x="912" y="1632"/>
                </a:lnTo>
                <a:lnTo>
                  <a:pt x="896" y="1632"/>
                </a:lnTo>
                <a:lnTo>
                  <a:pt x="880" y="1632"/>
                </a:lnTo>
                <a:cubicBezTo>
                  <a:pt x="872" y="1632"/>
                  <a:pt x="864" y="1625"/>
                  <a:pt x="864" y="1616"/>
                </a:cubicBezTo>
                <a:lnTo>
                  <a:pt x="864" y="1600"/>
                </a:lnTo>
                <a:lnTo>
                  <a:pt x="880" y="1616"/>
                </a:lnTo>
                <a:lnTo>
                  <a:pt x="864" y="1616"/>
                </a:lnTo>
                <a:lnTo>
                  <a:pt x="848" y="1616"/>
                </a:lnTo>
                <a:cubicBezTo>
                  <a:pt x="840" y="1616"/>
                  <a:pt x="832" y="1609"/>
                  <a:pt x="832" y="1600"/>
                </a:cubicBezTo>
                <a:lnTo>
                  <a:pt x="832" y="1584"/>
                </a:lnTo>
                <a:lnTo>
                  <a:pt x="848" y="1600"/>
                </a:lnTo>
                <a:lnTo>
                  <a:pt x="832" y="1600"/>
                </a:lnTo>
                <a:lnTo>
                  <a:pt x="816" y="1600"/>
                </a:lnTo>
                <a:cubicBezTo>
                  <a:pt x="808" y="1600"/>
                  <a:pt x="800" y="1593"/>
                  <a:pt x="800" y="1584"/>
                </a:cubicBezTo>
                <a:lnTo>
                  <a:pt x="800" y="1568"/>
                </a:lnTo>
                <a:lnTo>
                  <a:pt x="816" y="1584"/>
                </a:lnTo>
                <a:lnTo>
                  <a:pt x="800" y="1584"/>
                </a:lnTo>
                <a:lnTo>
                  <a:pt x="784" y="1584"/>
                </a:lnTo>
                <a:cubicBezTo>
                  <a:pt x="780" y="1584"/>
                  <a:pt x="776" y="1583"/>
                  <a:pt x="773" y="1580"/>
                </a:cubicBezTo>
                <a:lnTo>
                  <a:pt x="757" y="1564"/>
                </a:lnTo>
                <a:lnTo>
                  <a:pt x="768" y="1568"/>
                </a:lnTo>
                <a:lnTo>
                  <a:pt x="752" y="1568"/>
                </a:lnTo>
                <a:cubicBezTo>
                  <a:pt x="744" y="1568"/>
                  <a:pt x="736" y="1561"/>
                  <a:pt x="736" y="1552"/>
                </a:cubicBezTo>
                <a:lnTo>
                  <a:pt x="736" y="1536"/>
                </a:lnTo>
                <a:lnTo>
                  <a:pt x="752" y="1552"/>
                </a:lnTo>
                <a:lnTo>
                  <a:pt x="736" y="1552"/>
                </a:lnTo>
                <a:cubicBezTo>
                  <a:pt x="732" y="1552"/>
                  <a:pt x="728" y="1551"/>
                  <a:pt x="725" y="1548"/>
                </a:cubicBezTo>
                <a:lnTo>
                  <a:pt x="709" y="1532"/>
                </a:lnTo>
                <a:lnTo>
                  <a:pt x="720" y="1536"/>
                </a:lnTo>
                <a:lnTo>
                  <a:pt x="704" y="1536"/>
                </a:lnTo>
                <a:cubicBezTo>
                  <a:pt x="696" y="1536"/>
                  <a:pt x="688" y="1529"/>
                  <a:pt x="688" y="1520"/>
                </a:cubicBezTo>
                <a:lnTo>
                  <a:pt x="688" y="1504"/>
                </a:lnTo>
                <a:lnTo>
                  <a:pt x="704" y="1520"/>
                </a:lnTo>
                <a:lnTo>
                  <a:pt x="688" y="1520"/>
                </a:lnTo>
                <a:cubicBezTo>
                  <a:pt x="680" y="1520"/>
                  <a:pt x="672" y="1513"/>
                  <a:pt x="672" y="1504"/>
                </a:cubicBezTo>
                <a:lnTo>
                  <a:pt x="672" y="1488"/>
                </a:lnTo>
                <a:lnTo>
                  <a:pt x="688" y="1504"/>
                </a:lnTo>
                <a:lnTo>
                  <a:pt x="672" y="1504"/>
                </a:lnTo>
                <a:cubicBezTo>
                  <a:pt x="668" y="1504"/>
                  <a:pt x="664" y="1503"/>
                  <a:pt x="661" y="1500"/>
                </a:cubicBezTo>
                <a:lnTo>
                  <a:pt x="645" y="1484"/>
                </a:lnTo>
                <a:lnTo>
                  <a:pt x="629" y="1468"/>
                </a:lnTo>
                <a:lnTo>
                  <a:pt x="640" y="1472"/>
                </a:lnTo>
                <a:lnTo>
                  <a:pt x="624" y="1472"/>
                </a:lnTo>
                <a:cubicBezTo>
                  <a:pt x="616" y="1472"/>
                  <a:pt x="608" y="1465"/>
                  <a:pt x="608" y="1456"/>
                </a:cubicBezTo>
                <a:lnTo>
                  <a:pt x="608" y="1440"/>
                </a:lnTo>
                <a:lnTo>
                  <a:pt x="624" y="1456"/>
                </a:lnTo>
                <a:lnTo>
                  <a:pt x="608" y="1456"/>
                </a:lnTo>
                <a:cubicBezTo>
                  <a:pt x="600" y="1456"/>
                  <a:pt x="592" y="1449"/>
                  <a:pt x="592" y="1440"/>
                </a:cubicBezTo>
                <a:lnTo>
                  <a:pt x="592" y="1424"/>
                </a:lnTo>
                <a:lnTo>
                  <a:pt x="608" y="1440"/>
                </a:lnTo>
                <a:lnTo>
                  <a:pt x="592" y="1440"/>
                </a:lnTo>
                <a:cubicBezTo>
                  <a:pt x="584" y="1440"/>
                  <a:pt x="576" y="1433"/>
                  <a:pt x="576" y="1424"/>
                </a:cubicBezTo>
                <a:lnTo>
                  <a:pt x="576" y="1408"/>
                </a:lnTo>
                <a:lnTo>
                  <a:pt x="592" y="1424"/>
                </a:lnTo>
                <a:lnTo>
                  <a:pt x="576" y="1424"/>
                </a:lnTo>
                <a:cubicBezTo>
                  <a:pt x="568" y="1424"/>
                  <a:pt x="560" y="1417"/>
                  <a:pt x="560" y="1408"/>
                </a:cubicBezTo>
                <a:lnTo>
                  <a:pt x="560" y="1392"/>
                </a:lnTo>
                <a:lnTo>
                  <a:pt x="565" y="1404"/>
                </a:lnTo>
                <a:lnTo>
                  <a:pt x="549" y="1388"/>
                </a:lnTo>
                <a:lnTo>
                  <a:pt x="533" y="1372"/>
                </a:lnTo>
                <a:lnTo>
                  <a:pt x="517" y="1356"/>
                </a:lnTo>
                <a:lnTo>
                  <a:pt x="501" y="1340"/>
                </a:lnTo>
                <a:cubicBezTo>
                  <a:pt x="498" y="1337"/>
                  <a:pt x="496" y="1333"/>
                  <a:pt x="496" y="1328"/>
                </a:cubicBezTo>
                <a:lnTo>
                  <a:pt x="496" y="1312"/>
                </a:lnTo>
                <a:lnTo>
                  <a:pt x="512" y="1328"/>
                </a:lnTo>
                <a:lnTo>
                  <a:pt x="496" y="1328"/>
                </a:lnTo>
                <a:cubicBezTo>
                  <a:pt x="488" y="1328"/>
                  <a:pt x="480" y="1321"/>
                  <a:pt x="480" y="1312"/>
                </a:cubicBezTo>
                <a:lnTo>
                  <a:pt x="480" y="1296"/>
                </a:lnTo>
                <a:lnTo>
                  <a:pt x="485" y="1308"/>
                </a:lnTo>
                <a:lnTo>
                  <a:pt x="469" y="1292"/>
                </a:lnTo>
                <a:lnTo>
                  <a:pt x="453" y="1276"/>
                </a:lnTo>
                <a:cubicBezTo>
                  <a:pt x="450" y="1273"/>
                  <a:pt x="448" y="1269"/>
                  <a:pt x="448" y="1264"/>
                </a:cubicBezTo>
                <a:lnTo>
                  <a:pt x="448" y="1248"/>
                </a:lnTo>
                <a:lnTo>
                  <a:pt x="453" y="1260"/>
                </a:lnTo>
                <a:lnTo>
                  <a:pt x="437" y="1244"/>
                </a:lnTo>
                <a:cubicBezTo>
                  <a:pt x="434" y="1241"/>
                  <a:pt x="432" y="1237"/>
                  <a:pt x="432" y="1232"/>
                </a:cubicBezTo>
                <a:lnTo>
                  <a:pt x="432" y="1216"/>
                </a:lnTo>
                <a:lnTo>
                  <a:pt x="448" y="1232"/>
                </a:lnTo>
                <a:lnTo>
                  <a:pt x="432" y="1232"/>
                </a:lnTo>
                <a:cubicBezTo>
                  <a:pt x="424" y="1232"/>
                  <a:pt x="416" y="1225"/>
                  <a:pt x="416" y="1216"/>
                </a:cubicBezTo>
                <a:lnTo>
                  <a:pt x="416" y="1200"/>
                </a:lnTo>
                <a:lnTo>
                  <a:pt x="421" y="1212"/>
                </a:lnTo>
                <a:lnTo>
                  <a:pt x="405" y="1196"/>
                </a:lnTo>
                <a:lnTo>
                  <a:pt x="389" y="1180"/>
                </a:lnTo>
                <a:cubicBezTo>
                  <a:pt x="386" y="1177"/>
                  <a:pt x="384" y="1173"/>
                  <a:pt x="384" y="1168"/>
                </a:cubicBezTo>
                <a:lnTo>
                  <a:pt x="384" y="1152"/>
                </a:lnTo>
                <a:lnTo>
                  <a:pt x="389" y="1164"/>
                </a:lnTo>
                <a:lnTo>
                  <a:pt x="373" y="1148"/>
                </a:lnTo>
                <a:cubicBezTo>
                  <a:pt x="370" y="1145"/>
                  <a:pt x="368" y="1141"/>
                  <a:pt x="368" y="1136"/>
                </a:cubicBezTo>
                <a:lnTo>
                  <a:pt x="368" y="1120"/>
                </a:lnTo>
                <a:lnTo>
                  <a:pt x="373" y="1132"/>
                </a:lnTo>
                <a:lnTo>
                  <a:pt x="357" y="1116"/>
                </a:lnTo>
                <a:cubicBezTo>
                  <a:pt x="354" y="1113"/>
                  <a:pt x="352" y="1109"/>
                  <a:pt x="352" y="1104"/>
                </a:cubicBezTo>
                <a:lnTo>
                  <a:pt x="352" y="1088"/>
                </a:lnTo>
                <a:lnTo>
                  <a:pt x="357" y="1100"/>
                </a:lnTo>
                <a:lnTo>
                  <a:pt x="341" y="1084"/>
                </a:lnTo>
                <a:cubicBezTo>
                  <a:pt x="338" y="1081"/>
                  <a:pt x="336" y="1077"/>
                  <a:pt x="336" y="1072"/>
                </a:cubicBezTo>
                <a:lnTo>
                  <a:pt x="336" y="1056"/>
                </a:lnTo>
                <a:lnTo>
                  <a:pt x="341" y="1068"/>
                </a:lnTo>
                <a:lnTo>
                  <a:pt x="325" y="1052"/>
                </a:lnTo>
                <a:cubicBezTo>
                  <a:pt x="322" y="1049"/>
                  <a:pt x="320" y="1045"/>
                  <a:pt x="320" y="1040"/>
                </a:cubicBezTo>
                <a:lnTo>
                  <a:pt x="320" y="1024"/>
                </a:lnTo>
                <a:lnTo>
                  <a:pt x="325" y="1036"/>
                </a:lnTo>
                <a:lnTo>
                  <a:pt x="309" y="1020"/>
                </a:lnTo>
                <a:cubicBezTo>
                  <a:pt x="306" y="1017"/>
                  <a:pt x="304" y="1013"/>
                  <a:pt x="304" y="1008"/>
                </a:cubicBezTo>
                <a:lnTo>
                  <a:pt x="304" y="992"/>
                </a:lnTo>
                <a:lnTo>
                  <a:pt x="309" y="1004"/>
                </a:lnTo>
                <a:lnTo>
                  <a:pt x="293" y="988"/>
                </a:lnTo>
                <a:cubicBezTo>
                  <a:pt x="290" y="985"/>
                  <a:pt x="288" y="981"/>
                  <a:pt x="288" y="976"/>
                </a:cubicBezTo>
                <a:lnTo>
                  <a:pt x="288" y="944"/>
                </a:lnTo>
                <a:lnTo>
                  <a:pt x="293" y="956"/>
                </a:lnTo>
                <a:lnTo>
                  <a:pt x="277" y="940"/>
                </a:lnTo>
                <a:cubicBezTo>
                  <a:pt x="274" y="937"/>
                  <a:pt x="272" y="933"/>
                  <a:pt x="272" y="928"/>
                </a:cubicBezTo>
                <a:lnTo>
                  <a:pt x="272" y="912"/>
                </a:lnTo>
                <a:lnTo>
                  <a:pt x="277" y="924"/>
                </a:lnTo>
                <a:lnTo>
                  <a:pt x="261" y="908"/>
                </a:lnTo>
                <a:cubicBezTo>
                  <a:pt x="258" y="905"/>
                  <a:pt x="256" y="901"/>
                  <a:pt x="256" y="896"/>
                </a:cubicBezTo>
                <a:lnTo>
                  <a:pt x="256" y="864"/>
                </a:lnTo>
                <a:lnTo>
                  <a:pt x="261" y="876"/>
                </a:lnTo>
                <a:lnTo>
                  <a:pt x="245" y="860"/>
                </a:lnTo>
                <a:cubicBezTo>
                  <a:pt x="242" y="857"/>
                  <a:pt x="240" y="853"/>
                  <a:pt x="240" y="848"/>
                </a:cubicBezTo>
                <a:lnTo>
                  <a:pt x="240" y="832"/>
                </a:lnTo>
                <a:lnTo>
                  <a:pt x="242" y="840"/>
                </a:lnTo>
                <a:lnTo>
                  <a:pt x="226" y="808"/>
                </a:lnTo>
                <a:cubicBezTo>
                  <a:pt x="225" y="805"/>
                  <a:pt x="224" y="803"/>
                  <a:pt x="224" y="800"/>
                </a:cubicBezTo>
                <a:lnTo>
                  <a:pt x="224" y="784"/>
                </a:lnTo>
                <a:lnTo>
                  <a:pt x="226" y="792"/>
                </a:lnTo>
                <a:lnTo>
                  <a:pt x="210" y="760"/>
                </a:lnTo>
                <a:cubicBezTo>
                  <a:pt x="209" y="757"/>
                  <a:pt x="208" y="755"/>
                  <a:pt x="208" y="752"/>
                </a:cubicBezTo>
                <a:lnTo>
                  <a:pt x="208" y="736"/>
                </a:lnTo>
                <a:lnTo>
                  <a:pt x="210" y="744"/>
                </a:lnTo>
                <a:lnTo>
                  <a:pt x="194" y="712"/>
                </a:lnTo>
                <a:cubicBezTo>
                  <a:pt x="193" y="709"/>
                  <a:pt x="192" y="707"/>
                  <a:pt x="192" y="704"/>
                </a:cubicBezTo>
                <a:lnTo>
                  <a:pt x="192" y="688"/>
                </a:lnTo>
                <a:lnTo>
                  <a:pt x="194" y="696"/>
                </a:lnTo>
                <a:lnTo>
                  <a:pt x="178" y="664"/>
                </a:lnTo>
                <a:cubicBezTo>
                  <a:pt x="177" y="661"/>
                  <a:pt x="176" y="659"/>
                  <a:pt x="176" y="656"/>
                </a:cubicBezTo>
                <a:lnTo>
                  <a:pt x="176" y="640"/>
                </a:lnTo>
                <a:lnTo>
                  <a:pt x="178" y="648"/>
                </a:lnTo>
                <a:lnTo>
                  <a:pt x="162" y="616"/>
                </a:lnTo>
                <a:cubicBezTo>
                  <a:pt x="161" y="613"/>
                  <a:pt x="160" y="611"/>
                  <a:pt x="160" y="608"/>
                </a:cubicBezTo>
                <a:lnTo>
                  <a:pt x="160" y="576"/>
                </a:lnTo>
                <a:lnTo>
                  <a:pt x="165" y="588"/>
                </a:lnTo>
                <a:lnTo>
                  <a:pt x="149" y="572"/>
                </a:lnTo>
                <a:cubicBezTo>
                  <a:pt x="146" y="569"/>
                  <a:pt x="144" y="565"/>
                  <a:pt x="144" y="560"/>
                </a:cubicBezTo>
                <a:lnTo>
                  <a:pt x="144" y="528"/>
                </a:lnTo>
                <a:lnTo>
                  <a:pt x="146" y="536"/>
                </a:lnTo>
                <a:lnTo>
                  <a:pt x="130" y="504"/>
                </a:lnTo>
                <a:cubicBezTo>
                  <a:pt x="129" y="501"/>
                  <a:pt x="128" y="499"/>
                  <a:pt x="128" y="496"/>
                </a:cubicBezTo>
                <a:lnTo>
                  <a:pt x="128" y="464"/>
                </a:lnTo>
                <a:lnTo>
                  <a:pt x="133" y="476"/>
                </a:lnTo>
                <a:lnTo>
                  <a:pt x="117" y="460"/>
                </a:lnTo>
                <a:cubicBezTo>
                  <a:pt x="114" y="457"/>
                  <a:pt x="112" y="453"/>
                  <a:pt x="112" y="448"/>
                </a:cubicBezTo>
                <a:lnTo>
                  <a:pt x="112" y="416"/>
                </a:lnTo>
                <a:lnTo>
                  <a:pt x="114" y="424"/>
                </a:lnTo>
                <a:lnTo>
                  <a:pt x="98" y="392"/>
                </a:lnTo>
                <a:cubicBezTo>
                  <a:pt x="97" y="389"/>
                  <a:pt x="96" y="387"/>
                  <a:pt x="96" y="384"/>
                </a:cubicBezTo>
                <a:lnTo>
                  <a:pt x="96" y="352"/>
                </a:lnTo>
                <a:lnTo>
                  <a:pt x="98" y="360"/>
                </a:lnTo>
                <a:lnTo>
                  <a:pt x="82" y="328"/>
                </a:lnTo>
                <a:cubicBezTo>
                  <a:pt x="81" y="325"/>
                  <a:pt x="80" y="323"/>
                  <a:pt x="80" y="320"/>
                </a:cubicBezTo>
                <a:lnTo>
                  <a:pt x="80" y="288"/>
                </a:lnTo>
                <a:lnTo>
                  <a:pt x="82" y="296"/>
                </a:lnTo>
                <a:lnTo>
                  <a:pt x="66" y="264"/>
                </a:lnTo>
                <a:cubicBezTo>
                  <a:pt x="65" y="261"/>
                  <a:pt x="64" y="259"/>
                  <a:pt x="64" y="256"/>
                </a:cubicBezTo>
                <a:lnTo>
                  <a:pt x="64" y="224"/>
                </a:lnTo>
                <a:lnTo>
                  <a:pt x="69" y="236"/>
                </a:lnTo>
                <a:lnTo>
                  <a:pt x="53" y="220"/>
                </a:lnTo>
                <a:cubicBezTo>
                  <a:pt x="50" y="217"/>
                  <a:pt x="48" y="213"/>
                  <a:pt x="48" y="208"/>
                </a:cubicBezTo>
                <a:lnTo>
                  <a:pt x="48" y="176"/>
                </a:lnTo>
                <a:lnTo>
                  <a:pt x="50" y="184"/>
                </a:lnTo>
                <a:lnTo>
                  <a:pt x="34" y="152"/>
                </a:lnTo>
                <a:cubicBezTo>
                  <a:pt x="33" y="149"/>
                  <a:pt x="32" y="147"/>
                  <a:pt x="32" y="144"/>
                </a:cubicBezTo>
                <a:lnTo>
                  <a:pt x="32" y="112"/>
                </a:lnTo>
                <a:lnTo>
                  <a:pt x="34" y="120"/>
                </a:lnTo>
                <a:lnTo>
                  <a:pt x="18" y="88"/>
                </a:lnTo>
                <a:lnTo>
                  <a:pt x="2" y="56"/>
                </a:lnTo>
                <a:cubicBezTo>
                  <a:pt x="1" y="53"/>
                  <a:pt x="0" y="51"/>
                  <a:pt x="0" y="48"/>
                </a:cubicBezTo>
                <a:lnTo>
                  <a:pt x="0" y="16"/>
                </a:lnTo>
                <a:cubicBezTo>
                  <a:pt x="0" y="8"/>
                  <a:pt x="8" y="0"/>
                  <a:pt x="16" y="0"/>
                </a:cubicBezTo>
                <a:cubicBezTo>
                  <a:pt x="25" y="0"/>
                  <a:pt x="32" y="8"/>
                  <a:pt x="32" y="16"/>
                </a:cubicBezTo>
                <a:close/>
              </a:path>
            </a:pathLst>
          </a:custGeom>
          <a:solidFill>
            <a:srgbClr val="4F81BD"/>
          </a:solidFill>
          <a:ln w="12700" cap="flat">
            <a:solidFill>
              <a:srgbClr val="4F81B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8" name="Freeform 12"/>
          <p:cNvSpPr>
            <a:spLocks/>
          </p:cNvSpPr>
          <p:nvPr/>
        </p:nvSpPr>
        <p:spPr bwMode="auto">
          <a:xfrm>
            <a:off x="5445200" y="5702194"/>
            <a:ext cx="2563813" cy="79375"/>
          </a:xfrm>
          <a:custGeom>
            <a:avLst/>
            <a:gdLst>
              <a:gd name="T0" fmla="*/ 108 w 3088"/>
              <a:gd name="T1" fmla="*/ 21 h 96"/>
              <a:gd name="T2" fmla="*/ 192 w 3088"/>
              <a:gd name="T3" fmla="*/ 16 h 96"/>
              <a:gd name="T4" fmla="*/ 304 w 3088"/>
              <a:gd name="T5" fmla="*/ 16 h 96"/>
              <a:gd name="T6" fmla="*/ 416 w 3088"/>
              <a:gd name="T7" fmla="*/ 16 h 96"/>
              <a:gd name="T8" fmla="*/ 528 w 3088"/>
              <a:gd name="T9" fmla="*/ 16 h 96"/>
              <a:gd name="T10" fmla="*/ 608 w 3088"/>
              <a:gd name="T11" fmla="*/ 32 h 96"/>
              <a:gd name="T12" fmla="*/ 720 w 3088"/>
              <a:gd name="T13" fmla="*/ 32 h 96"/>
              <a:gd name="T14" fmla="*/ 832 w 3088"/>
              <a:gd name="T15" fmla="*/ 32 h 96"/>
              <a:gd name="T16" fmla="*/ 944 w 3088"/>
              <a:gd name="T17" fmla="*/ 32 h 96"/>
              <a:gd name="T18" fmla="*/ 1056 w 3088"/>
              <a:gd name="T19" fmla="*/ 32 h 96"/>
              <a:gd name="T20" fmla="*/ 1168 w 3088"/>
              <a:gd name="T21" fmla="*/ 32 h 96"/>
              <a:gd name="T22" fmla="*/ 1280 w 3088"/>
              <a:gd name="T23" fmla="*/ 32 h 96"/>
              <a:gd name="T24" fmla="*/ 1360 w 3088"/>
              <a:gd name="T25" fmla="*/ 48 h 96"/>
              <a:gd name="T26" fmla="*/ 1472 w 3088"/>
              <a:gd name="T27" fmla="*/ 48 h 96"/>
              <a:gd name="T28" fmla="*/ 1584 w 3088"/>
              <a:gd name="T29" fmla="*/ 48 h 96"/>
              <a:gd name="T30" fmla="*/ 1696 w 3088"/>
              <a:gd name="T31" fmla="*/ 48 h 96"/>
              <a:gd name="T32" fmla="*/ 1808 w 3088"/>
              <a:gd name="T33" fmla="*/ 48 h 96"/>
              <a:gd name="T34" fmla="*/ 1920 w 3088"/>
              <a:gd name="T35" fmla="*/ 48 h 96"/>
              <a:gd name="T36" fmla="*/ 2032 w 3088"/>
              <a:gd name="T37" fmla="*/ 48 h 96"/>
              <a:gd name="T38" fmla="*/ 2144 w 3088"/>
              <a:gd name="T39" fmla="*/ 48 h 96"/>
              <a:gd name="T40" fmla="*/ 2256 w 3088"/>
              <a:gd name="T41" fmla="*/ 48 h 96"/>
              <a:gd name="T42" fmla="*/ 2368 w 3088"/>
              <a:gd name="T43" fmla="*/ 48 h 96"/>
              <a:gd name="T44" fmla="*/ 2480 w 3088"/>
              <a:gd name="T45" fmla="*/ 48 h 96"/>
              <a:gd name="T46" fmla="*/ 2592 w 3088"/>
              <a:gd name="T47" fmla="*/ 48 h 96"/>
              <a:gd name="T48" fmla="*/ 2704 w 3088"/>
              <a:gd name="T49" fmla="*/ 48 h 96"/>
              <a:gd name="T50" fmla="*/ 2812 w 3088"/>
              <a:gd name="T51" fmla="*/ 69 h 96"/>
              <a:gd name="T52" fmla="*/ 2896 w 3088"/>
              <a:gd name="T53" fmla="*/ 64 h 96"/>
              <a:gd name="T54" fmla="*/ 3008 w 3088"/>
              <a:gd name="T55" fmla="*/ 64 h 96"/>
              <a:gd name="T56" fmla="*/ 3056 w 3088"/>
              <a:gd name="T57" fmla="*/ 96 h 96"/>
              <a:gd name="T58" fmla="*/ 2944 w 3088"/>
              <a:gd name="T59" fmla="*/ 96 h 96"/>
              <a:gd name="T60" fmla="*/ 2832 w 3088"/>
              <a:gd name="T61" fmla="*/ 96 h 96"/>
              <a:gd name="T62" fmla="*/ 2752 w 3088"/>
              <a:gd name="T63" fmla="*/ 80 h 96"/>
              <a:gd name="T64" fmla="*/ 2640 w 3088"/>
              <a:gd name="T65" fmla="*/ 80 h 96"/>
              <a:gd name="T66" fmla="*/ 2528 w 3088"/>
              <a:gd name="T67" fmla="*/ 80 h 96"/>
              <a:gd name="T68" fmla="*/ 2416 w 3088"/>
              <a:gd name="T69" fmla="*/ 80 h 96"/>
              <a:gd name="T70" fmla="*/ 2304 w 3088"/>
              <a:gd name="T71" fmla="*/ 80 h 96"/>
              <a:gd name="T72" fmla="*/ 2192 w 3088"/>
              <a:gd name="T73" fmla="*/ 80 h 96"/>
              <a:gd name="T74" fmla="*/ 2080 w 3088"/>
              <a:gd name="T75" fmla="*/ 80 h 96"/>
              <a:gd name="T76" fmla="*/ 1968 w 3088"/>
              <a:gd name="T77" fmla="*/ 80 h 96"/>
              <a:gd name="T78" fmla="*/ 1856 w 3088"/>
              <a:gd name="T79" fmla="*/ 80 h 96"/>
              <a:gd name="T80" fmla="*/ 1744 w 3088"/>
              <a:gd name="T81" fmla="*/ 80 h 96"/>
              <a:gd name="T82" fmla="*/ 1632 w 3088"/>
              <a:gd name="T83" fmla="*/ 80 h 96"/>
              <a:gd name="T84" fmla="*/ 1520 w 3088"/>
              <a:gd name="T85" fmla="*/ 80 h 96"/>
              <a:gd name="T86" fmla="*/ 1408 w 3088"/>
              <a:gd name="T87" fmla="*/ 80 h 96"/>
              <a:gd name="T88" fmla="*/ 1328 w 3088"/>
              <a:gd name="T89" fmla="*/ 64 h 96"/>
              <a:gd name="T90" fmla="*/ 1216 w 3088"/>
              <a:gd name="T91" fmla="*/ 64 h 96"/>
              <a:gd name="T92" fmla="*/ 1104 w 3088"/>
              <a:gd name="T93" fmla="*/ 64 h 96"/>
              <a:gd name="T94" fmla="*/ 992 w 3088"/>
              <a:gd name="T95" fmla="*/ 64 h 96"/>
              <a:gd name="T96" fmla="*/ 880 w 3088"/>
              <a:gd name="T97" fmla="*/ 64 h 96"/>
              <a:gd name="T98" fmla="*/ 768 w 3088"/>
              <a:gd name="T99" fmla="*/ 64 h 96"/>
              <a:gd name="T100" fmla="*/ 656 w 3088"/>
              <a:gd name="T101" fmla="*/ 64 h 96"/>
              <a:gd name="T102" fmla="*/ 549 w 3088"/>
              <a:gd name="T103" fmla="*/ 44 h 96"/>
              <a:gd name="T104" fmla="*/ 464 w 3088"/>
              <a:gd name="T105" fmla="*/ 48 h 96"/>
              <a:gd name="T106" fmla="*/ 352 w 3088"/>
              <a:gd name="T107" fmla="*/ 48 h 96"/>
              <a:gd name="T108" fmla="*/ 240 w 3088"/>
              <a:gd name="T109" fmla="*/ 48 h 96"/>
              <a:gd name="T110" fmla="*/ 128 w 3088"/>
              <a:gd name="T111" fmla="*/ 48 h 96"/>
              <a:gd name="T112" fmla="*/ 48 w 3088"/>
              <a:gd name="T113" fmla="*/ 3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88" h="96">
                <a:moveTo>
                  <a:pt x="16" y="0"/>
                </a:moveTo>
                <a:lnTo>
                  <a:pt x="32" y="0"/>
                </a:lnTo>
                <a:lnTo>
                  <a:pt x="48" y="0"/>
                </a:lnTo>
                <a:lnTo>
                  <a:pt x="64" y="0"/>
                </a:lnTo>
                <a:lnTo>
                  <a:pt x="80" y="0"/>
                </a:lnTo>
                <a:cubicBezTo>
                  <a:pt x="85" y="0"/>
                  <a:pt x="89" y="2"/>
                  <a:pt x="92" y="5"/>
                </a:cubicBezTo>
                <a:lnTo>
                  <a:pt x="108" y="21"/>
                </a:lnTo>
                <a:lnTo>
                  <a:pt x="96" y="16"/>
                </a:lnTo>
                <a:lnTo>
                  <a:pt x="112" y="16"/>
                </a:lnTo>
                <a:lnTo>
                  <a:pt x="128" y="16"/>
                </a:lnTo>
                <a:lnTo>
                  <a:pt x="144" y="16"/>
                </a:lnTo>
                <a:lnTo>
                  <a:pt x="160" y="16"/>
                </a:lnTo>
                <a:lnTo>
                  <a:pt x="176" y="16"/>
                </a:lnTo>
                <a:lnTo>
                  <a:pt x="192" y="16"/>
                </a:lnTo>
                <a:lnTo>
                  <a:pt x="208" y="16"/>
                </a:lnTo>
                <a:lnTo>
                  <a:pt x="224" y="16"/>
                </a:lnTo>
                <a:lnTo>
                  <a:pt x="240" y="16"/>
                </a:lnTo>
                <a:lnTo>
                  <a:pt x="256" y="16"/>
                </a:lnTo>
                <a:lnTo>
                  <a:pt x="272" y="16"/>
                </a:lnTo>
                <a:lnTo>
                  <a:pt x="288" y="16"/>
                </a:lnTo>
                <a:lnTo>
                  <a:pt x="304" y="16"/>
                </a:lnTo>
                <a:lnTo>
                  <a:pt x="320" y="16"/>
                </a:lnTo>
                <a:lnTo>
                  <a:pt x="336" y="16"/>
                </a:lnTo>
                <a:lnTo>
                  <a:pt x="352" y="16"/>
                </a:lnTo>
                <a:lnTo>
                  <a:pt x="368" y="16"/>
                </a:lnTo>
                <a:lnTo>
                  <a:pt x="384" y="16"/>
                </a:lnTo>
                <a:lnTo>
                  <a:pt x="400" y="16"/>
                </a:lnTo>
                <a:lnTo>
                  <a:pt x="416" y="16"/>
                </a:lnTo>
                <a:lnTo>
                  <a:pt x="432" y="16"/>
                </a:lnTo>
                <a:lnTo>
                  <a:pt x="448" y="16"/>
                </a:lnTo>
                <a:lnTo>
                  <a:pt x="464" y="16"/>
                </a:lnTo>
                <a:lnTo>
                  <a:pt x="480" y="16"/>
                </a:lnTo>
                <a:lnTo>
                  <a:pt x="496" y="16"/>
                </a:lnTo>
                <a:lnTo>
                  <a:pt x="512" y="16"/>
                </a:lnTo>
                <a:lnTo>
                  <a:pt x="528" y="16"/>
                </a:lnTo>
                <a:lnTo>
                  <a:pt x="544" y="16"/>
                </a:lnTo>
                <a:lnTo>
                  <a:pt x="560" y="16"/>
                </a:lnTo>
                <a:cubicBezTo>
                  <a:pt x="565" y="16"/>
                  <a:pt x="569" y="18"/>
                  <a:pt x="572" y="21"/>
                </a:cubicBezTo>
                <a:lnTo>
                  <a:pt x="588" y="37"/>
                </a:lnTo>
                <a:lnTo>
                  <a:pt x="576" y="32"/>
                </a:lnTo>
                <a:lnTo>
                  <a:pt x="592" y="32"/>
                </a:lnTo>
                <a:lnTo>
                  <a:pt x="608" y="32"/>
                </a:lnTo>
                <a:lnTo>
                  <a:pt x="624" y="32"/>
                </a:lnTo>
                <a:lnTo>
                  <a:pt x="640" y="32"/>
                </a:lnTo>
                <a:lnTo>
                  <a:pt x="656" y="32"/>
                </a:lnTo>
                <a:lnTo>
                  <a:pt x="672" y="32"/>
                </a:lnTo>
                <a:lnTo>
                  <a:pt x="688" y="32"/>
                </a:lnTo>
                <a:lnTo>
                  <a:pt x="704" y="32"/>
                </a:lnTo>
                <a:lnTo>
                  <a:pt x="720" y="32"/>
                </a:lnTo>
                <a:lnTo>
                  <a:pt x="736" y="32"/>
                </a:lnTo>
                <a:lnTo>
                  <a:pt x="752" y="32"/>
                </a:lnTo>
                <a:lnTo>
                  <a:pt x="768" y="32"/>
                </a:lnTo>
                <a:lnTo>
                  <a:pt x="784" y="32"/>
                </a:lnTo>
                <a:lnTo>
                  <a:pt x="800" y="32"/>
                </a:lnTo>
                <a:lnTo>
                  <a:pt x="816" y="32"/>
                </a:lnTo>
                <a:lnTo>
                  <a:pt x="832" y="32"/>
                </a:lnTo>
                <a:lnTo>
                  <a:pt x="848" y="32"/>
                </a:lnTo>
                <a:lnTo>
                  <a:pt x="864" y="32"/>
                </a:lnTo>
                <a:lnTo>
                  <a:pt x="880" y="32"/>
                </a:lnTo>
                <a:lnTo>
                  <a:pt x="896" y="32"/>
                </a:lnTo>
                <a:lnTo>
                  <a:pt x="912" y="32"/>
                </a:lnTo>
                <a:lnTo>
                  <a:pt x="928" y="32"/>
                </a:lnTo>
                <a:lnTo>
                  <a:pt x="944" y="32"/>
                </a:lnTo>
                <a:lnTo>
                  <a:pt x="960" y="32"/>
                </a:lnTo>
                <a:lnTo>
                  <a:pt x="976" y="32"/>
                </a:lnTo>
                <a:lnTo>
                  <a:pt x="992" y="32"/>
                </a:lnTo>
                <a:lnTo>
                  <a:pt x="1008" y="32"/>
                </a:lnTo>
                <a:lnTo>
                  <a:pt x="1024" y="32"/>
                </a:lnTo>
                <a:lnTo>
                  <a:pt x="1040" y="32"/>
                </a:lnTo>
                <a:lnTo>
                  <a:pt x="1056" y="32"/>
                </a:lnTo>
                <a:lnTo>
                  <a:pt x="1072" y="32"/>
                </a:lnTo>
                <a:lnTo>
                  <a:pt x="1088" y="32"/>
                </a:lnTo>
                <a:lnTo>
                  <a:pt x="1104" y="32"/>
                </a:lnTo>
                <a:lnTo>
                  <a:pt x="1120" y="32"/>
                </a:lnTo>
                <a:lnTo>
                  <a:pt x="1136" y="32"/>
                </a:lnTo>
                <a:lnTo>
                  <a:pt x="1152" y="32"/>
                </a:lnTo>
                <a:lnTo>
                  <a:pt x="1168" y="32"/>
                </a:lnTo>
                <a:lnTo>
                  <a:pt x="1184" y="32"/>
                </a:lnTo>
                <a:lnTo>
                  <a:pt x="1200" y="32"/>
                </a:lnTo>
                <a:lnTo>
                  <a:pt x="1216" y="32"/>
                </a:lnTo>
                <a:lnTo>
                  <a:pt x="1232" y="32"/>
                </a:lnTo>
                <a:lnTo>
                  <a:pt x="1248" y="32"/>
                </a:lnTo>
                <a:lnTo>
                  <a:pt x="1264" y="32"/>
                </a:lnTo>
                <a:lnTo>
                  <a:pt x="1280" y="32"/>
                </a:lnTo>
                <a:lnTo>
                  <a:pt x="1296" y="32"/>
                </a:lnTo>
                <a:lnTo>
                  <a:pt x="1312" y="32"/>
                </a:lnTo>
                <a:lnTo>
                  <a:pt x="1328" y="32"/>
                </a:lnTo>
                <a:cubicBezTo>
                  <a:pt x="1333" y="32"/>
                  <a:pt x="1337" y="34"/>
                  <a:pt x="1340" y="37"/>
                </a:cubicBezTo>
                <a:lnTo>
                  <a:pt x="1356" y="53"/>
                </a:lnTo>
                <a:lnTo>
                  <a:pt x="1344" y="48"/>
                </a:lnTo>
                <a:lnTo>
                  <a:pt x="1360" y="48"/>
                </a:lnTo>
                <a:lnTo>
                  <a:pt x="1376" y="48"/>
                </a:lnTo>
                <a:lnTo>
                  <a:pt x="1392" y="48"/>
                </a:lnTo>
                <a:lnTo>
                  <a:pt x="1408" y="48"/>
                </a:lnTo>
                <a:lnTo>
                  <a:pt x="1424" y="48"/>
                </a:lnTo>
                <a:lnTo>
                  <a:pt x="1440" y="48"/>
                </a:lnTo>
                <a:lnTo>
                  <a:pt x="1456" y="48"/>
                </a:lnTo>
                <a:lnTo>
                  <a:pt x="1472" y="48"/>
                </a:lnTo>
                <a:lnTo>
                  <a:pt x="1488" y="48"/>
                </a:lnTo>
                <a:lnTo>
                  <a:pt x="1504" y="48"/>
                </a:lnTo>
                <a:lnTo>
                  <a:pt x="1520" y="48"/>
                </a:lnTo>
                <a:lnTo>
                  <a:pt x="1536" y="48"/>
                </a:lnTo>
                <a:lnTo>
                  <a:pt x="1552" y="48"/>
                </a:lnTo>
                <a:lnTo>
                  <a:pt x="1568" y="48"/>
                </a:lnTo>
                <a:lnTo>
                  <a:pt x="1584" y="48"/>
                </a:lnTo>
                <a:lnTo>
                  <a:pt x="1600" y="48"/>
                </a:lnTo>
                <a:lnTo>
                  <a:pt x="1616" y="48"/>
                </a:lnTo>
                <a:lnTo>
                  <a:pt x="1632" y="48"/>
                </a:lnTo>
                <a:lnTo>
                  <a:pt x="1648" y="48"/>
                </a:lnTo>
                <a:lnTo>
                  <a:pt x="1664" y="48"/>
                </a:lnTo>
                <a:lnTo>
                  <a:pt x="1680" y="48"/>
                </a:lnTo>
                <a:lnTo>
                  <a:pt x="1696" y="48"/>
                </a:lnTo>
                <a:lnTo>
                  <a:pt x="1712" y="48"/>
                </a:lnTo>
                <a:lnTo>
                  <a:pt x="1728" y="48"/>
                </a:lnTo>
                <a:lnTo>
                  <a:pt x="1744" y="48"/>
                </a:lnTo>
                <a:lnTo>
                  <a:pt x="1760" y="48"/>
                </a:lnTo>
                <a:lnTo>
                  <a:pt x="1776" y="48"/>
                </a:lnTo>
                <a:lnTo>
                  <a:pt x="1792" y="48"/>
                </a:lnTo>
                <a:lnTo>
                  <a:pt x="1808" y="48"/>
                </a:lnTo>
                <a:lnTo>
                  <a:pt x="1824" y="48"/>
                </a:lnTo>
                <a:lnTo>
                  <a:pt x="1840" y="48"/>
                </a:lnTo>
                <a:lnTo>
                  <a:pt x="1856" y="48"/>
                </a:lnTo>
                <a:lnTo>
                  <a:pt x="1872" y="48"/>
                </a:lnTo>
                <a:lnTo>
                  <a:pt x="1888" y="48"/>
                </a:lnTo>
                <a:lnTo>
                  <a:pt x="1904" y="48"/>
                </a:lnTo>
                <a:lnTo>
                  <a:pt x="1920" y="48"/>
                </a:lnTo>
                <a:lnTo>
                  <a:pt x="1936" y="48"/>
                </a:lnTo>
                <a:lnTo>
                  <a:pt x="1952" y="48"/>
                </a:lnTo>
                <a:lnTo>
                  <a:pt x="1968" y="48"/>
                </a:lnTo>
                <a:lnTo>
                  <a:pt x="1984" y="48"/>
                </a:lnTo>
                <a:lnTo>
                  <a:pt x="2000" y="48"/>
                </a:lnTo>
                <a:lnTo>
                  <a:pt x="2016" y="48"/>
                </a:lnTo>
                <a:lnTo>
                  <a:pt x="2032" y="48"/>
                </a:lnTo>
                <a:lnTo>
                  <a:pt x="2048" y="48"/>
                </a:lnTo>
                <a:lnTo>
                  <a:pt x="2064" y="48"/>
                </a:lnTo>
                <a:lnTo>
                  <a:pt x="2080" y="48"/>
                </a:lnTo>
                <a:lnTo>
                  <a:pt x="2096" y="48"/>
                </a:lnTo>
                <a:lnTo>
                  <a:pt x="2112" y="48"/>
                </a:lnTo>
                <a:lnTo>
                  <a:pt x="2128" y="48"/>
                </a:lnTo>
                <a:lnTo>
                  <a:pt x="2144" y="48"/>
                </a:lnTo>
                <a:lnTo>
                  <a:pt x="2160" y="48"/>
                </a:lnTo>
                <a:lnTo>
                  <a:pt x="2176" y="48"/>
                </a:lnTo>
                <a:lnTo>
                  <a:pt x="2192" y="48"/>
                </a:lnTo>
                <a:lnTo>
                  <a:pt x="2208" y="48"/>
                </a:lnTo>
                <a:lnTo>
                  <a:pt x="2224" y="48"/>
                </a:lnTo>
                <a:lnTo>
                  <a:pt x="2240" y="48"/>
                </a:lnTo>
                <a:lnTo>
                  <a:pt x="2256" y="48"/>
                </a:lnTo>
                <a:lnTo>
                  <a:pt x="2272" y="48"/>
                </a:lnTo>
                <a:lnTo>
                  <a:pt x="2288" y="48"/>
                </a:lnTo>
                <a:lnTo>
                  <a:pt x="2304" y="48"/>
                </a:lnTo>
                <a:lnTo>
                  <a:pt x="2320" y="48"/>
                </a:lnTo>
                <a:lnTo>
                  <a:pt x="2336" y="48"/>
                </a:lnTo>
                <a:lnTo>
                  <a:pt x="2352" y="48"/>
                </a:lnTo>
                <a:lnTo>
                  <a:pt x="2368" y="48"/>
                </a:lnTo>
                <a:lnTo>
                  <a:pt x="2384" y="48"/>
                </a:lnTo>
                <a:lnTo>
                  <a:pt x="2400" y="48"/>
                </a:lnTo>
                <a:lnTo>
                  <a:pt x="2416" y="48"/>
                </a:lnTo>
                <a:lnTo>
                  <a:pt x="2432" y="48"/>
                </a:lnTo>
                <a:lnTo>
                  <a:pt x="2448" y="48"/>
                </a:lnTo>
                <a:lnTo>
                  <a:pt x="2464" y="48"/>
                </a:lnTo>
                <a:lnTo>
                  <a:pt x="2480" y="48"/>
                </a:lnTo>
                <a:lnTo>
                  <a:pt x="2496" y="48"/>
                </a:lnTo>
                <a:lnTo>
                  <a:pt x="2512" y="48"/>
                </a:lnTo>
                <a:lnTo>
                  <a:pt x="2528" y="48"/>
                </a:lnTo>
                <a:lnTo>
                  <a:pt x="2544" y="48"/>
                </a:lnTo>
                <a:lnTo>
                  <a:pt x="2560" y="48"/>
                </a:lnTo>
                <a:lnTo>
                  <a:pt x="2576" y="48"/>
                </a:lnTo>
                <a:lnTo>
                  <a:pt x="2592" y="48"/>
                </a:lnTo>
                <a:lnTo>
                  <a:pt x="2608" y="48"/>
                </a:lnTo>
                <a:lnTo>
                  <a:pt x="2624" y="48"/>
                </a:lnTo>
                <a:lnTo>
                  <a:pt x="2640" y="48"/>
                </a:lnTo>
                <a:lnTo>
                  <a:pt x="2656" y="48"/>
                </a:lnTo>
                <a:lnTo>
                  <a:pt x="2672" y="48"/>
                </a:lnTo>
                <a:lnTo>
                  <a:pt x="2688" y="48"/>
                </a:lnTo>
                <a:lnTo>
                  <a:pt x="2704" y="48"/>
                </a:lnTo>
                <a:lnTo>
                  <a:pt x="2720" y="48"/>
                </a:lnTo>
                <a:lnTo>
                  <a:pt x="2736" y="48"/>
                </a:lnTo>
                <a:lnTo>
                  <a:pt x="2752" y="48"/>
                </a:lnTo>
                <a:lnTo>
                  <a:pt x="2768" y="48"/>
                </a:lnTo>
                <a:lnTo>
                  <a:pt x="2784" y="48"/>
                </a:lnTo>
                <a:cubicBezTo>
                  <a:pt x="2789" y="48"/>
                  <a:pt x="2793" y="50"/>
                  <a:pt x="2796" y="53"/>
                </a:cubicBezTo>
                <a:lnTo>
                  <a:pt x="2812" y="69"/>
                </a:lnTo>
                <a:lnTo>
                  <a:pt x="2800" y="64"/>
                </a:lnTo>
                <a:lnTo>
                  <a:pt x="2816" y="64"/>
                </a:lnTo>
                <a:lnTo>
                  <a:pt x="2832" y="64"/>
                </a:lnTo>
                <a:lnTo>
                  <a:pt x="2848" y="64"/>
                </a:lnTo>
                <a:lnTo>
                  <a:pt x="2864" y="64"/>
                </a:lnTo>
                <a:lnTo>
                  <a:pt x="2880" y="64"/>
                </a:lnTo>
                <a:lnTo>
                  <a:pt x="2896" y="64"/>
                </a:lnTo>
                <a:lnTo>
                  <a:pt x="2912" y="64"/>
                </a:lnTo>
                <a:lnTo>
                  <a:pt x="2928" y="64"/>
                </a:lnTo>
                <a:lnTo>
                  <a:pt x="2944" y="64"/>
                </a:lnTo>
                <a:lnTo>
                  <a:pt x="2960" y="64"/>
                </a:lnTo>
                <a:lnTo>
                  <a:pt x="2976" y="64"/>
                </a:lnTo>
                <a:lnTo>
                  <a:pt x="2992" y="64"/>
                </a:lnTo>
                <a:lnTo>
                  <a:pt x="3008" y="64"/>
                </a:lnTo>
                <a:lnTo>
                  <a:pt x="3024" y="64"/>
                </a:lnTo>
                <a:lnTo>
                  <a:pt x="3040" y="64"/>
                </a:lnTo>
                <a:lnTo>
                  <a:pt x="3056" y="64"/>
                </a:lnTo>
                <a:lnTo>
                  <a:pt x="3072" y="64"/>
                </a:lnTo>
                <a:cubicBezTo>
                  <a:pt x="3081" y="64"/>
                  <a:pt x="3088" y="72"/>
                  <a:pt x="3088" y="80"/>
                </a:cubicBezTo>
                <a:cubicBezTo>
                  <a:pt x="3088" y="89"/>
                  <a:pt x="3081" y="96"/>
                  <a:pt x="3072" y="96"/>
                </a:cubicBezTo>
                <a:lnTo>
                  <a:pt x="3056" y="96"/>
                </a:lnTo>
                <a:lnTo>
                  <a:pt x="3040" y="96"/>
                </a:lnTo>
                <a:lnTo>
                  <a:pt x="3024" y="96"/>
                </a:lnTo>
                <a:lnTo>
                  <a:pt x="3008" y="96"/>
                </a:lnTo>
                <a:lnTo>
                  <a:pt x="2992" y="96"/>
                </a:lnTo>
                <a:lnTo>
                  <a:pt x="2976" y="96"/>
                </a:lnTo>
                <a:lnTo>
                  <a:pt x="2960" y="96"/>
                </a:lnTo>
                <a:lnTo>
                  <a:pt x="2944" y="96"/>
                </a:lnTo>
                <a:lnTo>
                  <a:pt x="2928" y="96"/>
                </a:lnTo>
                <a:lnTo>
                  <a:pt x="2912" y="96"/>
                </a:lnTo>
                <a:lnTo>
                  <a:pt x="2896" y="96"/>
                </a:lnTo>
                <a:lnTo>
                  <a:pt x="2880" y="96"/>
                </a:lnTo>
                <a:lnTo>
                  <a:pt x="2864" y="96"/>
                </a:lnTo>
                <a:lnTo>
                  <a:pt x="2848" y="96"/>
                </a:lnTo>
                <a:lnTo>
                  <a:pt x="2832" y="96"/>
                </a:lnTo>
                <a:lnTo>
                  <a:pt x="2816" y="96"/>
                </a:lnTo>
                <a:lnTo>
                  <a:pt x="2800" y="96"/>
                </a:lnTo>
                <a:cubicBezTo>
                  <a:pt x="2796" y="96"/>
                  <a:pt x="2792" y="95"/>
                  <a:pt x="2789" y="92"/>
                </a:cubicBezTo>
                <a:lnTo>
                  <a:pt x="2773" y="76"/>
                </a:lnTo>
                <a:lnTo>
                  <a:pt x="2784" y="80"/>
                </a:lnTo>
                <a:lnTo>
                  <a:pt x="2768" y="80"/>
                </a:lnTo>
                <a:lnTo>
                  <a:pt x="2752" y="80"/>
                </a:lnTo>
                <a:lnTo>
                  <a:pt x="2736" y="80"/>
                </a:lnTo>
                <a:lnTo>
                  <a:pt x="2720" y="80"/>
                </a:lnTo>
                <a:lnTo>
                  <a:pt x="2704" y="80"/>
                </a:lnTo>
                <a:lnTo>
                  <a:pt x="2688" y="80"/>
                </a:lnTo>
                <a:lnTo>
                  <a:pt x="2672" y="80"/>
                </a:lnTo>
                <a:lnTo>
                  <a:pt x="2656" y="80"/>
                </a:lnTo>
                <a:lnTo>
                  <a:pt x="2640" y="80"/>
                </a:lnTo>
                <a:lnTo>
                  <a:pt x="2624" y="80"/>
                </a:lnTo>
                <a:lnTo>
                  <a:pt x="2608" y="80"/>
                </a:lnTo>
                <a:lnTo>
                  <a:pt x="2592" y="80"/>
                </a:lnTo>
                <a:lnTo>
                  <a:pt x="2576" y="80"/>
                </a:lnTo>
                <a:lnTo>
                  <a:pt x="2560" y="80"/>
                </a:lnTo>
                <a:lnTo>
                  <a:pt x="2544" y="80"/>
                </a:lnTo>
                <a:lnTo>
                  <a:pt x="2528" y="80"/>
                </a:lnTo>
                <a:lnTo>
                  <a:pt x="2512" y="80"/>
                </a:lnTo>
                <a:lnTo>
                  <a:pt x="2496" y="80"/>
                </a:lnTo>
                <a:lnTo>
                  <a:pt x="2480" y="80"/>
                </a:lnTo>
                <a:lnTo>
                  <a:pt x="2464" y="80"/>
                </a:lnTo>
                <a:lnTo>
                  <a:pt x="2448" y="80"/>
                </a:lnTo>
                <a:lnTo>
                  <a:pt x="2432" y="80"/>
                </a:lnTo>
                <a:lnTo>
                  <a:pt x="2416" y="80"/>
                </a:lnTo>
                <a:lnTo>
                  <a:pt x="2400" y="80"/>
                </a:lnTo>
                <a:lnTo>
                  <a:pt x="2384" y="80"/>
                </a:lnTo>
                <a:lnTo>
                  <a:pt x="2368" y="80"/>
                </a:lnTo>
                <a:lnTo>
                  <a:pt x="2352" y="80"/>
                </a:lnTo>
                <a:lnTo>
                  <a:pt x="2336" y="80"/>
                </a:lnTo>
                <a:lnTo>
                  <a:pt x="2320" y="80"/>
                </a:lnTo>
                <a:lnTo>
                  <a:pt x="2304" y="80"/>
                </a:lnTo>
                <a:lnTo>
                  <a:pt x="2288" y="80"/>
                </a:lnTo>
                <a:lnTo>
                  <a:pt x="2272" y="80"/>
                </a:lnTo>
                <a:lnTo>
                  <a:pt x="2256" y="80"/>
                </a:lnTo>
                <a:lnTo>
                  <a:pt x="2240" y="80"/>
                </a:lnTo>
                <a:lnTo>
                  <a:pt x="2224" y="80"/>
                </a:lnTo>
                <a:lnTo>
                  <a:pt x="2208" y="80"/>
                </a:lnTo>
                <a:lnTo>
                  <a:pt x="2192" y="80"/>
                </a:lnTo>
                <a:lnTo>
                  <a:pt x="2176" y="80"/>
                </a:lnTo>
                <a:lnTo>
                  <a:pt x="2160" y="80"/>
                </a:lnTo>
                <a:lnTo>
                  <a:pt x="2144" y="80"/>
                </a:lnTo>
                <a:lnTo>
                  <a:pt x="2128" y="80"/>
                </a:lnTo>
                <a:lnTo>
                  <a:pt x="2112" y="80"/>
                </a:lnTo>
                <a:lnTo>
                  <a:pt x="2096" y="80"/>
                </a:lnTo>
                <a:lnTo>
                  <a:pt x="2080" y="80"/>
                </a:lnTo>
                <a:lnTo>
                  <a:pt x="2064" y="80"/>
                </a:lnTo>
                <a:lnTo>
                  <a:pt x="2048" y="80"/>
                </a:lnTo>
                <a:lnTo>
                  <a:pt x="2032" y="80"/>
                </a:lnTo>
                <a:lnTo>
                  <a:pt x="2016" y="80"/>
                </a:lnTo>
                <a:lnTo>
                  <a:pt x="2000" y="80"/>
                </a:lnTo>
                <a:lnTo>
                  <a:pt x="1984" y="80"/>
                </a:lnTo>
                <a:lnTo>
                  <a:pt x="1968" y="80"/>
                </a:lnTo>
                <a:lnTo>
                  <a:pt x="1952" y="80"/>
                </a:lnTo>
                <a:lnTo>
                  <a:pt x="1936" y="80"/>
                </a:lnTo>
                <a:lnTo>
                  <a:pt x="1920" y="80"/>
                </a:lnTo>
                <a:lnTo>
                  <a:pt x="1904" y="80"/>
                </a:lnTo>
                <a:lnTo>
                  <a:pt x="1888" y="80"/>
                </a:lnTo>
                <a:lnTo>
                  <a:pt x="1872" y="80"/>
                </a:lnTo>
                <a:lnTo>
                  <a:pt x="1856" y="80"/>
                </a:lnTo>
                <a:lnTo>
                  <a:pt x="1840" y="80"/>
                </a:lnTo>
                <a:lnTo>
                  <a:pt x="1824" y="80"/>
                </a:lnTo>
                <a:lnTo>
                  <a:pt x="1808" y="80"/>
                </a:lnTo>
                <a:lnTo>
                  <a:pt x="1792" y="80"/>
                </a:lnTo>
                <a:lnTo>
                  <a:pt x="1776" y="80"/>
                </a:lnTo>
                <a:lnTo>
                  <a:pt x="1760" y="80"/>
                </a:lnTo>
                <a:lnTo>
                  <a:pt x="1744" y="80"/>
                </a:lnTo>
                <a:lnTo>
                  <a:pt x="1728" y="80"/>
                </a:lnTo>
                <a:lnTo>
                  <a:pt x="1712" y="80"/>
                </a:lnTo>
                <a:lnTo>
                  <a:pt x="1696" y="80"/>
                </a:lnTo>
                <a:lnTo>
                  <a:pt x="1680" y="80"/>
                </a:lnTo>
                <a:lnTo>
                  <a:pt x="1664" y="80"/>
                </a:lnTo>
                <a:lnTo>
                  <a:pt x="1648" y="80"/>
                </a:lnTo>
                <a:lnTo>
                  <a:pt x="1632" y="80"/>
                </a:lnTo>
                <a:lnTo>
                  <a:pt x="1616" y="80"/>
                </a:lnTo>
                <a:lnTo>
                  <a:pt x="1600" y="80"/>
                </a:lnTo>
                <a:lnTo>
                  <a:pt x="1584" y="80"/>
                </a:lnTo>
                <a:lnTo>
                  <a:pt x="1568" y="80"/>
                </a:lnTo>
                <a:lnTo>
                  <a:pt x="1552" y="80"/>
                </a:lnTo>
                <a:lnTo>
                  <a:pt x="1536" y="80"/>
                </a:lnTo>
                <a:lnTo>
                  <a:pt x="1520" y="80"/>
                </a:lnTo>
                <a:lnTo>
                  <a:pt x="1504" y="80"/>
                </a:lnTo>
                <a:lnTo>
                  <a:pt x="1488" y="80"/>
                </a:lnTo>
                <a:lnTo>
                  <a:pt x="1472" y="80"/>
                </a:lnTo>
                <a:lnTo>
                  <a:pt x="1456" y="80"/>
                </a:lnTo>
                <a:lnTo>
                  <a:pt x="1440" y="80"/>
                </a:lnTo>
                <a:lnTo>
                  <a:pt x="1424" y="80"/>
                </a:lnTo>
                <a:lnTo>
                  <a:pt x="1408" y="80"/>
                </a:lnTo>
                <a:lnTo>
                  <a:pt x="1392" y="80"/>
                </a:lnTo>
                <a:lnTo>
                  <a:pt x="1376" y="80"/>
                </a:lnTo>
                <a:lnTo>
                  <a:pt x="1360" y="80"/>
                </a:lnTo>
                <a:lnTo>
                  <a:pt x="1344" y="80"/>
                </a:lnTo>
                <a:cubicBezTo>
                  <a:pt x="1340" y="80"/>
                  <a:pt x="1336" y="79"/>
                  <a:pt x="1333" y="76"/>
                </a:cubicBezTo>
                <a:lnTo>
                  <a:pt x="1317" y="60"/>
                </a:lnTo>
                <a:lnTo>
                  <a:pt x="1328" y="64"/>
                </a:lnTo>
                <a:lnTo>
                  <a:pt x="1312" y="64"/>
                </a:lnTo>
                <a:lnTo>
                  <a:pt x="1296" y="64"/>
                </a:lnTo>
                <a:lnTo>
                  <a:pt x="1280" y="64"/>
                </a:lnTo>
                <a:lnTo>
                  <a:pt x="1264" y="64"/>
                </a:lnTo>
                <a:lnTo>
                  <a:pt x="1248" y="64"/>
                </a:lnTo>
                <a:lnTo>
                  <a:pt x="1232" y="64"/>
                </a:lnTo>
                <a:lnTo>
                  <a:pt x="1216" y="64"/>
                </a:lnTo>
                <a:lnTo>
                  <a:pt x="1200" y="64"/>
                </a:lnTo>
                <a:lnTo>
                  <a:pt x="1184" y="64"/>
                </a:lnTo>
                <a:lnTo>
                  <a:pt x="1168" y="64"/>
                </a:lnTo>
                <a:lnTo>
                  <a:pt x="1152" y="64"/>
                </a:lnTo>
                <a:lnTo>
                  <a:pt x="1136" y="64"/>
                </a:lnTo>
                <a:lnTo>
                  <a:pt x="1120" y="64"/>
                </a:lnTo>
                <a:lnTo>
                  <a:pt x="1104" y="64"/>
                </a:lnTo>
                <a:lnTo>
                  <a:pt x="1088" y="64"/>
                </a:lnTo>
                <a:lnTo>
                  <a:pt x="1072" y="64"/>
                </a:lnTo>
                <a:lnTo>
                  <a:pt x="1056" y="64"/>
                </a:lnTo>
                <a:lnTo>
                  <a:pt x="1040" y="64"/>
                </a:lnTo>
                <a:lnTo>
                  <a:pt x="1024" y="64"/>
                </a:lnTo>
                <a:lnTo>
                  <a:pt x="1008" y="64"/>
                </a:lnTo>
                <a:lnTo>
                  <a:pt x="992" y="64"/>
                </a:lnTo>
                <a:lnTo>
                  <a:pt x="976" y="64"/>
                </a:lnTo>
                <a:lnTo>
                  <a:pt x="960" y="64"/>
                </a:lnTo>
                <a:lnTo>
                  <a:pt x="944" y="64"/>
                </a:lnTo>
                <a:lnTo>
                  <a:pt x="928" y="64"/>
                </a:lnTo>
                <a:lnTo>
                  <a:pt x="912" y="64"/>
                </a:lnTo>
                <a:lnTo>
                  <a:pt x="896" y="64"/>
                </a:lnTo>
                <a:lnTo>
                  <a:pt x="880" y="64"/>
                </a:lnTo>
                <a:lnTo>
                  <a:pt x="864" y="64"/>
                </a:lnTo>
                <a:lnTo>
                  <a:pt x="848" y="64"/>
                </a:lnTo>
                <a:lnTo>
                  <a:pt x="832" y="64"/>
                </a:lnTo>
                <a:lnTo>
                  <a:pt x="816" y="64"/>
                </a:lnTo>
                <a:lnTo>
                  <a:pt x="800" y="64"/>
                </a:lnTo>
                <a:lnTo>
                  <a:pt x="784" y="64"/>
                </a:lnTo>
                <a:lnTo>
                  <a:pt x="768" y="64"/>
                </a:lnTo>
                <a:lnTo>
                  <a:pt x="752" y="64"/>
                </a:lnTo>
                <a:lnTo>
                  <a:pt x="736" y="64"/>
                </a:lnTo>
                <a:lnTo>
                  <a:pt x="720" y="64"/>
                </a:lnTo>
                <a:lnTo>
                  <a:pt x="704" y="64"/>
                </a:lnTo>
                <a:lnTo>
                  <a:pt x="688" y="64"/>
                </a:lnTo>
                <a:lnTo>
                  <a:pt x="672" y="64"/>
                </a:lnTo>
                <a:lnTo>
                  <a:pt x="656" y="64"/>
                </a:lnTo>
                <a:lnTo>
                  <a:pt x="640" y="64"/>
                </a:lnTo>
                <a:lnTo>
                  <a:pt x="624" y="64"/>
                </a:lnTo>
                <a:lnTo>
                  <a:pt x="608" y="64"/>
                </a:lnTo>
                <a:lnTo>
                  <a:pt x="592" y="64"/>
                </a:lnTo>
                <a:lnTo>
                  <a:pt x="576" y="64"/>
                </a:lnTo>
                <a:cubicBezTo>
                  <a:pt x="572" y="64"/>
                  <a:pt x="568" y="63"/>
                  <a:pt x="565" y="60"/>
                </a:cubicBezTo>
                <a:lnTo>
                  <a:pt x="549" y="44"/>
                </a:lnTo>
                <a:lnTo>
                  <a:pt x="560" y="48"/>
                </a:lnTo>
                <a:lnTo>
                  <a:pt x="544" y="48"/>
                </a:lnTo>
                <a:lnTo>
                  <a:pt x="528" y="48"/>
                </a:lnTo>
                <a:lnTo>
                  <a:pt x="512" y="48"/>
                </a:lnTo>
                <a:lnTo>
                  <a:pt x="496" y="48"/>
                </a:lnTo>
                <a:lnTo>
                  <a:pt x="480" y="48"/>
                </a:lnTo>
                <a:lnTo>
                  <a:pt x="464" y="48"/>
                </a:lnTo>
                <a:lnTo>
                  <a:pt x="448" y="48"/>
                </a:lnTo>
                <a:lnTo>
                  <a:pt x="432" y="48"/>
                </a:lnTo>
                <a:lnTo>
                  <a:pt x="416" y="48"/>
                </a:lnTo>
                <a:lnTo>
                  <a:pt x="400" y="48"/>
                </a:lnTo>
                <a:lnTo>
                  <a:pt x="384" y="48"/>
                </a:lnTo>
                <a:lnTo>
                  <a:pt x="368" y="48"/>
                </a:lnTo>
                <a:lnTo>
                  <a:pt x="352" y="48"/>
                </a:lnTo>
                <a:lnTo>
                  <a:pt x="336" y="48"/>
                </a:lnTo>
                <a:lnTo>
                  <a:pt x="320" y="48"/>
                </a:lnTo>
                <a:lnTo>
                  <a:pt x="304" y="48"/>
                </a:lnTo>
                <a:lnTo>
                  <a:pt x="288" y="48"/>
                </a:lnTo>
                <a:lnTo>
                  <a:pt x="272" y="48"/>
                </a:lnTo>
                <a:lnTo>
                  <a:pt x="256" y="48"/>
                </a:lnTo>
                <a:lnTo>
                  <a:pt x="240" y="48"/>
                </a:lnTo>
                <a:lnTo>
                  <a:pt x="224" y="48"/>
                </a:lnTo>
                <a:lnTo>
                  <a:pt x="208" y="48"/>
                </a:lnTo>
                <a:lnTo>
                  <a:pt x="192" y="48"/>
                </a:lnTo>
                <a:lnTo>
                  <a:pt x="176" y="48"/>
                </a:lnTo>
                <a:lnTo>
                  <a:pt x="160" y="48"/>
                </a:lnTo>
                <a:lnTo>
                  <a:pt x="144" y="48"/>
                </a:lnTo>
                <a:lnTo>
                  <a:pt x="128" y="48"/>
                </a:lnTo>
                <a:lnTo>
                  <a:pt x="112" y="48"/>
                </a:lnTo>
                <a:lnTo>
                  <a:pt x="96" y="48"/>
                </a:lnTo>
                <a:cubicBezTo>
                  <a:pt x="92" y="48"/>
                  <a:pt x="88" y="47"/>
                  <a:pt x="85" y="44"/>
                </a:cubicBezTo>
                <a:lnTo>
                  <a:pt x="69" y="28"/>
                </a:lnTo>
                <a:lnTo>
                  <a:pt x="80" y="32"/>
                </a:lnTo>
                <a:lnTo>
                  <a:pt x="64" y="32"/>
                </a:lnTo>
                <a:lnTo>
                  <a:pt x="48" y="32"/>
                </a:lnTo>
                <a:lnTo>
                  <a:pt x="32" y="32"/>
                </a:lnTo>
                <a:lnTo>
                  <a:pt x="16" y="32"/>
                </a:lnTo>
                <a:cubicBezTo>
                  <a:pt x="8" y="32"/>
                  <a:pt x="0" y="25"/>
                  <a:pt x="0" y="16"/>
                </a:cubicBezTo>
                <a:cubicBezTo>
                  <a:pt x="0" y="8"/>
                  <a:pt x="8" y="0"/>
                  <a:pt x="16" y="0"/>
                </a:cubicBezTo>
                <a:close/>
              </a:path>
            </a:pathLst>
          </a:custGeom>
          <a:solidFill>
            <a:srgbClr val="4F81BD"/>
          </a:solidFill>
          <a:ln w="12700" cap="flat">
            <a:solidFill>
              <a:srgbClr val="4F81B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9" name="Freeform 13"/>
          <p:cNvSpPr>
            <a:spLocks/>
          </p:cNvSpPr>
          <p:nvPr/>
        </p:nvSpPr>
        <p:spPr bwMode="auto">
          <a:xfrm>
            <a:off x="1206575" y="2854219"/>
            <a:ext cx="2617788" cy="160338"/>
          </a:xfrm>
          <a:custGeom>
            <a:avLst/>
            <a:gdLst>
              <a:gd name="T0" fmla="*/ 66 w 3154"/>
              <a:gd name="T1" fmla="*/ 160 h 192"/>
              <a:gd name="T2" fmla="*/ 103 w 3154"/>
              <a:gd name="T3" fmla="*/ 165 h 192"/>
              <a:gd name="T4" fmla="*/ 226 w 3154"/>
              <a:gd name="T5" fmla="*/ 144 h 192"/>
              <a:gd name="T6" fmla="*/ 354 w 3154"/>
              <a:gd name="T7" fmla="*/ 144 h 192"/>
              <a:gd name="T8" fmla="*/ 482 w 3154"/>
              <a:gd name="T9" fmla="*/ 144 h 192"/>
              <a:gd name="T10" fmla="*/ 583 w 3154"/>
              <a:gd name="T11" fmla="*/ 149 h 192"/>
              <a:gd name="T12" fmla="*/ 706 w 3154"/>
              <a:gd name="T13" fmla="*/ 128 h 192"/>
              <a:gd name="T14" fmla="*/ 834 w 3154"/>
              <a:gd name="T15" fmla="*/ 128 h 192"/>
              <a:gd name="T16" fmla="*/ 962 w 3154"/>
              <a:gd name="T17" fmla="*/ 128 h 192"/>
              <a:gd name="T18" fmla="*/ 1058 w 3154"/>
              <a:gd name="T19" fmla="*/ 112 h 192"/>
              <a:gd name="T20" fmla="*/ 1186 w 3154"/>
              <a:gd name="T21" fmla="*/ 112 h 192"/>
              <a:gd name="T22" fmla="*/ 1314 w 3154"/>
              <a:gd name="T23" fmla="*/ 112 h 192"/>
              <a:gd name="T24" fmla="*/ 1394 w 3154"/>
              <a:gd name="T25" fmla="*/ 96 h 192"/>
              <a:gd name="T26" fmla="*/ 1522 w 3154"/>
              <a:gd name="T27" fmla="*/ 96 h 192"/>
              <a:gd name="T28" fmla="*/ 1650 w 3154"/>
              <a:gd name="T29" fmla="*/ 96 h 192"/>
              <a:gd name="T30" fmla="*/ 1730 w 3154"/>
              <a:gd name="T31" fmla="*/ 80 h 192"/>
              <a:gd name="T32" fmla="*/ 1858 w 3154"/>
              <a:gd name="T33" fmla="*/ 80 h 192"/>
              <a:gd name="T34" fmla="*/ 1938 w 3154"/>
              <a:gd name="T35" fmla="*/ 80 h 192"/>
              <a:gd name="T36" fmla="*/ 2066 w 3154"/>
              <a:gd name="T37" fmla="*/ 64 h 192"/>
              <a:gd name="T38" fmla="*/ 2194 w 3154"/>
              <a:gd name="T39" fmla="*/ 64 h 192"/>
              <a:gd name="T40" fmla="*/ 2290 w 3154"/>
              <a:gd name="T41" fmla="*/ 48 h 192"/>
              <a:gd name="T42" fmla="*/ 2418 w 3154"/>
              <a:gd name="T43" fmla="*/ 48 h 192"/>
              <a:gd name="T44" fmla="*/ 2514 w 3154"/>
              <a:gd name="T45" fmla="*/ 32 h 192"/>
              <a:gd name="T46" fmla="*/ 2642 w 3154"/>
              <a:gd name="T47" fmla="*/ 32 h 192"/>
              <a:gd name="T48" fmla="*/ 2770 w 3154"/>
              <a:gd name="T49" fmla="*/ 32 h 192"/>
              <a:gd name="T50" fmla="*/ 2866 w 3154"/>
              <a:gd name="T51" fmla="*/ 16 h 192"/>
              <a:gd name="T52" fmla="*/ 2994 w 3154"/>
              <a:gd name="T53" fmla="*/ 16 h 192"/>
              <a:gd name="T54" fmla="*/ 3090 w 3154"/>
              <a:gd name="T55" fmla="*/ 0 h 192"/>
              <a:gd name="T56" fmla="*/ 3090 w 3154"/>
              <a:gd name="T57" fmla="*/ 32 h 192"/>
              <a:gd name="T58" fmla="*/ 2994 w 3154"/>
              <a:gd name="T59" fmla="*/ 48 h 192"/>
              <a:gd name="T60" fmla="*/ 2866 w 3154"/>
              <a:gd name="T61" fmla="*/ 48 h 192"/>
              <a:gd name="T62" fmla="*/ 2770 w 3154"/>
              <a:gd name="T63" fmla="*/ 64 h 192"/>
              <a:gd name="T64" fmla="*/ 2642 w 3154"/>
              <a:gd name="T65" fmla="*/ 64 h 192"/>
              <a:gd name="T66" fmla="*/ 2514 w 3154"/>
              <a:gd name="T67" fmla="*/ 64 h 192"/>
              <a:gd name="T68" fmla="*/ 2418 w 3154"/>
              <a:gd name="T69" fmla="*/ 80 h 192"/>
              <a:gd name="T70" fmla="*/ 2290 w 3154"/>
              <a:gd name="T71" fmla="*/ 80 h 192"/>
              <a:gd name="T72" fmla="*/ 2194 w 3154"/>
              <a:gd name="T73" fmla="*/ 96 h 192"/>
              <a:gd name="T74" fmla="*/ 2066 w 3154"/>
              <a:gd name="T75" fmla="*/ 96 h 192"/>
              <a:gd name="T76" fmla="*/ 1970 w 3154"/>
              <a:gd name="T77" fmla="*/ 80 h 192"/>
              <a:gd name="T78" fmla="*/ 1858 w 3154"/>
              <a:gd name="T79" fmla="*/ 112 h 192"/>
              <a:gd name="T80" fmla="*/ 1730 w 3154"/>
              <a:gd name="T81" fmla="*/ 112 h 192"/>
              <a:gd name="T82" fmla="*/ 1650 w 3154"/>
              <a:gd name="T83" fmla="*/ 128 h 192"/>
              <a:gd name="T84" fmla="*/ 1522 w 3154"/>
              <a:gd name="T85" fmla="*/ 128 h 192"/>
              <a:gd name="T86" fmla="*/ 1394 w 3154"/>
              <a:gd name="T87" fmla="*/ 128 h 192"/>
              <a:gd name="T88" fmla="*/ 1314 w 3154"/>
              <a:gd name="T89" fmla="*/ 144 h 192"/>
              <a:gd name="T90" fmla="*/ 1186 w 3154"/>
              <a:gd name="T91" fmla="*/ 144 h 192"/>
              <a:gd name="T92" fmla="*/ 1058 w 3154"/>
              <a:gd name="T93" fmla="*/ 144 h 192"/>
              <a:gd name="T94" fmla="*/ 962 w 3154"/>
              <a:gd name="T95" fmla="*/ 160 h 192"/>
              <a:gd name="T96" fmla="*/ 834 w 3154"/>
              <a:gd name="T97" fmla="*/ 160 h 192"/>
              <a:gd name="T98" fmla="*/ 706 w 3154"/>
              <a:gd name="T99" fmla="*/ 160 h 192"/>
              <a:gd name="T100" fmla="*/ 606 w 3154"/>
              <a:gd name="T101" fmla="*/ 172 h 192"/>
              <a:gd name="T102" fmla="*/ 482 w 3154"/>
              <a:gd name="T103" fmla="*/ 176 h 192"/>
              <a:gd name="T104" fmla="*/ 354 w 3154"/>
              <a:gd name="T105" fmla="*/ 176 h 192"/>
              <a:gd name="T106" fmla="*/ 226 w 3154"/>
              <a:gd name="T107" fmla="*/ 176 h 192"/>
              <a:gd name="T108" fmla="*/ 126 w 3154"/>
              <a:gd name="T109" fmla="*/ 188 h 192"/>
              <a:gd name="T110" fmla="*/ 34 w 3154"/>
              <a:gd name="T111" fmla="*/ 160 h 192"/>
              <a:gd name="T112" fmla="*/ 13 w 3154"/>
              <a:gd name="T113" fmla="*/ 33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54" h="192">
                <a:moveTo>
                  <a:pt x="34" y="43"/>
                </a:moveTo>
                <a:lnTo>
                  <a:pt x="50" y="91"/>
                </a:lnTo>
                <a:cubicBezTo>
                  <a:pt x="50" y="93"/>
                  <a:pt x="50" y="95"/>
                  <a:pt x="50" y="96"/>
                </a:cubicBezTo>
                <a:lnTo>
                  <a:pt x="50" y="128"/>
                </a:lnTo>
                <a:lnTo>
                  <a:pt x="46" y="117"/>
                </a:lnTo>
                <a:lnTo>
                  <a:pt x="62" y="133"/>
                </a:lnTo>
                <a:cubicBezTo>
                  <a:pt x="65" y="136"/>
                  <a:pt x="66" y="140"/>
                  <a:pt x="66" y="144"/>
                </a:cubicBezTo>
                <a:lnTo>
                  <a:pt x="66" y="160"/>
                </a:lnTo>
                <a:lnTo>
                  <a:pt x="50" y="144"/>
                </a:lnTo>
                <a:lnTo>
                  <a:pt x="66" y="144"/>
                </a:lnTo>
                <a:lnTo>
                  <a:pt x="82" y="144"/>
                </a:lnTo>
                <a:cubicBezTo>
                  <a:pt x="87" y="144"/>
                  <a:pt x="91" y="146"/>
                  <a:pt x="94" y="149"/>
                </a:cubicBezTo>
                <a:lnTo>
                  <a:pt x="110" y="165"/>
                </a:lnTo>
                <a:lnTo>
                  <a:pt x="98" y="160"/>
                </a:lnTo>
                <a:lnTo>
                  <a:pt x="114" y="160"/>
                </a:lnTo>
                <a:lnTo>
                  <a:pt x="103" y="165"/>
                </a:lnTo>
                <a:lnTo>
                  <a:pt x="119" y="149"/>
                </a:lnTo>
                <a:cubicBezTo>
                  <a:pt x="122" y="146"/>
                  <a:pt x="126" y="144"/>
                  <a:pt x="130" y="144"/>
                </a:cubicBezTo>
                <a:lnTo>
                  <a:pt x="146" y="144"/>
                </a:lnTo>
                <a:lnTo>
                  <a:pt x="162" y="144"/>
                </a:lnTo>
                <a:lnTo>
                  <a:pt x="178" y="144"/>
                </a:lnTo>
                <a:lnTo>
                  <a:pt x="194" y="144"/>
                </a:lnTo>
                <a:lnTo>
                  <a:pt x="210" y="144"/>
                </a:lnTo>
                <a:lnTo>
                  <a:pt x="226" y="144"/>
                </a:lnTo>
                <a:lnTo>
                  <a:pt x="242" y="144"/>
                </a:lnTo>
                <a:lnTo>
                  <a:pt x="258" y="144"/>
                </a:lnTo>
                <a:lnTo>
                  <a:pt x="274" y="144"/>
                </a:lnTo>
                <a:lnTo>
                  <a:pt x="290" y="144"/>
                </a:lnTo>
                <a:lnTo>
                  <a:pt x="306" y="144"/>
                </a:lnTo>
                <a:lnTo>
                  <a:pt x="322" y="144"/>
                </a:lnTo>
                <a:lnTo>
                  <a:pt x="338" y="144"/>
                </a:lnTo>
                <a:lnTo>
                  <a:pt x="354" y="144"/>
                </a:lnTo>
                <a:lnTo>
                  <a:pt x="370" y="144"/>
                </a:lnTo>
                <a:lnTo>
                  <a:pt x="386" y="144"/>
                </a:lnTo>
                <a:lnTo>
                  <a:pt x="402" y="144"/>
                </a:lnTo>
                <a:lnTo>
                  <a:pt x="418" y="144"/>
                </a:lnTo>
                <a:lnTo>
                  <a:pt x="434" y="144"/>
                </a:lnTo>
                <a:lnTo>
                  <a:pt x="450" y="144"/>
                </a:lnTo>
                <a:lnTo>
                  <a:pt x="466" y="144"/>
                </a:lnTo>
                <a:lnTo>
                  <a:pt x="482" y="144"/>
                </a:lnTo>
                <a:lnTo>
                  <a:pt x="498" y="144"/>
                </a:lnTo>
                <a:lnTo>
                  <a:pt x="514" y="144"/>
                </a:lnTo>
                <a:lnTo>
                  <a:pt x="530" y="144"/>
                </a:lnTo>
                <a:lnTo>
                  <a:pt x="546" y="144"/>
                </a:lnTo>
                <a:lnTo>
                  <a:pt x="562" y="144"/>
                </a:lnTo>
                <a:lnTo>
                  <a:pt x="578" y="144"/>
                </a:lnTo>
                <a:lnTo>
                  <a:pt x="594" y="144"/>
                </a:lnTo>
                <a:lnTo>
                  <a:pt x="583" y="149"/>
                </a:lnTo>
                <a:lnTo>
                  <a:pt x="599" y="133"/>
                </a:lnTo>
                <a:cubicBezTo>
                  <a:pt x="602" y="130"/>
                  <a:pt x="606" y="128"/>
                  <a:pt x="610" y="128"/>
                </a:cubicBezTo>
                <a:lnTo>
                  <a:pt x="626" y="128"/>
                </a:lnTo>
                <a:lnTo>
                  <a:pt x="642" y="128"/>
                </a:lnTo>
                <a:lnTo>
                  <a:pt x="658" y="128"/>
                </a:lnTo>
                <a:lnTo>
                  <a:pt x="674" y="128"/>
                </a:lnTo>
                <a:lnTo>
                  <a:pt x="690" y="128"/>
                </a:lnTo>
                <a:lnTo>
                  <a:pt x="706" y="128"/>
                </a:lnTo>
                <a:lnTo>
                  <a:pt x="722" y="128"/>
                </a:lnTo>
                <a:lnTo>
                  <a:pt x="738" y="128"/>
                </a:lnTo>
                <a:lnTo>
                  <a:pt x="754" y="128"/>
                </a:lnTo>
                <a:lnTo>
                  <a:pt x="770" y="128"/>
                </a:lnTo>
                <a:lnTo>
                  <a:pt x="786" y="128"/>
                </a:lnTo>
                <a:lnTo>
                  <a:pt x="802" y="128"/>
                </a:lnTo>
                <a:lnTo>
                  <a:pt x="818" y="128"/>
                </a:lnTo>
                <a:lnTo>
                  <a:pt x="834" y="128"/>
                </a:lnTo>
                <a:lnTo>
                  <a:pt x="850" y="128"/>
                </a:lnTo>
                <a:lnTo>
                  <a:pt x="866" y="128"/>
                </a:lnTo>
                <a:lnTo>
                  <a:pt x="882" y="128"/>
                </a:lnTo>
                <a:lnTo>
                  <a:pt x="898" y="128"/>
                </a:lnTo>
                <a:lnTo>
                  <a:pt x="914" y="128"/>
                </a:lnTo>
                <a:lnTo>
                  <a:pt x="930" y="128"/>
                </a:lnTo>
                <a:lnTo>
                  <a:pt x="946" y="128"/>
                </a:lnTo>
                <a:lnTo>
                  <a:pt x="962" y="128"/>
                </a:lnTo>
                <a:lnTo>
                  <a:pt x="978" y="128"/>
                </a:lnTo>
                <a:lnTo>
                  <a:pt x="967" y="133"/>
                </a:lnTo>
                <a:lnTo>
                  <a:pt x="983" y="117"/>
                </a:lnTo>
                <a:cubicBezTo>
                  <a:pt x="986" y="114"/>
                  <a:pt x="990" y="112"/>
                  <a:pt x="994" y="112"/>
                </a:cubicBezTo>
                <a:lnTo>
                  <a:pt x="1010" y="112"/>
                </a:lnTo>
                <a:lnTo>
                  <a:pt x="1026" y="112"/>
                </a:lnTo>
                <a:lnTo>
                  <a:pt x="1042" y="112"/>
                </a:lnTo>
                <a:lnTo>
                  <a:pt x="1058" y="112"/>
                </a:lnTo>
                <a:lnTo>
                  <a:pt x="1074" y="112"/>
                </a:lnTo>
                <a:lnTo>
                  <a:pt x="1090" y="112"/>
                </a:lnTo>
                <a:lnTo>
                  <a:pt x="1106" y="112"/>
                </a:lnTo>
                <a:lnTo>
                  <a:pt x="1122" y="112"/>
                </a:lnTo>
                <a:lnTo>
                  <a:pt x="1138" y="112"/>
                </a:lnTo>
                <a:lnTo>
                  <a:pt x="1154" y="112"/>
                </a:lnTo>
                <a:lnTo>
                  <a:pt x="1170" y="112"/>
                </a:lnTo>
                <a:lnTo>
                  <a:pt x="1186" y="112"/>
                </a:lnTo>
                <a:lnTo>
                  <a:pt x="1202" y="112"/>
                </a:lnTo>
                <a:lnTo>
                  <a:pt x="1218" y="112"/>
                </a:lnTo>
                <a:lnTo>
                  <a:pt x="1234" y="112"/>
                </a:lnTo>
                <a:lnTo>
                  <a:pt x="1250" y="112"/>
                </a:lnTo>
                <a:lnTo>
                  <a:pt x="1266" y="112"/>
                </a:lnTo>
                <a:lnTo>
                  <a:pt x="1282" y="112"/>
                </a:lnTo>
                <a:lnTo>
                  <a:pt x="1298" y="112"/>
                </a:lnTo>
                <a:lnTo>
                  <a:pt x="1314" y="112"/>
                </a:lnTo>
                <a:lnTo>
                  <a:pt x="1330" y="112"/>
                </a:lnTo>
                <a:lnTo>
                  <a:pt x="1314" y="128"/>
                </a:lnTo>
                <a:lnTo>
                  <a:pt x="1314" y="112"/>
                </a:lnTo>
                <a:cubicBezTo>
                  <a:pt x="1314" y="104"/>
                  <a:pt x="1322" y="96"/>
                  <a:pt x="1330" y="96"/>
                </a:cubicBezTo>
                <a:lnTo>
                  <a:pt x="1346" y="96"/>
                </a:lnTo>
                <a:lnTo>
                  <a:pt x="1362" y="96"/>
                </a:lnTo>
                <a:lnTo>
                  <a:pt x="1378" y="96"/>
                </a:lnTo>
                <a:lnTo>
                  <a:pt x="1394" y="96"/>
                </a:lnTo>
                <a:lnTo>
                  <a:pt x="1410" y="96"/>
                </a:lnTo>
                <a:lnTo>
                  <a:pt x="1426" y="96"/>
                </a:lnTo>
                <a:lnTo>
                  <a:pt x="1442" y="96"/>
                </a:lnTo>
                <a:lnTo>
                  <a:pt x="1458" y="96"/>
                </a:lnTo>
                <a:lnTo>
                  <a:pt x="1474" y="96"/>
                </a:lnTo>
                <a:lnTo>
                  <a:pt x="1490" y="96"/>
                </a:lnTo>
                <a:lnTo>
                  <a:pt x="1506" y="96"/>
                </a:lnTo>
                <a:lnTo>
                  <a:pt x="1522" y="96"/>
                </a:lnTo>
                <a:lnTo>
                  <a:pt x="1538" y="96"/>
                </a:lnTo>
                <a:lnTo>
                  <a:pt x="1554" y="96"/>
                </a:lnTo>
                <a:lnTo>
                  <a:pt x="1570" y="96"/>
                </a:lnTo>
                <a:lnTo>
                  <a:pt x="1586" y="96"/>
                </a:lnTo>
                <a:lnTo>
                  <a:pt x="1602" y="96"/>
                </a:lnTo>
                <a:lnTo>
                  <a:pt x="1618" y="96"/>
                </a:lnTo>
                <a:lnTo>
                  <a:pt x="1634" y="96"/>
                </a:lnTo>
                <a:lnTo>
                  <a:pt x="1650" y="96"/>
                </a:lnTo>
                <a:lnTo>
                  <a:pt x="1634" y="112"/>
                </a:lnTo>
                <a:lnTo>
                  <a:pt x="1634" y="96"/>
                </a:lnTo>
                <a:cubicBezTo>
                  <a:pt x="1634" y="88"/>
                  <a:pt x="1642" y="80"/>
                  <a:pt x="1650" y="80"/>
                </a:cubicBezTo>
                <a:lnTo>
                  <a:pt x="1666" y="80"/>
                </a:lnTo>
                <a:lnTo>
                  <a:pt x="1682" y="80"/>
                </a:lnTo>
                <a:lnTo>
                  <a:pt x="1698" y="80"/>
                </a:lnTo>
                <a:lnTo>
                  <a:pt x="1714" y="80"/>
                </a:lnTo>
                <a:lnTo>
                  <a:pt x="1730" y="80"/>
                </a:lnTo>
                <a:lnTo>
                  <a:pt x="1746" y="80"/>
                </a:lnTo>
                <a:lnTo>
                  <a:pt x="1762" y="80"/>
                </a:lnTo>
                <a:lnTo>
                  <a:pt x="1778" y="80"/>
                </a:lnTo>
                <a:lnTo>
                  <a:pt x="1794" y="80"/>
                </a:lnTo>
                <a:lnTo>
                  <a:pt x="1810" y="80"/>
                </a:lnTo>
                <a:lnTo>
                  <a:pt x="1826" y="80"/>
                </a:lnTo>
                <a:lnTo>
                  <a:pt x="1842" y="80"/>
                </a:lnTo>
                <a:lnTo>
                  <a:pt x="1858" y="80"/>
                </a:lnTo>
                <a:lnTo>
                  <a:pt x="1874" y="80"/>
                </a:lnTo>
                <a:lnTo>
                  <a:pt x="1890" y="80"/>
                </a:lnTo>
                <a:lnTo>
                  <a:pt x="1906" y="80"/>
                </a:lnTo>
                <a:lnTo>
                  <a:pt x="1922" y="80"/>
                </a:lnTo>
                <a:lnTo>
                  <a:pt x="1938" y="80"/>
                </a:lnTo>
                <a:lnTo>
                  <a:pt x="1954" y="80"/>
                </a:lnTo>
                <a:lnTo>
                  <a:pt x="1938" y="96"/>
                </a:lnTo>
                <a:lnTo>
                  <a:pt x="1938" y="80"/>
                </a:lnTo>
                <a:cubicBezTo>
                  <a:pt x="1938" y="72"/>
                  <a:pt x="1946" y="64"/>
                  <a:pt x="1954" y="64"/>
                </a:cubicBezTo>
                <a:lnTo>
                  <a:pt x="1970" y="64"/>
                </a:lnTo>
                <a:lnTo>
                  <a:pt x="1986" y="64"/>
                </a:lnTo>
                <a:lnTo>
                  <a:pt x="2002" y="64"/>
                </a:lnTo>
                <a:lnTo>
                  <a:pt x="2018" y="64"/>
                </a:lnTo>
                <a:lnTo>
                  <a:pt x="2034" y="64"/>
                </a:lnTo>
                <a:lnTo>
                  <a:pt x="2050" y="64"/>
                </a:lnTo>
                <a:lnTo>
                  <a:pt x="2066" y="64"/>
                </a:lnTo>
                <a:lnTo>
                  <a:pt x="2082" y="64"/>
                </a:lnTo>
                <a:lnTo>
                  <a:pt x="2098" y="64"/>
                </a:lnTo>
                <a:lnTo>
                  <a:pt x="2114" y="64"/>
                </a:lnTo>
                <a:lnTo>
                  <a:pt x="2130" y="64"/>
                </a:lnTo>
                <a:lnTo>
                  <a:pt x="2146" y="64"/>
                </a:lnTo>
                <a:lnTo>
                  <a:pt x="2162" y="64"/>
                </a:lnTo>
                <a:lnTo>
                  <a:pt x="2178" y="64"/>
                </a:lnTo>
                <a:lnTo>
                  <a:pt x="2194" y="64"/>
                </a:lnTo>
                <a:lnTo>
                  <a:pt x="2210" y="64"/>
                </a:lnTo>
                <a:lnTo>
                  <a:pt x="2226" y="64"/>
                </a:lnTo>
                <a:lnTo>
                  <a:pt x="2215" y="69"/>
                </a:lnTo>
                <a:lnTo>
                  <a:pt x="2231" y="53"/>
                </a:lnTo>
                <a:cubicBezTo>
                  <a:pt x="2234" y="50"/>
                  <a:pt x="2238" y="48"/>
                  <a:pt x="2242" y="48"/>
                </a:cubicBezTo>
                <a:lnTo>
                  <a:pt x="2258" y="48"/>
                </a:lnTo>
                <a:lnTo>
                  <a:pt x="2274" y="48"/>
                </a:lnTo>
                <a:lnTo>
                  <a:pt x="2290" y="48"/>
                </a:lnTo>
                <a:lnTo>
                  <a:pt x="2306" y="48"/>
                </a:lnTo>
                <a:lnTo>
                  <a:pt x="2322" y="48"/>
                </a:lnTo>
                <a:lnTo>
                  <a:pt x="2338" y="48"/>
                </a:lnTo>
                <a:lnTo>
                  <a:pt x="2354" y="48"/>
                </a:lnTo>
                <a:lnTo>
                  <a:pt x="2370" y="48"/>
                </a:lnTo>
                <a:lnTo>
                  <a:pt x="2386" y="48"/>
                </a:lnTo>
                <a:lnTo>
                  <a:pt x="2402" y="48"/>
                </a:lnTo>
                <a:lnTo>
                  <a:pt x="2418" y="48"/>
                </a:lnTo>
                <a:lnTo>
                  <a:pt x="2434" y="48"/>
                </a:lnTo>
                <a:lnTo>
                  <a:pt x="2450" y="48"/>
                </a:lnTo>
                <a:lnTo>
                  <a:pt x="2466" y="48"/>
                </a:lnTo>
                <a:lnTo>
                  <a:pt x="2482" y="48"/>
                </a:lnTo>
                <a:lnTo>
                  <a:pt x="2498" y="48"/>
                </a:lnTo>
                <a:lnTo>
                  <a:pt x="2487" y="53"/>
                </a:lnTo>
                <a:lnTo>
                  <a:pt x="2503" y="37"/>
                </a:lnTo>
                <a:cubicBezTo>
                  <a:pt x="2506" y="34"/>
                  <a:pt x="2510" y="32"/>
                  <a:pt x="2514" y="32"/>
                </a:cubicBezTo>
                <a:lnTo>
                  <a:pt x="2530" y="32"/>
                </a:lnTo>
                <a:lnTo>
                  <a:pt x="2546" y="32"/>
                </a:lnTo>
                <a:lnTo>
                  <a:pt x="2562" y="32"/>
                </a:lnTo>
                <a:lnTo>
                  <a:pt x="2578" y="32"/>
                </a:lnTo>
                <a:lnTo>
                  <a:pt x="2594" y="32"/>
                </a:lnTo>
                <a:lnTo>
                  <a:pt x="2610" y="32"/>
                </a:lnTo>
                <a:lnTo>
                  <a:pt x="2626" y="32"/>
                </a:lnTo>
                <a:lnTo>
                  <a:pt x="2642" y="32"/>
                </a:lnTo>
                <a:lnTo>
                  <a:pt x="2658" y="32"/>
                </a:lnTo>
                <a:lnTo>
                  <a:pt x="2674" y="32"/>
                </a:lnTo>
                <a:lnTo>
                  <a:pt x="2690" y="32"/>
                </a:lnTo>
                <a:lnTo>
                  <a:pt x="2706" y="32"/>
                </a:lnTo>
                <a:lnTo>
                  <a:pt x="2722" y="32"/>
                </a:lnTo>
                <a:lnTo>
                  <a:pt x="2738" y="32"/>
                </a:lnTo>
                <a:lnTo>
                  <a:pt x="2754" y="32"/>
                </a:lnTo>
                <a:lnTo>
                  <a:pt x="2770" y="32"/>
                </a:lnTo>
                <a:lnTo>
                  <a:pt x="2759" y="37"/>
                </a:lnTo>
                <a:lnTo>
                  <a:pt x="2775" y="21"/>
                </a:lnTo>
                <a:cubicBezTo>
                  <a:pt x="2778" y="18"/>
                  <a:pt x="2782" y="16"/>
                  <a:pt x="2786" y="16"/>
                </a:cubicBezTo>
                <a:lnTo>
                  <a:pt x="2802" y="16"/>
                </a:lnTo>
                <a:lnTo>
                  <a:pt x="2818" y="16"/>
                </a:lnTo>
                <a:lnTo>
                  <a:pt x="2834" y="16"/>
                </a:lnTo>
                <a:lnTo>
                  <a:pt x="2850" y="16"/>
                </a:lnTo>
                <a:lnTo>
                  <a:pt x="2866" y="16"/>
                </a:lnTo>
                <a:lnTo>
                  <a:pt x="2882" y="16"/>
                </a:lnTo>
                <a:lnTo>
                  <a:pt x="2898" y="16"/>
                </a:lnTo>
                <a:lnTo>
                  <a:pt x="2914" y="16"/>
                </a:lnTo>
                <a:lnTo>
                  <a:pt x="2930" y="16"/>
                </a:lnTo>
                <a:lnTo>
                  <a:pt x="2946" y="16"/>
                </a:lnTo>
                <a:lnTo>
                  <a:pt x="2962" y="16"/>
                </a:lnTo>
                <a:lnTo>
                  <a:pt x="2978" y="16"/>
                </a:lnTo>
                <a:lnTo>
                  <a:pt x="2994" y="16"/>
                </a:lnTo>
                <a:lnTo>
                  <a:pt x="3010" y="16"/>
                </a:lnTo>
                <a:lnTo>
                  <a:pt x="3026" y="16"/>
                </a:lnTo>
                <a:lnTo>
                  <a:pt x="3042" y="16"/>
                </a:lnTo>
                <a:lnTo>
                  <a:pt x="3058" y="16"/>
                </a:lnTo>
                <a:lnTo>
                  <a:pt x="3074" y="16"/>
                </a:lnTo>
                <a:lnTo>
                  <a:pt x="3063" y="21"/>
                </a:lnTo>
                <a:lnTo>
                  <a:pt x="3079" y="5"/>
                </a:lnTo>
                <a:cubicBezTo>
                  <a:pt x="3082" y="2"/>
                  <a:pt x="3086" y="0"/>
                  <a:pt x="3090" y="0"/>
                </a:cubicBezTo>
                <a:lnTo>
                  <a:pt x="3106" y="0"/>
                </a:lnTo>
                <a:lnTo>
                  <a:pt x="3122" y="0"/>
                </a:lnTo>
                <a:lnTo>
                  <a:pt x="3138" y="0"/>
                </a:lnTo>
                <a:cubicBezTo>
                  <a:pt x="3147" y="0"/>
                  <a:pt x="3154" y="8"/>
                  <a:pt x="3154" y="16"/>
                </a:cubicBezTo>
                <a:cubicBezTo>
                  <a:pt x="3154" y="25"/>
                  <a:pt x="3147" y="32"/>
                  <a:pt x="3138" y="32"/>
                </a:cubicBezTo>
                <a:lnTo>
                  <a:pt x="3122" y="32"/>
                </a:lnTo>
                <a:lnTo>
                  <a:pt x="3106" y="32"/>
                </a:lnTo>
                <a:lnTo>
                  <a:pt x="3090" y="32"/>
                </a:lnTo>
                <a:lnTo>
                  <a:pt x="3102" y="28"/>
                </a:lnTo>
                <a:lnTo>
                  <a:pt x="3086" y="44"/>
                </a:lnTo>
                <a:cubicBezTo>
                  <a:pt x="3083" y="47"/>
                  <a:pt x="3079" y="48"/>
                  <a:pt x="3074" y="48"/>
                </a:cubicBezTo>
                <a:lnTo>
                  <a:pt x="3058" y="48"/>
                </a:lnTo>
                <a:lnTo>
                  <a:pt x="3042" y="48"/>
                </a:lnTo>
                <a:lnTo>
                  <a:pt x="3026" y="48"/>
                </a:lnTo>
                <a:lnTo>
                  <a:pt x="3010" y="48"/>
                </a:lnTo>
                <a:lnTo>
                  <a:pt x="2994" y="48"/>
                </a:lnTo>
                <a:lnTo>
                  <a:pt x="2978" y="48"/>
                </a:lnTo>
                <a:lnTo>
                  <a:pt x="2962" y="48"/>
                </a:lnTo>
                <a:lnTo>
                  <a:pt x="2946" y="48"/>
                </a:lnTo>
                <a:lnTo>
                  <a:pt x="2930" y="48"/>
                </a:lnTo>
                <a:lnTo>
                  <a:pt x="2914" y="48"/>
                </a:lnTo>
                <a:lnTo>
                  <a:pt x="2898" y="48"/>
                </a:lnTo>
                <a:lnTo>
                  <a:pt x="2882" y="48"/>
                </a:lnTo>
                <a:lnTo>
                  <a:pt x="2866" y="48"/>
                </a:lnTo>
                <a:lnTo>
                  <a:pt x="2850" y="48"/>
                </a:lnTo>
                <a:lnTo>
                  <a:pt x="2834" y="48"/>
                </a:lnTo>
                <a:lnTo>
                  <a:pt x="2818" y="48"/>
                </a:lnTo>
                <a:lnTo>
                  <a:pt x="2802" y="48"/>
                </a:lnTo>
                <a:lnTo>
                  <a:pt x="2786" y="48"/>
                </a:lnTo>
                <a:lnTo>
                  <a:pt x="2798" y="44"/>
                </a:lnTo>
                <a:lnTo>
                  <a:pt x="2782" y="60"/>
                </a:lnTo>
                <a:cubicBezTo>
                  <a:pt x="2779" y="63"/>
                  <a:pt x="2775" y="64"/>
                  <a:pt x="2770" y="64"/>
                </a:cubicBezTo>
                <a:lnTo>
                  <a:pt x="2754" y="64"/>
                </a:lnTo>
                <a:lnTo>
                  <a:pt x="2738" y="64"/>
                </a:lnTo>
                <a:lnTo>
                  <a:pt x="2722" y="64"/>
                </a:lnTo>
                <a:lnTo>
                  <a:pt x="2706" y="64"/>
                </a:lnTo>
                <a:lnTo>
                  <a:pt x="2690" y="64"/>
                </a:lnTo>
                <a:lnTo>
                  <a:pt x="2674" y="64"/>
                </a:lnTo>
                <a:lnTo>
                  <a:pt x="2658" y="64"/>
                </a:lnTo>
                <a:lnTo>
                  <a:pt x="2642" y="64"/>
                </a:lnTo>
                <a:lnTo>
                  <a:pt x="2626" y="64"/>
                </a:lnTo>
                <a:lnTo>
                  <a:pt x="2610" y="64"/>
                </a:lnTo>
                <a:lnTo>
                  <a:pt x="2594" y="64"/>
                </a:lnTo>
                <a:lnTo>
                  <a:pt x="2578" y="64"/>
                </a:lnTo>
                <a:lnTo>
                  <a:pt x="2562" y="64"/>
                </a:lnTo>
                <a:lnTo>
                  <a:pt x="2546" y="64"/>
                </a:lnTo>
                <a:lnTo>
                  <a:pt x="2530" y="64"/>
                </a:lnTo>
                <a:lnTo>
                  <a:pt x="2514" y="64"/>
                </a:lnTo>
                <a:lnTo>
                  <a:pt x="2526" y="60"/>
                </a:lnTo>
                <a:lnTo>
                  <a:pt x="2510" y="76"/>
                </a:lnTo>
                <a:cubicBezTo>
                  <a:pt x="2507" y="79"/>
                  <a:pt x="2503" y="80"/>
                  <a:pt x="2498" y="80"/>
                </a:cubicBezTo>
                <a:lnTo>
                  <a:pt x="2482" y="80"/>
                </a:lnTo>
                <a:lnTo>
                  <a:pt x="2466" y="80"/>
                </a:lnTo>
                <a:lnTo>
                  <a:pt x="2450" y="80"/>
                </a:lnTo>
                <a:lnTo>
                  <a:pt x="2434" y="80"/>
                </a:lnTo>
                <a:lnTo>
                  <a:pt x="2418" y="80"/>
                </a:lnTo>
                <a:lnTo>
                  <a:pt x="2402" y="80"/>
                </a:lnTo>
                <a:lnTo>
                  <a:pt x="2386" y="80"/>
                </a:lnTo>
                <a:lnTo>
                  <a:pt x="2370" y="80"/>
                </a:lnTo>
                <a:lnTo>
                  <a:pt x="2354" y="80"/>
                </a:lnTo>
                <a:lnTo>
                  <a:pt x="2338" y="80"/>
                </a:lnTo>
                <a:lnTo>
                  <a:pt x="2322" y="80"/>
                </a:lnTo>
                <a:lnTo>
                  <a:pt x="2306" y="80"/>
                </a:lnTo>
                <a:lnTo>
                  <a:pt x="2290" y="80"/>
                </a:lnTo>
                <a:lnTo>
                  <a:pt x="2274" y="80"/>
                </a:lnTo>
                <a:lnTo>
                  <a:pt x="2258" y="80"/>
                </a:lnTo>
                <a:lnTo>
                  <a:pt x="2242" y="80"/>
                </a:lnTo>
                <a:lnTo>
                  <a:pt x="2254" y="76"/>
                </a:lnTo>
                <a:lnTo>
                  <a:pt x="2238" y="92"/>
                </a:lnTo>
                <a:cubicBezTo>
                  <a:pt x="2235" y="95"/>
                  <a:pt x="2231" y="96"/>
                  <a:pt x="2226" y="96"/>
                </a:cubicBezTo>
                <a:lnTo>
                  <a:pt x="2210" y="96"/>
                </a:lnTo>
                <a:lnTo>
                  <a:pt x="2194" y="96"/>
                </a:lnTo>
                <a:lnTo>
                  <a:pt x="2178" y="96"/>
                </a:lnTo>
                <a:lnTo>
                  <a:pt x="2162" y="96"/>
                </a:lnTo>
                <a:lnTo>
                  <a:pt x="2146" y="96"/>
                </a:lnTo>
                <a:lnTo>
                  <a:pt x="2130" y="96"/>
                </a:lnTo>
                <a:lnTo>
                  <a:pt x="2114" y="96"/>
                </a:lnTo>
                <a:lnTo>
                  <a:pt x="2098" y="96"/>
                </a:lnTo>
                <a:lnTo>
                  <a:pt x="2082" y="96"/>
                </a:lnTo>
                <a:lnTo>
                  <a:pt x="2066" y="96"/>
                </a:lnTo>
                <a:lnTo>
                  <a:pt x="2050" y="96"/>
                </a:lnTo>
                <a:lnTo>
                  <a:pt x="2034" y="96"/>
                </a:lnTo>
                <a:lnTo>
                  <a:pt x="2018" y="96"/>
                </a:lnTo>
                <a:lnTo>
                  <a:pt x="2002" y="96"/>
                </a:lnTo>
                <a:lnTo>
                  <a:pt x="1986" y="96"/>
                </a:lnTo>
                <a:lnTo>
                  <a:pt x="1970" y="96"/>
                </a:lnTo>
                <a:lnTo>
                  <a:pt x="1954" y="96"/>
                </a:lnTo>
                <a:lnTo>
                  <a:pt x="1970" y="80"/>
                </a:lnTo>
                <a:lnTo>
                  <a:pt x="1970" y="96"/>
                </a:lnTo>
                <a:cubicBezTo>
                  <a:pt x="1970" y="105"/>
                  <a:pt x="1963" y="112"/>
                  <a:pt x="1954" y="112"/>
                </a:cubicBezTo>
                <a:lnTo>
                  <a:pt x="1938" y="112"/>
                </a:lnTo>
                <a:lnTo>
                  <a:pt x="1922" y="112"/>
                </a:lnTo>
                <a:lnTo>
                  <a:pt x="1906" y="112"/>
                </a:lnTo>
                <a:lnTo>
                  <a:pt x="1890" y="112"/>
                </a:lnTo>
                <a:lnTo>
                  <a:pt x="1874" y="112"/>
                </a:lnTo>
                <a:lnTo>
                  <a:pt x="1858" y="112"/>
                </a:lnTo>
                <a:lnTo>
                  <a:pt x="1842" y="112"/>
                </a:lnTo>
                <a:lnTo>
                  <a:pt x="1826" y="112"/>
                </a:lnTo>
                <a:lnTo>
                  <a:pt x="1810" y="112"/>
                </a:lnTo>
                <a:lnTo>
                  <a:pt x="1794" y="112"/>
                </a:lnTo>
                <a:lnTo>
                  <a:pt x="1778" y="112"/>
                </a:lnTo>
                <a:lnTo>
                  <a:pt x="1762" y="112"/>
                </a:lnTo>
                <a:lnTo>
                  <a:pt x="1746" y="112"/>
                </a:lnTo>
                <a:lnTo>
                  <a:pt x="1730" y="112"/>
                </a:lnTo>
                <a:lnTo>
                  <a:pt x="1714" y="112"/>
                </a:lnTo>
                <a:lnTo>
                  <a:pt x="1698" y="112"/>
                </a:lnTo>
                <a:lnTo>
                  <a:pt x="1682" y="112"/>
                </a:lnTo>
                <a:lnTo>
                  <a:pt x="1666" y="112"/>
                </a:lnTo>
                <a:lnTo>
                  <a:pt x="1650" y="112"/>
                </a:lnTo>
                <a:lnTo>
                  <a:pt x="1666" y="96"/>
                </a:lnTo>
                <a:lnTo>
                  <a:pt x="1666" y="112"/>
                </a:lnTo>
                <a:cubicBezTo>
                  <a:pt x="1666" y="121"/>
                  <a:pt x="1659" y="128"/>
                  <a:pt x="1650" y="128"/>
                </a:cubicBezTo>
                <a:lnTo>
                  <a:pt x="1634" y="128"/>
                </a:lnTo>
                <a:lnTo>
                  <a:pt x="1618" y="128"/>
                </a:lnTo>
                <a:lnTo>
                  <a:pt x="1602" y="128"/>
                </a:lnTo>
                <a:lnTo>
                  <a:pt x="1586" y="128"/>
                </a:lnTo>
                <a:lnTo>
                  <a:pt x="1570" y="128"/>
                </a:lnTo>
                <a:lnTo>
                  <a:pt x="1554" y="128"/>
                </a:lnTo>
                <a:lnTo>
                  <a:pt x="1538" y="128"/>
                </a:lnTo>
                <a:lnTo>
                  <a:pt x="1522" y="128"/>
                </a:lnTo>
                <a:lnTo>
                  <a:pt x="1506" y="128"/>
                </a:lnTo>
                <a:lnTo>
                  <a:pt x="1490" y="128"/>
                </a:lnTo>
                <a:lnTo>
                  <a:pt x="1474" y="128"/>
                </a:lnTo>
                <a:lnTo>
                  <a:pt x="1458" y="128"/>
                </a:lnTo>
                <a:lnTo>
                  <a:pt x="1442" y="128"/>
                </a:lnTo>
                <a:lnTo>
                  <a:pt x="1426" y="128"/>
                </a:lnTo>
                <a:lnTo>
                  <a:pt x="1410" y="128"/>
                </a:lnTo>
                <a:lnTo>
                  <a:pt x="1394" y="128"/>
                </a:lnTo>
                <a:lnTo>
                  <a:pt x="1378" y="128"/>
                </a:lnTo>
                <a:lnTo>
                  <a:pt x="1362" y="128"/>
                </a:lnTo>
                <a:lnTo>
                  <a:pt x="1346" y="128"/>
                </a:lnTo>
                <a:lnTo>
                  <a:pt x="1330" y="128"/>
                </a:lnTo>
                <a:lnTo>
                  <a:pt x="1346" y="112"/>
                </a:lnTo>
                <a:lnTo>
                  <a:pt x="1346" y="128"/>
                </a:lnTo>
                <a:cubicBezTo>
                  <a:pt x="1346" y="137"/>
                  <a:pt x="1339" y="144"/>
                  <a:pt x="1330" y="144"/>
                </a:cubicBezTo>
                <a:lnTo>
                  <a:pt x="1314" y="144"/>
                </a:lnTo>
                <a:lnTo>
                  <a:pt x="1298" y="144"/>
                </a:lnTo>
                <a:lnTo>
                  <a:pt x="1282" y="144"/>
                </a:lnTo>
                <a:lnTo>
                  <a:pt x="1266" y="144"/>
                </a:lnTo>
                <a:lnTo>
                  <a:pt x="1250" y="144"/>
                </a:lnTo>
                <a:lnTo>
                  <a:pt x="1234" y="144"/>
                </a:lnTo>
                <a:lnTo>
                  <a:pt x="1218" y="144"/>
                </a:lnTo>
                <a:lnTo>
                  <a:pt x="1202" y="144"/>
                </a:lnTo>
                <a:lnTo>
                  <a:pt x="1186" y="144"/>
                </a:lnTo>
                <a:lnTo>
                  <a:pt x="1170" y="144"/>
                </a:lnTo>
                <a:lnTo>
                  <a:pt x="1154" y="144"/>
                </a:lnTo>
                <a:lnTo>
                  <a:pt x="1138" y="144"/>
                </a:lnTo>
                <a:lnTo>
                  <a:pt x="1122" y="144"/>
                </a:lnTo>
                <a:lnTo>
                  <a:pt x="1106" y="144"/>
                </a:lnTo>
                <a:lnTo>
                  <a:pt x="1090" y="144"/>
                </a:lnTo>
                <a:lnTo>
                  <a:pt x="1074" y="144"/>
                </a:lnTo>
                <a:lnTo>
                  <a:pt x="1058" y="144"/>
                </a:lnTo>
                <a:lnTo>
                  <a:pt x="1042" y="144"/>
                </a:lnTo>
                <a:lnTo>
                  <a:pt x="1026" y="144"/>
                </a:lnTo>
                <a:lnTo>
                  <a:pt x="1010" y="144"/>
                </a:lnTo>
                <a:lnTo>
                  <a:pt x="994" y="144"/>
                </a:lnTo>
                <a:lnTo>
                  <a:pt x="1006" y="140"/>
                </a:lnTo>
                <a:lnTo>
                  <a:pt x="990" y="156"/>
                </a:lnTo>
                <a:cubicBezTo>
                  <a:pt x="987" y="159"/>
                  <a:pt x="983" y="160"/>
                  <a:pt x="978" y="160"/>
                </a:cubicBezTo>
                <a:lnTo>
                  <a:pt x="962" y="160"/>
                </a:lnTo>
                <a:lnTo>
                  <a:pt x="946" y="160"/>
                </a:lnTo>
                <a:lnTo>
                  <a:pt x="930" y="160"/>
                </a:lnTo>
                <a:lnTo>
                  <a:pt x="914" y="160"/>
                </a:lnTo>
                <a:lnTo>
                  <a:pt x="898" y="160"/>
                </a:lnTo>
                <a:lnTo>
                  <a:pt x="882" y="160"/>
                </a:lnTo>
                <a:lnTo>
                  <a:pt x="866" y="160"/>
                </a:lnTo>
                <a:lnTo>
                  <a:pt x="850" y="160"/>
                </a:lnTo>
                <a:lnTo>
                  <a:pt x="834" y="160"/>
                </a:lnTo>
                <a:lnTo>
                  <a:pt x="818" y="160"/>
                </a:lnTo>
                <a:lnTo>
                  <a:pt x="802" y="160"/>
                </a:lnTo>
                <a:lnTo>
                  <a:pt x="786" y="160"/>
                </a:lnTo>
                <a:lnTo>
                  <a:pt x="770" y="160"/>
                </a:lnTo>
                <a:lnTo>
                  <a:pt x="754" y="160"/>
                </a:lnTo>
                <a:lnTo>
                  <a:pt x="738" y="160"/>
                </a:lnTo>
                <a:lnTo>
                  <a:pt x="722" y="160"/>
                </a:lnTo>
                <a:lnTo>
                  <a:pt x="706" y="160"/>
                </a:lnTo>
                <a:lnTo>
                  <a:pt x="690" y="160"/>
                </a:lnTo>
                <a:lnTo>
                  <a:pt x="674" y="160"/>
                </a:lnTo>
                <a:lnTo>
                  <a:pt x="658" y="160"/>
                </a:lnTo>
                <a:lnTo>
                  <a:pt x="642" y="160"/>
                </a:lnTo>
                <a:lnTo>
                  <a:pt x="626" y="160"/>
                </a:lnTo>
                <a:lnTo>
                  <a:pt x="610" y="160"/>
                </a:lnTo>
                <a:lnTo>
                  <a:pt x="622" y="156"/>
                </a:lnTo>
                <a:lnTo>
                  <a:pt x="606" y="172"/>
                </a:lnTo>
                <a:cubicBezTo>
                  <a:pt x="603" y="175"/>
                  <a:pt x="599" y="176"/>
                  <a:pt x="594" y="176"/>
                </a:cubicBezTo>
                <a:lnTo>
                  <a:pt x="578" y="176"/>
                </a:lnTo>
                <a:lnTo>
                  <a:pt x="562" y="176"/>
                </a:lnTo>
                <a:lnTo>
                  <a:pt x="546" y="176"/>
                </a:lnTo>
                <a:lnTo>
                  <a:pt x="530" y="176"/>
                </a:lnTo>
                <a:lnTo>
                  <a:pt x="514" y="176"/>
                </a:lnTo>
                <a:lnTo>
                  <a:pt x="498" y="176"/>
                </a:lnTo>
                <a:lnTo>
                  <a:pt x="482" y="176"/>
                </a:lnTo>
                <a:lnTo>
                  <a:pt x="466" y="176"/>
                </a:lnTo>
                <a:lnTo>
                  <a:pt x="450" y="176"/>
                </a:lnTo>
                <a:lnTo>
                  <a:pt x="434" y="176"/>
                </a:lnTo>
                <a:lnTo>
                  <a:pt x="418" y="176"/>
                </a:lnTo>
                <a:lnTo>
                  <a:pt x="402" y="176"/>
                </a:lnTo>
                <a:lnTo>
                  <a:pt x="386" y="176"/>
                </a:lnTo>
                <a:lnTo>
                  <a:pt x="370" y="176"/>
                </a:lnTo>
                <a:lnTo>
                  <a:pt x="354" y="176"/>
                </a:lnTo>
                <a:lnTo>
                  <a:pt x="338" y="176"/>
                </a:lnTo>
                <a:lnTo>
                  <a:pt x="322" y="176"/>
                </a:lnTo>
                <a:lnTo>
                  <a:pt x="306" y="176"/>
                </a:lnTo>
                <a:lnTo>
                  <a:pt x="290" y="176"/>
                </a:lnTo>
                <a:lnTo>
                  <a:pt x="274" y="176"/>
                </a:lnTo>
                <a:lnTo>
                  <a:pt x="258" y="176"/>
                </a:lnTo>
                <a:lnTo>
                  <a:pt x="242" y="176"/>
                </a:lnTo>
                <a:lnTo>
                  <a:pt x="226" y="176"/>
                </a:lnTo>
                <a:lnTo>
                  <a:pt x="210" y="176"/>
                </a:lnTo>
                <a:lnTo>
                  <a:pt x="194" y="176"/>
                </a:lnTo>
                <a:lnTo>
                  <a:pt x="178" y="176"/>
                </a:lnTo>
                <a:lnTo>
                  <a:pt x="162" y="176"/>
                </a:lnTo>
                <a:lnTo>
                  <a:pt x="146" y="176"/>
                </a:lnTo>
                <a:lnTo>
                  <a:pt x="130" y="176"/>
                </a:lnTo>
                <a:lnTo>
                  <a:pt x="142" y="172"/>
                </a:lnTo>
                <a:lnTo>
                  <a:pt x="126" y="188"/>
                </a:lnTo>
                <a:cubicBezTo>
                  <a:pt x="123" y="191"/>
                  <a:pt x="119" y="192"/>
                  <a:pt x="114" y="192"/>
                </a:cubicBezTo>
                <a:lnTo>
                  <a:pt x="98" y="192"/>
                </a:lnTo>
                <a:cubicBezTo>
                  <a:pt x="94" y="192"/>
                  <a:pt x="90" y="191"/>
                  <a:pt x="87" y="188"/>
                </a:cubicBezTo>
                <a:lnTo>
                  <a:pt x="71" y="172"/>
                </a:lnTo>
                <a:lnTo>
                  <a:pt x="82" y="176"/>
                </a:lnTo>
                <a:lnTo>
                  <a:pt x="66" y="176"/>
                </a:lnTo>
                <a:lnTo>
                  <a:pt x="50" y="176"/>
                </a:lnTo>
                <a:cubicBezTo>
                  <a:pt x="42" y="176"/>
                  <a:pt x="34" y="169"/>
                  <a:pt x="34" y="160"/>
                </a:cubicBezTo>
                <a:lnTo>
                  <a:pt x="34" y="144"/>
                </a:lnTo>
                <a:lnTo>
                  <a:pt x="39" y="156"/>
                </a:lnTo>
                <a:lnTo>
                  <a:pt x="23" y="140"/>
                </a:lnTo>
                <a:cubicBezTo>
                  <a:pt x="20" y="137"/>
                  <a:pt x="18" y="133"/>
                  <a:pt x="18" y="128"/>
                </a:cubicBezTo>
                <a:lnTo>
                  <a:pt x="18" y="96"/>
                </a:lnTo>
                <a:lnTo>
                  <a:pt x="19" y="102"/>
                </a:lnTo>
                <a:lnTo>
                  <a:pt x="3" y="54"/>
                </a:lnTo>
                <a:cubicBezTo>
                  <a:pt x="0" y="45"/>
                  <a:pt x="5" y="36"/>
                  <a:pt x="13" y="33"/>
                </a:cubicBezTo>
                <a:cubicBezTo>
                  <a:pt x="22" y="30"/>
                  <a:pt x="31" y="35"/>
                  <a:pt x="34" y="43"/>
                </a:cubicBezTo>
                <a:close/>
              </a:path>
            </a:pathLst>
          </a:custGeom>
          <a:solidFill>
            <a:srgbClr val="C0504D"/>
          </a:solidFill>
          <a:ln w="12700" cap="flat">
            <a:solidFill>
              <a:srgbClr val="C0504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0" name="Freeform 14"/>
          <p:cNvSpPr>
            <a:spLocks/>
          </p:cNvSpPr>
          <p:nvPr/>
        </p:nvSpPr>
        <p:spPr bwMode="auto">
          <a:xfrm>
            <a:off x="3797375" y="2854219"/>
            <a:ext cx="2232025" cy="1090613"/>
          </a:xfrm>
          <a:custGeom>
            <a:avLst/>
            <a:gdLst>
              <a:gd name="T0" fmla="*/ 160 w 2688"/>
              <a:gd name="T1" fmla="*/ 0 h 1312"/>
              <a:gd name="T2" fmla="*/ 320 w 2688"/>
              <a:gd name="T3" fmla="*/ 0 h 1312"/>
              <a:gd name="T4" fmla="*/ 480 w 2688"/>
              <a:gd name="T5" fmla="*/ 0 h 1312"/>
              <a:gd name="T6" fmla="*/ 640 w 2688"/>
              <a:gd name="T7" fmla="*/ 0 h 1312"/>
              <a:gd name="T8" fmla="*/ 752 w 2688"/>
              <a:gd name="T9" fmla="*/ 16 h 1312"/>
              <a:gd name="T10" fmla="*/ 880 w 2688"/>
              <a:gd name="T11" fmla="*/ 32 h 1312"/>
              <a:gd name="T12" fmla="*/ 960 w 2688"/>
              <a:gd name="T13" fmla="*/ 64 h 1312"/>
              <a:gd name="T14" fmla="*/ 1068 w 2688"/>
              <a:gd name="T15" fmla="*/ 101 h 1312"/>
              <a:gd name="T16" fmla="*/ 1148 w 2688"/>
              <a:gd name="T17" fmla="*/ 133 h 1312"/>
              <a:gd name="T18" fmla="*/ 1216 w 2688"/>
              <a:gd name="T19" fmla="*/ 160 h 1312"/>
              <a:gd name="T20" fmla="*/ 1280 w 2688"/>
              <a:gd name="T21" fmla="*/ 224 h 1312"/>
              <a:gd name="T22" fmla="*/ 1328 w 2688"/>
              <a:gd name="T23" fmla="*/ 256 h 1312"/>
              <a:gd name="T24" fmla="*/ 1436 w 2688"/>
              <a:gd name="T25" fmla="*/ 341 h 1312"/>
              <a:gd name="T26" fmla="*/ 1520 w 2688"/>
              <a:gd name="T27" fmla="*/ 416 h 1312"/>
              <a:gd name="T28" fmla="*/ 1596 w 2688"/>
              <a:gd name="T29" fmla="*/ 501 h 1312"/>
              <a:gd name="T30" fmla="*/ 1648 w 2688"/>
              <a:gd name="T31" fmla="*/ 560 h 1312"/>
              <a:gd name="T32" fmla="*/ 1712 w 2688"/>
              <a:gd name="T33" fmla="*/ 640 h 1312"/>
              <a:gd name="T34" fmla="*/ 1728 w 2688"/>
              <a:gd name="T35" fmla="*/ 672 h 1312"/>
              <a:gd name="T36" fmla="*/ 1852 w 2688"/>
              <a:gd name="T37" fmla="*/ 789 h 1312"/>
              <a:gd name="T38" fmla="*/ 1920 w 2688"/>
              <a:gd name="T39" fmla="*/ 864 h 1312"/>
              <a:gd name="T40" fmla="*/ 1952 w 2688"/>
              <a:gd name="T41" fmla="*/ 880 h 1312"/>
              <a:gd name="T42" fmla="*/ 2012 w 2688"/>
              <a:gd name="T43" fmla="*/ 933 h 1312"/>
              <a:gd name="T44" fmla="*/ 2080 w 2688"/>
              <a:gd name="T45" fmla="*/ 1008 h 1312"/>
              <a:gd name="T46" fmla="*/ 2128 w 2688"/>
              <a:gd name="T47" fmla="*/ 1024 h 1312"/>
              <a:gd name="T48" fmla="*/ 2204 w 2688"/>
              <a:gd name="T49" fmla="*/ 1077 h 1312"/>
              <a:gd name="T50" fmla="*/ 2256 w 2688"/>
              <a:gd name="T51" fmla="*/ 1104 h 1312"/>
              <a:gd name="T52" fmla="*/ 2332 w 2688"/>
              <a:gd name="T53" fmla="*/ 1141 h 1312"/>
              <a:gd name="T54" fmla="*/ 2400 w 2688"/>
              <a:gd name="T55" fmla="*/ 1184 h 1312"/>
              <a:gd name="T56" fmla="*/ 2480 w 2688"/>
              <a:gd name="T57" fmla="*/ 1216 h 1312"/>
              <a:gd name="T58" fmla="*/ 2560 w 2688"/>
              <a:gd name="T59" fmla="*/ 1248 h 1312"/>
              <a:gd name="T60" fmla="*/ 2672 w 2688"/>
              <a:gd name="T61" fmla="*/ 1296 h 1312"/>
              <a:gd name="T62" fmla="*/ 2624 w 2688"/>
              <a:gd name="T63" fmla="*/ 1296 h 1312"/>
              <a:gd name="T64" fmla="*/ 2528 w 2688"/>
              <a:gd name="T65" fmla="*/ 1264 h 1312"/>
              <a:gd name="T66" fmla="*/ 2448 w 2688"/>
              <a:gd name="T67" fmla="*/ 1232 h 1312"/>
              <a:gd name="T68" fmla="*/ 2368 w 2688"/>
              <a:gd name="T69" fmla="*/ 1200 h 1312"/>
              <a:gd name="T70" fmla="*/ 2277 w 2688"/>
              <a:gd name="T71" fmla="*/ 1148 h 1312"/>
              <a:gd name="T72" fmla="*/ 2224 w 2688"/>
              <a:gd name="T73" fmla="*/ 1120 h 1312"/>
              <a:gd name="T74" fmla="*/ 2144 w 2688"/>
              <a:gd name="T75" fmla="*/ 1072 h 1312"/>
              <a:gd name="T76" fmla="*/ 2112 w 2688"/>
              <a:gd name="T77" fmla="*/ 1040 h 1312"/>
              <a:gd name="T78" fmla="*/ 2032 w 2688"/>
              <a:gd name="T79" fmla="*/ 992 h 1312"/>
              <a:gd name="T80" fmla="*/ 1952 w 2688"/>
              <a:gd name="T81" fmla="*/ 928 h 1312"/>
              <a:gd name="T82" fmla="*/ 1936 w 2688"/>
              <a:gd name="T83" fmla="*/ 896 h 1312"/>
              <a:gd name="T84" fmla="*/ 1872 w 2688"/>
              <a:gd name="T85" fmla="*/ 848 h 1312"/>
              <a:gd name="T86" fmla="*/ 1765 w 2688"/>
              <a:gd name="T87" fmla="*/ 748 h 1312"/>
              <a:gd name="T88" fmla="*/ 1712 w 2688"/>
              <a:gd name="T89" fmla="*/ 688 h 1312"/>
              <a:gd name="T90" fmla="*/ 1637 w 2688"/>
              <a:gd name="T91" fmla="*/ 604 h 1312"/>
              <a:gd name="T92" fmla="*/ 1600 w 2688"/>
              <a:gd name="T93" fmla="*/ 544 h 1312"/>
              <a:gd name="T94" fmla="*/ 1520 w 2688"/>
              <a:gd name="T95" fmla="*/ 464 h 1312"/>
              <a:gd name="T96" fmla="*/ 1504 w 2688"/>
              <a:gd name="T97" fmla="*/ 432 h 1312"/>
              <a:gd name="T98" fmla="*/ 1349 w 2688"/>
              <a:gd name="T99" fmla="*/ 300 h 1312"/>
              <a:gd name="T100" fmla="*/ 1312 w 2688"/>
              <a:gd name="T101" fmla="*/ 272 h 1312"/>
              <a:gd name="T102" fmla="*/ 1237 w 2688"/>
              <a:gd name="T103" fmla="*/ 220 h 1312"/>
              <a:gd name="T104" fmla="*/ 1184 w 2688"/>
              <a:gd name="T105" fmla="*/ 176 h 1312"/>
              <a:gd name="T106" fmla="*/ 1088 w 2688"/>
              <a:gd name="T107" fmla="*/ 144 h 1312"/>
              <a:gd name="T108" fmla="*/ 1008 w 2688"/>
              <a:gd name="T109" fmla="*/ 112 h 1312"/>
              <a:gd name="T110" fmla="*/ 928 w 2688"/>
              <a:gd name="T111" fmla="*/ 80 h 1312"/>
              <a:gd name="T112" fmla="*/ 816 w 2688"/>
              <a:gd name="T113" fmla="*/ 64 h 1312"/>
              <a:gd name="T114" fmla="*/ 688 w 2688"/>
              <a:gd name="T115" fmla="*/ 48 h 1312"/>
              <a:gd name="T116" fmla="*/ 576 w 2688"/>
              <a:gd name="T117" fmla="*/ 32 h 1312"/>
              <a:gd name="T118" fmla="*/ 416 w 2688"/>
              <a:gd name="T119" fmla="*/ 32 h 1312"/>
              <a:gd name="T120" fmla="*/ 256 w 2688"/>
              <a:gd name="T121" fmla="*/ 32 h 1312"/>
              <a:gd name="T122" fmla="*/ 96 w 2688"/>
              <a:gd name="T123" fmla="*/ 32 h 1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88" h="1312">
                <a:moveTo>
                  <a:pt x="16" y="0"/>
                </a:moveTo>
                <a:lnTo>
                  <a:pt x="32" y="0"/>
                </a:lnTo>
                <a:lnTo>
                  <a:pt x="48" y="0"/>
                </a:lnTo>
                <a:lnTo>
                  <a:pt x="64" y="0"/>
                </a:lnTo>
                <a:lnTo>
                  <a:pt x="80" y="0"/>
                </a:lnTo>
                <a:lnTo>
                  <a:pt x="96" y="0"/>
                </a:lnTo>
                <a:lnTo>
                  <a:pt x="112" y="0"/>
                </a:lnTo>
                <a:lnTo>
                  <a:pt x="128" y="0"/>
                </a:lnTo>
                <a:lnTo>
                  <a:pt x="144" y="0"/>
                </a:lnTo>
                <a:lnTo>
                  <a:pt x="160" y="0"/>
                </a:lnTo>
                <a:lnTo>
                  <a:pt x="176" y="0"/>
                </a:lnTo>
                <a:lnTo>
                  <a:pt x="192" y="0"/>
                </a:lnTo>
                <a:lnTo>
                  <a:pt x="208" y="0"/>
                </a:lnTo>
                <a:lnTo>
                  <a:pt x="224" y="0"/>
                </a:lnTo>
                <a:lnTo>
                  <a:pt x="240" y="0"/>
                </a:lnTo>
                <a:lnTo>
                  <a:pt x="256" y="0"/>
                </a:lnTo>
                <a:lnTo>
                  <a:pt x="272" y="0"/>
                </a:lnTo>
                <a:lnTo>
                  <a:pt x="288" y="0"/>
                </a:lnTo>
                <a:lnTo>
                  <a:pt x="304" y="0"/>
                </a:lnTo>
                <a:lnTo>
                  <a:pt x="320" y="0"/>
                </a:lnTo>
                <a:lnTo>
                  <a:pt x="336" y="0"/>
                </a:lnTo>
                <a:lnTo>
                  <a:pt x="352" y="0"/>
                </a:lnTo>
                <a:lnTo>
                  <a:pt x="368" y="0"/>
                </a:lnTo>
                <a:lnTo>
                  <a:pt x="384" y="0"/>
                </a:lnTo>
                <a:lnTo>
                  <a:pt x="400" y="0"/>
                </a:lnTo>
                <a:lnTo>
                  <a:pt x="416" y="0"/>
                </a:lnTo>
                <a:lnTo>
                  <a:pt x="432" y="0"/>
                </a:lnTo>
                <a:lnTo>
                  <a:pt x="448" y="0"/>
                </a:lnTo>
                <a:lnTo>
                  <a:pt x="464" y="0"/>
                </a:lnTo>
                <a:lnTo>
                  <a:pt x="480" y="0"/>
                </a:lnTo>
                <a:lnTo>
                  <a:pt x="496" y="0"/>
                </a:lnTo>
                <a:lnTo>
                  <a:pt x="512" y="0"/>
                </a:lnTo>
                <a:lnTo>
                  <a:pt x="528" y="0"/>
                </a:lnTo>
                <a:lnTo>
                  <a:pt x="544" y="0"/>
                </a:lnTo>
                <a:lnTo>
                  <a:pt x="560" y="0"/>
                </a:lnTo>
                <a:lnTo>
                  <a:pt x="576" y="0"/>
                </a:lnTo>
                <a:lnTo>
                  <a:pt x="592" y="0"/>
                </a:lnTo>
                <a:lnTo>
                  <a:pt x="608" y="0"/>
                </a:lnTo>
                <a:lnTo>
                  <a:pt x="624" y="0"/>
                </a:lnTo>
                <a:lnTo>
                  <a:pt x="640" y="0"/>
                </a:lnTo>
                <a:lnTo>
                  <a:pt x="656" y="0"/>
                </a:lnTo>
                <a:lnTo>
                  <a:pt x="672" y="0"/>
                </a:lnTo>
                <a:cubicBezTo>
                  <a:pt x="681" y="0"/>
                  <a:pt x="688" y="8"/>
                  <a:pt x="688" y="16"/>
                </a:cubicBezTo>
                <a:lnTo>
                  <a:pt x="688" y="32"/>
                </a:lnTo>
                <a:lnTo>
                  <a:pt x="672" y="16"/>
                </a:lnTo>
                <a:lnTo>
                  <a:pt x="688" y="16"/>
                </a:lnTo>
                <a:lnTo>
                  <a:pt x="704" y="16"/>
                </a:lnTo>
                <a:lnTo>
                  <a:pt x="720" y="16"/>
                </a:lnTo>
                <a:lnTo>
                  <a:pt x="736" y="16"/>
                </a:lnTo>
                <a:lnTo>
                  <a:pt x="752" y="16"/>
                </a:lnTo>
                <a:lnTo>
                  <a:pt x="768" y="16"/>
                </a:lnTo>
                <a:lnTo>
                  <a:pt x="784" y="16"/>
                </a:lnTo>
                <a:lnTo>
                  <a:pt x="800" y="16"/>
                </a:lnTo>
                <a:cubicBezTo>
                  <a:pt x="805" y="16"/>
                  <a:pt x="809" y="18"/>
                  <a:pt x="812" y="21"/>
                </a:cubicBezTo>
                <a:lnTo>
                  <a:pt x="828" y="37"/>
                </a:lnTo>
                <a:lnTo>
                  <a:pt x="816" y="32"/>
                </a:lnTo>
                <a:lnTo>
                  <a:pt x="832" y="32"/>
                </a:lnTo>
                <a:lnTo>
                  <a:pt x="848" y="32"/>
                </a:lnTo>
                <a:lnTo>
                  <a:pt x="864" y="32"/>
                </a:lnTo>
                <a:lnTo>
                  <a:pt x="880" y="32"/>
                </a:lnTo>
                <a:lnTo>
                  <a:pt x="896" y="32"/>
                </a:lnTo>
                <a:cubicBezTo>
                  <a:pt x="905" y="32"/>
                  <a:pt x="912" y="40"/>
                  <a:pt x="912" y="48"/>
                </a:cubicBezTo>
                <a:lnTo>
                  <a:pt x="912" y="64"/>
                </a:lnTo>
                <a:lnTo>
                  <a:pt x="896" y="48"/>
                </a:lnTo>
                <a:lnTo>
                  <a:pt x="912" y="48"/>
                </a:lnTo>
                <a:lnTo>
                  <a:pt x="928" y="48"/>
                </a:lnTo>
                <a:lnTo>
                  <a:pt x="944" y="48"/>
                </a:lnTo>
                <a:cubicBezTo>
                  <a:pt x="949" y="48"/>
                  <a:pt x="953" y="50"/>
                  <a:pt x="956" y="53"/>
                </a:cubicBezTo>
                <a:lnTo>
                  <a:pt x="972" y="69"/>
                </a:lnTo>
                <a:lnTo>
                  <a:pt x="960" y="64"/>
                </a:lnTo>
                <a:lnTo>
                  <a:pt x="976" y="64"/>
                </a:lnTo>
                <a:lnTo>
                  <a:pt x="992" y="64"/>
                </a:lnTo>
                <a:lnTo>
                  <a:pt x="1008" y="64"/>
                </a:lnTo>
                <a:cubicBezTo>
                  <a:pt x="1017" y="64"/>
                  <a:pt x="1024" y="72"/>
                  <a:pt x="1024" y="80"/>
                </a:cubicBezTo>
                <a:lnTo>
                  <a:pt x="1024" y="96"/>
                </a:lnTo>
                <a:lnTo>
                  <a:pt x="1008" y="80"/>
                </a:lnTo>
                <a:lnTo>
                  <a:pt x="1024" y="80"/>
                </a:lnTo>
                <a:lnTo>
                  <a:pt x="1040" y="80"/>
                </a:lnTo>
                <a:cubicBezTo>
                  <a:pt x="1045" y="80"/>
                  <a:pt x="1049" y="82"/>
                  <a:pt x="1052" y="85"/>
                </a:cubicBezTo>
                <a:lnTo>
                  <a:pt x="1068" y="101"/>
                </a:lnTo>
                <a:lnTo>
                  <a:pt x="1056" y="96"/>
                </a:lnTo>
                <a:lnTo>
                  <a:pt x="1072" y="96"/>
                </a:lnTo>
                <a:lnTo>
                  <a:pt x="1088" y="96"/>
                </a:lnTo>
                <a:cubicBezTo>
                  <a:pt x="1097" y="96"/>
                  <a:pt x="1104" y="104"/>
                  <a:pt x="1104" y="112"/>
                </a:cubicBezTo>
                <a:lnTo>
                  <a:pt x="1104" y="128"/>
                </a:lnTo>
                <a:lnTo>
                  <a:pt x="1088" y="112"/>
                </a:lnTo>
                <a:lnTo>
                  <a:pt x="1104" y="112"/>
                </a:lnTo>
                <a:lnTo>
                  <a:pt x="1120" y="112"/>
                </a:lnTo>
                <a:cubicBezTo>
                  <a:pt x="1125" y="112"/>
                  <a:pt x="1129" y="114"/>
                  <a:pt x="1132" y="117"/>
                </a:cubicBezTo>
                <a:lnTo>
                  <a:pt x="1148" y="133"/>
                </a:lnTo>
                <a:lnTo>
                  <a:pt x="1136" y="128"/>
                </a:lnTo>
                <a:lnTo>
                  <a:pt x="1152" y="128"/>
                </a:lnTo>
                <a:cubicBezTo>
                  <a:pt x="1157" y="128"/>
                  <a:pt x="1161" y="130"/>
                  <a:pt x="1164" y="133"/>
                </a:cubicBezTo>
                <a:lnTo>
                  <a:pt x="1180" y="149"/>
                </a:lnTo>
                <a:lnTo>
                  <a:pt x="1168" y="144"/>
                </a:lnTo>
                <a:lnTo>
                  <a:pt x="1184" y="144"/>
                </a:lnTo>
                <a:cubicBezTo>
                  <a:pt x="1189" y="144"/>
                  <a:pt x="1193" y="146"/>
                  <a:pt x="1196" y="149"/>
                </a:cubicBezTo>
                <a:lnTo>
                  <a:pt x="1212" y="165"/>
                </a:lnTo>
                <a:lnTo>
                  <a:pt x="1200" y="160"/>
                </a:lnTo>
                <a:lnTo>
                  <a:pt x="1216" y="160"/>
                </a:lnTo>
                <a:cubicBezTo>
                  <a:pt x="1225" y="160"/>
                  <a:pt x="1232" y="168"/>
                  <a:pt x="1232" y="176"/>
                </a:cubicBezTo>
                <a:lnTo>
                  <a:pt x="1232" y="192"/>
                </a:lnTo>
                <a:lnTo>
                  <a:pt x="1216" y="176"/>
                </a:lnTo>
                <a:lnTo>
                  <a:pt x="1232" y="176"/>
                </a:lnTo>
                <a:cubicBezTo>
                  <a:pt x="1237" y="176"/>
                  <a:pt x="1241" y="178"/>
                  <a:pt x="1244" y="181"/>
                </a:cubicBezTo>
                <a:lnTo>
                  <a:pt x="1260" y="197"/>
                </a:lnTo>
                <a:lnTo>
                  <a:pt x="1248" y="192"/>
                </a:lnTo>
                <a:lnTo>
                  <a:pt x="1264" y="192"/>
                </a:lnTo>
                <a:cubicBezTo>
                  <a:pt x="1273" y="192"/>
                  <a:pt x="1280" y="200"/>
                  <a:pt x="1280" y="208"/>
                </a:cubicBezTo>
                <a:lnTo>
                  <a:pt x="1280" y="224"/>
                </a:lnTo>
                <a:lnTo>
                  <a:pt x="1264" y="208"/>
                </a:lnTo>
                <a:lnTo>
                  <a:pt x="1280" y="208"/>
                </a:lnTo>
                <a:cubicBezTo>
                  <a:pt x="1285" y="208"/>
                  <a:pt x="1289" y="210"/>
                  <a:pt x="1292" y="213"/>
                </a:cubicBezTo>
                <a:lnTo>
                  <a:pt x="1308" y="229"/>
                </a:lnTo>
                <a:lnTo>
                  <a:pt x="1324" y="245"/>
                </a:lnTo>
                <a:lnTo>
                  <a:pt x="1312" y="240"/>
                </a:lnTo>
                <a:lnTo>
                  <a:pt x="1328" y="240"/>
                </a:lnTo>
                <a:cubicBezTo>
                  <a:pt x="1337" y="240"/>
                  <a:pt x="1344" y="248"/>
                  <a:pt x="1344" y="256"/>
                </a:cubicBezTo>
                <a:lnTo>
                  <a:pt x="1344" y="272"/>
                </a:lnTo>
                <a:lnTo>
                  <a:pt x="1328" y="256"/>
                </a:lnTo>
                <a:lnTo>
                  <a:pt x="1344" y="256"/>
                </a:lnTo>
                <a:cubicBezTo>
                  <a:pt x="1353" y="256"/>
                  <a:pt x="1360" y="264"/>
                  <a:pt x="1360" y="272"/>
                </a:cubicBezTo>
                <a:lnTo>
                  <a:pt x="1360" y="288"/>
                </a:lnTo>
                <a:lnTo>
                  <a:pt x="1344" y="272"/>
                </a:lnTo>
                <a:lnTo>
                  <a:pt x="1360" y="272"/>
                </a:lnTo>
                <a:cubicBezTo>
                  <a:pt x="1365" y="272"/>
                  <a:pt x="1369" y="274"/>
                  <a:pt x="1372" y="277"/>
                </a:cubicBezTo>
                <a:lnTo>
                  <a:pt x="1388" y="293"/>
                </a:lnTo>
                <a:lnTo>
                  <a:pt x="1404" y="309"/>
                </a:lnTo>
                <a:lnTo>
                  <a:pt x="1420" y="325"/>
                </a:lnTo>
                <a:lnTo>
                  <a:pt x="1436" y="341"/>
                </a:lnTo>
                <a:lnTo>
                  <a:pt x="1452" y="357"/>
                </a:lnTo>
                <a:lnTo>
                  <a:pt x="1468" y="373"/>
                </a:lnTo>
                <a:lnTo>
                  <a:pt x="1484" y="389"/>
                </a:lnTo>
                <a:lnTo>
                  <a:pt x="1500" y="405"/>
                </a:lnTo>
                <a:lnTo>
                  <a:pt x="1488" y="400"/>
                </a:lnTo>
                <a:lnTo>
                  <a:pt x="1504" y="400"/>
                </a:lnTo>
                <a:cubicBezTo>
                  <a:pt x="1513" y="400"/>
                  <a:pt x="1520" y="408"/>
                  <a:pt x="1520" y="416"/>
                </a:cubicBezTo>
                <a:lnTo>
                  <a:pt x="1520" y="432"/>
                </a:lnTo>
                <a:lnTo>
                  <a:pt x="1504" y="416"/>
                </a:lnTo>
                <a:lnTo>
                  <a:pt x="1520" y="416"/>
                </a:lnTo>
                <a:cubicBezTo>
                  <a:pt x="1529" y="416"/>
                  <a:pt x="1536" y="424"/>
                  <a:pt x="1536" y="432"/>
                </a:cubicBezTo>
                <a:lnTo>
                  <a:pt x="1536" y="448"/>
                </a:lnTo>
                <a:lnTo>
                  <a:pt x="1520" y="432"/>
                </a:lnTo>
                <a:lnTo>
                  <a:pt x="1536" y="432"/>
                </a:lnTo>
                <a:cubicBezTo>
                  <a:pt x="1545" y="432"/>
                  <a:pt x="1552" y="440"/>
                  <a:pt x="1552" y="448"/>
                </a:cubicBezTo>
                <a:lnTo>
                  <a:pt x="1552" y="464"/>
                </a:lnTo>
                <a:lnTo>
                  <a:pt x="1548" y="453"/>
                </a:lnTo>
                <a:lnTo>
                  <a:pt x="1564" y="469"/>
                </a:lnTo>
                <a:lnTo>
                  <a:pt x="1580" y="485"/>
                </a:lnTo>
                <a:lnTo>
                  <a:pt x="1596" y="501"/>
                </a:lnTo>
                <a:lnTo>
                  <a:pt x="1612" y="517"/>
                </a:lnTo>
                <a:cubicBezTo>
                  <a:pt x="1615" y="520"/>
                  <a:pt x="1616" y="524"/>
                  <a:pt x="1616" y="528"/>
                </a:cubicBezTo>
                <a:lnTo>
                  <a:pt x="1616" y="544"/>
                </a:lnTo>
                <a:lnTo>
                  <a:pt x="1600" y="528"/>
                </a:lnTo>
                <a:lnTo>
                  <a:pt x="1616" y="528"/>
                </a:lnTo>
                <a:cubicBezTo>
                  <a:pt x="1625" y="528"/>
                  <a:pt x="1632" y="536"/>
                  <a:pt x="1632" y="544"/>
                </a:cubicBezTo>
                <a:lnTo>
                  <a:pt x="1632" y="560"/>
                </a:lnTo>
                <a:lnTo>
                  <a:pt x="1616" y="544"/>
                </a:lnTo>
                <a:lnTo>
                  <a:pt x="1632" y="544"/>
                </a:lnTo>
                <a:cubicBezTo>
                  <a:pt x="1641" y="544"/>
                  <a:pt x="1648" y="552"/>
                  <a:pt x="1648" y="560"/>
                </a:cubicBezTo>
                <a:lnTo>
                  <a:pt x="1648" y="576"/>
                </a:lnTo>
                <a:lnTo>
                  <a:pt x="1632" y="560"/>
                </a:lnTo>
                <a:lnTo>
                  <a:pt x="1648" y="560"/>
                </a:lnTo>
                <a:cubicBezTo>
                  <a:pt x="1657" y="560"/>
                  <a:pt x="1664" y="568"/>
                  <a:pt x="1664" y="576"/>
                </a:cubicBezTo>
                <a:lnTo>
                  <a:pt x="1664" y="592"/>
                </a:lnTo>
                <a:lnTo>
                  <a:pt x="1660" y="581"/>
                </a:lnTo>
                <a:lnTo>
                  <a:pt x="1676" y="597"/>
                </a:lnTo>
                <a:lnTo>
                  <a:pt x="1692" y="613"/>
                </a:lnTo>
                <a:lnTo>
                  <a:pt x="1708" y="629"/>
                </a:lnTo>
                <a:cubicBezTo>
                  <a:pt x="1711" y="632"/>
                  <a:pt x="1712" y="636"/>
                  <a:pt x="1712" y="640"/>
                </a:cubicBezTo>
                <a:lnTo>
                  <a:pt x="1712" y="656"/>
                </a:lnTo>
                <a:lnTo>
                  <a:pt x="1696" y="640"/>
                </a:lnTo>
                <a:lnTo>
                  <a:pt x="1712" y="640"/>
                </a:lnTo>
                <a:cubicBezTo>
                  <a:pt x="1721" y="640"/>
                  <a:pt x="1728" y="648"/>
                  <a:pt x="1728" y="656"/>
                </a:cubicBezTo>
                <a:lnTo>
                  <a:pt x="1728" y="672"/>
                </a:lnTo>
                <a:lnTo>
                  <a:pt x="1712" y="656"/>
                </a:lnTo>
                <a:lnTo>
                  <a:pt x="1728" y="656"/>
                </a:lnTo>
                <a:cubicBezTo>
                  <a:pt x="1737" y="656"/>
                  <a:pt x="1744" y="664"/>
                  <a:pt x="1744" y="672"/>
                </a:cubicBezTo>
                <a:lnTo>
                  <a:pt x="1744" y="688"/>
                </a:lnTo>
                <a:lnTo>
                  <a:pt x="1728" y="672"/>
                </a:lnTo>
                <a:lnTo>
                  <a:pt x="1744" y="672"/>
                </a:lnTo>
                <a:cubicBezTo>
                  <a:pt x="1753" y="672"/>
                  <a:pt x="1760" y="680"/>
                  <a:pt x="1760" y="688"/>
                </a:cubicBezTo>
                <a:lnTo>
                  <a:pt x="1760" y="704"/>
                </a:lnTo>
                <a:lnTo>
                  <a:pt x="1756" y="693"/>
                </a:lnTo>
                <a:lnTo>
                  <a:pt x="1772" y="709"/>
                </a:lnTo>
                <a:lnTo>
                  <a:pt x="1788" y="725"/>
                </a:lnTo>
                <a:lnTo>
                  <a:pt x="1804" y="741"/>
                </a:lnTo>
                <a:lnTo>
                  <a:pt x="1820" y="757"/>
                </a:lnTo>
                <a:lnTo>
                  <a:pt x="1836" y="773"/>
                </a:lnTo>
                <a:lnTo>
                  <a:pt x="1852" y="789"/>
                </a:lnTo>
                <a:lnTo>
                  <a:pt x="1868" y="805"/>
                </a:lnTo>
                <a:lnTo>
                  <a:pt x="1884" y="821"/>
                </a:lnTo>
                <a:lnTo>
                  <a:pt x="1872" y="816"/>
                </a:lnTo>
                <a:lnTo>
                  <a:pt x="1888" y="816"/>
                </a:lnTo>
                <a:cubicBezTo>
                  <a:pt x="1897" y="816"/>
                  <a:pt x="1904" y="824"/>
                  <a:pt x="1904" y="832"/>
                </a:cubicBezTo>
                <a:lnTo>
                  <a:pt x="1904" y="848"/>
                </a:lnTo>
                <a:lnTo>
                  <a:pt x="1888" y="832"/>
                </a:lnTo>
                <a:lnTo>
                  <a:pt x="1904" y="832"/>
                </a:lnTo>
                <a:cubicBezTo>
                  <a:pt x="1913" y="832"/>
                  <a:pt x="1920" y="840"/>
                  <a:pt x="1920" y="848"/>
                </a:cubicBezTo>
                <a:lnTo>
                  <a:pt x="1920" y="864"/>
                </a:lnTo>
                <a:lnTo>
                  <a:pt x="1904" y="848"/>
                </a:lnTo>
                <a:lnTo>
                  <a:pt x="1920" y="848"/>
                </a:lnTo>
                <a:cubicBezTo>
                  <a:pt x="1929" y="848"/>
                  <a:pt x="1936" y="856"/>
                  <a:pt x="1936" y="864"/>
                </a:cubicBezTo>
                <a:lnTo>
                  <a:pt x="1936" y="880"/>
                </a:lnTo>
                <a:lnTo>
                  <a:pt x="1920" y="864"/>
                </a:lnTo>
                <a:lnTo>
                  <a:pt x="1936" y="864"/>
                </a:lnTo>
                <a:cubicBezTo>
                  <a:pt x="1945" y="864"/>
                  <a:pt x="1952" y="872"/>
                  <a:pt x="1952" y="880"/>
                </a:cubicBezTo>
                <a:lnTo>
                  <a:pt x="1952" y="896"/>
                </a:lnTo>
                <a:lnTo>
                  <a:pt x="1936" y="880"/>
                </a:lnTo>
                <a:lnTo>
                  <a:pt x="1952" y="880"/>
                </a:lnTo>
                <a:cubicBezTo>
                  <a:pt x="1961" y="880"/>
                  <a:pt x="1968" y="888"/>
                  <a:pt x="1968" y="896"/>
                </a:cubicBezTo>
                <a:lnTo>
                  <a:pt x="1968" y="912"/>
                </a:lnTo>
                <a:lnTo>
                  <a:pt x="1952" y="896"/>
                </a:lnTo>
                <a:lnTo>
                  <a:pt x="1968" y="896"/>
                </a:lnTo>
                <a:cubicBezTo>
                  <a:pt x="1977" y="896"/>
                  <a:pt x="1984" y="904"/>
                  <a:pt x="1984" y="912"/>
                </a:cubicBezTo>
                <a:lnTo>
                  <a:pt x="1984" y="928"/>
                </a:lnTo>
                <a:lnTo>
                  <a:pt x="1968" y="912"/>
                </a:lnTo>
                <a:lnTo>
                  <a:pt x="1984" y="912"/>
                </a:lnTo>
                <a:cubicBezTo>
                  <a:pt x="1989" y="912"/>
                  <a:pt x="1993" y="914"/>
                  <a:pt x="1996" y="917"/>
                </a:cubicBezTo>
                <a:lnTo>
                  <a:pt x="2012" y="933"/>
                </a:lnTo>
                <a:lnTo>
                  <a:pt x="2028" y="949"/>
                </a:lnTo>
                <a:lnTo>
                  <a:pt x="2044" y="965"/>
                </a:lnTo>
                <a:lnTo>
                  <a:pt x="2032" y="960"/>
                </a:lnTo>
                <a:lnTo>
                  <a:pt x="2048" y="960"/>
                </a:lnTo>
                <a:cubicBezTo>
                  <a:pt x="2057" y="960"/>
                  <a:pt x="2064" y="968"/>
                  <a:pt x="2064" y="976"/>
                </a:cubicBezTo>
                <a:lnTo>
                  <a:pt x="2064" y="992"/>
                </a:lnTo>
                <a:lnTo>
                  <a:pt x="2048" y="976"/>
                </a:lnTo>
                <a:lnTo>
                  <a:pt x="2064" y="976"/>
                </a:lnTo>
                <a:cubicBezTo>
                  <a:pt x="2073" y="976"/>
                  <a:pt x="2080" y="984"/>
                  <a:pt x="2080" y="992"/>
                </a:cubicBezTo>
                <a:lnTo>
                  <a:pt x="2080" y="1008"/>
                </a:lnTo>
                <a:lnTo>
                  <a:pt x="2064" y="992"/>
                </a:lnTo>
                <a:lnTo>
                  <a:pt x="2080" y="992"/>
                </a:lnTo>
                <a:cubicBezTo>
                  <a:pt x="2085" y="992"/>
                  <a:pt x="2089" y="994"/>
                  <a:pt x="2092" y="997"/>
                </a:cubicBezTo>
                <a:lnTo>
                  <a:pt x="2108" y="1013"/>
                </a:lnTo>
                <a:lnTo>
                  <a:pt x="2096" y="1008"/>
                </a:lnTo>
                <a:lnTo>
                  <a:pt x="2112" y="1008"/>
                </a:lnTo>
                <a:cubicBezTo>
                  <a:pt x="2121" y="1008"/>
                  <a:pt x="2128" y="1016"/>
                  <a:pt x="2128" y="1024"/>
                </a:cubicBezTo>
                <a:lnTo>
                  <a:pt x="2128" y="1040"/>
                </a:lnTo>
                <a:lnTo>
                  <a:pt x="2112" y="1024"/>
                </a:lnTo>
                <a:lnTo>
                  <a:pt x="2128" y="1024"/>
                </a:lnTo>
                <a:cubicBezTo>
                  <a:pt x="2133" y="1024"/>
                  <a:pt x="2137" y="1026"/>
                  <a:pt x="2140" y="1029"/>
                </a:cubicBezTo>
                <a:lnTo>
                  <a:pt x="2156" y="1045"/>
                </a:lnTo>
                <a:lnTo>
                  <a:pt x="2144" y="1040"/>
                </a:lnTo>
                <a:lnTo>
                  <a:pt x="2160" y="1040"/>
                </a:lnTo>
                <a:cubicBezTo>
                  <a:pt x="2169" y="1040"/>
                  <a:pt x="2176" y="1048"/>
                  <a:pt x="2176" y="1056"/>
                </a:cubicBezTo>
                <a:lnTo>
                  <a:pt x="2176" y="1072"/>
                </a:lnTo>
                <a:lnTo>
                  <a:pt x="2160" y="1056"/>
                </a:lnTo>
                <a:lnTo>
                  <a:pt x="2176" y="1056"/>
                </a:lnTo>
                <a:cubicBezTo>
                  <a:pt x="2181" y="1056"/>
                  <a:pt x="2185" y="1058"/>
                  <a:pt x="2188" y="1061"/>
                </a:cubicBezTo>
                <a:lnTo>
                  <a:pt x="2204" y="1077"/>
                </a:lnTo>
                <a:lnTo>
                  <a:pt x="2192" y="1072"/>
                </a:lnTo>
                <a:lnTo>
                  <a:pt x="2208" y="1072"/>
                </a:lnTo>
                <a:cubicBezTo>
                  <a:pt x="2217" y="1072"/>
                  <a:pt x="2224" y="1080"/>
                  <a:pt x="2224" y="1088"/>
                </a:cubicBezTo>
                <a:lnTo>
                  <a:pt x="2224" y="1104"/>
                </a:lnTo>
                <a:lnTo>
                  <a:pt x="2208" y="1088"/>
                </a:lnTo>
                <a:lnTo>
                  <a:pt x="2224" y="1088"/>
                </a:lnTo>
                <a:cubicBezTo>
                  <a:pt x="2229" y="1088"/>
                  <a:pt x="2233" y="1090"/>
                  <a:pt x="2236" y="1093"/>
                </a:cubicBezTo>
                <a:lnTo>
                  <a:pt x="2252" y="1109"/>
                </a:lnTo>
                <a:lnTo>
                  <a:pt x="2240" y="1104"/>
                </a:lnTo>
                <a:lnTo>
                  <a:pt x="2256" y="1104"/>
                </a:lnTo>
                <a:lnTo>
                  <a:pt x="2272" y="1104"/>
                </a:lnTo>
                <a:cubicBezTo>
                  <a:pt x="2281" y="1104"/>
                  <a:pt x="2288" y="1112"/>
                  <a:pt x="2288" y="1120"/>
                </a:cubicBezTo>
                <a:lnTo>
                  <a:pt x="2288" y="1136"/>
                </a:lnTo>
                <a:lnTo>
                  <a:pt x="2272" y="1120"/>
                </a:lnTo>
                <a:lnTo>
                  <a:pt x="2288" y="1120"/>
                </a:lnTo>
                <a:cubicBezTo>
                  <a:pt x="2293" y="1120"/>
                  <a:pt x="2297" y="1122"/>
                  <a:pt x="2300" y="1125"/>
                </a:cubicBezTo>
                <a:lnTo>
                  <a:pt x="2316" y="1141"/>
                </a:lnTo>
                <a:lnTo>
                  <a:pt x="2304" y="1136"/>
                </a:lnTo>
                <a:lnTo>
                  <a:pt x="2320" y="1136"/>
                </a:lnTo>
                <a:cubicBezTo>
                  <a:pt x="2325" y="1136"/>
                  <a:pt x="2329" y="1138"/>
                  <a:pt x="2332" y="1141"/>
                </a:cubicBezTo>
                <a:lnTo>
                  <a:pt x="2348" y="1157"/>
                </a:lnTo>
                <a:lnTo>
                  <a:pt x="2336" y="1152"/>
                </a:lnTo>
                <a:lnTo>
                  <a:pt x="2352" y="1152"/>
                </a:lnTo>
                <a:cubicBezTo>
                  <a:pt x="2357" y="1152"/>
                  <a:pt x="2361" y="1154"/>
                  <a:pt x="2364" y="1157"/>
                </a:cubicBezTo>
                <a:lnTo>
                  <a:pt x="2380" y="1173"/>
                </a:lnTo>
                <a:lnTo>
                  <a:pt x="2368" y="1168"/>
                </a:lnTo>
                <a:lnTo>
                  <a:pt x="2384" y="1168"/>
                </a:lnTo>
                <a:cubicBezTo>
                  <a:pt x="2389" y="1168"/>
                  <a:pt x="2393" y="1170"/>
                  <a:pt x="2396" y="1173"/>
                </a:cubicBezTo>
                <a:lnTo>
                  <a:pt x="2412" y="1189"/>
                </a:lnTo>
                <a:lnTo>
                  <a:pt x="2400" y="1184"/>
                </a:lnTo>
                <a:lnTo>
                  <a:pt x="2416" y="1184"/>
                </a:lnTo>
                <a:lnTo>
                  <a:pt x="2432" y="1184"/>
                </a:lnTo>
                <a:cubicBezTo>
                  <a:pt x="2441" y="1184"/>
                  <a:pt x="2448" y="1192"/>
                  <a:pt x="2448" y="1200"/>
                </a:cubicBezTo>
                <a:lnTo>
                  <a:pt x="2448" y="1216"/>
                </a:lnTo>
                <a:lnTo>
                  <a:pt x="2432" y="1200"/>
                </a:lnTo>
                <a:lnTo>
                  <a:pt x="2448" y="1200"/>
                </a:lnTo>
                <a:lnTo>
                  <a:pt x="2464" y="1200"/>
                </a:lnTo>
                <a:cubicBezTo>
                  <a:pt x="2469" y="1200"/>
                  <a:pt x="2473" y="1202"/>
                  <a:pt x="2476" y="1205"/>
                </a:cubicBezTo>
                <a:lnTo>
                  <a:pt x="2492" y="1221"/>
                </a:lnTo>
                <a:lnTo>
                  <a:pt x="2480" y="1216"/>
                </a:lnTo>
                <a:lnTo>
                  <a:pt x="2496" y="1216"/>
                </a:lnTo>
                <a:lnTo>
                  <a:pt x="2512" y="1216"/>
                </a:lnTo>
                <a:cubicBezTo>
                  <a:pt x="2521" y="1216"/>
                  <a:pt x="2528" y="1224"/>
                  <a:pt x="2528" y="1232"/>
                </a:cubicBezTo>
                <a:lnTo>
                  <a:pt x="2528" y="1248"/>
                </a:lnTo>
                <a:lnTo>
                  <a:pt x="2512" y="1232"/>
                </a:lnTo>
                <a:lnTo>
                  <a:pt x="2528" y="1232"/>
                </a:lnTo>
                <a:lnTo>
                  <a:pt x="2544" y="1232"/>
                </a:lnTo>
                <a:cubicBezTo>
                  <a:pt x="2549" y="1232"/>
                  <a:pt x="2553" y="1234"/>
                  <a:pt x="2556" y="1237"/>
                </a:cubicBezTo>
                <a:lnTo>
                  <a:pt x="2572" y="1253"/>
                </a:lnTo>
                <a:lnTo>
                  <a:pt x="2560" y="1248"/>
                </a:lnTo>
                <a:lnTo>
                  <a:pt x="2576" y="1248"/>
                </a:lnTo>
                <a:lnTo>
                  <a:pt x="2592" y="1248"/>
                </a:lnTo>
                <a:cubicBezTo>
                  <a:pt x="2597" y="1248"/>
                  <a:pt x="2601" y="1250"/>
                  <a:pt x="2604" y="1253"/>
                </a:cubicBezTo>
                <a:lnTo>
                  <a:pt x="2620" y="1269"/>
                </a:lnTo>
                <a:lnTo>
                  <a:pt x="2608" y="1264"/>
                </a:lnTo>
                <a:lnTo>
                  <a:pt x="2624" y="1264"/>
                </a:lnTo>
                <a:lnTo>
                  <a:pt x="2640" y="1264"/>
                </a:lnTo>
                <a:lnTo>
                  <a:pt x="2656" y="1264"/>
                </a:lnTo>
                <a:cubicBezTo>
                  <a:pt x="2665" y="1264"/>
                  <a:pt x="2672" y="1272"/>
                  <a:pt x="2672" y="1280"/>
                </a:cubicBezTo>
                <a:lnTo>
                  <a:pt x="2672" y="1296"/>
                </a:lnTo>
                <a:lnTo>
                  <a:pt x="2656" y="1280"/>
                </a:lnTo>
                <a:lnTo>
                  <a:pt x="2672" y="1280"/>
                </a:lnTo>
                <a:cubicBezTo>
                  <a:pt x="2681" y="1280"/>
                  <a:pt x="2688" y="1288"/>
                  <a:pt x="2688" y="1296"/>
                </a:cubicBezTo>
                <a:cubicBezTo>
                  <a:pt x="2688" y="1305"/>
                  <a:pt x="2681" y="1312"/>
                  <a:pt x="2672" y="1312"/>
                </a:cubicBezTo>
                <a:lnTo>
                  <a:pt x="2656" y="1312"/>
                </a:lnTo>
                <a:cubicBezTo>
                  <a:pt x="2648" y="1312"/>
                  <a:pt x="2640" y="1305"/>
                  <a:pt x="2640" y="1296"/>
                </a:cubicBezTo>
                <a:lnTo>
                  <a:pt x="2640" y="1280"/>
                </a:lnTo>
                <a:lnTo>
                  <a:pt x="2656" y="1296"/>
                </a:lnTo>
                <a:lnTo>
                  <a:pt x="2640" y="1296"/>
                </a:lnTo>
                <a:lnTo>
                  <a:pt x="2624" y="1296"/>
                </a:lnTo>
                <a:lnTo>
                  <a:pt x="2608" y="1296"/>
                </a:lnTo>
                <a:cubicBezTo>
                  <a:pt x="2604" y="1296"/>
                  <a:pt x="2600" y="1295"/>
                  <a:pt x="2597" y="1292"/>
                </a:cubicBezTo>
                <a:lnTo>
                  <a:pt x="2581" y="1276"/>
                </a:lnTo>
                <a:lnTo>
                  <a:pt x="2592" y="1280"/>
                </a:lnTo>
                <a:lnTo>
                  <a:pt x="2576" y="1280"/>
                </a:lnTo>
                <a:lnTo>
                  <a:pt x="2560" y="1280"/>
                </a:lnTo>
                <a:cubicBezTo>
                  <a:pt x="2556" y="1280"/>
                  <a:pt x="2552" y="1279"/>
                  <a:pt x="2549" y="1276"/>
                </a:cubicBezTo>
                <a:lnTo>
                  <a:pt x="2533" y="1260"/>
                </a:lnTo>
                <a:lnTo>
                  <a:pt x="2544" y="1264"/>
                </a:lnTo>
                <a:lnTo>
                  <a:pt x="2528" y="1264"/>
                </a:lnTo>
                <a:lnTo>
                  <a:pt x="2512" y="1264"/>
                </a:lnTo>
                <a:cubicBezTo>
                  <a:pt x="2504" y="1264"/>
                  <a:pt x="2496" y="1257"/>
                  <a:pt x="2496" y="1248"/>
                </a:cubicBezTo>
                <a:lnTo>
                  <a:pt x="2496" y="1232"/>
                </a:lnTo>
                <a:lnTo>
                  <a:pt x="2512" y="1248"/>
                </a:lnTo>
                <a:lnTo>
                  <a:pt x="2496" y="1248"/>
                </a:lnTo>
                <a:lnTo>
                  <a:pt x="2480" y="1248"/>
                </a:lnTo>
                <a:cubicBezTo>
                  <a:pt x="2476" y="1248"/>
                  <a:pt x="2472" y="1247"/>
                  <a:pt x="2469" y="1244"/>
                </a:cubicBezTo>
                <a:lnTo>
                  <a:pt x="2453" y="1228"/>
                </a:lnTo>
                <a:lnTo>
                  <a:pt x="2464" y="1232"/>
                </a:lnTo>
                <a:lnTo>
                  <a:pt x="2448" y="1232"/>
                </a:lnTo>
                <a:lnTo>
                  <a:pt x="2432" y="1232"/>
                </a:lnTo>
                <a:cubicBezTo>
                  <a:pt x="2424" y="1232"/>
                  <a:pt x="2416" y="1225"/>
                  <a:pt x="2416" y="1216"/>
                </a:cubicBezTo>
                <a:lnTo>
                  <a:pt x="2416" y="1200"/>
                </a:lnTo>
                <a:lnTo>
                  <a:pt x="2432" y="1216"/>
                </a:lnTo>
                <a:lnTo>
                  <a:pt x="2416" y="1216"/>
                </a:lnTo>
                <a:lnTo>
                  <a:pt x="2400" y="1216"/>
                </a:lnTo>
                <a:cubicBezTo>
                  <a:pt x="2396" y="1216"/>
                  <a:pt x="2392" y="1215"/>
                  <a:pt x="2389" y="1212"/>
                </a:cubicBezTo>
                <a:lnTo>
                  <a:pt x="2373" y="1196"/>
                </a:lnTo>
                <a:lnTo>
                  <a:pt x="2384" y="1200"/>
                </a:lnTo>
                <a:lnTo>
                  <a:pt x="2368" y="1200"/>
                </a:lnTo>
                <a:cubicBezTo>
                  <a:pt x="2364" y="1200"/>
                  <a:pt x="2360" y="1199"/>
                  <a:pt x="2357" y="1196"/>
                </a:cubicBezTo>
                <a:lnTo>
                  <a:pt x="2341" y="1180"/>
                </a:lnTo>
                <a:lnTo>
                  <a:pt x="2352" y="1184"/>
                </a:lnTo>
                <a:lnTo>
                  <a:pt x="2336" y="1184"/>
                </a:lnTo>
                <a:cubicBezTo>
                  <a:pt x="2332" y="1184"/>
                  <a:pt x="2328" y="1183"/>
                  <a:pt x="2325" y="1180"/>
                </a:cubicBezTo>
                <a:lnTo>
                  <a:pt x="2309" y="1164"/>
                </a:lnTo>
                <a:lnTo>
                  <a:pt x="2320" y="1168"/>
                </a:lnTo>
                <a:lnTo>
                  <a:pt x="2304" y="1168"/>
                </a:lnTo>
                <a:cubicBezTo>
                  <a:pt x="2300" y="1168"/>
                  <a:pt x="2296" y="1167"/>
                  <a:pt x="2293" y="1164"/>
                </a:cubicBezTo>
                <a:lnTo>
                  <a:pt x="2277" y="1148"/>
                </a:lnTo>
                <a:lnTo>
                  <a:pt x="2288" y="1152"/>
                </a:lnTo>
                <a:lnTo>
                  <a:pt x="2272" y="1152"/>
                </a:lnTo>
                <a:cubicBezTo>
                  <a:pt x="2264" y="1152"/>
                  <a:pt x="2256" y="1145"/>
                  <a:pt x="2256" y="1136"/>
                </a:cubicBezTo>
                <a:lnTo>
                  <a:pt x="2256" y="1120"/>
                </a:lnTo>
                <a:lnTo>
                  <a:pt x="2272" y="1136"/>
                </a:lnTo>
                <a:lnTo>
                  <a:pt x="2256" y="1136"/>
                </a:lnTo>
                <a:lnTo>
                  <a:pt x="2240" y="1136"/>
                </a:lnTo>
                <a:cubicBezTo>
                  <a:pt x="2236" y="1136"/>
                  <a:pt x="2232" y="1135"/>
                  <a:pt x="2229" y="1132"/>
                </a:cubicBezTo>
                <a:lnTo>
                  <a:pt x="2213" y="1116"/>
                </a:lnTo>
                <a:lnTo>
                  <a:pt x="2224" y="1120"/>
                </a:lnTo>
                <a:lnTo>
                  <a:pt x="2208" y="1120"/>
                </a:lnTo>
                <a:cubicBezTo>
                  <a:pt x="2200" y="1120"/>
                  <a:pt x="2192" y="1113"/>
                  <a:pt x="2192" y="1104"/>
                </a:cubicBezTo>
                <a:lnTo>
                  <a:pt x="2192" y="1088"/>
                </a:lnTo>
                <a:lnTo>
                  <a:pt x="2208" y="1104"/>
                </a:lnTo>
                <a:lnTo>
                  <a:pt x="2192" y="1104"/>
                </a:lnTo>
                <a:cubicBezTo>
                  <a:pt x="2188" y="1104"/>
                  <a:pt x="2184" y="1103"/>
                  <a:pt x="2181" y="1100"/>
                </a:cubicBezTo>
                <a:lnTo>
                  <a:pt x="2165" y="1084"/>
                </a:lnTo>
                <a:lnTo>
                  <a:pt x="2176" y="1088"/>
                </a:lnTo>
                <a:lnTo>
                  <a:pt x="2160" y="1088"/>
                </a:lnTo>
                <a:cubicBezTo>
                  <a:pt x="2152" y="1088"/>
                  <a:pt x="2144" y="1081"/>
                  <a:pt x="2144" y="1072"/>
                </a:cubicBezTo>
                <a:lnTo>
                  <a:pt x="2144" y="1056"/>
                </a:lnTo>
                <a:lnTo>
                  <a:pt x="2160" y="1072"/>
                </a:lnTo>
                <a:lnTo>
                  <a:pt x="2144" y="1072"/>
                </a:lnTo>
                <a:cubicBezTo>
                  <a:pt x="2140" y="1072"/>
                  <a:pt x="2136" y="1071"/>
                  <a:pt x="2133" y="1068"/>
                </a:cubicBezTo>
                <a:lnTo>
                  <a:pt x="2117" y="1052"/>
                </a:lnTo>
                <a:lnTo>
                  <a:pt x="2128" y="1056"/>
                </a:lnTo>
                <a:lnTo>
                  <a:pt x="2112" y="1056"/>
                </a:lnTo>
                <a:cubicBezTo>
                  <a:pt x="2104" y="1056"/>
                  <a:pt x="2096" y="1049"/>
                  <a:pt x="2096" y="1040"/>
                </a:cubicBezTo>
                <a:lnTo>
                  <a:pt x="2096" y="1024"/>
                </a:lnTo>
                <a:lnTo>
                  <a:pt x="2112" y="1040"/>
                </a:lnTo>
                <a:lnTo>
                  <a:pt x="2096" y="1040"/>
                </a:lnTo>
                <a:cubicBezTo>
                  <a:pt x="2092" y="1040"/>
                  <a:pt x="2088" y="1039"/>
                  <a:pt x="2085" y="1036"/>
                </a:cubicBezTo>
                <a:lnTo>
                  <a:pt x="2069" y="1020"/>
                </a:lnTo>
                <a:lnTo>
                  <a:pt x="2080" y="1024"/>
                </a:lnTo>
                <a:lnTo>
                  <a:pt x="2064" y="1024"/>
                </a:lnTo>
                <a:cubicBezTo>
                  <a:pt x="2056" y="1024"/>
                  <a:pt x="2048" y="1017"/>
                  <a:pt x="2048" y="1008"/>
                </a:cubicBezTo>
                <a:lnTo>
                  <a:pt x="2048" y="992"/>
                </a:lnTo>
                <a:lnTo>
                  <a:pt x="2064" y="1008"/>
                </a:lnTo>
                <a:lnTo>
                  <a:pt x="2048" y="1008"/>
                </a:lnTo>
                <a:cubicBezTo>
                  <a:pt x="2040" y="1008"/>
                  <a:pt x="2032" y="1001"/>
                  <a:pt x="2032" y="992"/>
                </a:cubicBezTo>
                <a:lnTo>
                  <a:pt x="2032" y="976"/>
                </a:lnTo>
                <a:lnTo>
                  <a:pt x="2048" y="992"/>
                </a:lnTo>
                <a:lnTo>
                  <a:pt x="2032" y="992"/>
                </a:lnTo>
                <a:cubicBezTo>
                  <a:pt x="2028" y="992"/>
                  <a:pt x="2024" y="991"/>
                  <a:pt x="2021" y="988"/>
                </a:cubicBezTo>
                <a:lnTo>
                  <a:pt x="2005" y="972"/>
                </a:lnTo>
                <a:lnTo>
                  <a:pt x="1989" y="956"/>
                </a:lnTo>
                <a:lnTo>
                  <a:pt x="1973" y="940"/>
                </a:lnTo>
                <a:lnTo>
                  <a:pt x="1984" y="944"/>
                </a:lnTo>
                <a:lnTo>
                  <a:pt x="1968" y="944"/>
                </a:lnTo>
                <a:cubicBezTo>
                  <a:pt x="1960" y="944"/>
                  <a:pt x="1952" y="937"/>
                  <a:pt x="1952" y="928"/>
                </a:cubicBezTo>
                <a:lnTo>
                  <a:pt x="1952" y="912"/>
                </a:lnTo>
                <a:lnTo>
                  <a:pt x="1968" y="928"/>
                </a:lnTo>
                <a:lnTo>
                  <a:pt x="1952" y="928"/>
                </a:lnTo>
                <a:cubicBezTo>
                  <a:pt x="1944" y="928"/>
                  <a:pt x="1936" y="921"/>
                  <a:pt x="1936" y="912"/>
                </a:cubicBezTo>
                <a:lnTo>
                  <a:pt x="1936" y="896"/>
                </a:lnTo>
                <a:lnTo>
                  <a:pt x="1952" y="912"/>
                </a:lnTo>
                <a:lnTo>
                  <a:pt x="1936" y="912"/>
                </a:lnTo>
                <a:cubicBezTo>
                  <a:pt x="1928" y="912"/>
                  <a:pt x="1920" y="905"/>
                  <a:pt x="1920" y="896"/>
                </a:cubicBezTo>
                <a:lnTo>
                  <a:pt x="1920" y="880"/>
                </a:lnTo>
                <a:lnTo>
                  <a:pt x="1936" y="896"/>
                </a:lnTo>
                <a:lnTo>
                  <a:pt x="1920" y="896"/>
                </a:lnTo>
                <a:cubicBezTo>
                  <a:pt x="1912" y="896"/>
                  <a:pt x="1904" y="889"/>
                  <a:pt x="1904" y="880"/>
                </a:cubicBezTo>
                <a:lnTo>
                  <a:pt x="1904" y="864"/>
                </a:lnTo>
                <a:lnTo>
                  <a:pt x="1920" y="880"/>
                </a:lnTo>
                <a:lnTo>
                  <a:pt x="1904" y="880"/>
                </a:lnTo>
                <a:cubicBezTo>
                  <a:pt x="1896" y="880"/>
                  <a:pt x="1888" y="873"/>
                  <a:pt x="1888" y="864"/>
                </a:cubicBezTo>
                <a:lnTo>
                  <a:pt x="1888" y="848"/>
                </a:lnTo>
                <a:lnTo>
                  <a:pt x="1904" y="864"/>
                </a:lnTo>
                <a:lnTo>
                  <a:pt x="1888" y="864"/>
                </a:lnTo>
                <a:cubicBezTo>
                  <a:pt x="1880" y="864"/>
                  <a:pt x="1872" y="857"/>
                  <a:pt x="1872" y="848"/>
                </a:cubicBezTo>
                <a:lnTo>
                  <a:pt x="1872" y="832"/>
                </a:lnTo>
                <a:lnTo>
                  <a:pt x="1888" y="848"/>
                </a:lnTo>
                <a:lnTo>
                  <a:pt x="1872" y="848"/>
                </a:lnTo>
                <a:cubicBezTo>
                  <a:pt x="1868" y="848"/>
                  <a:pt x="1864" y="847"/>
                  <a:pt x="1861" y="844"/>
                </a:cubicBezTo>
                <a:lnTo>
                  <a:pt x="1845" y="828"/>
                </a:lnTo>
                <a:lnTo>
                  <a:pt x="1829" y="812"/>
                </a:lnTo>
                <a:lnTo>
                  <a:pt x="1813" y="796"/>
                </a:lnTo>
                <a:lnTo>
                  <a:pt x="1797" y="780"/>
                </a:lnTo>
                <a:lnTo>
                  <a:pt x="1781" y="764"/>
                </a:lnTo>
                <a:lnTo>
                  <a:pt x="1765" y="748"/>
                </a:lnTo>
                <a:lnTo>
                  <a:pt x="1749" y="732"/>
                </a:lnTo>
                <a:lnTo>
                  <a:pt x="1733" y="716"/>
                </a:lnTo>
                <a:cubicBezTo>
                  <a:pt x="1730" y="713"/>
                  <a:pt x="1728" y="709"/>
                  <a:pt x="1728" y="704"/>
                </a:cubicBezTo>
                <a:lnTo>
                  <a:pt x="1728" y="688"/>
                </a:lnTo>
                <a:lnTo>
                  <a:pt x="1744" y="704"/>
                </a:lnTo>
                <a:lnTo>
                  <a:pt x="1728" y="704"/>
                </a:lnTo>
                <a:cubicBezTo>
                  <a:pt x="1720" y="704"/>
                  <a:pt x="1712" y="697"/>
                  <a:pt x="1712" y="688"/>
                </a:cubicBezTo>
                <a:lnTo>
                  <a:pt x="1712" y="672"/>
                </a:lnTo>
                <a:lnTo>
                  <a:pt x="1728" y="688"/>
                </a:lnTo>
                <a:lnTo>
                  <a:pt x="1712" y="688"/>
                </a:lnTo>
                <a:cubicBezTo>
                  <a:pt x="1704" y="688"/>
                  <a:pt x="1696" y="681"/>
                  <a:pt x="1696" y="672"/>
                </a:cubicBezTo>
                <a:lnTo>
                  <a:pt x="1696" y="656"/>
                </a:lnTo>
                <a:lnTo>
                  <a:pt x="1712" y="672"/>
                </a:lnTo>
                <a:lnTo>
                  <a:pt x="1696" y="672"/>
                </a:lnTo>
                <a:cubicBezTo>
                  <a:pt x="1688" y="672"/>
                  <a:pt x="1680" y="665"/>
                  <a:pt x="1680" y="656"/>
                </a:cubicBezTo>
                <a:lnTo>
                  <a:pt x="1680" y="640"/>
                </a:lnTo>
                <a:lnTo>
                  <a:pt x="1685" y="652"/>
                </a:lnTo>
                <a:lnTo>
                  <a:pt x="1669" y="636"/>
                </a:lnTo>
                <a:lnTo>
                  <a:pt x="1653" y="620"/>
                </a:lnTo>
                <a:lnTo>
                  <a:pt x="1637" y="604"/>
                </a:lnTo>
                <a:cubicBezTo>
                  <a:pt x="1634" y="601"/>
                  <a:pt x="1632" y="597"/>
                  <a:pt x="1632" y="592"/>
                </a:cubicBezTo>
                <a:lnTo>
                  <a:pt x="1632" y="576"/>
                </a:lnTo>
                <a:lnTo>
                  <a:pt x="1648" y="592"/>
                </a:lnTo>
                <a:lnTo>
                  <a:pt x="1632" y="592"/>
                </a:lnTo>
                <a:cubicBezTo>
                  <a:pt x="1624" y="592"/>
                  <a:pt x="1616" y="585"/>
                  <a:pt x="1616" y="576"/>
                </a:cubicBezTo>
                <a:lnTo>
                  <a:pt x="1616" y="560"/>
                </a:lnTo>
                <a:lnTo>
                  <a:pt x="1632" y="576"/>
                </a:lnTo>
                <a:lnTo>
                  <a:pt x="1616" y="576"/>
                </a:lnTo>
                <a:cubicBezTo>
                  <a:pt x="1608" y="576"/>
                  <a:pt x="1600" y="569"/>
                  <a:pt x="1600" y="560"/>
                </a:cubicBezTo>
                <a:lnTo>
                  <a:pt x="1600" y="544"/>
                </a:lnTo>
                <a:lnTo>
                  <a:pt x="1616" y="560"/>
                </a:lnTo>
                <a:lnTo>
                  <a:pt x="1600" y="560"/>
                </a:lnTo>
                <a:cubicBezTo>
                  <a:pt x="1592" y="560"/>
                  <a:pt x="1584" y="553"/>
                  <a:pt x="1584" y="544"/>
                </a:cubicBezTo>
                <a:lnTo>
                  <a:pt x="1584" y="528"/>
                </a:lnTo>
                <a:lnTo>
                  <a:pt x="1589" y="540"/>
                </a:lnTo>
                <a:lnTo>
                  <a:pt x="1573" y="524"/>
                </a:lnTo>
                <a:lnTo>
                  <a:pt x="1557" y="508"/>
                </a:lnTo>
                <a:lnTo>
                  <a:pt x="1541" y="492"/>
                </a:lnTo>
                <a:lnTo>
                  <a:pt x="1525" y="476"/>
                </a:lnTo>
                <a:cubicBezTo>
                  <a:pt x="1522" y="473"/>
                  <a:pt x="1520" y="469"/>
                  <a:pt x="1520" y="464"/>
                </a:cubicBezTo>
                <a:lnTo>
                  <a:pt x="1520" y="448"/>
                </a:lnTo>
                <a:lnTo>
                  <a:pt x="1536" y="464"/>
                </a:lnTo>
                <a:lnTo>
                  <a:pt x="1520" y="464"/>
                </a:lnTo>
                <a:cubicBezTo>
                  <a:pt x="1512" y="464"/>
                  <a:pt x="1504" y="457"/>
                  <a:pt x="1504" y="448"/>
                </a:cubicBezTo>
                <a:lnTo>
                  <a:pt x="1504" y="432"/>
                </a:lnTo>
                <a:lnTo>
                  <a:pt x="1520" y="448"/>
                </a:lnTo>
                <a:lnTo>
                  <a:pt x="1504" y="448"/>
                </a:lnTo>
                <a:cubicBezTo>
                  <a:pt x="1496" y="448"/>
                  <a:pt x="1488" y="441"/>
                  <a:pt x="1488" y="432"/>
                </a:cubicBezTo>
                <a:lnTo>
                  <a:pt x="1488" y="416"/>
                </a:lnTo>
                <a:lnTo>
                  <a:pt x="1504" y="432"/>
                </a:lnTo>
                <a:lnTo>
                  <a:pt x="1488" y="432"/>
                </a:lnTo>
                <a:cubicBezTo>
                  <a:pt x="1484" y="432"/>
                  <a:pt x="1480" y="431"/>
                  <a:pt x="1477" y="428"/>
                </a:cubicBezTo>
                <a:lnTo>
                  <a:pt x="1461" y="412"/>
                </a:lnTo>
                <a:lnTo>
                  <a:pt x="1445" y="396"/>
                </a:lnTo>
                <a:lnTo>
                  <a:pt x="1429" y="380"/>
                </a:lnTo>
                <a:lnTo>
                  <a:pt x="1413" y="364"/>
                </a:lnTo>
                <a:lnTo>
                  <a:pt x="1397" y="348"/>
                </a:lnTo>
                <a:lnTo>
                  <a:pt x="1381" y="332"/>
                </a:lnTo>
                <a:lnTo>
                  <a:pt x="1365" y="316"/>
                </a:lnTo>
                <a:lnTo>
                  <a:pt x="1349" y="300"/>
                </a:lnTo>
                <a:lnTo>
                  <a:pt x="1360" y="304"/>
                </a:lnTo>
                <a:lnTo>
                  <a:pt x="1344" y="304"/>
                </a:lnTo>
                <a:cubicBezTo>
                  <a:pt x="1336" y="304"/>
                  <a:pt x="1328" y="297"/>
                  <a:pt x="1328" y="288"/>
                </a:cubicBezTo>
                <a:lnTo>
                  <a:pt x="1328" y="272"/>
                </a:lnTo>
                <a:lnTo>
                  <a:pt x="1344" y="288"/>
                </a:lnTo>
                <a:lnTo>
                  <a:pt x="1328" y="288"/>
                </a:lnTo>
                <a:cubicBezTo>
                  <a:pt x="1320" y="288"/>
                  <a:pt x="1312" y="281"/>
                  <a:pt x="1312" y="272"/>
                </a:cubicBezTo>
                <a:lnTo>
                  <a:pt x="1312" y="256"/>
                </a:lnTo>
                <a:lnTo>
                  <a:pt x="1328" y="272"/>
                </a:lnTo>
                <a:lnTo>
                  <a:pt x="1312" y="272"/>
                </a:lnTo>
                <a:cubicBezTo>
                  <a:pt x="1308" y="272"/>
                  <a:pt x="1304" y="271"/>
                  <a:pt x="1301" y="268"/>
                </a:cubicBezTo>
                <a:lnTo>
                  <a:pt x="1285" y="252"/>
                </a:lnTo>
                <a:lnTo>
                  <a:pt x="1269" y="236"/>
                </a:lnTo>
                <a:lnTo>
                  <a:pt x="1280" y="240"/>
                </a:lnTo>
                <a:lnTo>
                  <a:pt x="1264" y="240"/>
                </a:lnTo>
                <a:cubicBezTo>
                  <a:pt x="1256" y="240"/>
                  <a:pt x="1248" y="233"/>
                  <a:pt x="1248" y="224"/>
                </a:cubicBezTo>
                <a:lnTo>
                  <a:pt x="1248" y="208"/>
                </a:lnTo>
                <a:lnTo>
                  <a:pt x="1264" y="224"/>
                </a:lnTo>
                <a:lnTo>
                  <a:pt x="1248" y="224"/>
                </a:lnTo>
                <a:cubicBezTo>
                  <a:pt x="1244" y="224"/>
                  <a:pt x="1240" y="223"/>
                  <a:pt x="1237" y="220"/>
                </a:cubicBezTo>
                <a:lnTo>
                  <a:pt x="1221" y="204"/>
                </a:lnTo>
                <a:lnTo>
                  <a:pt x="1232" y="208"/>
                </a:lnTo>
                <a:lnTo>
                  <a:pt x="1216" y="208"/>
                </a:lnTo>
                <a:cubicBezTo>
                  <a:pt x="1208" y="208"/>
                  <a:pt x="1200" y="201"/>
                  <a:pt x="1200" y="192"/>
                </a:cubicBezTo>
                <a:lnTo>
                  <a:pt x="1200" y="176"/>
                </a:lnTo>
                <a:lnTo>
                  <a:pt x="1216" y="192"/>
                </a:lnTo>
                <a:lnTo>
                  <a:pt x="1200" y="192"/>
                </a:lnTo>
                <a:cubicBezTo>
                  <a:pt x="1196" y="192"/>
                  <a:pt x="1192" y="191"/>
                  <a:pt x="1189" y="188"/>
                </a:cubicBezTo>
                <a:lnTo>
                  <a:pt x="1173" y="172"/>
                </a:lnTo>
                <a:lnTo>
                  <a:pt x="1184" y="176"/>
                </a:lnTo>
                <a:lnTo>
                  <a:pt x="1168" y="176"/>
                </a:lnTo>
                <a:cubicBezTo>
                  <a:pt x="1164" y="176"/>
                  <a:pt x="1160" y="175"/>
                  <a:pt x="1157" y="172"/>
                </a:cubicBezTo>
                <a:lnTo>
                  <a:pt x="1141" y="156"/>
                </a:lnTo>
                <a:lnTo>
                  <a:pt x="1152" y="160"/>
                </a:lnTo>
                <a:lnTo>
                  <a:pt x="1136" y="160"/>
                </a:lnTo>
                <a:cubicBezTo>
                  <a:pt x="1132" y="160"/>
                  <a:pt x="1128" y="159"/>
                  <a:pt x="1125" y="156"/>
                </a:cubicBezTo>
                <a:lnTo>
                  <a:pt x="1109" y="140"/>
                </a:lnTo>
                <a:lnTo>
                  <a:pt x="1120" y="144"/>
                </a:lnTo>
                <a:lnTo>
                  <a:pt x="1104" y="144"/>
                </a:lnTo>
                <a:lnTo>
                  <a:pt x="1088" y="144"/>
                </a:lnTo>
                <a:cubicBezTo>
                  <a:pt x="1080" y="144"/>
                  <a:pt x="1072" y="137"/>
                  <a:pt x="1072" y="128"/>
                </a:cubicBezTo>
                <a:lnTo>
                  <a:pt x="1072" y="112"/>
                </a:lnTo>
                <a:lnTo>
                  <a:pt x="1088" y="128"/>
                </a:lnTo>
                <a:lnTo>
                  <a:pt x="1072" y="128"/>
                </a:lnTo>
                <a:lnTo>
                  <a:pt x="1056" y="128"/>
                </a:lnTo>
                <a:cubicBezTo>
                  <a:pt x="1052" y="128"/>
                  <a:pt x="1048" y="127"/>
                  <a:pt x="1045" y="124"/>
                </a:cubicBezTo>
                <a:lnTo>
                  <a:pt x="1029" y="108"/>
                </a:lnTo>
                <a:lnTo>
                  <a:pt x="1040" y="112"/>
                </a:lnTo>
                <a:lnTo>
                  <a:pt x="1024" y="112"/>
                </a:lnTo>
                <a:lnTo>
                  <a:pt x="1008" y="112"/>
                </a:lnTo>
                <a:cubicBezTo>
                  <a:pt x="1000" y="112"/>
                  <a:pt x="992" y="105"/>
                  <a:pt x="992" y="96"/>
                </a:cubicBezTo>
                <a:lnTo>
                  <a:pt x="992" y="80"/>
                </a:lnTo>
                <a:lnTo>
                  <a:pt x="1008" y="96"/>
                </a:lnTo>
                <a:lnTo>
                  <a:pt x="992" y="96"/>
                </a:lnTo>
                <a:lnTo>
                  <a:pt x="976" y="96"/>
                </a:lnTo>
                <a:lnTo>
                  <a:pt x="960" y="96"/>
                </a:lnTo>
                <a:cubicBezTo>
                  <a:pt x="956" y="96"/>
                  <a:pt x="952" y="95"/>
                  <a:pt x="949" y="92"/>
                </a:cubicBezTo>
                <a:lnTo>
                  <a:pt x="933" y="76"/>
                </a:lnTo>
                <a:lnTo>
                  <a:pt x="944" y="80"/>
                </a:lnTo>
                <a:lnTo>
                  <a:pt x="928" y="80"/>
                </a:lnTo>
                <a:lnTo>
                  <a:pt x="912" y="80"/>
                </a:lnTo>
                <a:lnTo>
                  <a:pt x="896" y="80"/>
                </a:lnTo>
                <a:cubicBezTo>
                  <a:pt x="888" y="80"/>
                  <a:pt x="880" y="73"/>
                  <a:pt x="880" y="64"/>
                </a:cubicBezTo>
                <a:lnTo>
                  <a:pt x="880" y="48"/>
                </a:lnTo>
                <a:lnTo>
                  <a:pt x="896" y="64"/>
                </a:lnTo>
                <a:lnTo>
                  <a:pt x="880" y="64"/>
                </a:lnTo>
                <a:lnTo>
                  <a:pt x="864" y="64"/>
                </a:lnTo>
                <a:lnTo>
                  <a:pt x="848" y="64"/>
                </a:lnTo>
                <a:lnTo>
                  <a:pt x="832" y="64"/>
                </a:lnTo>
                <a:lnTo>
                  <a:pt x="816" y="64"/>
                </a:lnTo>
                <a:cubicBezTo>
                  <a:pt x="812" y="64"/>
                  <a:pt x="808" y="63"/>
                  <a:pt x="805" y="60"/>
                </a:cubicBezTo>
                <a:lnTo>
                  <a:pt x="789" y="44"/>
                </a:lnTo>
                <a:lnTo>
                  <a:pt x="800" y="48"/>
                </a:lnTo>
                <a:lnTo>
                  <a:pt x="784" y="48"/>
                </a:lnTo>
                <a:lnTo>
                  <a:pt x="768" y="48"/>
                </a:lnTo>
                <a:lnTo>
                  <a:pt x="752" y="48"/>
                </a:lnTo>
                <a:lnTo>
                  <a:pt x="736" y="48"/>
                </a:lnTo>
                <a:lnTo>
                  <a:pt x="720" y="48"/>
                </a:lnTo>
                <a:lnTo>
                  <a:pt x="704" y="48"/>
                </a:lnTo>
                <a:lnTo>
                  <a:pt x="688" y="48"/>
                </a:lnTo>
                <a:lnTo>
                  <a:pt x="672" y="48"/>
                </a:lnTo>
                <a:cubicBezTo>
                  <a:pt x="664" y="48"/>
                  <a:pt x="656" y="41"/>
                  <a:pt x="656" y="32"/>
                </a:cubicBezTo>
                <a:lnTo>
                  <a:pt x="656" y="16"/>
                </a:lnTo>
                <a:lnTo>
                  <a:pt x="672" y="32"/>
                </a:lnTo>
                <a:lnTo>
                  <a:pt x="656" y="32"/>
                </a:lnTo>
                <a:lnTo>
                  <a:pt x="640" y="32"/>
                </a:lnTo>
                <a:lnTo>
                  <a:pt x="624" y="32"/>
                </a:lnTo>
                <a:lnTo>
                  <a:pt x="608" y="32"/>
                </a:lnTo>
                <a:lnTo>
                  <a:pt x="592" y="32"/>
                </a:lnTo>
                <a:lnTo>
                  <a:pt x="576" y="32"/>
                </a:lnTo>
                <a:lnTo>
                  <a:pt x="560" y="32"/>
                </a:lnTo>
                <a:lnTo>
                  <a:pt x="544" y="32"/>
                </a:lnTo>
                <a:lnTo>
                  <a:pt x="528" y="32"/>
                </a:lnTo>
                <a:lnTo>
                  <a:pt x="512" y="32"/>
                </a:lnTo>
                <a:lnTo>
                  <a:pt x="496" y="32"/>
                </a:lnTo>
                <a:lnTo>
                  <a:pt x="480" y="32"/>
                </a:lnTo>
                <a:lnTo>
                  <a:pt x="464" y="32"/>
                </a:lnTo>
                <a:lnTo>
                  <a:pt x="448" y="32"/>
                </a:lnTo>
                <a:lnTo>
                  <a:pt x="432" y="32"/>
                </a:lnTo>
                <a:lnTo>
                  <a:pt x="416" y="32"/>
                </a:lnTo>
                <a:lnTo>
                  <a:pt x="400" y="32"/>
                </a:lnTo>
                <a:lnTo>
                  <a:pt x="384" y="32"/>
                </a:lnTo>
                <a:lnTo>
                  <a:pt x="368" y="32"/>
                </a:lnTo>
                <a:lnTo>
                  <a:pt x="352" y="32"/>
                </a:lnTo>
                <a:lnTo>
                  <a:pt x="336" y="32"/>
                </a:lnTo>
                <a:lnTo>
                  <a:pt x="320" y="32"/>
                </a:lnTo>
                <a:lnTo>
                  <a:pt x="304" y="32"/>
                </a:lnTo>
                <a:lnTo>
                  <a:pt x="288" y="32"/>
                </a:lnTo>
                <a:lnTo>
                  <a:pt x="272" y="32"/>
                </a:lnTo>
                <a:lnTo>
                  <a:pt x="256" y="32"/>
                </a:lnTo>
                <a:lnTo>
                  <a:pt x="240" y="32"/>
                </a:lnTo>
                <a:lnTo>
                  <a:pt x="224" y="32"/>
                </a:lnTo>
                <a:lnTo>
                  <a:pt x="208" y="32"/>
                </a:lnTo>
                <a:lnTo>
                  <a:pt x="192" y="32"/>
                </a:lnTo>
                <a:lnTo>
                  <a:pt x="176" y="32"/>
                </a:lnTo>
                <a:lnTo>
                  <a:pt x="160" y="32"/>
                </a:lnTo>
                <a:lnTo>
                  <a:pt x="144" y="32"/>
                </a:lnTo>
                <a:lnTo>
                  <a:pt x="128" y="32"/>
                </a:lnTo>
                <a:lnTo>
                  <a:pt x="112" y="32"/>
                </a:lnTo>
                <a:lnTo>
                  <a:pt x="96" y="32"/>
                </a:lnTo>
                <a:lnTo>
                  <a:pt x="80" y="32"/>
                </a:lnTo>
                <a:lnTo>
                  <a:pt x="64" y="32"/>
                </a:lnTo>
                <a:lnTo>
                  <a:pt x="48" y="32"/>
                </a:lnTo>
                <a:lnTo>
                  <a:pt x="32" y="32"/>
                </a:lnTo>
                <a:lnTo>
                  <a:pt x="16" y="32"/>
                </a:lnTo>
                <a:cubicBezTo>
                  <a:pt x="8" y="32"/>
                  <a:pt x="0" y="25"/>
                  <a:pt x="0" y="16"/>
                </a:cubicBezTo>
                <a:cubicBezTo>
                  <a:pt x="0" y="8"/>
                  <a:pt x="8" y="0"/>
                  <a:pt x="16" y="0"/>
                </a:cubicBezTo>
                <a:close/>
              </a:path>
            </a:pathLst>
          </a:custGeom>
          <a:solidFill>
            <a:srgbClr val="C0504D"/>
          </a:solidFill>
          <a:ln w="12700" cap="flat">
            <a:solidFill>
              <a:srgbClr val="C0504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1" name="Freeform 15"/>
          <p:cNvSpPr>
            <a:spLocks/>
          </p:cNvSpPr>
          <p:nvPr/>
        </p:nvSpPr>
        <p:spPr bwMode="auto">
          <a:xfrm>
            <a:off x="6002413" y="3919431"/>
            <a:ext cx="2006600" cy="239713"/>
          </a:xfrm>
          <a:custGeom>
            <a:avLst/>
            <a:gdLst>
              <a:gd name="T0" fmla="*/ 48 w 2416"/>
              <a:gd name="T1" fmla="*/ 16 h 288"/>
              <a:gd name="T2" fmla="*/ 128 w 2416"/>
              <a:gd name="T3" fmla="*/ 48 h 288"/>
              <a:gd name="T4" fmla="*/ 188 w 2416"/>
              <a:gd name="T5" fmla="*/ 53 h 288"/>
              <a:gd name="T6" fmla="*/ 256 w 2416"/>
              <a:gd name="T7" fmla="*/ 64 h 288"/>
              <a:gd name="T8" fmla="*/ 304 w 2416"/>
              <a:gd name="T9" fmla="*/ 64 h 288"/>
              <a:gd name="T10" fmla="*/ 368 w 2416"/>
              <a:gd name="T11" fmla="*/ 80 h 288"/>
              <a:gd name="T12" fmla="*/ 416 w 2416"/>
              <a:gd name="T13" fmla="*/ 96 h 288"/>
              <a:gd name="T14" fmla="*/ 508 w 2416"/>
              <a:gd name="T15" fmla="*/ 117 h 288"/>
              <a:gd name="T16" fmla="*/ 576 w 2416"/>
              <a:gd name="T17" fmla="*/ 112 h 288"/>
              <a:gd name="T18" fmla="*/ 640 w 2416"/>
              <a:gd name="T19" fmla="*/ 128 h 288"/>
              <a:gd name="T20" fmla="*/ 720 w 2416"/>
              <a:gd name="T21" fmla="*/ 160 h 288"/>
              <a:gd name="T22" fmla="*/ 784 w 2416"/>
              <a:gd name="T23" fmla="*/ 144 h 288"/>
              <a:gd name="T24" fmla="*/ 832 w 2416"/>
              <a:gd name="T25" fmla="*/ 160 h 288"/>
              <a:gd name="T26" fmla="*/ 928 w 2416"/>
              <a:gd name="T27" fmla="*/ 160 h 288"/>
              <a:gd name="T28" fmla="*/ 992 w 2416"/>
              <a:gd name="T29" fmla="*/ 176 h 288"/>
              <a:gd name="T30" fmla="*/ 1088 w 2416"/>
              <a:gd name="T31" fmla="*/ 176 h 288"/>
              <a:gd name="T32" fmla="*/ 1180 w 2416"/>
              <a:gd name="T33" fmla="*/ 197 h 288"/>
              <a:gd name="T34" fmla="*/ 1248 w 2416"/>
              <a:gd name="T35" fmla="*/ 192 h 288"/>
              <a:gd name="T36" fmla="*/ 1344 w 2416"/>
              <a:gd name="T37" fmla="*/ 192 h 288"/>
              <a:gd name="T38" fmla="*/ 1392 w 2416"/>
              <a:gd name="T39" fmla="*/ 208 h 288"/>
              <a:gd name="T40" fmla="*/ 1488 w 2416"/>
              <a:gd name="T41" fmla="*/ 208 h 288"/>
              <a:gd name="T42" fmla="*/ 1584 w 2416"/>
              <a:gd name="T43" fmla="*/ 208 h 288"/>
              <a:gd name="T44" fmla="*/ 1648 w 2416"/>
              <a:gd name="T45" fmla="*/ 224 h 288"/>
              <a:gd name="T46" fmla="*/ 1744 w 2416"/>
              <a:gd name="T47" fmla="*/ 224 h 288"/>
              <a:gd name="T48" fmla="*/ 1840 w 2416"/>
              <a:gd name="T49" fmla="*/ 224 h 288"/>
              <a:gd name="T50" fmla="*/ 1932 w 2416"/>
              <a:gd name="T51" fmla="*/ 245 h 288"/>
              <a:gd name="T52" fmla="*/ 2000 w 2416"/>
              <a:gd name="T53" fmla="*/ 240 h 288"/>
              <a:gd name="T54" fmla="*/ 2096 w 2416"/>
              <a:gd name="T55" fmla="*/ 240 h 288"/>
              <a:gd name="T56" fmla="*/ 2192 w 2416"/>
              <a:gd name="T57" fmla="*/ 240 h 288"/>
              <a:gd name="T58" fmla="*/ 2288 w 2416"/>
              <a:gd name="T59" fmla="*/ 240 h 288"/>
              <a:gd name="T60" fmla="*/ 2352 w 2416"/>
              <a:gd name="T61" fmla="*/ 256 h 288"/>
              <a:gd name="T62" fmla="*/ 2384 w 2416"/>
              <a:gd name="T63" fmla="*/ 288 h 288"/>
              <a:gd name="T64" fmla="*/ 2293 w 2416"/>
              <a:gd name="T65" fmla="*/ 284 h 288"/>
              <a:gd name="T66" fmla="*/ 2224 w 2416"/>
              <a:gd name="T67" fmla="*/ 272 h 288"/>
              <a:gd name="T68" fmla="*/ 2128 w 2416"/>
              <a:gd name="T69" fmla="*/ 272 h 288"/>
              <a:gd name="T70" fmla="*/ 2032 w 2416"/>
              <a:gd name="T71" fmla="*/ 272 h 288"/>
              <a:gd name="T72" fmla="*/ 1936 w 2416"/>
              <a:gd name="T73" fmla="*/ 272 h 288"/>
              <a:gd name="T74" fmla="*/ 1872 w 2416"/>
              <a:gd name="T75" fmla="*/ 256 h 288"/>
              <a:gd name="T76" fmla="*/ 1776 w 2416"/>
              <a:gd name="T77" fmla="*/ 256 h 288"/>
              <a:gd name="T78" fmla="*/ 1680 w 2416"/>
              <a:gd name="T79" fmla="*/ 256 h 288"/>
              <a:gd name="T80" fmla="*/ 1589 w 2416"/>
              <a:gd name="T81" fmla="*/ 236 h 288"/>
              <a:gd name="T82" fmla="*/ 1520 w 2416"/>
              <a:gd name="T83" fmla="*/ 240 h 288"/>
              <a:gd name="T84" fmla="*/ 1424 w 2416"/>
              <a:gd name="T85" fmla="*/ 240 h 288"/>
              <a:gd name="T86" fmla="*/ 1344 w 2416"/>
              <a:gd name="T87" fmla="*/ 208 h 288"/>
              <a:gd name="T88" fmla="*/ 1280 w 2416"/>
              <a:gd name="T89" fmla="*/ 224 h 288"/>
              <a:gd name="T90" fmla="*/ 1184 w 2416"/>
              <a:gd name="T91" fmla="*/ 224 h 288"/>
              <a:gd name="T92" fmla="*/ 1120 w 2416"/>
              <a:gd name="T93" fmla="*/ 208 h 288"/>
              <a:gd name="T94" fmla="*/ 1024 w 2416"/>
              <a:gd name="T95" fmla="*/ 208 h 288"/>
              <a:gd name="T96" fmla="*/ 960 w 2416"/>
              <a:gd name="T97" fmla="*/ 192 h 288"/>
              <a:gd name="T98" fmla="*/ 864 w 2416"/>
              <a:gd name="T99" fmla="*/ 192 h 288"/>
              <a:gd name="T100" fmla="*/ 816 w 2416"/>
              <a:gd name="T101" fmla="*/ 176 h 288"/>
              <a:gd name="T102" fmla="*/ 720 w 2416"/>
              <a:gd name="T103" fmla="*/ 176 h 288"/>
              <a:gd name="T104" fmla="*/ 672 w 2416"/>
              <a:gd name="T105" fmla="*/ 160 h 288"/>
              <a:gd name="T106" fmla="*/ 581 w 2416"/>
              <a:gd name="T107" fmla="*/ 156 h 288"/>
              <a:gd name="T108" fmla="*/ 512 w 2416"/>
              <a:gd name="T109" fmla="*/ 144 h 288"/>
              <a:gd name="T110" fmla="*/ 448 w 2416"/>
              <a:gd name="T111" fmla="*/ 128 h 288"/>
              <a:gd name="T112" fmla="*/ 400 w 2416"/>
              <a:gd name="T113" fmla="*/ 112 h 288"/>
              <a:gd name="T114" fmla="*/ 309 w 2416"/>
              <a:gd name="T115" fmla="*/ 108 h 288"/>
              <a:gd name="T116" fmla="*/ 240 w 2416"/>
              <a:gd name="T117" fmla="*/ 96 h 288"/>
              <a:gd name="T118" fmla="*/ 192 w 2416"/>
              <a:gd name="T119" fmla="*/ 80 h 288"/>
              <a:gd name="T120" fmla="*/ 128 w 2416"/>
              <a:gd name="T121" fmla="*/ 64 h 288"/>
              <a:gd name="T122" fmla="*/ 80 w 2416"/>
              <a:gd name="T123" fmla="*/ 48 h 288"/>
              <a:gd name="T124" fmla="*/ 32 w 2416"/>
              <a:gd name="T125" fmla="*/ 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16" h="288">
                <a:moveTo>
                  <a:pt x="16" y="0"/>
                </a:moveTo>
                <a:lnTo>
                  <a:pt x="32" y="0"/>
                </a:lnTo>
                <a:lnTo>
                  <a:pt x="48" y="0"/>
                </a:lnTo>
                <a:cubicBezTo>
                  <a:pt x="57" y="0"/>
                  <a:pt x="64" y="8"/>
                  <a:pt x="64" y="16"/>
                </a:cubicBezTo>
                <a:lnTo>
                  <a:pt x="64" y="32"/>
                </a:lnTo>
                <a:lnTo>
                  <a:pt x="48" y="16"/>
                </a:lnTo>
                <a:lnTo>
                  <a:pt x="64" y="16"/>
                </a:lnTo>
                <a:lnTo>
                  <a:pt x="80" y="16"/>
                </a:lnTo>
                <a:lnTo>
                  <a:pt x="96" y="16"/>
                </a:lnTo>
                <a:lnTo>
                  <a:pt x="112" y="16"/>
                </a:lnTo>
                <a:cubicBezTo>
                  <a:pt x="121" y="16"/>
                  <a:pt x="128" y="24"/>
                  <a:pt x="128" y="32"/>
                </a:cubicBezTo>
                <a:lnTo>
                  <a:pt x="128" y="48"/>
                </a:lnTo>
                <a:lnTo>
                  <a:pt x="112" y="32"/>
                </a:lnTo>
                <a:lnTo>
                  <a:pt x="128" y="32"/>
                </a:lnTo>
                <a:lnTo>
                  <a:pt x="144" y="32"/>
                </a:lnTo>
                <a:lnTo>
                  <a:pt x="160" y="32"/>
                </a:lnTo>
                <a:cubicBezTo>
                  <a:pt x="165" y="32"/>
                  <a:pt x="169" y="34"/>
                  <a:pt x="172" y="37"/>
                </a:cubicBezTo>
                <a:lnTo>
                  <a:pt x="188" y="53"/>
                </a:lnTo>
                <a:lnTo>
                  <a:pt x="176" y="48"/>
                </a:lnTo>
                <a:lnTo>
                  <a:pt x="192" y="48"/>
                </a:lnTo>
                <a:lnTo>
                  <a:pt x="208" y="48"/>
                </a:lnTo>
                <a:lnTo>
                  <a:pt x="224" y="48"/>
                </a:lnTo>
                <a:lnTo>
                  <a:pt x="240" y="48"/>
                </a:lnTo>
                <a:cubicBezTo>
                  <a:pt x="249" y="48"/>
                  <a:pt x="256" y="56"/>
                  <a:pt x="256" y="64"/>
                </a:cubicBezTo>
                <a:lnTo>
                  <a:pt x="256" y="80"/>
                </a:lnTo>
                <a:lnTo>
                  <a:pt x="240" y="64"/>
                </a:lnTo>
                <a:lnTo>
                  <a:pt x="256" y="64"/>
                </a:lnTo>
                <a:lnTo>
                  <a:pt x="272" y="64"/>
                </a:lnTo>
                <a:lnTo>
                  <a:pt x="288" y="64"/>
                </a:lnTo>
                <a:lnTo>
                  <a:pt x="304" y="64"/>
                </a:lnTo>
                <a:cubicBezTo>
                  <a:pt x="309" y="64"/>
                  <a:pt x="313" y="66"/>
                  <a:pt x="316" y="69"/>
                </a:cubicBezTo>
                <a:lnTo>
                  <a:pt x="332" y="85"/>
                </a:lnTo>
                <a:lnTo>
                  <a:pt x="320" y="80"/>
                </a:lnTo>
                <a:lnTo>
                  <a:pt x="336" y="80"/>
                </a:lnTo>
                <a:lnTo>
                  <a:pt x="352" y="80"/>
                </a:lnTo>
                <a:lnTo>
                  <a:pt x="368" y="80"/>
                </a:lnTo>
                <a:lnTo>
                  <a:pt x="384" y="80"/>
                </a:lnTo>
                <a:lnTo>
                  <a:pt x="400" y="80"/>
                </a:lnTo>
                <a:cubicBezTo>
                  <a:pt x="409" y="80"/>
                  <a:pt x="416" y="88"/>
                  <a:pt x="416" y="96"/>
                </a:cubicBezTo>
                <a:lnTo>
                  <a:pt x="416" y="112"/>
                </a:lnTo>
                <a:lnTo>
                  <a:pt x="400" y="96"/>
                </a:lnTo>
                <a:lnTo>
                  <a:pt x="416" y="96"/>
                </a:lnTo>
                <a:lnTo>
                  <a:pt x="432" y="96"/>
                </a:lnTo>
                <a:lnTo>
                  <a:pt x="448" y="96"/>
                </a:lnTo>
                <a:lnTo>
                  <a:pt x="464" y="96"/>
                </a:lnTo>
                <a:lnTo>
                  <a:pt x="480" y="96"/>
                </a:lnTo>
                <a:cubicBezTo>
                  <a:pt x="485" y="96"/>
                  <a:pt x="489" y="98"/>
                  <a:pt x="492" y="101"/>
                </a:cubicBezTo>
                <a:lnTo>
                  <a:pt x="508" y="117"/>
                </a:lnTo>
                <a:lnTo>
                  <a:pt x="496" y="112"/>
                </a:lnTo>
                <a:lnTo>
                  <a:pt x="512" y="112"/>
                </a:lnTo>
                <a:lnTo>
                  <a:pt x="528" y="112"/>
                </a:lnTo>
                <a:lnTo>
                  <a:pt x="544" y="112"/>
                </a:lnTo>
                <a:lnTo>
                  <a:pt x="560" y="112"/>
                </a:lnTo>
                <a:lnTo>
                  <a:pt x="576" y="112"/>
                </a:lnTo>
                <a:cubicBezTo>
                  <a:pt x="581" y="112"/>
                  <a:pt x="585" y="114"/>
                  <a:pt x="588" y="117"/>
                </a:cubicBezTo>
                <a:lnTo>
                  <a:pt x="604" y="133"/>
                </a:lnTo>
                <a:lnTo>
                  <a:pt x="592" y="128"/>
                </a:lnTo>
                <a:lnTo>
                  <a:pt x="608" y="128"/>
                </a:lnTo>
                <a:lnTo>
                  <a:pt x="624" y="128"/>
                </a:lnTo>
                <a:lnTo>
                  <a:pt x="640" y="128"/>
                </a:lnTo>
                <a:lnTo>
                  <a:pt x="656" y="128"/>
                </a:lnTo>
                <a:lnTo>
                  <a:pt x="672" y="128"/>
                </a:lnTo>
                <a:lnTo>
                  <a:pt x="688" y="128"/>
                </a:lnTo>
                <a:lnTo>
                  <a:pt x="704" y="128"/>
                </a:lnTo>
                <a:cubicBezTo>
                  <a:pt x="713" y="128"/>
                  <a:pt x="720" y="136"/>
                  <a:pt x="720" y="144"/>
                </a:cubicBezTo>
                <a:lnTo>
                  <a:pt x="720" y="160"/>
                </a:lnTo>
                <a:lnTo>
                  <a:pt x="704" y="144"/>
                </a:lnTo>
                <a:lnTo>
                  <a:pt x="720" y="144"/>
                </a:lnTo>
                <a:lnTo>
                  <a:pt x="736" y="144"/>
                </a:lnTo>
                <a:lnTo>
                  <a:pt x="752" y="144"/>
                </a:lnTo>
                <a:lnTo>
                  <a:pt x="768" y="144"/>
                </a:lnTo>
                <a:lnTo>
                  <a:pt x="784" y="144"/>
                </a:lnTo>
                <a:lnTo>
                  <a:pt x="800" y="144"/>
                </a:lnTo>
                <a:lnTo>
                  <a:pt x="816" y="144"/>
                </a:lnTo>
                <a:lnTo>
                  <a:pt x="832" y="144"/>
                </a:lnTo>
                <a:cubicBezTo>
                  <a:pt x="841" y="144"/>
                  <a:pt x="848" y="152"/>
                  <a:pt x="848" y="160"/>
                </a:cubicBezTo>
                <a:lnTo>
                  <a:pt x="848" y="176"/>
                </a:lnTo>
                <a:lnTo>
                  <a:pt x="832" y="160"/>
                </a:lnTo>
                <a:lnTo>
                  <a:pt x="848" y="160"/>
                </a:lnTo>
                <a:lnTo>
                  <a:pt x="864" y="160"/>
                </a:lnTo>
                <a:lnTo>
                  <a:pt x="880" y="160"/>
                </a:lnTo>
                <a:lnTo>
                  <a:pt x="896" y="160"/>
                </a:lnTo>
                <a:lnTo>
                  <a:pt x="912" y="160"/>
                </a:lnTo>
                <a:lnTo>
                  <a:pt x="928" y="160"/>
                </a:lnTo>
                <a:lnTo>
                  <a:pt x="944" y="160"/>
                </a:lnTo>
                <a:lnTo>
                  <a:pt x="960" y="160"/>
                </a:lnTo>
                <a:lnTo>
                  <a:pt x="976" y="160"/>
                </a:lnTo>
                <a:cubicBezTo>
                  <a:pt x="981" y="160"/>
                  <a:pt x="985" y="162"/>
                  <a:pt x="988" y="165"/>
                </a:cubicBezTo>
                <a:lnTo>
                  <a:pt x="1004" y="181"/>
                </a:lnTo>
                <a:lnTo>
                  <a:pt x="992" y="176"/>
                </a:lnTo>
                <a:lnTo>
                  <a:pt x="1008" y="176"/>
                </a:lnTo>
                <a:lnTo>
                  <a:pt x="1024" y="176"/>
                </a:lnTo>
                <a:lnTo>
                  <a:pt x="1040" y="176"/>
                </a:lnTo>
                <a:lnTo>
                  <a:pt x="1056" y="176"/>
                </a:lnTo>
                <a:lnTo>
                  <a:pt x="1072" y="176"/>
                </a:lnTo>
                <a:lnTo>
                  <a:pt x="1088" y="176"/>
                </a:lnTo>
                <a:lnTo>
                  <a:pt x="1104" y="176"/>
                </a:lnTo>
                <a:lnTo>
                  <a:pt x="1120" y="176"/>
                </a:lnTo>
                <a:lnTo>
                  <a:pt x="1136" y="176"/>
                </a:lnTo>
                <a:lnTo>
                  <a:pt x="1152" y="176"/>
                </a:lnTo>
                <a:cubicBezTo>
                  <a:pt x="1157" y="176"/>
                  <a:pt x="1161" y="178"/>
                  <a:pt x="1164" y="181"/>
                </a:cubicBezTo>
                <a:lnTo>
                  <a:pt x="1180" y="197"/>
                </a:lnTo>
                <a:lnTo>
                  <a:pt x="1168" y="192"/>
                </a:lnTo>
                <a:lnTo>
                  <a:pt x="1184" y="192"/>
                </a:lnTo>
                <a:lnTo>
                  <a:pt x="1200" y="192"/>
                </a:lnTo>
                <a:lnTo>
                  <a:pt x="1216" y="192"/>
                </a:lnTo>
                <a:lnTo>
                  <a:pt x="1232" y="192"/>
                </a:lnTo>
                <a:lnTo>
                  <a:pt x="1248" y="192"/>
                </a:lnTo>
                <a:lnTo>
                  <a:pt x="1264" y="192"/>
                </a:lnTo>
                <a:lnTo>
                  <a:pt x="1280" y="192"/>
                </a:lnTo>
                <a:lnTo>
                  <a:pt x="1296" y="192"/>
                </a:lnTo>
                <a:lnTo>
                  <a:pt x="1312" y="192"/>
                </a:lnTo>
                <a:lnTo>
                  <a:pt x="1328" y="192"/>
                </a:lnTo>
                <a:lnTo>
                  <a:pt x="1344" y="192"/>
                </a:lnTo>
                <a:lnTo>
                  <a:pt x="1360" y="192"/>
                </a:lnTo>
                <a:cubicBezTo>
                  <a:pt x="1369" y="192"/>
                  <a:pt x="1376" y="200"/>
                  <a:pt x="1376" y="208"/>
                </a:cubicBezTo>
                <a:lnTo>
                  <a:pt x="1376" y="224"/>
                </a:lnTo>
                <a:lnTo>
                  <a:pt x="1360" y="208"/>
                </a:lnTo>
                <a:lnTo>
                  <a:pt x="1376" y="208"/>
                </a:lnTo>
                <a:lnTo>
                  <a:pt x="1392" y="208"/>
                </a:lnTo>
                <a:lnTo>
                  <a:pt x="1408" y="208"/>
                </a:lnTo>
                <a:lnTo>
                  <a:pt x="1424" y="208"/>
                </a:lnTo>
                <a:lnTo>
                  <a:pt x="1440" y="208"/>
                </a:lnTo>
                <a:lnTo>
                  <a:pt x="1456" y="208"/>
                </a:lnTo>
                <a:lnTo>
                  <a:pt x="1472" y="208"/>
                </a:lnTo>
                <a:lnTo>
                  <a:pt x="1488" y="208"/>
                </a:lnTo>
                <a:lnTo>
                  <a:pt x="1504" y="208"/>
                </a:lnTo>
                <a:lnTo>
                  <a:pt x="1520" y="208"/>
                </a:lnTo>
                <a:lnTo>
                  <a:pt x="1536" y="208"/>
                </a:lnTo>
                <a:lnTo>
                  <a:pt x="1552" y="208"/>
                </a:lnTo>
                <a:lnTo>
                  <a:pt x="1568" y="208"/>
                </a:lnTo>
                <a:lnTo>
                  <a:pt x="1584" y="208"/>
                </a:lnTo>
                <a:lnTo>
                  <a:pt x="1600" y="208"/>
                </a:lnTo>
                <a:cubicBezTo>
                  <a:pt x="1605" y="208"/>
                  <a:pt x="1609" y="210"/>
                  <a:pt x="1612" y="213"/>
                </a:cubicBezTo>
                <a:lnTo>
                  <a:pt x="1628" y="229"/>
                </a:lnTo>
                <a:lnTo>
                  <a:pt x="1616" y="224"/>
                </a:lnTo>
                <a:lnTo>
                  <a:pt x="1632" y="224"/>
                </a:lnTo>
                <a:lnTo>
                  <a:pt x="1648" y="224"/>
                </a:lnTo>
                <a:lnTo>
                  <a:pt x="1664" y="224"/>
                </a:lnTo>
                <a:lnTo>
                  <a:pt x="1680" y="224"/>
                </a:lnTo>
                <a:lnTo>
                  <a:pt x="1696" y="224"/>
                </a:lnTo>
                <a:lnTo>
                  <a:pt x="1712" y="224"/>
                </a:lnTo>
                <a:lnTo>
                  <a:pt x="1728" y="224"/>
                </a:lnTo>
                <a:lnTo>
                  <a:pt x="1744" y="224"/>
                </a:lnTo>
                <a:lnTo>
                  <a:pt x="1760" y="224"/>
                </a:lnTo>
                <a:lnTo>
                  <a:pt x="1776" y="224"/>
                </a:lnTo>
                <a:lnTo>
                  <a:pt x="1792" y="224"/>
                </a:lnTo>
                <a:lnTo>
                  <a:pt x="1808" y="224"/>
                </a:lnTo>
                <a:lnTo>
                  <a:pt x="1824" y="224"/>
                </a:lnTo>
                <a:lnTo>
                  <a:pt x="1840" y="224"/>
                </a:lnTo>
                <a:lnTo>
                  <a:pt x="1856" y="224"/>
                </a:lnTo>
                <a:lnTo>
                  <a:pt x="1872" y="224"/>
                </a:lnTo>
                <a:lnTo>
                  <a:pt x="1888" y="224"/>
                </a:lnTo>
                <a:lnTo>
                  <a:pt x="1904" y="224"/>
                </a:lnTo>
                <a:cubicBezTo>
                  <a:pt x="1909" y="224"/>
                  <a:pt x="1913" y="226"/>
                  <a:pt x="1916" y="229"/>
                </a:cubicBezTo>
                <a:lnTo>
                  <a:pt x="1932" y="245"/>
                </a:lnTo>
                <a:lnTo>
                  <a:pt x="1920" y="240"/>
                </a:lnTo>
                <a:lnTo>
                  <a:pt x="1936" y="240"/>
                </a:lnTo>
                <a:lnTo>
                  <a:pt x="1952" y="240"/>
                </a:lnTo>
                <a:lnTo>
                  <a:pt x="1968" y="240"/>
                </a:lnTo>
                <a:lnTo>
                  <a:pt x="1984" y="240"/>
                </a:lnTo>
                <a:lnTo>
                  <a:pt x="2000" y="240"/>
                </a:lnTo>
                <a:lnTo>
                  <a:pt x="2016" y="240"/>
                </a:lnTo>
                <a:lnTo>
                  <a:pt x="2032" y="240"/>
                </a:lnTo>
                <a:lnTo>
                  <a:pt x="2048" y="240"/>
                </a:lnTo>
                <a:lnTo>
                  <a:pt x="2064" y="240"/>
                </a:lnTo>
                <a:lnTo>
                  <a:pt x="2080" y="240"/>
                </a:lnTo>
                <a:lnTo>
                  <a:pt x="2096" y="240"/>
                </a:lnTo>
                <a:lnTo>
                  <a:pt x="2112" y="240"/>
                </a:lnTo>
                <a:lnTo>
                  <a:pt x="2128" y="240"/>
                </a:lnTo>
                <a:lnTo>
                  <a:pt x="2144" y="240"/>
                </a:lnTo>
                <a:lnTo>
                  <a:pt x="2160" y="240"/>
                </a:lnTo>
                <a:lnTo>
                  <a:pt x="2176" y="240"/>
                </a:lnTo>
                <a:lnTo>
                  <a:pt x="2192" y="240"/>
                </a:lnTo>
                <a:lnTo>
                  <a:pt x="2208" y="240"/>
                </a:lnTo>
                <a:lnTo>
                  <a:pt x="2224" y="240"/>
                </a:lnTo>
                <a:lnTo>
                  <a:pt x="2240" y="240"/>
                </a:lnTo>
                <a:lnTo>
                  <a:pt x="2256" y="240"/>
                </a:lnTo>
                <a:lnTo>
                  <a:pt x="2272" y="240"/>
                </a:lnTo>
                <a:lnTo>
                  <a:pt x="2288" y="240"/>
                </a:lnTo>
                <a:cubicBezTo>
                  <a:pt x="2293" y="240"/>
                  <a:pt x="2297" y="242"/>
                  <a:pt x="2300" y="245"/>
                </a:cubicBezTo>
                <a:lnTo>
                  <a:pt x="2316" y="261"/>
                </a:lnTo>
                <a:lnTo>
                  <a:pt x="2304" y="256"/>
                </a:lnTo>
                <a:lnTo>
                  <a:pt x="2320" y="256"/>
                </a:lnTo>
                <a:lnTo>
                  <a:pt x="2336" y="256"/>
                </a:lnTo>
                <a:lnTo>
                  <a:pt x="2352" y="256"/>
                </a:lnTo>
                <a:lnTo>
                  <a:pt x="2368" y="256"/>
                </a:lnTo>
                <a:lnTo>
                  <a:pt x="2384" y="256"/>
                </a:lnTo>
                <a:lnTo>
                  <a:pt x="2400" y="256"/>
                </a:lnTo>
                <a:cubicBezTo>
                  <a:pt x="2409" y="256"/>
                  <a:pt x="2416" y="264"/>
                  <a:pt x="2416" y="272"/>
                </a:cubicBezTo>
                <a:cubicBezTo>
                  <a:pt x="2416" y="281"/>
                  <a:pt x="2409" y="288"/>
                  <a:pt x="2400" y="288"/>
                </a:cubicBezTo>
                <a:lnTo>
                  <a:pt x="2384" y="288"/>
                </a:lnTo>
                <a:lnTo>
                  <a:pt x="2368" y="288"/>
                </a:lnTo>
                <a:lnTo>
                  <a:pt x="2352" y="288"/>
                </a:lnTo>
                <a:lnTo>
                  <a:pt x="2336" y="288"/>
                </a:lnTo>
                <a:lnTo>
                  <a:pt x="2320" y="288"/>
                </a:lnTo>
                <a:lnTo>
                  <a:pt x="2304" y="288"/>
                </a:lnTo>
                <a:cubicBezTo>
                  <a:pt x="2300" y="288"/>
                  <a:pt x="2296" y="287"/>
                  <a:pt x="2293" y="284"/>
                </a:cubicBezTo>
                <a:lnTo>
                  <a:pt x="2277" y="268"/>
                </a:lnTo>
                <a:lnTo>
                  <a:pt x="2288" y="272"/>
                </a:lnTo>
                <a:lnTo>
                  <a:pt x="2272" y="272"/>
                </a:lnTo>
                <a:lnTo>
                  <a:pt x="2256" y="272"/>
                </a:lnTo>
                <a:lnTo>
                  <a:pt x="2240" y="272"/>
                </a:lnTo>
                <a:lnTo>
                  <a:pt x="2224" y="272"/>
                </a:lnTo>
                <a:lnTo>
                  <a:pt x="2208" y="272"/>
                </a:lnTo>
                <a:lnTo>
                  <a:pt x="2192" y="272"/>
                </a:lnTo>
                <a:lnTo>
                  <a:pt x="2176" y="272"/>
                </a:lnTo>
                <a:lnTo>
                  <a:pt x="2160" y="272"/>
                </a:lnTo>
                <a:lnTo>
                  <a:pt x="2144" y="272"/>
                </a:lnTo>
                <a:lnTo>
                  <a:pt x="2128" y="272"/>
                </a:lnTo>
                <a:lnTo>
                  <a:pt x="2112" y="272"/>
                </a:lnTo>
                <a:lnTo>
                  <a:pt x="2096" y="272"/>
                </a:lnTo>
                <a:lnTo>
                  <a:pt x="2080" y="272"/>
                </a:lnTo>
                <a:lnTo>
                  <a:pt x="2064" y="272"/>
                </a:lnTo>
                <a:lnTo>
                  <a:pt x="2048" y="272"/>
                </a:lnTo>
                <a:lnTo>
                  <a:pt x="2032" y="272"/>
                </a:lnTo>
                <a:lnTo>
                  <a:pt x="2016" y="272"/>
                </a:lnTo>
                <a:lnTo>
                  <a:pt x="2000" y="272"/>
                </a:lnTo>
                <a:lnTo>
                  <a:pt x="1984" y="272"/>
                </a:lnTo>
                <a:lnTo>
                  <a:pt x="1968" y="272"/>
                </a:lnTo>
                <a:lnTo>
                  <a:pt x="1952" y="272"/>
                </a:lnTo>
                <a:lnTo>
                  <a:pt x="1936" y="272"/>
                </a:lnTo>
                <a:lnTo>
                  <a:pt x="1920" y="272"/>
                </a:lnTo>
                <a:cubicBezTo>
                  <a:pt x="1916" y="272"/>
                  <a:pt x="1912" y="271"/>
                  <a:pt x="1909" y="268"/>
                </a:cubicBezTo>
                <a:lnTo>
                  <a:pt x="1893" y="252"/>
                </a:lnTo>
                <a:lnTo>
                  <a:pt x="1904" y="256"/>
                </a:lnTo>
                <a:lnTo>
                  <a:pt x="1888" y="256"/>
                </a:lnTo>
                <a:lnTo>
                  <a:pt x="1872" y="256"/>
                </a:lnTo>
                <a:lnTo>
                  <a:pt x="1856" y="256"/>
                </a:lnTo>
                <a:lnTo>
                  <a:pt x="1840" y="256"/>
                </a:lnTo>
                <a:lnTo>
                  <a:pt x="1824" y="256"/>
                </a:lnTo>
                <a:lnTo>
                  <a:pt x="1808" y="256"/>
                </a:lnTo>
                <a:lnTo>
                  <a:pt x="1792" y="256"/>
                </a:lnTo>
                <a:lnTo>
                  <a:pt x="1776" y="256"/>
                </a:lnTo>
                <a:lnTo>
                  <a:pt x="1760" y="256"/>
                </a:lnTo>
                <a:lnTo>
                  <a:pt x="1744" y="256"/>
                </a:lnTo>
                <a:lnTo>
                  <a:pt x="1728" y="256"/>
                </a:lnTo>
                <a:lnTo>
                  <a:pt x="1712" y="256"/>
                </a:lnTo>
                <a:lnTo>
                  <a:pt x="1696" y="256"/>
                </a:lnTo>
                <a:lnTo>
                  <a:pt x="1680" y="256"/>
                </a:lnTo>
                <a:lnTo>
                  <a:pt x="1664" y="256"/>
                </a:lnTo>
                <a:lnTo>
                  <a:pt x="1648" y="256"/>
                </a:lnTo>
                <a:lnTo>
                  <a:pt x="1632" y="256"/>
                </a:lnTo>
                <a:lnTo>
                  <a:pt x="1616" y="256"/>
                </a:lnTo>
                <a:cubicBezTo>
                  <a:pt x="1612" y="256"/>
                  <a:pt x="1608" y="255"/>
                  <a:pt x="1605" y="252"/>
                </a:cubicBezTo>
                <a:lnTo>
                  <a:pt x="1589" y="236"/>
                </a:lnTo>
                <a:lnTo>
                  <a:pt x="1600" y="240"/>
                </a:lnTo>
                <a:lnTo>
                  <a:pt x="1584" y="240"/>
                </a:lnTo>
                <a:lnTo>
                  <a:pt x="1568" y="240"/>
                </a:lnTo>
                <a:lnTo>
                  <a:pt x="1552" y="240"/>
                </a:lnTo>
                <a:lnTo>
                  <a:pt x="1536" y="240"/>
                </a:lnTo>
                <a:lnTo>
                  <a:pt x="1520" y="240"/>
                </a:lnTo>
                <a:lnTo>
                  <a:pt x="1504" y="240"/>
                </a:lnTo>
                <a:lnTo>
                  <a:pt x="1488" y="240"/>
                </a:lnTo>
                <a:lnTo>
                  <a:pt x="1472" y="240"/>
                </a:lnTo>
                <a:lnTo>
                  <a:pt x="1456" y="240"/>
                </a:lnTo>
                <a:lnTo>
                  <a:pt x="1440" y="240"/>
                </a:lnTo>
                <a:lnTo>
                  <a:pt x="1424" y="240"/>
                </a:lnTo>
                <a:lnTo>
                  <a:pt x="1408" y="240"/>
                </a:lnTo>
                <a:lnTo>
                  <a:pt x="1392" y="240"/>
                </a:lnTo>
                <a:lnTo>
                  <a:pt x="1376" y="240"/>
                </a:lnTo>
                <a:lnTo>
                  <a:pt x="1360" y="240"/>
                </a:lnTo>
                <a:cubicBezTo>
                  <a:pt x="1352" y="240"/>
                  <a:pt x="1344" y="233"/>
                  <a:pt x="1344" y="224"/>
                </a:cubicBezTo>
                <a:lnTo>
                  <a:pt x="1344" y="208"/>
                </a:lnTo>
                <a:lnTo>
                  <a:pt x="1360" y="224"/>
                </a:lnTo>
                <a:lnTo>
                  <a:pt x="1344" y="224"/>
                </a:lnTo>
                <a:lnTo>
                  <a:pt x="1328" y="224"/>
                </a:lnTo>
                <a:lnTo>
                  <a:pt x="1312" y="224"/>
                </a:lnTo>
                <a:lnTo>
                  <a:pt x="1296" y="224"/>
                </a:lnTo>
                <a:lnTo>
                  <a:pt x="1280" y="224"/>
                </a:lnTo>
                <a:lnTo>
                  <a:pt x="1264" y="224"/>
                </a:lnTo>
                <a:lnTo>
                  <a:pt x="1248" y="224"/>
                </a:lnTo>
                <a:lnTo>
                  <a:pt x="1232" y="224"/>
                </a:lnTo>
                <a:lnTo>
                  <a:pt x="1216" y="224"/>
                </a:lnTo>
                <a:lnTo>
                  <a:pt x="1200" y="224"/>
                </a:lnTo>
                <a:lnTo>
                  <a:pt x="1184" y="224"/>
                </a:lnTo>
                <a:lnTo>
                  <a:pt x="1168" y="224"/>
                </a:lnTo>
                <a:cubicBezTo>
                  <a:pt x="1164" y="224"/>
                  <a:pt x="1160" y="223"/>
                  <a:pt x="1157" y="220"/>
                </a:cubicBezTo>
                <a:lnTo>
                  <a:pt x="1141" y="204"/>
                </a:lnTo>
                <a:lnTo>
                  <a:pt x="1152" y="208"/>
                </a:lnTo>
                <a:lnTo>
                  <a:pt x="1136" y="208"/>
                </a:lnTo>
                <a:lnTo>
                  <a:pt x="1120" y="208"/>
                </a:lnTo>
                <a:lnTo>
                  <a:pt x="1104" y="208"/>
                </a:lnTo>
                <a:lnTo>
                  <a:pt x="1088" y="208"/>
                </a:lnTo>
                <a:lnTo>
                  <a:pt x="1072" y="208"/>
                </a:lnTo>
                <a:lnTo>
                  <a:pt x="1056" y="208"/>
                </a:lnTo>
                <a:lnTo>
                  <a:pt x="1040" y="208"/>
                </a:lnTo>
                <a:lnTo>
                  <a:pt x="1024" y="208"/>
                </a:lnTo>
                <a:lnTo>
                  <a:pt x="1008" y="208"/>
                </a:lnTo>
                <a:lnTo>
                  <a:pt x="992" y="208"/>
                </a:lnTo>
                <a:cubicBezTo>
                  <a:pt x="988" y="208"/>
                  <a:pt x="984" y="207"/>
                  <a:pt x="981" y="204"/>
                </a:cubicBezTo>
                <a:lnTo>
                  <a:pt x="965" y="188"/>
                </a:lnTo>
                <a:lnTo>
                  <a:pt x="976" y="192"/>
                </a:lnTo>
                <a:lnTo>
                  <a:pt x="960" y="192"/>
                </a:lnTo>
                <a:lnTo>
                  <a:pt x="944" y="192"/>
                </a:lnTo>
                <a:lnTo>
                  <a:pt x="928" y="192"/>
                </a:lnTo>
                <a:lnTo>
                  <a:pt x="912" y="192"/>
                </a:lnTo>
                <a:lnTo>
                  <a:pt x="896" y="192"/>
                </a:lnTo>
                <a:lnTo>
                  <a:pt x="880" y="192"/>
                </a:lnTo>
                <a:lnTo>
                  <a:pt x="864" y="192"/>
                </a:lnTo>
                <a:lnTo>
                  <a:pt x="848" y="192"/>
                </a:lnTo>
                <a:lnTo>
                  <a:pt x="832" y="192"/>
                </a:lnTo>
                <a:cubicBezTo>
                  <a:pt x="824" y="192"/>
                  <a:pt x="816" y="185"/>
                  <a:pt x="816" y="176"/>
                </a:cubicBezTo>
                <a:lnTo>
                  <a:pt x="816" y="160"/>
                </a:lnTo>
                <a:lnTo>
                  <a:pt x="832" y="176"/>
                </a:lnTo>
                <a:lnTo>
                  <a:pt x="816" y="176"/>
                </a:lnTo>
                <a:lnTo>
                  <a:pt x="800" y="176"/>
                </a:lnTo>
                <a:lnTo>
                  <a:pt x="784" y="176"/>
                </a:lnTo>
                <a:lnTo>
                  <a:pt x="768" y="176"/>
                </a:lnTo>
                <a:lnTo>
                  <a:pt x="752" y="176"/>
                </a:lnTo>
                <a:lnTo>
                  <a:pt x="736" y="176"/>
                </a:lnTo>
                <a:lnTo>
                  <a:pt x="720" y="176"/>
                </a:lnTo>
                <a:lnTo>
                  <a:pt x="704" y="176"/>
                </a:lnTo>
                <a:cubicBezTo>
                  <a:pt x="696" y="176"/>
                  <a:pt x="688" y="169"/>
                  <a:pt x="688" y="160"/>
                </a:cubicBezTo>
                <a:lnTo>
                  <a:pt x="688" y="144"/>
                </a:lnTo>
                <a:lnTo>
                  <a:pt x="704" y="160"/>
                </a:lnTo>
                <a:lnTo>
                  <a:pt x="688" y="160"/>
                </a:lnTo>
                <a:lnTo>
                  <a:pt x="672" y="160"/>
                </a:lnTo>
                <a:lnTo>
                  <a:pt x="656" y="160"/>
                </a:lnTo>
                <a:lnTo>
                  <a:pt x="640" y="160"/>
                </a:lnTo>
                <a:lnTo>
                  <a:pt x="624" y="160"/>
                </a:lnTo>
                <a:lnTo>
                  <a:pt x="608" y="160"/>
                </a:lnTo>
                <a:lnTo>
                  <a:pt x="592" y="160"/>
                </a:lnTo>
                <a:cubicBezTo>
                  <a:pt x="588" y="160"/>
                  <a:pt x="584" y="159"/>
                  <a:pt x="581" y="156"/>
                </a:cubicBezTo>
                <a:lnTo>
                  <a:pt x="565" y="140"/>
                </a:lnTo>
                <a:lnTo>
                  <a:pt x="576" y="144"/>
                </a:lnTo>
                <a:lnTo>
                  <a:pt x="560" y="144"/>
                </a:lnTo>
                <a:lnTo>
                  <a:pt x="544" y="144"/>
                </a:lnTo>
                <a:lnTo>
                  <a:pt x="528" y="144"/>
                </a:lnTo>
                <a:lnTo>
                  <a:pt x="512" y="144"/>
                </a:lnTo>
                <a:lnTo>
                  <a:pt x="496" y="144"/>
                </a:lnTo>
                <a:cubicBezTo>
                  <a:pt x="492" y="144"/>
                  <a:pt x="488" y="143"/>
                  <a:pt x="485" y="140"/>
                </a:cubicBezTo>
                <a:lnTo>
                  <a:pt x="469" y="124"/>
                </a:lnTo>
                <a:lnTo>
                  <a:pt x="480" y="128"/>
                </a:lnTo>
                <a:lnTo>
                  <a:pt x="464" y="128"/>
                </a:lnTo>
                <a:lnTo>
                  <a:pt x="448" y="128"/>
                </a:lnTo>
                <a:lnTo>
                  <a:pt x="432" y="128"/>
                </a:lnTo>
                <a:lnTo>
                  <a:pt x="416" y="128"/>
                </a:lnTo>
                <a:lnTo>
                  <a:pt x="400" y="128"/>
                </a:lnTo>
                <a:cubicBezTo>
                  <a:pt x="392" y="128"/>
                  <a:pt x="384" y="121"/>
                  <a:pt x="384" y="112"/>
                </a:cubicBezTo>
                <a:lnTo>
                  <a:pt x="384" y="96"/>
                </a:lnTo>
                <a:lnTo>
                  <a:pt x="400" y="112"/>
                </a:lnTo>
                <a:lnTo>
                  <a:pt x="384" y="112"/>
                </a:lnTo>
                <a:lnTo>
                  <a:pt x="368" y="112"/>
                </a:lnTo>
                <a:lnTo>
                  <a:pt x="352" y="112"/>
                </a:lnTo>
                <a:lnTo>
                  <a:pt x="336" y="112"/>
                </a:lnTo>
                <a:lnTo>
                  <a:pt x="320" y="112"/>
                </a:lnTo>
                <a:cubicBezTo>
                  <a:pt x="316" y="112"/>
                  <a:pt x="312" y="111"/>
                  <a:pt x="309" y="108"/>
                </a:cubicBezTo>
                <a:lnTo>
                  <a:pt x="293" y="92"/>
                </a:lnTo>
                <a:lnTo>
                  <a:pt x="304" y="96"/>
                </a:lnTo>
                <a:lnTo>
                  <a:pt x="288" y="96"/>
                </a:lnTo>
                <a:lnTo>
                  <a:pt x="272" y="96"/>
                </a:lnTo>
                <a:lnTo>
                  <a:pt x="256" y="96"/>
                </a:lnTo>
                <a:lnTo>
                  <a:pt x="240" y="96"/>
                </a:lnTo>
                <a:cubicBezTo>
                  <a:pt x="232" y="96"/>
                  <a:pt x="224" y="89"/>
                  <a:pt x="224" y="80"/>
                </a:cubicBezTo>
                <a:lnTo>
                  <a:pt x="224" y="64"/>
                </a:lnTo>
                <a:lnTo>
                  <a:pt x="240" y="80"/>
                </a:lnTo>
                <a:lnTo>
                  <a:pt x="224" y="80"/>
                </a:lnTo>
                <a:lnTo>
                  <a:pt x="208" y="80"/>
                </a:lnTo>
                <a:lnTo>
                  <a:pt x="192" y="80"/>
                </a:lnTo>
                <a:lnTo>
                  <a:pt x="176" y="80"/>
                </a:lnTo>
                <a:cubicBezTo>
                  <a:pt x="172" y="80"/>
                  <a:pt x="168" y="79"/>
                  <a:pt x="165" y="76"/>
                </a:cubicBezTo>
                <a:lnTo>
                  <a:pt x="149" y="60"/>
                </a:lnTo>
                <a:lnTo>
                  <a:pt x="160" y="64"/>
                </a:lnTo>
                <a:lnTo>
                  <a:pt x="144" y="64"/>
                </a:lnTo>
                <a:lnTo>
                  <a:pt x="128" y="64"/>
                </a:lnTo>
                <a:lnTo>
                  <a:pt x="112" y="64"/>
                </a:lnTo>
                <a:cubicBezTo>
                  <a:pt x="104" y="64"/>
                  <a:pt x="96" y="57"/>
                  <a:pt x="96" y="48"/>
                </a:cubicBezTo>
                <a:lnTo>
                  <a:pt x="96" y="32"/>
                </a:lnTo>
                <a:lnTo>
                  <a:pt x="112" y="48"/>
                </a:lnTo>
                <a:lnTo>
                  <a:pt x="96" y="48"/>
                </a:lnTo>
                <a:lnTo>
                  <a:pt x="80" y="48"/>
                </a:lnTo>
                <a:lnTo>
                  <a:pt x="64" y="48"/>
                </a:lnTo>
                <a:lnTo>
                  <a:pt x="48" y="48"/>
                </a:lnTo>
                <a:cubicBezTo>
                  <a:pt x="40" y="48"/>
                  <a:pt x="32" y="41"/>
                  <a:pt x="32" y="32"/>
                </a:cubicBezTo>
                <a:lnTo>
                  <a:pt x="32" y="16"/>
                </a:lnTo>
                <a:lnTo>
                  <a:pt x="48" y="32"/>
                </a:lnTo>
                <a:lnTo>
                  <a:pt x="32" y="32"/>
                </a:lnTo>
                <a:lnTo>
                  <a:pt x="16" y="32"/>
                </a:lnTo>
                <a:cubicBezTo>
                  <a:pt x="8" y="32"/>
                  <a:pt x="0" y="25"/>
                  <a:pt x="0" y="16"/>
                </a:cubicBezTo>
                <a:cubicBezTo>
                  <a:pt x="0" y="8"/>
                  <a:pt x="8" y="0"/>
                  <a:pt x="16" y="0"/>
                </a:cubicBezTo>
                <a:close/>
              </a:path>
            </a:pathLst>
          </a:custGeom>
          <a:solidFill>
            <a:srgbClr val="C0504D"/>
          </a:solidFill>
          <a:ln w="12700" cap="flat">
            <a:solidFill>
              <a:srgbClr val="C0504D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2" name="Rectangle 16"/>
          <p:cNvSpPr>
            <a:spLocks noChangeArrowheads="1"/>
          </p:cNvSpPr>
          <p:nvPr/>
        </p:nvSpPr>
        <p:spPr bwMode="auto">
          <a:xfrm>
            <a:off x="876226" y="5689494"/>
            <a:ext cx="1731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endParaRPr kumimoji="0" lang="ja-JP" altLang="ja-JP" sz="3200" b="1" i="0" u="none" strike="noStrike" cap="none" normalizeH="0" baseline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3" name="Rectangle 17"/>
          <p:cNvSpPr>
            <a:spLocks noChangeArrowheads="1"/>
          </p:cNvSpPr>
          <p:nvPr/>
        </p:nvSpPr>
        <p:spPr bwMode="auto">
          <a:xfrm>
            <a:off x="755576" y="5176731"/>
            <a:ext cx="4360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0.2</a:t>
            </a:r>
            <a:endParaRPr kumimoji="0" lang="ja-JP" altLang="ja-JP" sz="3200" b="1" i="0" u="none" strike="noStrike" cap="none" normalizeH="0" baseline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6" name="Rectangle 18"/>
          <p:cNvSpPr>
            <a:spLocks noChangeArrowheads="1"/>
          </p:cNvSpPr>
          <p:nvPr/>
        </p:nvSpPr>
        <p:spPr bwMode="auto">
          <a:xfrm>
            <a:off x="755576" y="4662381"/>
            <a:ext cx="4360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0.4</a:t>
            </a:r>
            <a:endParaRPr kumimoji="0" lang="ja-JP" altLang="ja-JP" sz="3200" b="1" i="0" u="none" strike="noStrike" cap="none" normalizeH="0" baseline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7" name="Rectangle 19"/>
          <p:cNvSpPr>
            <a:spLocks noChangeArrowheads="1"/>
          </p:cNvSpPr>
          <p:nvPr/>
        </p:nvSpPr>
        <p:spPr bwMode="auto">
          <a:xfrm>
            <a:off x="755576" y="4152794"/>
            <a:ext cx="4360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0.6</a:t>
            </a:r>
            <a:endParaRPr kumimoji="0" lang="ja-JP" altLang="ja-JP" sz="32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8" name="Rectangle 20"/>
          <p:cNvSpPr>
            <a:spLocks noChangeArrowheads="1"/>
          </p:cNvSpPr>
          <p:nvPr/>
        </p:nvSpPr>
        <p:spPr bwMode="auto">
          <a:xfrm>
            <a:off x="755576" y="3640031"/>
            <a:ext cx="4360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0.8</a:t>
            </a:r>
            <a:endParaRPr kumimoji="0" lang="ja-JP" altLang="ja-JP" sz="3200" b="1" i="0" u="none" strike="noStrike" cap="none" normalizeH="0" baseline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9" name="Rectangle 21"/>
          <p:cNvSpPr>
            <a:spLocks noChangeArrowheads="1"/>
          </p:cNvSpPr>
          <p:nvPr/>
        </p:nvSpPr>
        <p:spPr bwMode="auto">
          <a:xfrm>
            <a:off x="876226" y="3127269"/>
            <a:ext cx="1731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endParaRPr kumimoji="0" lang="ja-JP" altLang="ja-JP" sz="3200" b="1" i="0" u="none" strike="noStrike" cap="none" normalizeH="0" baseline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0" name="Rectangle 22"/>
          <p:cNvSpPr>
            <a:spLocks noChangeArrowheads="1"/>
          </p:cNvSpPr>
          <p:nvPr/>
        </p:nvSpPr>
        <p:spPr bwMode="auto">
          <a:xfrm>
            <a:off x="755576" y="2614506"/>
            <a:ext cx="4360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1.2</a:t>
            </a:r>
            <a:endParaRPr kumimoji="0" lang="ja-JP" altLang="ja-JP" sz="3200" b="1" i="0" u="none" strike="noStrike" cap="none" normalizeH="0" baseline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1" name="Rectangle 23"/>
          <p:cNvSpPr>
            <a:spLocks noChangeArrowheads="1"/>
          </p:cNvSpPr>
          <p:nvPr/>
        </p:nvSpPr>
        <p:spPr bwMode="auto">
          <a:xfrm>
            <a:off x="1138708" y="5897456"/>
            <a:ext cx="1731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endParaRPr kumimoji="0" lang="ja-JP" altLang="ja-JP" sz="32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2" name="Rectangle 24"/>
          <p:cNvSpPr>
            <a:spLocks noChangeArrowheads="1"/>
          </p:cNvSpPr>
          <p:nvPr/>
        </p:nvSpPr>
        <p:spPr bwMode="auto">
          <a:xfrm>
            <a:off x="1662038" y="5897456"/>
            <a:ext cx="51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endParaRPr kumimoji="0" lang="ja-JP" altLang="ja-JP" sz="3200" b="1" i="0" u="none" strike="noStrike" cap="none" normalizeH="0" baseline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3" name="Rectangle 25"/>
          <p:cNvSpPr>
            <a:spLocks noChangeArrowheads="1"/>
          </p:cNvSpPr>
          <p:nvPr/>
        </p:nvSpPr>
        <p:spPr bwMode="auto">
          <a:xfrm>
            <a:off x="2339901" y="5897456"/>
            <a:ext cx="51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</a:t>
            </a:r>
            <a:endParaRPr kumimoji="0" lang="ja-JP" altLang="ja-JP" sz="3200" b="1" i="0" u="none" strike="noStrike" cap="none" normalizeH="0" baseline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4" name="Rectangle 26"/>
          <p:cNvSpPr>
            <a:spLocks noChangeArrowheads="1"/>
          </p:cNvSpPr>
          <p:nvPr/>
        </p:nvSpPr>
        <p:spPr bwMode="auto">
          <a:xfrm>
            <a:off x="3019351" y="5897456"/>
            <a:ext cx="51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300</a:t>
            </a:r>
            <a:endParaRPr kumimoji="0" lang="ja-JP" altLang="ja-JP" sz="3200" b="1" i="0" u="none" strike="noStrike" cap="none" normalizeH="0" baseline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5" name="Rectangle 27"/>
          <p:cNvSpPr>
            <a:spLocks noChangeArrowheads="1"/>
          </p:cNvSpPr>
          <p:nvPr/>
        </p:nvSpPr>
        <p:spPr bwMode="auto">
          <a:xfrm>
            <a:off x="3697213" y="5897456"/>
            <a:ext cx="51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400</a:t>
            </a:r>
            <a:endParaRPr kumimoji="0" lang="ja-JP" altLang="ja-JP" sz="3200" b="1" i="0" u="none" strike="noStrike" cap="none" normalizeH="0" baseline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6" name="Rectangle 28"/>
          <p:cNvSpPr>
            <a:spLocks noChangeArrowheads="1"/>
          </p:cNvSpPr>
          <p:nvPr/>
        </p:nvSpPr>
        <p:spPr bwMode="auto">
          <a:xfrm>
            <a:off x="4375076" y="5897456"/>
            <a:ext cx="51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500</a:t>
            </a:r>
            <a:endParaRPr kumimoji="0" lang="ja-JP" altLang="ja-JP" sz="3200" b="1" i="0" u="none" strike="noStrike" cap="none" normalizeH="0" baseline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7" name="Rectangle 29"/>
          <p:cNvSpPr>
            <a:spLocks noChangeArrowheads="1"/>
          </p:cNvSpPr>
          <p:nvPr/>
        </p:nvSpPr>
        <p:spPr bwMode="auto">
          <a:xfrm>
            <a:off x="5052938" y="5897456"/>
            <a:ext cx="51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600</a:t>
            </a:r>
            <a:endParaRPr kumimoji="0" lang="ja-JP" altLang="ja-JP" sz="3200" b="1" i="0" u="none" strike="noStrike" cap="none" normalizeH="0" baseline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8" name="Rectangle 30"/>
          <p:cNvSpPr>
            <a:spLocks noChangeArrowheads="1"/>
          </p:cNvSpPr>
          <p:nvPr/>
        </p:nvSpPr>
        <p:spPr bwMode="auto">
          <a:xfrm>
            <a:off x="5732388" y="5897456"/>
            <a:ext cx="51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700</a:t>
            </a:r>
            <a:endParaRPr kumimoji="0" lang="ja-JP" altLang="ja-JP" sz="3200" b="1" i="0" u="none" strike="noStrike" cap="none" normalizeH="0" baseline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9" name="Rectangle 31"/>
          <p:cNvSpPr>
            <a:spLocks noChangeArrowheads="1"/>
          </p:cNvSpPr>
          <p:nvPr/>
        </p:nvSpPr>
        <p:spPr bwMode="auto">
          <a:xfrm>
            <a:off x="6410251" y="5897456"/>
            <a:ext cx="51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800</a:t>
            </a:r>
            <a:endParaRPr kumimoji="0" lang="ja-JP" altLang="ja-JP" sz="3200" b="1" i="0" u="none" strike="noStrike" cap="none" normalizeH="0" baseline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0" name="Rectangle 32"/>
          <p:cNvSpPr>
            <a:spLocks noChangeArrowheads="1"/>
          </p:cNvSpPr>
          <p:nvPr/>
        </p:nvSpPr>
        <p:spPr bwMode="auto">
          <a:xfrm>
            <a:off x="7088113" y="5897456"/>
            <a:ext cx="51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900</a:t>
            </a:r>
            <a:endParaRPr kumimoji="0" lang="ja-JP" altLang="ja-JP" sz="3200" b="1" i="0" u="none" strike="noStrike" cap="none" normalizeH="0" baseline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1" name="Rectangle 33"/>
          <p:cNvSpPr>
            <a:spLocks noChangeArrowheads="1"/>
          </p:cNvSpPr>
          <p:nvPr/>
        </p:nvSpPr>
        <p:spPr bwMode="auto">
          <a:xfrm>
            <a:off x="7726288" y="5897456"/>
            <a:ext cx="6924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1000</a:t>
            </a:r>
            <a:endParaRPr kumimoji="0" lang="ja-JP" altLang="ja-JP" sz="32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2" name="Rectangle 33"/>
          <p:cNvSpPr>
            <a:spLocks noChangeArrowheads="1"/>
          </p:cNvSpPr>
          <p:nvPr/>
        </p:nvSpPr>
        <p:spPr bwMode="auto">
          <a:xfrm>
            <a:off x="6246292" y="6237280"/>
            <a:ext cx="2502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[number of times]</a:t>
            </a:r>
            <a:endParaRPr kumimoji="0" lang="ja-JP" altLang="ja-JP" sz="32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3" name="Rectangle 33"/>
          <p:cNvSpPr>
            <a:spLocks noChangeArrowheads="1"/>
          </p:cNvSpPr>
          <p:nvPr/>
        </p:nvSpPr>
        <p:spPr bwMode="auto">
          <a:xfrm>
            <a:off x="179390" y="2276840"/>
            <a:ext cx="27717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[sum </a:t>
            </a:r>
            <a:r>
              <a:rPr kumimoji="0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of </a:t>
            </a:r>
            <a:r>
              <a:rPr kumimoji="0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differences]</a:t>
            </a:r>
            <a:endParaRPr kumimoji="0" lang="ja-JP" altLang="ja-JP" sz="32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4" name="Rectangle 33"/>
          <p:cNvSpPr>
            <a:spLocks noChangeArrowheads="1"/>
          </p:cNvSpPr>
          <p:nvPr/>
        </p:nvSpPr>
        <p:spPr bwMode="auto">
          <a:xfrm>
            <a:off x="5576783" y="3717040"/>
            <a:ext cx="24516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[Learning Failure]</a:t>
            </a:r>
            <a:endParaRPr kumimoji="0" lang="ja-JP" altLang="ja-JP" sz="32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5" name="Rectangle 33"/>
          <p:cNvSpPr>
            <a:spLocks noChangeArrowheads="1"/>
          </p:cNvSpPr>
          <p:nvPr/>
        </p:nvSpPr>
        <p:spPr bwMode="auto">
          <a:xfrm>
            <a:off x="5356527" y="5392929"/>
            <a:ext cx="25999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[Learning Success]</a:t>
            </a:r>
            <a:endParaRPr kumimoji="0" lang="ja-JP" altLang="ja-JP" sz="32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99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6117444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3.11 </a:t>
            </a:r>
            <a:r>
              <a:rPr lang="en-US" altLang="ja-JP" sz="2800" b="1" dirty="0" err="1" smtClean="0">
                <a:latin typeface="Meiryo UI" pitchFamily="50" charset="-128"/>
                <a:ea typeface="Meiryo UI" pitchFamily="50" charset="-128"/>
              </a:rPr>
              <a:t>XOR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problem using </a:t>
            </a:r>
            <a:r>
              <a:rPr lang="en-US" altLang="ja-JP" sz="2800" b="1" dirty="0" err="1" smtClean="0">
                <a:latin typeface="Meiryo UI" pitchFamily="50" charset="-128"/>
                <a:ea typeface="Meiryo UI" pitchFamily="50" charset="-128"/>
              </a:rPr>
              <a:t>NN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(3)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0" y="860390"/>
            <a:ext cx="91086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Over-learning</a:t>
            </a:r>
            <a:endParaRPr lang="ja-JP" altLang="en-US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0" y="1412720"/>
            <a:ext cx="9108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Tends to overlearn only where there is training data.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622" y="2132820"/>
            <a:ext cx="3632858" cy="1695070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80" y="4377883"/>
            <a:ext cx="3702801" cy="1764013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082" y="4368979"/>
            <a:ext cx="3581398" cy="1778263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39" y="2140933"/>
            <a:ext cx="3672098" cy="1673925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364" y="2213175"/>
            <a:ext cx="424912" cy="1042605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7323" y="2242228"/>
            <a:ext cx="378350" cy="971227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9364" y="4545632"/>
            <a:ext cx="396889" cy="1005975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2165" y="4519678"/>
            <a:ext cx="383361" cy="1011820"/>
          </a:xfrm>
          <a:prstGeom prst="rect">
            <a:avLst/>
          </a:prstGeom>
        </p:spPr>
      </p:pic>
      <p:grpSp>
        <p:nvGrpSpPr>
          <p:cNvPr id="45" name="グループ化 44"/>
          <p:cNvGrpSpPr/>
          <p:nvPr/>
        </p:nvGrpSpPr>
        <p:grpSpPr>
          <a:xfrm>
            <a:off x="1672975" y="2201635"/>
            <a:ext cx="1727067" cy="1419105"/>
            <a:chOff x="1425201" y="1340768"/>
            <a:chExt cx="2048752" cy="1683429"/>
          </a:xfrm>
        </p:grpSpPr>
        <p:sp>
          <p:nvSpPr>
            <p:cNvPr id="46" name="円/楕円 12"/>
            <p:cNvSpPr/>
            <p:nvPr/>
          </p:nvSpPr>
          <p:spPr>
            <a:xfrm>
              <a:off x="3419872" y="1340768"/>
              <a:ext cx="54081" cy="45719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13"/>
            <p:cNvSpPr/>
            <p:nvPr/>
          </p:nvSpPr>
          <p:spPr>
            <a:xfrm>
              <a:off x="1425201" y="1340768"/>
              <a:ext cx="54081" cy="45719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14"/>
            <p:cNvSpPr/>
            <p:nvPr/>
          </p:nvSpPr>
          <p:spPr>
            <a:xfrm>
              <a:off x="1979712" y="2636912"/>
              <a:ext cx="54081" cy="45719"/>
            </a:xfrm>
            <a:prstGeom prst="ellipse">
              <a:avLst/>
            </a:prstGeom>
            <a:solidFill>
              <a:srgbClr val="3333FF"/>
            </a:solidFill>
            <a:ln w="63500">
              <a:solidFill>
                <a:srgbClr val="3333FF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15"/>
            <p:cNvSpPr/>
            <p:nvPr/>
          </p:nvSpPr>
          <p:spPr>
            <a:xfrm>
              <a:off x="2865361" y="2978478"/>
              <a:ext cx="54081" cy="45719"/>
            </a:xfrm>
            <a:prstGeom prst="ellipse">
              <a:avLst/>
            </a:prstGeom>
            <a:solidFill>
              <a:srgbClr val="3333FF"/>
            </a:solidFill>
            <a:ln w="63500">
              <a:solidFill>
                <a:srgbClr val="3333FF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0" name="直線コネクタ 49"/>
            <p:cNvCxnSpPr/>
            <p:nvPr/>
          </p:nvCxnSpPr>
          <p:spPr>
            <a:xfrm flipV="1">
              <a:off x="3440734" y="1412776"/>
              <a:ext cx="0" cy="1334930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1461748" y="1412776"/>
              <a:ext cx="0" cy="1482423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グループ化 51"/>
          <p:cNvGrpSpPr/>
          <p:nvPr/>
        </p:nvGrpSpPr>
        <p:grpSpPr>
          <a:xfrm>
            <a:off x="5366078" y="2201635"/>
            <a:ext cx="1727067" cy="1419105"/>
            <a:chOff x="1425201" y="1340768"/>
            <a:chExt cx="2048752" cy="1683429"/>
          </a:xfrm>
        </p:grpSpPr>
        <p:sp>
          <p:nvSpPr>
            <p:cNvPr id="53" name="円/楕円 28"/>
            <p:cNvSpPr/>
            <p:nvPr/>
          </p:nvSpPr>
          <p:spPr>
            <a:xfrm>
              <a:off x="3419872" y="1340768"/>
              <a:ext cx="54081" cy="45719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29"/>
            <p:cNvSpPr/>
            <p:nvPr/>
          </p:nvSpPr>
          <p:spPr>
            <a:xfrm>
              <a:off x="1425201" y="1340768"/>
              <a:ext cx="54081" cy="45719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30"/>
            <p:cNvSpPr/>
            <p:nvPr/>
          </p:nvSpPr>
          <p:spPr>
            <a:xfrm>
              <a:off x="1979712" y="2636912"/>
              <a:ext cx="54081" cy="45719"/>
            </a:xfrm>
            <a:prstGeom prst="ellipse">
              <a:avLst/>
            </a:prstGeom>
            <a:solidFill>
              <a:srgbClr val="3333FF"/>
            </a:solidFill>
            <a:ln w="63500">
              <a:solidFill>
                <a:srgbClr val="3333FF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31"/>
            <p:cNvSpPr/>
            <p:nvPr/>
          </p:nvSpPr>
          <p:spPr>
            <a:xfrm>
              <a:off x="2865361" y="2978478"/>
              <a:ext cx="54081" cy="45719"/>
            </a:xfrm>
            <a:prstGeom prst="ellipse">
              <a:avLst/>
            </a:prstGeom>
            <a:solidFill>
              <a:srgbClr val="3333FF"/>
            </a:solidFill>
            <a:ln w="63500">
              <a:solidFill>
                <a:srgbClr val="3333FF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7" name="直線コネクタ 56"/>
            <p:cNvCxnSpPr/>
            <p:nvPr/>
          </p:nvCxnSpPr>
          <p:spPr>
            <a:xfrm flipV="1">
              <a:off x="3440734" y="1412776"/>
              <a:ext cx="0" cy="1334930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V="1">
              <a:off x="1461748" y="1412776"/>
              <a:ext cx="0" cy="1482423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グループ化 58"/>
          <p:cNvGrpSpPr/>
          <p:nvPr/>
        </p:nvGrpSpPr>
        <p:grpSpPr>
          <a:xfrm>
            <a:off x="1688087" y="4517297"/>
            <a:ext cx="1727067" cy="1419105"/>
            <a:chOff x="1425201" y="1340768"/>
            <a:chExt cx="2048752" cy="1683429"/>
          </a:xfrm>
        </p:grpSpPr>
        <p:sp>
          <p:nvSpPr>
            <p:cNvPr id="60" name="円/楕円 35"/>
            <p:cNvSpPr/>
            <p:nvPr/>
          </p:nvSpPr>
          <p:spPr>
            <a:xfrm>
              <a:off x="3419872" y="1340768"/>
              <a:ext cx="54081" cy="45719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36"/>
            <p:cNvSpPr/>
            <p:nvPr/>
          </p:nvSpPr>
          <p:spPr>
            <a:xfrm>
              <a:off x="1425201" y="1340768"/>
              <a:ext cx="54081" cy="45719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37"/>
            <p:cNvSpPr/>
            <p:nvPr/>
          </p:nvSpPr>
          <p:spPr>
            <a:xfrm>
              <a:off x="1979712" y="2636912"/>
              <a:ext cx="54081" cy="45719"/>
            </a:xfrm>
            <a:prstGeom prst="ellipse">
              <a:avLst/>
            </a:prstGeom>
            <a:solidFill>
              <a:srgbClr val="3333FF"/>
            </a:solidFill>
            <a:ln w="63500">
              <a:solidFill>
                <a:srgbClr val="3333FF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38"/>
            <p:cNvSpPr/>
            <p:nvPr/>
          </p:nvSpPr>
          <p:spPr>
            <a:xfrm>
              <a:off x="2865361" y="2978478"/>
              <a:ext cx="54081" cy="45719"/>
            </a:xfrm>
            <a:prstGeom prst="ellipse">
              <a:avLst/>
            </a:prstGeom>
            <a:solidFill>
              <a:srgbClr val="3333FF"/>
            </a:solidFill>
            <a:ln w="63500">
              <a:solidFill>
                <a:srgbClr val="3333FF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4" name="直線コネクタ 63"/>
            <p:cNvCxnSpPr/>
            <p:nvPr/>
          </p:nvCxnSpPr>
          <p:spPr>
            <a:xfrm flipV="1">
              <a:off x="3440734" y="1412776"/>
              <a:ext cx="0" cy="1334930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V="1">
              <a:off x="1461748" y="1412776"/>
              <a:ext cx="0" cy="1482423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グループ化 65"/>
          <p:cNvGrpSpPr/>
          <p:nvPr/>
        </p:nvGrpSpPr>
        <p:grpSpPr>
          <a:xfrm>
            <a:off x="5386158" y="4458978"/>
            <a:ext cx="1727067" cy="1419105"/>
            <a:chOff x="1425201" y="1340768"/>
            <a:chExt cx="2048752" cy="1683429"/>
          </a:xfrm>
        </p:grpSpPr>
        <p:sp>
          <p:nvSpPr>
            <p:cNvPr id="67" name="円/楕円 42"/>
            <p:cNvSpPr/>
            <p:nvPr/>
          </p:nvSpPr>
          <p:spPr>
            <a:xfrm>
              <a:off x="3419872" y="1340768"/>
              <a:ext cx="54081" cy="45719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43"/>
            <p:cNvSpPr/>
            <p:nvPr/>
          </p:nvSpPr>
          <p:spPr>
            <a:xfrm>
              <a:off x="1425201" y="1340768"/>
              <a:ext cx="54081" cy="45719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44"/>
            <p:cNvSpPr/>
            <p:nvPr/>
          </p:nvSpPr>
          <p:spPr>
            <a:xfrm>
              <a:off x="1979712" y="2636912"/>
              <a:ext cx="54081" cy="45719"/>
            </a:xfrm>
            <a:prstGeom prst="ellipse">
              <a:avLst/>
            </a:prstGeom>
            <a:solidFill>
              <a:srgbClr val="3333FF"/>
            </a:solidFill>
            <a:ln w="63500">
              <a:solidFill>
                <a:srgbClr val="3333FF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45"/>
            <p:cNvSpPr/>
            <p:nvPr/>
          </p:nvSpPr>
          <p:spPr>
            <a:xfrm>
              <a:off x="2865361" y="2978478"/>
              <a:ext cx="54081" cy="45719"/>
            </a:xfrm>
            <a:prstGeom prst="ellipse">
              <a:avLst/>
            </a:prstGeom>
            <a:solidFill>
              <a:srgbClr val="3333FF"/>
            </a:solidFill>
            <a:ln w="63500">
              <a:solidFill>
                <a:srgbClr val="3333FF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4" name="直線コネクタ 83"/>
            <p:cNvCxnSpPr/>
            <p:nvPr/>
          </p:nvCxnSpPr>
          <p:spPr>
            <a:xfrm flipV="1">
              <a:off x="3440734" y="1412776"/>
              <a:ext cx="0" cy="1334930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 flipV="1">
              <a:off x="1461748" y="1412776"/>
              <a:ext cx="0" cy="1482423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33"/>
          <p:cNvSpPr>
            <a:spLocks noChangeArrowheads="1"/>
          </p:cNvSpPr>
          <p:nvPr/>
        </p:nvSpPr>
        <p:spPr bwMode="auto">
          <a:xfrm>
            <a:off x="1813040" y="3901281"/>
            <a:ext cx="867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0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0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time</a:t>
            </a:r>
            <a:endParaRPr kumimoji="0" lang="ja-JP" altLang="ja-JP" sz="32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7" name="Rectangle 33"/>
          <p:cNvSpPr>
            <a:spLocks noChangeArrowheads="1"/>
          </p:cNvSpPr>
          <p:nvPr/>
        </p:nvSpPr>
        <p:spPr bwMode="auto">
          <a:xfrm>
            <a:off x="5418309" y="3901281"/>
            <a:ext cx="14394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0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300</a:t>
            </a:r>
            <a:r>
              <a:rPr kumimoji="0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0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times</a:t>
            </a:r>
            <a:endParaRPr kumimoji="0" lang="ja-JP" altLang="ja-JP" sz="32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1813040" y="6207944"/>
            <a:ext cx="1354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500</a:t>
            </a:r>
            <a:r>
              <a:rPr kumimoji="0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0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times</a:t>
            </a:r>
            <a:endParaRPr kumimoji="0" lang="ja-JP" altLang="ja-JP" sz="32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9" name="Rectangle 33"/>
          <p:cNvSpPr>
            <a:spLocks noChangeArrowheads="1"/>
          </p:cNvSpPr>
          <p:nvPr/>
        </p:nvSpPr>
        <p:spPr bwMode="auto">
          <a:xfrm>
            <a:off x="5418309" y="6207944"/>
            <a:ext cx="15276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1000</a:t>
            </a:r>
            <a:r>
              <a:rPr kumimoji="0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0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times</a:t>
            </a:r>
            <a:endParaRPr kumimoji="0" lang="ja-JP" altLang="ja-JP" sz="32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1859454" y="3301414"/>
            <a:ext cx="964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(0,0)</a:t>
            </a:r>
          </a:p>
        </p:txBody>
      </p:sp>
      <p:sp>
        <p:nvSpPr>
          <p:cNvPr id="91" name="正方形/長方形 90"/>
          <p:cNvSpPr/>
          <p:nvPr/>
        </p:nvSpPr>
        <p:spPr>
          <a:xfrm>
            <a:off x="2595856" y="3582028"/>
            <a:ext cx="964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(1,1)</a:t>
            </a:r>
          </a:p>
        </p:txBody>
      </p:sp>
      <p:sp>
        <p:nvSpPr>
          <p:cNvPr id="92" name="正方形/長方形 91"/>
          <p:cNvSpPr/>
          <p:nvPr/>
        </p:nvSpPr>
        <p:spPr>
          <a:xfrm>
            <a:off x="1351297" y="3491151"/>
            <a:ext cx="964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(0,1)</a:t>
            </a:r>
          </a:p>
        </p:txBody>
      </p:sp>
      <p:sp>
        <p:nvSpPr>
          <p:cNvPr id="93" name="正方形/長方形 92"/>
          <p:cNvSpPr/>
          <p:nvPr/>
        </p:nvSpPr>
        <p:spPr>
          <a:xfrm>
            <a:off x="3013487" y="3407555"/>
            <a:ext cx="964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(1,0)</a:t>
            </a:r>
          </a:p>
        </p:txBody>
      </p:sp>
      <p:sp>
        <p:nvSpPr>
          <p:cNvPr id="94" name="正方形/長方形 93"/>
          <p:cNvSpPr/>
          <p:nvPr/>
        </p:nvSpPr>
        <p:spPr>
          <a:xfrm>
            <a:off x="5599713" y="5547376"/>
            <a:ext cx="941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(0,0)</a:t>
            </a:r>
          </a:p>
        </p:txBody>
      </p:sp>
      <p:sp>
        <p:nvSpPr>
          <p:cNvPr id="95" name="正方形/長方形 94"/>
          <p:cNvSpPr/>
          <p:nvPr/>
        </p:nvSpPr>
        <p:spPr>
          <a:xfrm>
            <a:off x="6336115" y="5827989"/>
            <a:ext cx="941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(1,1)</a:t>
            </a:r>
          </a:p>
        </p:txBody>
      </p:sp>
      <p:sp>
        <p:nvSpPr>
          <p:cNvPr id="96" name="正方形/長方形 95"/>
          <p:cNvSpPr/>
          <p:nvPr/>
        </p:nvSpPr>
        <p:spPr>
          <a:xfrm>
            <a:off x="5091555" y="5737112"/>
            <a:ext cx="941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(0,1)</a:t>
            </a:r>
          </a:p>
        </p:txBody>
      </p:sp>
      <p:sp>
        <p:nvSpPr>
          <p:cNvPr id="97" name="正方形/長方形 96"/>
          <p:cNvSpPr/>
          <p:nvPr/>
        </p:nvSpPr>
        <p:spPr>
          <a:xfrm>
            <a:off x="6753745" y="5653516"/>
            <a:ext cx="941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(1,0)</a:t>
            </a:r>
          </a:p>
        </p:txBody>
      </p:sp>
      <p:sp>
        <p:nvSpPr>
          <p:cNvPr id="98" name="正方形/長方形 97"/>
          <p:cNvSpPr/>
          <p:nvPr/>
        </p:nvSpPr>
        <p:spPr>
          <a:xfrm>
            <a:off x="5562255" y="3286151"/>
            <a:ext cx="9792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(0,0)</a:t>
            </a:r>
          </a:p>
        </p:txBody>
      </p:sp>
      <p:sp>
        <p:nvSpPr>
          <p:cNvPr id="99" name="正方形/長方形 98"/>
          <p:cNvSpPr/>
          <p:nvPr/>
        </p:nvSpPr>
        <p:spPr>
          <a:xfrm>
            <a:off x="6298657" y="3566765"/>
            <a:ext cx="9792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(1,1)</a:t>
            </a:r>
          </a:p>
        </p:txBody>
      </p:sp>
      <p:sp>
        <p:nvSpPr>
          <p:cNvPr id="100" name="正方形/長方形 99"/>
          <p:cNvSpPr/>
          <p:nvPr/>
        </p:nvSpPr>
        <p:spPr>
          <a:xfrm>
            <a:off x="5054098" y="3475888"/>
            <a:ext cx="9792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(0,1)</a:t>
            </a:r>
          </a:p>
        </p:txBody>
      </p:sp>
      <p:sp>
        <p:nvSpPr>
          <p:cNvPr id="101" name="正方形/長方形 100"/>
          <p:cNvSpPr/>
          <p:nvPr/>
        </p:nvSpPr>
        <p:spPr>
          <a:xfrm>
            <a:off x="6716288" y="3392292"/>
            <a:ext cx="9792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(1,0)</a:t>
            </a:r>
          </a:p>
        </p:txBody>
      </p:sp>
      <p:sp>
        <p:nvSpPr>
          <p:cNvPr id="102" name="正方形/長方形 101"/>
          <p:cNvSpPr/>
          <p:nvPr/>
        </p:nvSpPr>
        <p:spPr>
          <a:xfrm>
            <a:off x="1896912" y="5608077"/>
            <a:ext cx="941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(0,0)</a:t>
            </a:r>
          </a:p>
        </p:txBody>
      </p:sp>
      <p:sp>
        <p:nvSpPr>
          <p:cNvPr id="103" name="正方形/長方形 102"/>
          <p:cNvSpPr/>
          <p:nvPr/>
        </p:nvSpPr>
        <p:spPr>
          <a:xfrm>
            <a:off x="2633314" y="5888691"/>
            <a:ext cx="941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(1,1)</a:t>
            </a:r>
          </a:p>
        </p:txBody>
      </p:sp>
      <p:sp>
        <p:nvSpPr>
          <p:cNvPr id="104" name="正方形/長方形 103"/>
          <p:cNvSpPr/>
          <p:nvPr/>
        </p:nvSpPr>
        <p:spPr>
          <a:xfrm>
            <a:off x="1388755" y="5797814"/>
            <a:ext cx="941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(0,1)</a:t>
            </a:r>
          </a:p>
        </p:txBody>
      </p:sp>
      <p:sp>
        <p:nvSpPr>
          <p:cNvPr id="105" name="正方形/長方形 104"/>
          <p:cNvSpPr/>
          <p:nvPr/>
        </p:nvSpPr>
        <p:spPr>
          <a:xfrm>
            <a:off x="3050944" y="5714218"/>
            <a:ext cx="941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(1,0)</a:t>
            </a:r>
          </a:p>
        </p:txBody>
      </p:sp>
    </p:spTree>
    <p:extLst>
      <p:ext uri="{BB962C8B-B14F-4D97-AF65-F5344CB8AC3E}">
        <p14:creationId xmlns:p14="http://schemas.microsoft.com/office/powerpoint/2010/main" val="148642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155152" y="1340710"/>
            <a:ext cx="8753577" cy="4802535"/>
            <a:chOff x="4447082" y="4368979"/>
            <a:chExt cx="3581398" cy="1964887"/>
          </a:xfrm>
        </p:grpSpPr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7082" y="4368979"/>
              <a:ext cx="3581398" cy="1778263"/>
            </a:xfrm>
            <a:prstGeom prst="rect">
              <a:avLst/>
            </a:prstGeom>
          </p:spPr>
        </p:pic>
        <p:pic>
          <p:nvPicPr>
            <p:cNvPr id="44" name="図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2165" y="4519678"/>
              <a:ext cx="383361" cy="1011820"/>
            </a:xfrm>
            <a:prstGeom prst="rect">
              <a:avLst/>
            </a:prstGeom>
          </p:spPr>
        </p:pic>
        <p:grpSp>
          <p:nvGrpSpPr>
            <p:cNvPr id="66" name="グループ化 65"/>
            <p:cNvGrpSpPr/>
            <p:nvPr/>
          </p:nvGrpSpPr>
          <p:grpSpPr>
            <a:xfrm>
              <a:off x="5386158" y="4458978"/>
              <a:ext cx="1727067" cy="1419105"/>
              <a:chOff x="1425201" y="1340768"/>
              <a:chExt cx="2048752" cy="1683429"/>
            </a:xfrm>
          </p:grpSpPr>
          <p:sp>
            <p:nvSpPr>
              <p:cNvPr id="67" name="円/楕円 42"/>
              <p:cNvSpPr/>
              <p:nvPr/>
            </p:nvSpPr>
            <p:spPr>
              <a:xfrm>
                <a:off x="3419872" y="1340768"/>
                <a:ext cx="54081" cy="45719"/>
              </a:xfrm>
              <a:prstGeom prst="ellipse">
                <a:avLst/>
              </a:prstGeom>
              <a:solidFill>
                <a:srgbClr val="FF0000"/>
              </a:solidFill>
              <a:ln w="63500">
                <a:solidFill>
                  <a:srgbClr val="FF0000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円/楕円 43"/>
              <p:cNvSpPr/>
              <p:nvPr/>
            </p:nvSpPr>
            <p:spPr>
              <a:xfrm>
                <a:off x="1425201" y="1340768"/>
                <a:ext cx="54081" cy="45719"/>
              </a:xfrm>
              <a:prstGeom prst="ellipse">
                <a:avLst/>
              </a:prstGeom>
              <a:solidFill>
                <a:srgbClr val="FF0000"/>
              </a:solidFill>
              <a:ln w="63500">
                <a:solidFill>
                  <a:srgbClr val="FF0000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円/楕円 44"/>
              <p:cNvSpPr/>
              <p:nvPr/>
            </p:nvSpPr>
            <p:spPr>
              <a:xfrm>
                <a:off x="1979712" y="2636912"/>
                <a:ext cx="54081" cy="45719"/>
              </a:xfrm>
              <a:prstGeom prst="ellipse">
                <a:avLst/>
              </a:prstGeom>
              <a:solidFill>
                <a:srgbClr val="3333FF"/>
              </a:solidFill>
              <a:ln w="63500">
                <a:solidFill>
                  <a:srgbClr val="3333FF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円/楕円 45"/>
              <p:cNvSpPr/>
              <p:nvPr/>
            </p:nvSpPr>
            <p:spPr>
              <a:xfrm>
                <a:off x="2865361" y="2978478"/>
                <a:ext cx="54081" cy="45719"/>
              </a:xfrm>
              <a:prstGeom prst="ellipse">
                <a:avLst/>
              </a:prstGeom>
              <a:solidFill>
                <a:srgbClr val="3333FF"/>
              </a:solidFill>
              <a:ln w="63500">
                <a:solidFill>
                  <a:srgbClr val="3333FF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4" name="直線コネクタ 83"/>
              <p:cNvCxnSpPr/>
              <p:nvPr/>
            </p:nvCxnSpPr>
            <p:spPr>
              <a:xfrm flipV="1">
                <a:off x="3440734" y="1412776"/>
                <a:ext cx="0" cy="133493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 flipV="1">
                <a:off x="1461748" y="1412776"/>
                <a:ext cx="0" cy="14824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5869630" y="6207944"/>
              <a:ext cx="625020" cy="125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1000</a:t>
              </a:r>
              <a:r>
                <a:rPr kumimoji="0"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kumimoji="0" lang="en-US" altLang="ja-JP" sz="20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times</a:t>
              </a:r>
              <a:endParaRPr kumimoji="0" lang="ja-JP" altLang="ja-JP" sz="3200" b="1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5599713" y="5547376"/>
              <a:ext cx="94178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(0,0)</a:t>
              </a: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6336115" y="5827989"/>
              <a:ext cx="94178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(1,1)</a:t>
              </a: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5091555" y="5737112"/>
              <a:ext cx="94178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(0,1)</a:t>
              </a: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6753745" y="5653516"/>
              <a:ext cx="94178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(1,0)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2" name="楕円 71"/>
          <p:cNvSpPr/>
          <p:nvPr/>
        </p:nvSpPr>
        <p:spPr>
          <a:xfrm>
            <a:off x="2095038" y="1205070"/>
            <a:ext cx="892742" cy="3312460"/>
          </a:xfrm>
          <a:prstGeom prst="ellips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楕円 72"/>
          <p:cNvSpPr/>
          <p:nvPr/>
        </p:nvSpPr>
        <p:spPr>
          <a:xfrm>
            <a:off x="6138335" y="1205070"/>
            <a:ext cx="892742" cy="3312460"/>
          </a:xfrm>
          <a:prstGeom prst="ellips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楕円 73"/>
          <p:cNvSpPr/>
          <p:nvPr/>
        </p:nvSpPr>
        <p:spPr>
          <a:xfrm>
            <a:off x="4872663" y="4132340"/>
            <a:ext cx="839606" cy="1384950"/>
          </a:xfrm>
          <a:prstGeom prst="ellips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楕円 74"/>
          <p:cNvSpPr/>
          <p:nvPr/>
        </p:nvSpPr>
        <p:spPr>
          <a:xfrm>
            <a:off x="2929358" y="3340230"/>
            <a:ext cx="922542" cy="1384950"/>
          </a:xfrm>
          <a:prstGeom prst="ellips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42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155152" y="1340710"/>
            <a:ext cx="8753577" cy="4802535"/>
            <a:chOff x="4447082" y="4368979"/>
            <a:chExt cx="3581398" cy="1964887"/>
          </a:xfrm>
        </p:grpSpPr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7082" y="4368979"/>
              <a:ext cx="3581398" cy="1778263"/>
            </a:xfrm>
            <a:prstGeom prst="rect">
              <a:avLst/>
            </a:prstGeom>
          </p:spPr>
        </p:pic>
        <p:pic>
          <p:nvPicPr>
            <p:cNvPr id="44" name="図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2165" y="4519678"/>
              <a:ext cx="383361" cy="1011820"/>
            </a:xfrm>
            <a:prstGeom prst="rect">
              <a:avLst/>
            </a:prstGeom>
          </p:spPr>
        </p:pic>
        <p:grpSp>
          <p:nvGrpSpPr>
            <p:cNvPr id="66" name="グループ化 65"/>
            <p:cNvGrpSpPr/>
            <p:nvPr/>
          </p:nvGrpSpPr>
          <p:grpSpPr>
            <a:xfrm>
              <a:off x="5386158" y="4458978"/>
              <a:ext cx="1727067" cy="1419105"/>
              <a:chOff x="1425201" y="1340768"/>
              <a:chExt cx="2048752" cy="1683429"/>
            </a:xfrm>
          </p:grpSpPr>
          <p:sp>
            <p:nvSpPr>
              <p:cNvPr id="67" name="円/楕円 42"/>
              <p:cNvSpPr/>
              <p:nvPr/>
            </p:nvSpPr>
            <p:spPr>
              <a:xfrm>
                <a:off x="3419872" y="1340768"/>
                <a:ext cx="54081" cy="45719"/>
              </a:xfrm>
              <a:prstGeom prst="ellipse">
                <a:avLst/>
              </a:prstGeom>
              <a:solidFill>
                <a:srgbClr val="FF0000"/>
              </a:solidFill>
              <a:ln w="63500">
                <a:solidFill>
                  <a:srgbClr val="FF0000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円/楕円 43"/>
              <p:cNvSpPr/>
              <p:nvPr/>
            </p:nvSpPr>
            <p:spPr>
              <a:xfrm>
                <a:off x="1425201" y="1340768"/>
                <a:ext cx="54081" cy="45719"/>
              </a:xfrm>
              <a:prstGeom prst="ellipse">
                <a:avLst/>
              </a:prstGeom>
              <a:solidFill>
                <a:srgbClr val="FF0000"/>
              </a:solidFill>
              <a:ln w="63500">
                <a:solidFill>
                  <a:srgbClr val="FF0000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円/楕円 44"/>
              <p:cNvSpPr/>
              <p:nvPr/>
            </p:nvSpPr>
            <p:spPr>
              <a:xfrm>
                <a:off x="1979712" y="2636912"/>
                <a:ext cx="54081" cy="45719"/>
              </a:xfrm>
              <a:prstGeom prst="ellipse">
                <a:avLst/>
              </a:prstGeom>
              <a:solidFill>
                <a:srgbClr val="3333FF"/>
              </a:solidFill>
              <a:ln w="63500">
                <a:solidFill>
                  <a:srgbClr val="3333FF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円/楕円 45"/>
              <p:cNvSpPr/>
              <p:nvPr/>
            </p:nvSpPr>
            <p:spPr>
              <a:xfrm>
                <a:off x="2865361" y="2978478"/>
                <a:ext cx="54081" cy="45719"/>
              </a:xfrm>
              <a:prstGeom prst="ellipse">
                <a:avLst/>
              </a:prstGeom>
              <a:solidFill>
                <a:srgbClr val="3333FF"/>
              </a:solidFill>
              <a:ln w="63500">
                <a:solidFill>
                  <a:srgbClr val="3333FF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4" name="直線コネクタ 83"/>
              <p:cNvCxnSpPr/>
              <p:nvPr/>
            </p:nvCxnSpPr>
            <p:spPr>
              <a:xfrm flipV="1">
                <a:off x="3440734" y="1412776"/>
                <a:ext cx="0" cy="133493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 flipV="1">
                <a:off x="1461748" y="1412776"/>
                <a:ext cx="0" cy="148242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5869630" y="6207944"/>
              <a:ext cx="625020" cy="125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1000</a:t>
              </a:r>
              <a:r>
                <a:rPr kumimoji="0"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kumimoji="0" lang="en-US" altLang="ja-JP" sz="20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times</a:t>
              </a:r>
              <a:endParaRPr kumimoji="0" lang="ja-JP" altLang="ja-JP" sz="3200" b="1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5599713" y="5547376"/>
              <a:ext cx="94178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(0,0)</a:t>
              </a: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6336115" y="5827989"/>
              <a:ext cx="94178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(1,1)</a:t>
              </a: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5091555" y="5737112"/>
              <a:ext cx="94178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(0,1)</a:t>
              </a: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6753745" y="5653516"/>
              <a:ext cx="94178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(1,0)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51" y="604214"/>
            <a:ext cx="4260099" cy="5082889"/>
          </a:xfrm>
          <a:prstGeom prst="rect">
            <a:avLst/>
          </a:prstGeom>
        </p:spPr>
      </p:pic>
      <p:sp>
        <p:nvSpPr>
          <p:cNvPr id="49" name="正方形/長方形 48"/>
          <p:cNvSpPr/>
          <p:nvPr/>
        </p:nvSpPr>
        <p:spPr>
          <a:xfrm>
            <a:off x="0" y="886941"/>
            <a:ext cx="9108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Using Fuzzy </a:t>
            </a:r>
            <a:r>
              <a:rPr lang="en-US" altLang="ja-JP" sz="24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XOR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67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1881412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Exercise 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13063" y="931539"/>
            <a:ext cx="910863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Using the neural network to realize “</a:t>
            </a:r>
            <a:r>
              <a:rPr lang="en-US" altLang="ja-JP" sz="2800" b="1" dirty="0" err="1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XOR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”, </a:t>
            </a:r>
          </a:p>
          <a:p>
            <a:pPr algn="ctr"/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Calculate the following pattern </a:t>
            </a:r>
          </a:p>
        </p:txBody>
      </p:sp>
      <p:sp>
        <p:nvSpPr>
          <p:cNvPr id="102" name="正方形/長方形 101"/>
          <p:cNvSpPr/>
          <p:nvPr/>
        </p:nvSpPr>
        <p:spPr>
          <a:xfrm>
            <a:off x="344548" y="6181775"/>
            <a:ext cx="8137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Please write down the calculation </a:t>
            </a:r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process </a:t>
            </a:r>
            <a:r>
              <a:rPr lang="en-US" altLang="ja-JP" sz="20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“Simply”.</a:t>
            </a:r>
          </a:p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You can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use “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calculator”, and  any device</a:t>
            </a:r>
          </a:p>
        </p:txBody>
      </p:sp>
      <p:sp>
        <p:nvSpPr>
          <p:cNvPr id="8" name="円/楕円 2"/>
          <p:cNvSpPr/>
          <p:nvPr/>
        </p:nvSpPr>
        <p:spPr>
          <a:xfrm>
            <a:off x="1331550" y="2824110"/>
            <a:ext cx="369668" cy="36966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円/楕円 45"/>
          <p:cNvSpPr/>
          <p:nvPr/>
        </p:nvSpPr>
        <p:spPr>
          <a:xfrm>
            <a:off x="1331550" y="3437505"/>
            <a:ext cx="369668" cy="36966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円/楕円 46"/>
          <p:cNvSpPr/>
          <p:nvPr/>
        </p:nvSpPr>
        <p:spPr>
          <a:xfrm>
            <a:off x="1341711" y="4048895"/>
            <a:ext cx="369668" cy="36966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円/楕円 48"/>
          <p:cNvSpPr/>
          <p:nvPr/>
        </p:nvSpPr>
        <p:spPr>
          <a:xfrm>
            <a:off x="2778834" y="2846437"/>
            <a:ext cx="369668" cy="369668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円/楕円 49"/>
          <p:cNvSpPr/>
          <p:nvPr/>
        </p:nvSpPr>
        <p:spPr>
          <a:xfrm>
            <a:off x="2788996" y="3457827"/>
            <a:ext cx="369668" cy="369668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円/楕円 50"/>
          <p:cNvSpPr/>
          <p:nvPr/>
        </p:nvSpPr>
        <p:spPr>
          <a:xfrm>
            <a:off x="2799157" y="4101705"/>
            <a:ext cx="369668" cy="369668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円/楕円 52"/>
          <p:cNvSpPr/>
          <p:nvPr/>
        </p:nvSpPr>
        <p:spPr>
          <a:xfrm>
            <a:off x="3926587" y="3490930"/>
            <a:ext cx="369668" cy="369668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9" name="直線矢印コネクタ 18"/>
          <p:cNvCxnSpPr>
            <a:stCxn id="8" idx="6"/>
            <a:endCxn id="12" idx="2"/>
          </p:cNvCxnSpPr>
          <p:nvPr/>
        </p:nvCxnSpPr>
        <p:spPr>
          <a:xfrm>
            <a:off x="1701218" y="3008944"/>
            <a:ext cx="1077616" cy="22327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8" idx="6"/>
            <a:endCxn id="13" idx="2"/>
          </p:cNvCxnSpPr>
          <p:nvPr/>
        </p:nvCxnSpPr>
        <p:spPr>
          <a:xfrm>
            <a:off x="1701218" y="3008944"/>
            <a:ext cx="1087778" cy="633717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9" idx="6"/>
            <a:endCxn id="12" idx="2"/>
          </p:cNvCxnSpPr>
          <p:nvPr/>
        </p:nvCxnSpPr>
        <p:spPr>
          <a:xfrm flipV="1">
            <a:off x="1701218" y="3031271"/>
            <a:ext cx="1077616" cy="591068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9" idx="6"/>
            <a:endCxn id="13" idx="2"/>
          </p:cNvCxnSpPr>
          <p:nvPr/>
        </p:nvCxnSpPr>
        <p:spPr>
          <a:xfrm>
            <a:off x="1701218" y="3622339"/>
            <a:ext cx="1087778" cy="20322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10" idx="6"/>
          </p:cNvCxnSpPr>
          <p:nvPr/>
        </p:nvCxnSpPr>
        <p:spPr>
          <a:xfrm flipV="1">
            <a:off x="1711379" y="3616256"/>
            <a:ext cx="1067455" cy="617473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2542757" y="4267373"/>
            <a:ext cx="246238" cy="6083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10" idx="6"/>
          </p:cNvCxnSpPr>
          <p:nvPr/>
        </p:nvCxnSpPr>
        <p:spPr>
          <a:xfrm flipV="1">
            <a:off x="1711379" y="3002862"/>
            <a:ext cx="1067455" cy="1230867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12" idx="6"/>
            <a:endCxn id="16" idx="2"/>
          </p:cNvCxnSpPr>
          <p:nvPr/>
        </p:nvCxnSpPr>
        <p:spPr>
          <a:xfrm>
            <a:off x="3148502" y="3031271"/>
            <a:ext cx="778085" cy="644493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13" idx="6"/>
            <a:endCxn id="16" idx="2"/>
          </p:cNvCxnSpPr>
          <p:nvPr/>
        </p:nvCxnSpPr>
        <p:spPr>
          <a:xfrm>
            <a:off x="3158664" y="3642661"/>
            <a:ext cx="767923" cy="33103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stCxn id="14" idx="6"/>
            <a:endCxn id="16" idx="2"/>
          </p:cNvCxnSpPr>
          <p:nvPr/>
        </p:nvCxnSpPr>
        <p:spPr>
          <a:xfrm flipV="1">
            <a:off x="3168825" y="3675764"/>
            <a:ext cx="757762" cy="610775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>
            <a:endCxn id="60" idx="2"/>
          </p:cNvCxnSpPr>
          <p:nvPr/>
        </p:nvCxnSpPr>
        <p:spPr>
          <a:xfrm flipH="1" flipV="1">
            <a:off x="1843176" y="2687404"/>
            <a:ext cx="81672" cy="3137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1274652" y="2348850"/>
            <a:ext cx="1137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W[0][A]</a:t>
            </a:r>
          </a:p>
        </p:txBody>
      </p:sp>
      <p:sp>
        <p:nvSpPr>
          <p:cNvPr id="65" name="正方形/長方形 64"/>
          <p:cNvSpPr/>
          <p:nvPr/>
        </p:nvSpPr>
        <p:spPr>
          <a:xfrm>
            <a:off x="3537544" y="2636428"/>
            <a:ext cx="13251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W[A][Z]</a:t>
            </a:r>
          </a:p>
        </p:txBody>
      </p:sp>
      <p:cxnSp>
        <p:nvCxnSpPr>
          <p:cNvPr id="66" name="直線コネクタ 65"/>
          <p:cNvCxnSpPr/>
          <p:nvPr/>
        </p:nvCxnSpPr>
        <p:spPr>
          <a:xfrm flipV="1">
            <a:off x="3472145" y="3031271"/>
            <a:ext cx="292621" cy="2434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正方形/長方形 67"/>
          <p:cNvSpPr/>
          <p:nvPr/>
        </p:nvSpPr>
        <p:spPr>
          <a:xfrm>
            <a:off x="3246827" y="4439594"/>
            <a:ext cx="13251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W[C][Z]</a:t>
            </a:r>
          </a:p>
        </p:txBody>
      </p:sp>
      <p:cxnSp>
        <p:nvCxnSpPr>
          <p:cNvPr id="69" name="直線コネクタ 68"/>
          <p:cNvCxnSpPr/>
          <p:nvPr/>
        </p:nvCxnSpPr>
        <p:spPr>
          <a:xfrm>
            <a:off x="3311022" y="4138562"/>
            <a:ext cx="100277" cy="3278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/>
          <p:cNvSpPr/>
          <p:nvPr/>
        </p:nvSpPr>
        <p:spPr>
          <a:xfrm>
            <a:off x="659743" y="2802807"/>
            <a:ext cx="445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680797" y="3384512"/>
            <a:ext cx="445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Y</a:t>
            </a:r>
          </a:p>
        </p:txBody>
      </p:sp>
      <p:sp>
        <p:nvSpPr>
          <p:cNvPr id="73" name="正方形/長方形 72"/>
          <p:cNvSpPr/>
          <p:nvPr/>
        </p:nvSpPr>
        <p:spPr>
          <a:xfrm>
            <a:off x="251400" y="4025677"/>
            <a:ext cx="798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-1.0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4860040" y="2561704"/>
            <a:ext cx="30674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w[0</a:t>
            </a:r>
            <a:r>
              <a:rPr lang="en-US" altLang="ja-JP" sz="1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][A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]:</a:t>
            </a:r>
            <a:r>
              <a:rPr lang="en-US" altLang="ja-JP" sz="1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2.590875</a:t>
            </a:r>
            <a:br>
              <a:rPr lang="en-US" altLang="ja-JP" sz="1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w[1][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A]:2.589988</a:t>
            </a:r>
          </a:p>
          <a:p>
            <a:r>
              <a:rPr lang="en-US" altLang="ja-JP" sz="1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w[2][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A]:3.983865</a:t>
            </a:r>
          </a:p>
          <a:p>
            <a:r>
              <a:rPr lang="en-US" altLang="ja-JP" sz="1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w[0][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B]:4.212212</a:t>
            </a:r>
          </a:p>
          <a:p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w[1</a:t>
            </a:r>
            <a:r>
              <a:rPr lang="en-US" altLang="ja-JP" sz="1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][B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]:4.209405</a:t>
            </a:r>
          </a:p>
          <a:p>
            <a:r>
              <a:rPr lang="en-US" altLang="ja-JP" sz="1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w[2][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B]:1.481688</a:t>
            </a:r>
          </a:p>
          <a:p>
            <a:endParaRPr lang="en-US" altLang="ja-JP" sz="1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w[A][Z]:-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15.881664</a:t>
            </a:r>
          </a:p>
          <a:p>
            <a:r>
              <a:rPr lang="en-US" altLang="ja-JP" sz="1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w[B][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Z]</a:t>
            </a:r>
            <a:r>
              <a:rPr lang="en-US" altLang="ja-JP" sz="1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14.684265</a:t>
            </a:r>
          </a:p>
          <a:p>
            <a:r>
              <a:rPr lang="en-US" altLang="ja-JP" sz="1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w[C][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Z]</a:t>
            </a:r>
            <a:r>
              <a:rPr lang="en-US" altLang="ja-JP" sz="1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6.487656</a:t>
            </a:r>
          </a:p>
        </p:txBody>
      </p:sp>
      <p:cxnSp>
        <p:nvCxnSpPr>
          <p:cNvPr id="75" name="直線矢印コネクタ 74"/>
          <p:cNvCxnSpPr/>
          <p:nvPr/>
        </p:nvCxnSpPr>
        <p:spPr>
          <a:xfrm>
            <a:off x="4296255" y="3686726"/>
            <a:ext cx="31182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正方形/長方形 76"/>
          <p:cNvSpPr/>
          <p:nvPr/>
        </p:nvSpPr>
        <p:spPr>
          <a:xfrm>
            <a:off x="4558115" y="3460488"/>
            <a:ext cx="445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Z</a:t>
            </a:r>
          </a:p>
        </p:txBody>
      </p:sp>
      <p:sp>
        <p:nvSpPr>
          <p:cNvPr id="78" name="正方形/長方形 77"/>
          <p:cNvSpPr/>
          <p:nvPr/>
        </p:nvSpPr>
        <p:spPr>
          <a:xfrm>
            <a:off x="107381" y="1982464"/>
            <a:ext cx="9014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Ebata made the following “</a:t>
            </a:r>
            <a:r>
              <a:rPr lang="en-US" altLang="ja-JP" sz="20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NN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” using the program 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→ 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074" name="Picture 2" descr="https://qr.quel.jp/tmp/a85d8737535229d669c03c8d30c4016ea54cec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702" y="1969187"/>
            <a:ext cx="1133898" cy="11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正方形/長方形 79"/>
          <p:cNvSpPr/>
          <p:nvPr/>
        </p:nvSpPr>
        <p:spPr>
          <a:xfrm>
            <a:off x="344549" y="5072441"/>
            <a:ext cx="862006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Question 1. </a:t>
            </a:r>
            <a:r>
              <a:rPr lang="es-E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Calculate Z when X=0.0, </a:t>
            </a:r>
            <a:r>
              <a:rPr lang="es-E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Y=0.0</a:t>
            </a:r>
          </a:p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Question 2. </a:t>
            </a:r>
            <a:r>
              <a:rPr lang="es-E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Calculate Z when X=1.0, </a:t>
            </a:r>
            <a:r>
              <a:rPr lang="es-E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Y=0.0</a:t>
            </a:r>
          </a:p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(Question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3. </a:t>
            </a:r>
            <a:r>
              <a:rPr lang="es-E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Calculate Z when X=0.7, </a:t>
            </a:r>
            <a:r>
              <a:rPr lang="es-E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Y=0.1, if you have time)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</p:txBody>
      </p:sp>
      <p:sp>
        <p:nvSpPr>
          <p:cNvPr id="85" name="タイトル 1"/>
          <p:cNvSpPr txBox="1">
            <a:spLocks/>
          </p:cNvSpPr>
          <p:nvPr/>
        </p:nvSpPr>
        <p:spPr bwMode="gray">
          <a:xfrm>
            <a:off x="7000206" y="3872239"/>
            <a:ext cx="671131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f(u)</a:t>
            </a:r>
            <a:endParaRPr lang="en-US" altLang="ja-JP" sz="1600" b="1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6" name="直線コネクタ 85"/>
          <p:cNvCxnSpPr/>
          <p:nvPr/>
        </p:nvCxnSpPr>
        <p:spPr>
          <a:xfrm>
            <a:off x="7760926" y="4057468"/>
            <a:ext cx="130148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タイトル 1"/>
          <p:cNvSpPr txBox="1">
            <a:spLocks/>
          </p:cNvSpPr>
          <p:nvPr/>
        </p:nvSpPr>
        <p:spPr bwMode="gray">
          <a:xfrm>
            <a:off x="7654787" y="4075406"/>
            <a:ext cx="1496976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 + </a:t>
            </a:r>
            <a:r>
              <a:rPr lang="en-US" altLang="ja-JP" sz="16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exp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(-u)</a:t>
            </a:r>
            <a:endParaRPr lang="en-US" altLang="ja-JP" sz="1600" b="1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8" name="タイトル 1"/>
          <p:cNvSpPr txBox="1">
            <a:spLocks/>
          </p:cNvSpPr>
          <p:nvPr/>
        </p:nvSpPr>
        <p:spPr bwMode="gray">
          <a:xfrm>
            <a:off x="7760926" y="3744733"/>
            <a:ext cx="125121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lang="en-US" altLang="ja-JP" sz="1600" b="1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9" name="タイトル 1"/>
          <p:cNvSpPr txBox="1">
            <a:spLocks/>
          </p:cNvSpPr>
          <p:nvPr/>
        </p:nvSpPr>
        <p:spPr bwMode="gray">
          <a:xfrm>
            <a:off x="7419660" y="3896062"/>
            <a:ext cx="25666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=</a:t>
            </a:r>
            <a:endParaRPr lang="en-US" altLang="ja-JP" sz="1600" b="1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3537543" y="3992649"/>
            <a:ext cx="13251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W[B][Z]</a:t>
            </a:r>
          </a:p>
        </p:txBody>
      </p:sp>
      <p:cxnSp>
        <p:nvCxnSpPr>
          <p:cNvPr id="51" name="直線コネクタ 50"/>
          <p:cNvCxnSpPr/>
          <p:nvPr/>
        </p:nvCxnSpPr>
        <p:spPr>
          <a:xfrm>
            <a:off x="3424236" y="3669558"/>
            <a:ext cx="407418" cy="379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/>
          <p:cNvSpPr/>
          <p:nvPr/>
        </p:nvSpPr>
        <p:spPr>
          <a:xfrm>
            <a:off x="1845452" y="4055173"/>
            <a:ext cx="785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-1.0</a:t>
            </a:r>
          </a:p>
        </p:txBody>
      </p:sp>
      <p:cxnSp>
        <p:nvCxnSpPr>
          <p:cNvPr id="57" name="直線矢印コネクタ 56"/>
          <p:cNvCxnSpPr/>
          <p:nvPr/>
        </p:nvCxnSpPr>
        <p:spPr>
          <a:xfrm flipV="1">
            <a:off x="991164" y="3001153"/>
            <a:ext cx="338154" cy="110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flipV="1">
            <a:off x="991164" y="3614063"/>
            <a:ext cx="338154" cy="110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flipV="1">
            <a:off x="991164" y="4246099"/>
            <a:ext cx="338154" cy="110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 flipV="1">
            <a:off x="2063844" y="2687404"/>
            <a:ext cx="508578" cy="5155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78"/>
          <p:cNvSpPr/>
          <p:nvPr/>
        </p:nvSpPr>
        <p:spPr>
          <a:xfrm>
            <a:off x="2426812" y="2348850"/>
            <a:ext cx="1137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W[0][B]</a:t>
            </a:r>
          </a:p>
        </p:txBody>
      </p:sp>
    </p:spTree>
    <p:extLst>
      <p:ext uri="{BB962C8B-B14F-4D97-AF65-F5344CB8AC3E}">
        <p14:creationId xmlns:p14="http://schemas.microsoft.com/office/powerpoint/2010/main" val="21178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087345" y="3429000"/>
            <a:ext cx="2969339" cy="523220"/>
          </a:xfrm>
        </p:spPr>
        <p:txBody>
          <a:bodyPr/>
          <a:lstStyle/>
          <a:p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Intermission 1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272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62558" y="5445292"/>
            <a:ext cx="8784976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561359" y="1628800"/>
            <a:ext cx="6924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1960</a:t>
            </a:r>
            <a:endParaRPr kumimoji="0" lang="ja-JP" altLang="ja-JP" sz="20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3514404" y="1630470"/>
            <a:ext cx="6924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none" strike="noStrike" cap="none" normalizeH="0" baseline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1970</a:t>
            </a:r>
            <a:endParaRPr kumimoji="0" lang="ja-JP" altLang="ja-JP" sz="2000" b="1" i="0" u="none" strike="noStrike" cap="none" normalizeH="0" baseline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4467446" y="1628800"/>
            <a:ext cx="6924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1980</a:t>
            </a:r>
            <a:endParaRPr kumimoji="0" lang="ja-JP" altLang="ja-JP" sz="20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5432149" y="1628800"/>
            <a:ext cx="6924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none" strike="noStrike" cap="none" normalizeH="0" baseline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1990</a:t>
            </a:r>
            <a:endParaRPr kumimoji="0" lang="ja-JP" altLang="ja-JP" sz="2000" b="1" i="0" u="none" strike="noStrike" cap="none" normalizeH="0" baseline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6281969" y="1628800"/>
            <a:ext cx="6924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2000</a:t>
            </a:r>
            <a:endParaRPr kumimoji="0" lang="ja-JP" altLang="ja-JP" sz="20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7294577" y="1628800"/>
            <a:ext cx="6924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none" strike="noStrike" cap="none" normalizeH="0" baseline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2010</a:t>
            </a:r>
            <a:endParaRPr kumimoji="0" lang="ja-JP" altLang="ja-JP" sz="2000" b="1" i="0" u="none" strike="noStrike" cap="none" normalizeH="0" baseline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 flipH="1">
            <a:off x="7113583" y="2134526"/>
            <a:ext cx="1277890" cy="792088"/>
          </a:xfrm>
          <a:prstGeom prst="rect">
            <a:avLst/>
          </a:prstGeom>
          <a:gradFill flip="none" rotWithShape="1">
            <a:gsLst>
              <a:gs pos="50000">
                <a:srgbClr val="FF0000"/>
              </a:gs>
              <a:gs pos="96000">
                <a:srgbClr val="FFFFFF"/>
              </a:gs>
              <a:gs pos="100000">
                <a:srgbClr val="FFFFFF"/>
              </a:gs>
              <a:gs pos="89000">
                <a:schemeClr val="bg1"/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055187" y="2134526"/>
            <a:ext cx="739831" cy="792088"/>
          </a:xfrm>
          <a:prstGeom prst="rect">
            <a:avLst/>
          </a:prstGeom>
          <a:gradFill flip="none" rotWithShape="1">
            <a:gsLst>
              <a:gs pos="50000">
                <a:srgbClr val="FF0000"/>
              </a:gs>
              <a:gs pos="96000">
                <a:srgbClr val="FFFFFF"/>
              </a:gs>
              <a:gs pos="100000">
                <a:srgbClr val="FFFFFF"/>
              </a:gs>
              <a:gs pos="89000">
                <a:schemeClr val="bg1"/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497501" y="2107003"/>
            <a:ext cx="1206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Third boom</a:t>
            </a:r>
            <a:endParaRPr lang="ja-JP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 flipH="1">
            <a:off x="4423289" y="2134526"/>
            <a:ext cx="1076118" cy="792088"/>
          </a:xfrm>
          <a:prstGeom prst="rect">
            <a:avLst/>
          </a:prstGeom>
          <a:gradFill flip="none" rotWithShape="1">
            <a:gsLst>
              <a:gs pos="50000">
                <a:srgbClr val="FF0000"/>
              </a:gs>
              <a:gs pos="96000">
                <a:srgbClr val="FFFFFF"/>
              </a:gs>
              <a:gs pos="100000">
                <a:srgbClr val="FFFFFF"/>
              </a:gs>
              <a:gs pos="89000">
                <a:schemeClr val="bg1"/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364892" y="2134526"/>
            <a:ext cx="1076118" cy="792088"/>
          </a:xfrm>
          <a:prstGeom prst="rect">
            <a:avLst/>
          </a:prstGeom>
          <a:gradFill flip="none" rotWithShape="1">
            <a:gsLst>
              <a:gs pos="50000">
                <a:srgbClr val="FF0000"/>
              </a:gs>
              <a:gs pos="96000">
                <a:srgbClr val="FFFFFF"/>
              </a:gs>
              <a:gs pos="100000">
                <a:srgbClr val="FFFFFF"/>
              </a:gs>
              <a:gs pos="89000">
                <a:schemeClr val="bg1"/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818511" y="2128365"/>
            <a:ext cx="1432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Second Boom</a:t>
            </a:r>
            <a:endParaRPr lang="ja-JP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 flipH="1">
            <a:off x="1934766" y="2134526"/>
            <a:ext cx="1076118" cy="792088"/>
          </a:xfrm>
          <a:prstGeom prst="rect">
            <a:avLst/>
          </a:prstGeom>
          <a:gradFill flip="none" rotWithShape="1">
            <a:gsLst>
              <a:gs pos="50000">
                <a:srgbClr val="FF0000"/>
              </a:gs>
              <a:gs pos="96000">
                <a:srgbClr val="FFFFFF"/>
              </a:gs>
              <a:gs pos="100000">
                <a:srgbClr val="FFFFFF"/>
              </a:gs>
              <a:gs pos="89000">
                <a:schemeClr val="bg1"/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876369" y="2134526"/>
            <a:ext cx="1277890" cy="792088"/>
          </a:xfrm>
          <a:prstGeom prst="rect">
            <a:avLst/>
          </a:prstGeom>
          <a:gradFill flip="none" rotWithShape="1">
            <a:gsLst>
              <a:gs pos="50000">
                <a:srgbClr val="FF0000"/>
              </a:gs>
              <a:gs pos="96000">
                <a:srgbClr val="FFFFFF"/>
              </a:gs>
              <a:gs pos="100000">
                <a:srgbClr val="FFFFFF"/>
              </a:gs>
              <a:gs pos="89000">
                <a:schemeClr val="bg1"/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483002" y="2128365"/>
            <a:ext cx="1206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First Boom</a:t>
            </a:r>
            <a:endParaRPr lang="ja-JP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3947372" y="2149818"/>
            <a:ext cx="6836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Ice </a:t>
            </a:r>
          </a:p>
          <a:p>
            <a:pPr lvl="0" algn="ctr"/>
            <a:r>
              <a:rPr kumimoji="0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age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8324216" y="1628800"/>
            <a:ext cx="6924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endParaRPr kumimoji="0" lang="ja-JP" altLang="ja-JP" sz="2000" b="1" i="0" u="none" strike="noStrike" cap="none" normalizeH="0" baseline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2002025" y="2926614"/>
            <a:ext cx="68455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-9574" y="3009740"/>
            <a:ext cx="180012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(a) Hack </a:t>
            </a:r>
            <a:r>
              <a:rPr kumimoji="0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“human brain”</a:t>
            </a:r>
            <a:endParaRPr kumimoji="0" lang="ja-JP" altLang="ja-JP" sz="2000" b="1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4705508" y="3058770"/>
            <a:ext cx="165611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Neuro</a:t>
            </a:r>
          </a:p>
          <a:p>
            <a:pPr lvl="0" algn="ctr"/>
            <a:r>
              <a:rPr kumimoji="0"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(Multilayer net)</a:t>
            </a:r>
            <a:endParaRPr kumimoji="0" lang="ja-JP" altLang="ja-JP" sz="14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2078716" y="4365122"/>
            <a:ext cx="142547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Expert Systems</a:t>
            </a:r>
            <a:endParaRPr kumimoji="0" lang="ja-JP" altLang="ja-JP" sz="20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2078782" y="4293114"/>
            <a:ext cx="1440160" cy="792088"/>
          </a:xfrm>
          <a:prstGeom prst="roundRect">
            <a:avLst/>
          </a:pr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5031156" y="4365128"/>
            <a:ext cx="10801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Fuzzy</a:t>
            </a:r>
            <a:endParaRPr kumimoji="0" lang="ja-JP" altLang="ja-JP" sz="20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4743078" y="4293120"/>
            <a:ext cx="1538890" cy="432048"/>
          </a:xfrm>
          <a:prstGeom prst="roundRect">
            <a:avLst/>
          </a:pr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2078716" y="3188603"/>
            <a:ext cx="16525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Neuro</a:t>
            </a:r>
          </a:p>
          <a:p>
            <a:pPr lvl="0" algn="ctr"/>
            <a:r>
              <a:rPr kumimoji="0"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(Perceptron)</a:t>
            </a:r>
            <a:endParaRPr kumimoji="0" lang="ja-JP" altLang="ja-JP" sz="14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2078782" y="3096445"/>
            <a:ext cx="1690011" cy="876117"/>
          </a:xfrm>
          <a:prstGeom prst="roundRect">
            <a:avLst/>
          </a:pr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4743077" y="3078990"/>
            <a:ext cx="1538891" cy="913561"/>
          </a:xfrm>
          <a:prstGeom prst="roundRect">
            <a:avLst/>
          </a:pr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7123084" y="3049232"/>
            <a:ext cx="17965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Neuro</a:t>
            </a:r>
          </a:p>
          <a:p>
            <a:pPr lvl="0" algn="ctr"/>
            <a:r>
              <a:rPr kumimoji="0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(deep learning)</a:t>
            </a:r>
            <a:endParaRPr kumimoji="0" lang="ja-JP" altLang="ja-JP" sz="16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7263358" y="3066831"/>
            <a:ext cx="1584176" cy="931960"/>
          </a:xfrm>
          <a:prstGeom prst="roundRect">
            <a:avLst/>
          </a:pr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4740782" y="5117793"/>
            <a:ext cx="1586524" cy="61555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Genetic Algorithm</a:t>
            </a:r>
            <a:endParaRPr kumimoji="0" lang="ja-JP" altLang="ja-JP" sz="20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4743078" y="5085274"/>
            <a:ext cx="1538890" cy="648072"/>
          </a:xfrm>
          <a:prstGeom prst="roundRect">
            <a:avLst/>
          </a:pr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6687356" y="5621849"/>
            <a:ext cx="23492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Machine (Reinforcement) Learning</a:t>
            </a:r>
            <a:endParaRPr kumimoji="0" lang="ja-JP" altLang="ja-JP" sz="20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6687355" y="5589329"/>
            <a:ext cx="2317383" cy="1005563"/>
          </a:xfrm>
          <a:prstGeom prst="roundRect">
            <a:avLst/>
          </a:pr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コネクタ 44"/>
          <p:cNvCxnSpPr/>
          <p:nvPr/>
        </p:nvCxnSpPr>
        <p:spPr>
          <a:xfrm>
            <a:off x="62558" y="4077090"/>
            <a:ext cx="8784976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stCxn id="36" idx="3"/>
            <a:endCxn id="37" idx="1"/>
          </p:cNvCxnSpPr>
          <p:nvPr/>
        </p:nvCxnSpPr>
        <p:spPr>
          <a:xfrm>
            <a:off x="3768793" y="3534504"/>
            <a:ext cx="974284" cy="126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>
            <a:stCxn id="37" idx="3"/>
            <a:endCxn id="39" idx="1"/>
          </p:cNvCxnSpPr>
          <p:nvPr/>
        </p:nvCxnSpPr>
        <p:spPr>
          <a:xfrm flipV="1">
            <a:off x="6281968" y="3532811"/>
            <a:ext cx="981390" cy="296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3518942" y="4509138"/>
            <a:ext cx="1224136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stCxn id="42" idx="3"/>
            <a:endCxn id="44" idx="1"/>
          </p:cNvCxnSpPr>
          <p:nvPr/>
        </p:nvCxnSpPr>
        <p:spPr>
          <a:xfrm>
            <a:off x="6281968" y="5409310"/>
            <a:ext cx="405387" cy="68280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タイトル 1"/>
          <p:cNvSpPr txBox="1">
            <a:spLocks/>
          </p:cNvSpPr>
          <p:nvPr/>
        </p:nvSpPr>
        <p:spPr bwMode="gray">
          <a:xfrm>
            <a:off x="113191" y="116540"/>
            <a:ext cx="8439875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What AI technologies drove each AI boom?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6430144" y="2149818"/>
            <a:ext cx="6836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Ice </a:t>
            </a:r>
          </a:p>
          <a:p>
            <a:pPr lvl="0" algn="ctr"/>
            <a:r>
              <a:rPr kumimoji="0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age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-9450" y="4293120"/>
            <a:ext cx="18000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(b) </a:t>
            </a:r>
            <a:r>
              <a:rPr kumimoji="0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Hack </a:t>
            </a:r>
            <a:endParaRPr kumimoji="0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r>
              <a:rPr kumimoji="0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“Human Behavior”</a:t>
            </a:r>
            <a:endParaRPr kumimoji="0" lang="ja-JP" altLang="ja-JP" sz="2000" b="1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-9451" y="5877340"/>
            <a:ext cx="18001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(c) Be Nerd</a:t>
            </a:r>
            <a:endParaRPr kumimoji="0" lang="ja-JP" altLang="ja-JP" sz="2000" b="1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13063" y="931539"/>
            <a:ext cx="91086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There have been three AI booms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86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938" y="5711512"/>
            <a:ext cx="13542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Respect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864" y="3645024"/>
            <a:ext cx="1869687" cy="1584176"/>
          </a:xfrm>
          <a:prstGeom prst="rect">
            <a:avLst/>
          </a:prstGeom>
        </p:spPr>
      </p:pic>
      <p:grpSp>
        <p:nvGrpSpPr>
          <p:cNvPr id="76" name="グループ化 75"/>
          <p:cNvGrpSpPr/>
          <p:nvPr/>
        </p:nvGrpSpPr>
        <p:grpSpPr>
          <a:xfrm>
            <a:off x="1259632" y="1700808"/>
            <a:ext cx="7567229" cy="309447"/>
            <a:chOff x="1736555" y="1700808"/>
            <a:chExt cx="7090306" cy="309447"/>
          </a:xfrm>
        </p:grpSpPr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1736555" y="1700808"/>
              <a:ext cx="7606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1" i="0" u="none" strike="noStrike" cap="none" normalizeH="0" baseline="0" dirty="0" smtClean="0">
                  <a:ln>
                    <a:noFill/>
                  </a:ln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1960</a:t>
              </a:r>
              <a:endParaRPr kumimoji="0" lang="ja-JP" altLang="ja-JP" sz="2000" b="1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2783342" y="1702478"/>
              <a:ext cx="7606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1" i="0" u="none" strike="noStrike" cap="none" normalizeH="0" baseline="0" smtClean="0">
                  <a:ln>
                    <a:noFill/>
                  </a:ln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1970</a:t>
              </a:r>
              <a:endParaRPr kumimoji="0" lang="ja-JP" altLang="ja-JP" sz="2000" b="1" i="0" u="none" strike="noStrike" cap="none" normalizeH="0" baseline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3830126" y="1700808"/>
              <a:ext cx="7606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1" i="0" u="none" strike="noStrike" cap="none" normalizeH="0" baseline="0" dirty="0" smtClean="0">
                  <a:ln>
                    <a:noFill/>
                  </a:ln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1980</a:t>
              </a:r>
              <a:endParaRPr kumimoji="0" lang="ja-JP" altLang="ja-JP" sz="2000" b="1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4889718" y="1700808"/>
              <a:ext cx="7606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1" i="0" u="none" strike="noStrike" cap="none" normalizeH="0" baseline="0" smtClean="0">
                  <a:ln>
                    <a:noFill/>
                  </a:ln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1990</a:t>
              </a:r>
              <a:endParaRPr kumimoji="0" lang="ja-JP" altLang="ja-JP" sz="2000" b="1" i="0" u="none" strike="noStrike" cap="none" normalizeH="0" baseline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5823127" y="1700808"/>
              <a:ext cx="7606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1" i="0" u="none" strike="noStrike" cap="none" normalizeH="0" baseline="0" dirty="0" smtClean="0">
                  <a:ln>
                    <a:noFill/>
                  </a:ln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2000</a:t>
              </a:r>
              <a:endParaRPr kumimoji="0" lang="ja-JP" altLang="ja-JP" sz="2000" b="1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6935335" y="1700808"/>
              <a:ext cx="7606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1" i="0" u="none" strike="noStrike" cap="none" normalizeH="0" baseline="0" smtClean="0">
                  <a:ln>
                    <a:noFill/>
                  </a:ln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2010</a:t>
              </a:r>
              <a:endParaRPr kumimoji="0" lang="ja-JP" altLang="ja-JP" sz="2000" b="1" i="0" u="none" strike="noStrike" cap="none" normalizeH="0" baseline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5" name="Rectangle 24"/>
            <p:cNvSpPr>
              <a:spLocks noChangeArrowheads="1"/>
            </p:cNvSpPr>
            <p:nvPr/>
          </p:nvSpPr>
          <p:spPr bwMode="auto">
            <a:xfrm>
              <a:off x="8066250" y="1700808"/>
              <a:ext cx="7606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2020</a:t>
              </a:r>
              <a:endParaRPr kumimoji="0" lang="ja-JP" altLang="ja-JP" sz="20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cxnSp>
        <p:nvCxnSpPr>
          <p:cNvPr id="36" name="直線コネクタ 35"/>
          <p:cNvCxnSpPr/>
          <p:nvPr/>
        </p:nvCxnSpPr>
        <p:spPr>
          <a:xfrm>
            <a:off x="1122204" y="2998622"/>
            <a:ext cx="75188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4067930" y="3140960"/>
            <a:ext cx="150272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Multilayer net</a:t>
            </a:r>
            <a:endParaRPr kumimoji="0" lang="ja-JP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1109845" y="3275600"/>
            <a:ext cx="17575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Perceptron</a:t>
            </a:r>
            <a:endParaRPr kumimoji="0" lang="ja-JP" altLang="ja-JP" sz="2000" b="1" i="0" u="none" strike="noStrike" cap="none" normalizeH="0" baseline="0" dirty="0" smtClean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1206511" y="3091869"/>
            <a:ext cx="1581815" cy="697181"/>
          </a:xfrm>
          <a:prstGeom prst="roundRect">
            <a:avLst/>
          </a:pr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4132869" y="3068950"/>
            <a:ext cx="1423634" cy="697181"/>
          </a:xfrm>
          <a:prstGeom prst="roundRect">
            <a:avLst/>
          </a:pr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7192357" y="3087710"/>
            <a:ext cx="118636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deep learning</a:t>
            </a:r>
            <a:endParaRPr kumimoji="0" lang="ja-JP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7059227" y="3068950"/>
            <a:ext cx="1423634" cy="697181"/>
          </a:xfrm>
          <a:prstGeom prst="roundRect">
            <a:avLst/>
          </a:prstGeom>
          <a:noFill/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矢印コネクタ 42"/>
          <p:cNvCxnSpPr>
            <a:stCxn id="39" idx="3"/>
            <a:endCxn id="40" idx="1"/>
          </p:cNvCxnSpPr>
          <p:nvPr/>
        </p:nvCxnSpPr>
        <p:spPr>
          <a:xfrm flipV="1">
            <a:off x="2788326" y="3417541"/>
            <a:ext cx="1344543" cy="2291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5556503" y="3429000"/>
            <a:ext cx="13445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図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137" y="3986480"/>
            <a:ext cx="2259735" cy="1152128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778" y="3914472"/>
            <a:ext cx="1739997" cy="1247810"/>
          </a:xfrm>
          <a:prstGeom prst="rect">
            <a:avLst/>
          </a:prstGeom>
        </p:spPr>
      </p:pic>
      <p:cxnSp>
        <p:nvCxnSpPr>
          <p:cNvPr id="47" name="直線コネクタ 46"/>
          <p:cNvCxnSpPr/>
          <p:nvPr/>
        </p:nvCxnSpPr>
        <p:spPr>
          <a:xfrm>
            <a:off x="0" y="5171047"/>
            <a:ext cx="9036496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角丸四角形 4"/>
          <p:cNvSpPr/>
          <p:nvPr/>
        </p:nvSpPr>
        <p:spPr>
          <a:xfrm>
            <a:off x="5940152" y="5272291"/>
            <a:ext cx="3096344" cy="1322092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494024" y="5272291"/>
            <a:ext cx="2304845" cy="1322092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421877" y="5272291"/>
            <a:ext cx="1951828" cy="1322092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1465853" y="5306850"/>
            <a:ext cx="186087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Linear data can </a:t>
            </a:r>
            <a:r>
              <a:rPr kumimoji="0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always be separated (</a:t>
            </a:r>
            <a:r>
              <a:rPr kumimoji="0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awesome!</a:t>
            </a:r>
            <a:r>
              <a:rPr kumimoji="0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0" lang="en-US" altLang="ja-JP" sz="2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3407314" y="5351624"/>
            <a:ext cx="2371169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Non-linear data can also be separated (</a:t>
            </a:r>
            <a:r>
              <a:rPr kumimoji="0"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awesome!</a:t>
            </a:r>
            <a:r>
              <a:rPr kumimoji="0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0" lang="en-US" altLang="ja-JP" sz="2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6049738" y="5479712"/>
            <a:ext cx="28803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0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Super </a:t>
            </a:r>
            <a:r>
              <a:rPr kumimoji="0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multi-layer and big data learning! (</a:t>
            </a:r>
            <a:r>
              <a:rPr kumimoji="0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Amazing!</a:t>
            </a:r>
            <a:r>
              <a:rPr kumimoji="0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0" lang="en-US" altLang="ja-JP" sz="2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タイトル 1"/>
          <p:cNvSpPr txBox="1">
            <a:spLocks/>
          </p:cNvSpPr>
          <p:nvPr/>
        </p:nvSpPr>
        <p:spPr bwMode="gray">
          <a:xfrm>
            <a:off x="113191" y="116540"/>
            <a:ext cx="7887352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A Terrible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History of Neural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Networks(1)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13063" y="931539"/>
            <a:ext cx="91086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The "flip-flop" was repeated twice.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5" name="グループ化 74"/>
          <p:cNvGrpSpPr/>
          <p:nvPr/>
        </p:nvGrpSpPr>
        <p:grpSpPr>
          <a:xfrm>
            <a:off x="971600" y="2145923"/>
            <a:ext cx="7669441" cy="852359"/>
            <a:chOff x="1244089" y="2145923"/>
            <a:chExt cx="6860252" cy="852359"/>
          </a:xfrm>
        </p:grpSpPr>
        <p:sp>
          <p:nvSpPr>
            <p:cNvPr id="60" name="正方形/長方形 59"/>
            <p:cNvSpPr/>
            <p:nvPr/>
          </p:nvSpPr>
          <p:spPr>
            <a:xfrm flipH="1">
              <a:off x="6422906" y="2173446"/>
              <a:ext cx="1277890" cy="792088"/>
            </a:xfrm>
            <a:prstGeom prst="rect">
              <a:avLst/>
            </a:prstGeom>
            <a:gradFill flip="none" rotWithShape="1">
              <a:gsLst>
                <a:gs pos="50000">
                  <a:srgbClr val="FF0000"/>
                </a:gs>
                <a:gs pos="96000">
                  <a:srgbClr val="FFFFFF"/>
                </a:gs>
                <a:gs pos="100000">
                  <a:srgbClr val="FFFFFF"/>
                </a:gs>
                <a:gs pos="89000">
                  <a:schemeClr val="bg1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7364510" y="2173446"/>
              <a:ext cx="739831" cy="792088"/>
            </a:xfrm>
            <a:prstGeom prst="rect">
              <a:avLst/>
            </a:prstGeom>
            <a:gradFill flip="none" rotWithShape="1">
              <a:gsLst>
                <a:gs pos="50000">
                  <a:srgbClr val="FF0000"/>
                </a:gs>
                <a:gs pos="96000">
                  <a:srgbClr val="FFFFFF"/>
                </a:gs>
                <a:gs pos="100000">
                  <a:srgbClr val="FFFFFF"/>
                </a:gs>
                <a:gs pos="89000">
                  <a:schemeClr val="bg1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6806824" y="2145923"/>
              <a:ext cx="12061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Third boom</a:t>
              </a:r>
              <a:endPara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 flipH="1">
              <a:off x="3732612" y="2173446"/>
              <a:ext cx="1076118" cy="792088"/>
            </a:xfrm>
            <a:prstGeom prst="rect">
              <a:avLst/>
            </a:prstGeom>
            <a:gradFill flip="none" rotWithShape="1">
              <a:gsLst>
                <a:gs pos="50000">
                  <a:srgbClr val="FF0000"/>
                </a:gs>
                <a:gs pos="96000">
                  <a:srgbClr val="FFFFFF"/>
                </a:gs>
                <a:gs pos="100000">
                  <a:srgbClr val="FFFFFF"/>
                </a:gs>
                <a:gs pos="89000">
                  <a:schemeClr val="bg1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4674215" y="2173446"/>
              <a:ext cx="1076118" cy="792088"/>
            </a:xfrm>
            <a:prstGeom prst="rect">
              <a:avLst/>
            </a:prstGeom>
            <a:gradFill flip="none" rotWithShape="1">
              <a:gsLst>
                <a:gs pos="50000">
                  <a:srgbClr val="FF0000"/>
                </a:gs>
                <a:gs pos="96000">
                  <a:srgbClr val="FFFFFF"/>
                </a:gs>
                <a:gs pos="100000">
                  <a:srgbClr val="FFFFFF"/>
                </a:gs>
                <a:gs pos="89000">
                  <a:schemeClr val="bg1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4127834" y="2167285"/>
              <a:ext cx="143228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Second Boom</a:t>
              </a:r>
              <a:endPara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 flipH="1">
              <a:off x="1244089" y="2173446"/>
              <a:ext cx="1076118" cy="792088"/>
            </a:xfrm>
            <a:prstGeom prst="rect">
              <a:avLst/>
            </a:prstGeom>
            <a:gradFill flip="none" rotWithShape="1">
              <a:gsLst>
                <a:gs pos="50000">
                  <a:srgbClr val="FF0000"/>
                </a:gs>
                <a:gs pos="96000">
                  <a:srgbClr val="FFFFFF"/>
                </a:gs>
                <a:gs pos="100000">
                  <a:srgbClr val="FFFFFF"/>
                </a:gs>
                <a:gs pos="89000">
                  <a:schemeClr val="bg1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2185692" y="2173446"/>
              <a:ext cx="1277890" cy="792088"/>
            </a:xfrm>
            <a:prstGeom prst="rect">
              <a:avLst/>
            </a:prstGeom>
            <a:gradFill flip="none" rotWithShape="1">
              <a:gsLst>
                <a:gs pos="50000">
                  <a:srgbClr val="FF0000"/>
                </a:gs>
                <a:gs pos="96000">
                  <a:srgbClr val="FFFFFF"/>
                </a:gs>
                <a:gs pos="100000">
                  <a:srgbClr val="FFFFFF"/>
                </a:gs>
                <a:gs pos="89000">
                  <a:schemeClr val="bg1"/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1792325" y="2167285"/>
              <a:ext cx="12061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First Boom</a:t>
              </a:r>
              <a:endPara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3256695" y="2188738"/>
              <a:ext cx="68360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kumimoji="0" lang="en-US" altLang="ja-JP" sz="2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Ice </a:t>
              </a:r>
            </a:p>
            <a:p>
              <a:pPr lvl="0" algn="ctr"/>
              <a:r>
                <a:rPr kumimoji="0" lang="en-US" altLang="ja-JP" sz="2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age</a:t>
              </a:r>
            </a:p>
          </p:txBody>
        </p:sp>
        <p:sp>
          <p:nvSpPr>
            <p:cNvPr id="71" name="Rectangle 24"/>
            <p:cNvSpPr>
              <a:spLocks noChangeArrowheads="1"/>
            </p:cNvSpPr>
            <p:nvPr/>
          </p:nvSpPr>
          <p:spPr bwMode="auto">
            <a:xfrm>
              <a:off x="5739467" y="2188738"/>
              <a:ext cx="68360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kumimoji="0" lang="en-US" altLang="ja-JP" sz="2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Ice </a:t>
              </a:r>
            </a:p>
            <a:p>
              <a:pPr lvl="0" algn="ctr"/>
              <a:r>
                <a:rPr kumimoji="0" lang="en-US" altLang="ja-JP" sz="2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65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0" y="5013136"/>
            <a:ext cx="9036496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角丸四角形 3"/>
          <p:cNvSpPr/>
          <p:nvPr/>
        </p:nvSpPr>
        <p:spPr>
          <a:xfrm>
            <a:off x="7236296" y="5229160"/>
            <a:ext cx="1872208" cy="124957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4716016" y="5229160"/>
            <a:ext cx="2160240" cy="1249570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884370" y="5229159"/>
            <a:ext cx="2499316" cy="1282289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938" y="4055288"/>
            <a:ext cx="13542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Respect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864" y="1988800"/>
            <a:ext cx="1869687" cy="1584176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137" y="2330256"/>
            <a:ext cx="2259735" cy="1152128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778" y="2258248"/>
            <a:ext cx="1739997" cy="1247810"/>
          </a:xfrm>
          <a:prstGeom prst="rect">
            <a:avLst/>
          </a:prstGeom>
        </p:spPr>
      </p:pic>
      <p:cxnSp>
        <p:nvCxnSpPr>
          <p:cNvPr id="47" name="直線コネクタ 46"/>
          <p:cNvCxnSpPr/>
          <p:nvPr/>
        </p:nvCxnSpPr>
        <p:spPr>
          <a:xfrm>
            <a:off x="0" y="3514823"/>
            <a:ext cx="9036496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1907630" y="5247624"/>
            <a:ext cx="242056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 help for data that cannot be separated </a:t>
            </a:r>
            <a:r>
              <a:rPr kumimoji="0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kumimoji="0" lang="en-US" altLang="ja-JP" sz="20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No,No</a:t>
            </a:r>
            <a:r>
              <a:rPr kumimoji="0"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4860032" y="5401024"/>
            <a:ext cx="19442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0"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Low learning success rate </a:t>
            </a:r>
            <a:r>
              <a:rPr kumimoji="0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kumimoji="0" lang="en-US" altLang="ja-JP" sz="2000" b="1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No,No</a:t>
            </a:r>
            <a:r>
              <a:rPr kumimoji="0"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0"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940152" y="3616067"/>
            <a:ext cx="3096344" cy="1322092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494024" y="3616067"/>
            <a:ext cx="2304845" cy="1322092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421877" y="3616067"/>
            <a:ext cx="1951828" cy="1322092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1465853" y="3650626"/>
            <a:ext cx="186087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Linear data can </a:t>
            </a:r>
            <a:r>
              <a:rPr kumimoji="0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always be separated (</a:t>
            </a:r>
            <a:r>
              <a:rPr kumimoji="0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awesome!</a:t>
            </a:r>
            <a:r>
              <a:rPr kumimoji="0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0" lang="en-US" altLang="ja-JP" sz="2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3407314" y="3695400"/>
            <a:ext cx="2371169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Non-linear data can also be separated (</a:t>
            </a:r>
            <a:r>
              <a:rPr kumimoji="0"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awesome!</a:t>
            </a:r>
            <a:r>
              <a:rPr kumimoji="0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0" lang="en-US" altLang="ja-JP" sz="2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6049738" y="3823488"/>
            <a:ext cx="28803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0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Super </a:t>
            </a:r>
            <a:r>
              <a:rPr kumimoji="0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multi-layer and big data learning! (</a:t>
            </a:r>
            <a:r>
              <a:rPr kumimoji="0"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Amazing!</a:t>
            </a:r>
            <a:r>
              <a:rPr kumimoji="0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0" lang="en-US" altLang="ja-JP" sz="2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7208586" y="5257004"/>
            <a:ext cx="194421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？</a:t>
            </a:r>
            <a:endParaRPr kumimoji="0"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/>
            <a:r>
              <a:rPr kumimoji="0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What Will Happen</a:t>
            </a:r>
            <a:endParaRPr kumimoji="0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3" name="右矢印 52"/>
          <p:cNvSpPr/>
          <p:nvPr/>
        </p:nvSpPr>
        <p:spPr>
          <a:xfrm rot="2892871">
            <a:off x="2437282" y="4634048"/>
            <a:ext cx="432048" cy="648072"/>
          </a:xfrm>
          <a:prstGeom prst="rightArrow">
            <a:avLst/>
          </a:prstGeom>
          <a:solidFill>
            <a:schemeClr val="tx1"/>
          </a:solidFill>
          <a:ln w="63500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右矢印 53"/>
          <p:cNvSpPr/>
          <p:nvPr/>
        </p:nvSpPr>
        <p:spPr>
          <a:xfrm rot="2892871">
            <a:off x="5317602" y="4634049"/>
            <a:ext cx="432048" cy="648072"/>
          </a:xfrm>
          <a:prstGeom prst="rightArrow">
            <a:avLst/>
          </a:prstGeom>
          <a:solidFill>
            <a:schemeClr val="tx1"/>
          </a:solidFill>
          <a:ln w="63500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右矢印 54"/>
          <p:cNvSpPr/>
          <p:nvPr/>
        </p:nvSpPr>
        <p:spPr>
          <a:xfrm rot="2892871">
            <a:off x="7765874" y="4634050"/>
            <a:ext cx="432048" cy="648072"/>
          </a:xfrm>
          <a:prstGeom prst="rightArrow">
            <a:avLst/>
          </a:prstGeom>
          <a:solidFill>
            <a:schemeClr val="tx1"/>
          </a:solidFill>
          <a:ln w="63500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右矢印 55"/>
          <p:cNvSpPr/>
          <p:nvPr/>
        </p:nvSpPr>
        <p:spPr>
          <a:xfrm rot="18707129" flipV="1">
            <a:off x="3394350" y="4634048"/>
            <a:ext cx="432048" cy="648072"/>
          </a:xfrm>
          <a:prstGeom prst="rightArrow">
            <a:avLst/>
          </a:prstGeom>
          <a:solidFill>
            <a:srgbClr val="3333FF"/>
          </a:solidFill>
          <a:ln w="63500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右矢印 56"/>
          <p:cNvSpPr/>
          <p:nvPr/>
        </p:nvSpPr>
        <p:spPr>
          <a:xfrm rot="18707129" flipV="1">
            <a:off x="6181698" y="4634049"/>
            <a:ext cx="432048" cy="648072"/>
          </a:xfrm>
          <a:prstGeom prst="rightArrow">
            <a:avLst/>
          </a:prstGeom>
          <a:solidFill>
            <a:srgbClr val="3333FF"/>
          </a:solidFill>
          <a:ln w="63500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タイトル 1"/>
          <p:cNvSpPr txBox="1">
            <a:spLocks/>
          </p:cNvSpPr>
          <p:nvPr/>
        </p:nvSpPr>
        <p:spPr bwMode="gray">
          <a:xfrm>
            <a:off x="113191" y="116540"/>
            <a:ext cx="7887352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A Terrible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History of Neural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Networks(2)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0" name="Rectangle 24"/>
          <p:cNvSpPr>
            <a:spLocks noChangeArrowheads="1"/>
          </p:cNvSpPr>
          <p:nvPr/>
        </p:nvSpPr>
        <p:spPr bwMode="auto">
          <a:xfrm>
            <a:off x="938" y="5617054"/>
            <a:ext cx="17904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Disrespect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13063" y="890673"/>
            <a:ext cx="910863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AI researchers can "disparage" a technology today they "respected" until yesterday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55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3370731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2. Today’s Topics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860390"/>
            <a:ext cx="91086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Neural Network</a:t>
            </a:r>
            <a:endParaRPr lang="ja-JP" altLang="en-US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287" y="1862714"/>
            <a:ext cx="5703584" cy="4009793"/>
          </a:xfrm>
          <a:prstGeom prst="rect">
            <a:avLst/>
          </a:prstGeom>
        </p:spPr>
      </p:pic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511898" y="5139197"/>
            <a:ext cx="30165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kumimoji="0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Expert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6005125" y="3203786"/>
            <a:ext cx="31401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kumimoji="0"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Machine learning</a:t>
            </a:r>
            <a:br>
              <a:rPr kumimoji="0"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          (</a:t>
            </a: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Mar 17</a:t>
            </a:r>
            <a:r>
              <a:rPr lang="en-US" altLang="ja-JP" sz="2400" b="1" baseline="30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th</a:t>
            </a: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0" lang="en-US" altLang="ja-JP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310157" y="2691224"/>
            <a:ext cx="4615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kumimoji="0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Natural </a:t>
            </a:r>
            <a:r>
              <a:rPr kumimoji="0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language processing</a:t>
            </a:r>
            <a:endParaRPr kumimoji="0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7669" y="4714380"/>
            <a:ext cx="4192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Case-based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reasoning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896774" y="4518530"/>
            <a:ext cx="4211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Bayesian </a:t>
            </a:r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network</a:t>
            </a:r>
            <a:b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</a:br>
            <a:r>
              <a:rPr kumimoji="0"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0"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     (</a:t>
            </a:r>
            <a:r>
              <a:rPr kumimoji="0"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Mar 3</a:t>
            </a:r>
            <a:r>
              <a:rPr kumimoji="0" lang="en-US" altLang="ja-JP" sz="2400" b="1" baseline="300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rd</a:t>
            </a:r>
            <a:r>
              <a:rPr kumimoji="0"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)</a:t>
            </a:r>
            <a:endParaRPr lang="ja-JP" altLang="en-US" sz="2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673706" y="5494075"/>
            <a:ext cx="4882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Genetic Algorithm (GA</a:t>
            </a:r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)</a:t>
            </a:r>
            <a:b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                      (Mar 17</a:t>
            </a:r>
            <a:r>
              <a:rPr lang="en-US" altLang="ja-JP" sz="2400" b="1" baseline="300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th</a:t>
            </a:r>
            <a:r>
              <a:rPr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)</a:t>
            </a:r>
            <a:endParaRPr lang="ja-JP" altLang="en-US" sz="24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223051" y="1422100"/>
            <a:ext cx="3529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Probability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theory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64120" y="1815820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tatistics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842969" y="2040585"/>
            <a:ext cx="3230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Constraint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theory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336830" y="2832695"/>
            <a:ext cx="2808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 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OR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192814" y="2430240"/>
            <a:ext cx="1514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Search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5384585" y="1710140"/>
            <a:ext cx="3227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Image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recognition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95633" y="2227360"/>
            <a:ext cx="3104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Voice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recognition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32874" y="5470587"/>
            <a:ext cx="4099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Data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mining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403909" y="1425139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Optimization Algorithm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-7306" y="3142893"/>
            <a:ext cx="2815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Game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theory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6512" y="4318172"/>
            <a:ext cx="516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Automatic Translation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-7307" y="3537486"/>
            <a:ext cx="3607807" cy="861774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ja-JP" altLang="en-US" sz="2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kumimoji="0"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Neural </a:t>
            </a:r>
            <a:r>
              <a:rPr kumimoji="0" lang="en-US" altLang="ja-JP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Networks</a:t>
            </a:r>
          </a:p>
          <a:p>
            <a:pPr lvl="0"/>
            <a:r>
              <a:rPr kumimoji="0" lang="en-US" altLang="ja-JP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 (Mar 10</a:t>
            </a:r>
            <a:r>
              <a:rPr kumimoji="0" lang="en-US" altLang="ja-JP" sz="2800" b="1" baseline="30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th</a:t>
            </a:r>
            <a:r>
              <a:rPr kumimoji="0" lang="en-US" altLang="ja-JP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) Today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123660" y="5951696"/>
            <a:ext cx="36535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ja-JP" altLang="en-US" sz="2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kumimoji="0"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Fuzzy reasoning </a:t>
            </a:r>
          </a:p>
          <a:p>
            <a:pPr lvl="0"/>
            <a:r>
              <a:rPr kumimoji="0" lang="en-US" altLang="ja-JP" sz="2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0"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 (Mar 3</a:t>
            </a:r>
            <a:r>
              <a:rPr kumimoji="0" lang="en-US" altLang="ja-JP" sz="2400" b="1" baseline="300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rd</a:t>
            </a:r>
            <a:r>
              <a:rPr kumimoji="0" lang="en-US" altLang="ja-JP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0" lang="en-US" altLang="ja-JP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882517" y="3850215"/>
            <a:ext cx="2974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Human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interface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184704" y="4200885"/>
            <a:ext cx="3888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Multi-agent simulation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2843760" y="2934310"/>
            <a:ext cx="39120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AI</a:t>
            </a:r>
            <a:br>
              <a: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(Artificial Intelligent)</a:t>
            </a: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78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27580" y="1844780"/>
            <a:ext cx="872953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2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P</a:t>
            </a:r>
            <a:r>
              <a:rPr lang="en-US" altLang="ja-JP" sz="28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redictions </a:t>
            </a:r>
            <a:r>
              <a:rPr lang="en-US" altLang="ja-JP" sz="2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of the first boom</a:t>
            </a:r>
            <a:r>
              <a:rPr lang="ja-JP" altLang="en-US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Herbert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Simon: "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Within 20 years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, anything a man can do will be done by a machine" (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1965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Marvin Minsky: "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Within a generation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[most of] the problems that will give rise to artificial intelligence will be solved" (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1967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).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27580" y="3745401"/>
            <a:ext cx="8729530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2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Predictions of the </a:t>
            </a:r>
            <a:r>
              <a:rPr lang="en-US" altLang="ja-JP" sz="28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second </a:t>
            </a:r>
            <a:r>
              <a:rPr lang="en-US" altLang="ja-JP" sz="2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boom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105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Raj Reddy, Director of the Robotics Institute at Carnegie Mellon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University: </a:t>
            </a:r>
          </a:p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"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There are 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25 million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people working in manufacturing in the U.S. today. By 2010, this number will be reduced to 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 million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7710" y="5838453"/>
            <a:ext cx="89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2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Third boom (current) statement</a:t>
            </a:r>
            <a:endParaRPr lang="en-US" altLang="ja-JP" sz="105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→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Many people continue to make the same statements as above.</a:t>
            </a:r>
            <a:endParaRPr lang="en-US" altLang="ja-JP" sz="2000" b="1" dirty="0" smtClean="0">
              <a:solidFill>
                <a:srgbClr val="0000C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gray">
          <a:xfrm>
            <a:off x="113191" y="116540"/>
            <a:ext cx="8903399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I'm tired of hearing "AI will replace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humans"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063" y="890673"/>
            <a:ext cx="910863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Doctors and professors readily make unsubstantiated 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predictions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7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588793" y="3429000"/>
            <a:ext cx="5966442" cy="523220"/>
          </a:xfrm>
        </p:spPr>
        <p:txBody>
          <a:bodyPr/>
          <a:lstStyle/>
          <a:p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4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. </a:t>
            </a:r>
            <a:r>
              <a:rPr lang="en-US" altLang="ja-JP" sz="2800" b="1" dirty="0" err="1">
                <a:latin typeface="Meiryo UI" pitchFamily="50" charset="-128"/>
                <a:ea typeface="Meiryo UI" pitchFamily="50" charset="-128"/>
              </a:rPr>
              <a:t>DNN</a:t>
            </a:r>
            <a:r>
              <a:rPr lang="ja-JP" altLang="en-US" sz="2800" b="1" dirty="0">
                <a:latin typeface="Meiryo UI" pitchFamily="50" charset="-128"/>
                <a:ea typeface="Meiryo UI" pitchFamily="50" charset="-128"/>
              </a:rPr>
              <a:t>：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Deep Neural Network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511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4295663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4.1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T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wo types of </a:t>
            </a:r>
            <a:r>
              <a:rPr lang="en-US" altLang="ja-JP" sz="2800" b="1" dirty="0" err="1" smtClean="0">
                <a:latin typeface="Meiryo UI" pitchFamily="50" charset="-128"/>
                <a:ea typeface="Meiryo UI" pitchFamily="50" charset="-128"/>
              </a:rPr>
              <a:t>DNN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063" y="883598"/>
            <a:ext cx="910863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Just remember that there are two types: "supervised" and "unsupervised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."</a:t>
            </a:r>
            <a:endParaRPr lang="en-US" altLang="ja-JP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677307"/>
              </p:ext>
            </p:extLst>
          </p:nvPr>
        </p:nvGraphicFramePr>
        <p:xfrm>
          <a:off x="105662" y="1935617"/>
          <a:ext cx="8923431" cy="385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2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Type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Name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Meaning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Expected output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440"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Supervised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Full linkage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 large amount of data with paired inputs and outputs.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When new data is input, proper</a:t>
                      </a:r>
                      <a:r>
                        <a:rPr kumimoji="1" lang="en-US" altLang="ja-JP" sz="2400" b="1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data is output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4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3333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CNN</a:t>
                      </a:r>
                      <a:endParaRPr kumimoji="1" lang="ja-JP" altLang="en-US" sz="2400" b="1" dirty="0">
                        <a:solidFill>
                          <a:srgbClr val="3333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4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RNN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0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Unsupervised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Boltzmann</a:t>
                      </a:r>
                      <a:endParaRPr kumimoji="1" lang="zh-CN" altLang="en-US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 large amount of input data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Output 1/0 answer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7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400" b="1" dirty="0" smtClean="0">
                          <a:solidFill>
                            <a:srgbClr val="3333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AE</a:t>
                      </a:r>
                      <a:endParaRPr kumimoji="1" lang="zh-CN" altLang="en-US" sz="2400" b="1" dirty="0" smtClean="0">
                        <a:solidFill>
                          <a:srgbClr val="3333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タイトル 1"/>
          <p:cNvSpPr txBox="1">
            <a:spLocks/>
          </p:cNvSpPr>
          <p:nvPr/>
        </p:nvSpPr>
        <p:spPr bwMode="gray">
          <a:xfrm>
            <a:off x="30695" y="5787353"/>
            <a:ext cx="9077935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“Unsupervised</a:t>
            </a:r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" does not mean "no </a:t>
            </a:r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learning data"</a:t>
            </a:r>
            <a:endParaRPr lang="en-US" altLang="ja-JP" sz="28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66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3188693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4.2 CNN and AE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063" y="883598"/>
            <a:ext cx="910863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hese </a:t>
            </a:r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two 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differences are enough, so you </a:t>
            </a:r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can 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“forget" others</a:t>
            </a:r>
            <a:endParaRPr lang="en-US" altLang="ja-JP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36778"/>
              </p:ext>
            </p:extLst>
          </p:nvPr>
        </p:nvGraphicFramePr>
        <p:xfrm>
          <a:off x="107381" y="1988840"/>
          <a:ext cx="8857108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4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Abbr.</a:t>
                      </a:r>
                      <a:endParaRPr kumimoji="1" lang="ja-JP" altLang="en-US" sz="2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Name</a:t>
                      </a:r>
                      <a:endParaRPr kumimoji="1" lang="ja-JP" altLang="en-US" sz="2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Contents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CNN</a:t>
                      </a:r>
                      <a:endParaRPr kumimoji="1" lang="ja-JP" altLang="en-US" sz="2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Convolutional Neural Network</a:t>
                      </a:r>
                      <a:endParaRPr kumimoji="1" lang="ja-JP" altLang="en-US" sz="2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dirty="0" smtClean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Learning efficiency (speed</a:t>
                      </a:r>
                      <a:r>
                        <a:rPr kumimoji="1" lang="en-US" altLang="ja-JP" sz="2800" b="1" baseline="0" dirty="0" smtClean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and scale) </a:t>
                      </a:r>
                      <a:r>
                        <a:rPr kumimoji="1" lang="en-US" altLang="ja-JP" sz="2800" b="1" dirty="0" smtClean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is amazing.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89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AE</a:t>
                      </a:r>
                      <a:endParaRPr kumimoji="1" lang="ja-JP" altLang="en-US" sz="2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Auto Encoder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dirty="0" smtClean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Discrimination capability is amazing(</a:t>
                      </a:r>
                      <a:r>
                        <a:rPr kumimoji="1" lang="en-US" altLang="ja-JP" sz="2800" b="1" dirty="0" err="1" smtClean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e.g</a:t>
                      </a:r>
                      <a:r>
                        <a:rPr kumimoji="1" lang="en-US" altLang="ja-JP" sz="2800" b="1" baseline="0" dirty="0" smtClean="0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Cats and Dog)</a:t>
                      </a:r>
                      <a:endParaRPr kumimoji="1" lang="en-US" altLang="ja-JP" sz="2800" b="1" dirty="0" smtClean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タイトル 1"/>
          <p:cNvSpPr txBox="1">
            <a:spLocks/>
          </p:cNvSpPr>
          <p:nvPr/>
        </p:nvSpPr>
        <p:spPr bwMode="gray">
          <a:xfrm>
            <a:off x="30695" y="5715343"/>
            <a:ext cx="9077935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Both </a:t>
            </a:r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are great </a:t>
            </a:r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technologies, but difficult to find </a:t>
            </a:r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“how to use them”</a:t>
            </a:r>
            <a:endParaRPr lang="en-US" altLang="ja-JP" sz="28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7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5500417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4.3 How to understand CNN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063" y="883598"/>
            <a:ext cx="910863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 wrote the program and handcrafted the 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learning data</a:t>
            </a:r>
            <a:endParaRPr lang="en-US" altLang="ja-JP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497885"/>
              </p:ext>
            </p:extLst>
          </p:nvPr>
        </p:nvGraphicFramePr>
        <p:xfrm>
          <a:off x="35496" y="1988800"/>
          <a:ext cx="8964488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1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Data of “A”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Data of “B”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Data of “C”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Data of “D”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36872"/>
            <a:ext cx="2063298" cy="103981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656328"/>
            <a:ext cx="2088232" cy="99049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2636872"/>
            <a:ext cx="2160241" cy="101121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2636872"/>
            <a:ext cx="2128587" cy="100811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3861008"/>
            <a:ext cx="2088232" cy="103794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744" y="3861008"/>
            <a:ext cx="2129120" cy="100811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9992" y="3861008"/>
            <a:ext cx="2217843" cy="105247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5452" y="3861009"/>
            <a:ext cx="2119580" cy="1008112"/>
          </a:xfrm>
          <a:prstGeom prst="rect">
            <a:avLst/>
          </a:prstGeom>
        </p:spPr>
      </p:pic>
      <p:sp>
        <p:nvSpPr>
          <p:cNvPr id="18" name="タイトル 1"/>
          <p:cNvSpPr txBox="1">
            <a:spLocks/>
          </p:cNvSpPr>
          <p:nvPr/>
        </p:nvSpPr>
        <p:spPr bwMode="gray">
          <a:xfrm>
            <a:off x="30695" y="5892045"/>
            <a:ext cx="9077935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If </a:t>
            </a:r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simple back-propagation</a:t>
            </a:r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endParaRPr lang="en-US" altLang="ja-JP" sz="28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it </a:t>
            </a:r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almost always fails to learn</a:t>
            </a:r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endParaRPr lang="en-US" altLang="ja-JP" sz="28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https://qr.quel.jp/tmp/1e2dcfd7fa0db84905c9d6e399d55e8481fa71a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420" y="5122682"/>
            <a:ext cx="1474758" cy="147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タイトル 1"/>
          <p:cNvSpPr txBox="1">
            <a:spLocks/>
          </p:cNvSpPr>
          <p:nvPr/>
        </p:nvSpPr>
        <p:spPr bwMode="gray">
          <a:xfrm>
            <a:off x="2627730" y="5271655"/>
            <a:ext cx="50407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Source codes are here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62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3918252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4.4 CNN Process(1)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063" y="883598"/>
            <a:ext cx="91086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This part is not learning, just pre-processing.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16371"/>
            <a:ext cx="2304256" cy="2311570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3681518" y="2408527"/>
            <a:ext cx="810090" cy="810090"/>
            <a:chOff x="3491880" y="2852936"/>
            <a:chExt cx="810090" cy="810090"/>
          </a:xfrm>
          <a:solidFill>
            <a:srgbClr val="CCCC00"/>
          </a:solidFill>
        </p:grpSpPr>
        <p:sp>
          <p:nvSpPr>
            <p:cNvPr id="21" name="正方形/長方形 20"/>
            <p:cNvSpPr/>
            <p:nvPr/>
          </p:nvSpPr>
          <p:spPr>
            <a:xfrm>
              <a:off x="3491880" y="285293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3761910" y="285293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4031940" y="285293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491880" y="312296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3761910" y="312296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4031940" y="312296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3491880" y="339299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761910" y="339299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4031940" y="339299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3833918" y="2560927"/>
            <a:ext cx="810090" cy="810090"/>
            <a:chOff x="3491880" y="2852936"/>
            <a:chExt cx="810090" cy="810090"/>
          </a:xfrm>
          <a:solidFill>
            <a:srgbClr val="FF5050"/>
          </a:solidFill>
        </p:grpSpPr>
        <p:sp>
          <p:nvSpPr>
            <p:cNvPr id="31" name="正方形/長方形 30"/>
            <p:cNvSpPr/>
            <p:nvPr/>
          </p:nvSpPr>
          <p:spPr>
            <a:xfrm>
              <a:off x="3491880" y="285293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761910" y="285293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031940" y="285293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3491880" y="312296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3761910" y="312296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4031940" y="312296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3491880" y="339299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761910" y="339299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031940" y="339299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正方形/長方形 39"/>
          <p:cNvSpPr/>
          <p:nvPr/>
        </p:nvSpPr>
        <p:spPr>
          <a:xfrm>
            <a:off x="5868144" y="2790000"/>
            <a:ext cx="270030" cy="270030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5076056" y="225612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5346086" y="225612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5616116" y="225612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5886146" y="225612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6156176" y="225612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6426206" y="225612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6696236" y="225612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6966266" y="225612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5076056" y="252615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5346086" y="252615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5616116" y="252615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5886146" y="252615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6156176" y="252615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6426206" y="252615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6696236" y="252615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6966266" y="252615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5076056" y="279618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5346086" y="279618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5616116" y="279618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6156176" y="279618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6426206" y="279618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6696236" y="279618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6966266" y="279618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5076056" y="306621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5346086" y="306621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5616116" y="306621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5886146" y="306621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6156176" y="306621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6426206" y="306621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6696236" y="306621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6966266" y="306621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5076056" y="333624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5346086" y="333624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5616116" y="333624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5886146" y="333624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6156176" y="333624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6426206" y="333624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6696236" y="333624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6966266" y="333624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5076056" y="360627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5346086" y="360627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5616116" y="360627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5886146" y="360627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6156176" y="360627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/>
          <p:cNvSpPr/>
          <p:nvPr/>
        </p:nvSpPr>
        <p:spPr>
          <a:xfrm>
            <a:off x="6426206" y="360627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6696236" y="360627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6966266" y="360627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5076056" y="387630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5346086" y="387630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5616116" y="387630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5886146" y="387630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正方形/長方形 91"/>
          <p:cNvSpPr/>
          <p:nvPr/>
        </p:nvSpPr>
        <p:spPr>
          <a:xfrm>
            <a:off x="6156176" y="387630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正方形/長方形 92"/>
          <p:cNvSpPr/>
          <p:nvPr/>
        </p:nvSpPr>
        <p:spPr>
          <a:xfrm>
            <a:off x="6426206" y="387630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6696236" y="387630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6966266" y="387630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5076056" y="414633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正方形/長方形 96"/>
          <p:cNvSpPr/>
          <p:nvPr/>
        </p:nvSpPr>
        <p:spPr>
          <a:xfrm>
            <a:off x="5346086" y="414633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/>
          <p:cNvSpPr/>
          <p:nvPr/>
        </p:nvSpPr>
        <p:spPr>
          <a:xfrm>
            <a:off x="5616116" y="414633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正方形/長方形 98"/>
          <p:cNvSpPr/>
          <p:nvPr/>
        </p:nvSpPr>
        <p:spPr>
          <a:xfrm>
            <a:off x="5886146" y="414633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正方形/長方形 99"/>
          <p:cNvSpPr/>
          <p:nvPr/>
        </p:nvSpPr>
        <p:spPr>
          <a:xfrm>
            <a:off x="6156176" y="414633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正方形/長方形 100"/>
          <p:cNvSpPr/>
          <p:nvPr/>
        </p:nvSpPr>
        <p:spPr>
          <a:xfrm>
            <a:off x="6426206" y="414633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正方形/長方形 101"/>
          <p:cNvSpPr/>
          <p:nvPr/>
        </p:nvSpPr>
        <p:spPr>
          <a:xfrm>
            <a:off x="6696236" y="414633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正方形/長方形 102"/>
          <p:cNvSpPr/>
          <p:nvPr/>
        </p:nvSpPr>
        <p:spPr>
          <a:xfrm>
            <a:off x="6966266" y="4146337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正方形/長方形 103"/>
          <p:cNvSpPr/>
          <p:nvPr/>
        </p:nvSpPr>
        <p:spPr>
          <a:xfrm>
            <a:off x="1373831" y="2544159"/>
            <a:ext cx="792088" cy="792088"/>
          </a:xfrm>
          <a:prstGeom prst="rect">
            <a:avLst/>
          </a:prstGeom>
          <a:noFill/>
          <a:ln w="63500">
            <a:solidFill>
              <a:srgbClr val="3333FF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5" name="直線矢印コネクタ 104"/>
          <p:cNvCxnSpPr>
            <a:endCxn id="34" idx="1"/>
          </p:cNvCxnSpPr>
          <p:nvPr/>
        </p:nvCxnSpPr>
        <p:spPr>
          <a:xfrm flipV="1">
            <a:off x="2195736" y="2965972"/>
            <a:ext cx="1638182" cy="10235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正方形/長方形 105"/>
          <p:cNvSpPr/>
          <p:nvPr/>
        </p:nvSpPr>
        <p:spPr>
          <a:xfrm>
            <a:off x="3851920" y="2544159"/>
            <a:ext cx="792088" cy="792088"/>
          </a:xfrm>
          <a:prstGeom prst="rect">
            <a:avLst/>
          </a:prstGeom>
          <a:noFill/>
          <a:ln w="63500">
            <a:solidFill>
              <a:srgbClr val="3333FF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7" name="直線矢印コネクタ 106"/>
          <p:cNvCxnSpPr/>
          <p:nvPr/>
        </p:nvCxnSpPr>
        <p:spPr>
          <a:xfrm flipV="1">
            <a:off x="4644008" y="2968559"/>
            <a:ext cx="1224136" cy="7649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正方形/長方形 107"/>
          <p:cNvSpPr/>
          <p:nvPr/>
        </p:nvSpPr>
        <p:spPr>
          <a:xfrm>
            <a:off x="8118394" y="2051918"/>
            <a:ext cx="270030" cy="270030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8118394" y="2321948"/>
            <a:ext cx="270030" cy="270030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正方形/長方形 109"/>
          <p:cNvSpPr/>
          <p:nvPr/>
        </p:nvSpPr>
        <p:spPr>
          <a:xfrm>
            <a:off x="8118394" y="2591978"/>
            <a:ext cx="270030" cy="270030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正方形/長方形 110"/>
          <p:cNvSpPr/>
          <p:nvPr/>
        </p:nvSpPr>
        <p:spPr>
          <a:xfrm>
            <a:off x="8118394" y="2930264"/>
            <a:ext cx="270030" cy="270030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正方形/長方形 111"/>
          <p:cNvSpPr/>
          <p:nvPr/>
        </p:nvSpPr>
        <p:spPr>
          <a:xfrm>
            <a:off x="8118394" y="3200294"/>
            <a:ext cx="270030" cy="270030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正方形/長方形 112"/>
          <p:cNvSpPr/>
          <p:nvPr/>
        </p:nvSpPr>
        <p:spPr>
          <a:xfrm>
            <a:off x="8118394" y="3470324"/>
            <a:ext cx="270030" cy="270030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正方形/長方形 113"/>
          <p:cNvSpPr/>
          <p:nvPr/>
        </p:nvSpPr>
        <p:spPr>
          <a:xfrm>
            <a:off x="8118394" y="3822301"/>
            <a:ext cx="270030" cy="270030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正方形/長方形 114"/>
          <p:cNvSpPr/>
          <p:nvPr/>
        </p:nvSpPr>
        <p:spPr>
          <a:xfrm>
            <a:off x="8118394" y="4092331"/>
            <a:ext cx="270030" cy="270030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正方形/長方形 115"/>
          <p:cNvSpPr/>
          <p:nvPr/>
        </p:nvSpPr>
        <p:spPr>
          <a:xfrm>
            <a:off x="8118394" y="4362361"/>
            <a:ext cx="270030" cy="270030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7" name="グループ化 116"/>
          <p:cNvGrpSpPr/>
          <p:nvPr/>
        </p:nvGrpSpPr>
        <p:grpSpPr>
          <a:xfrm>
            <a:off x="5076056" y="2256127"/>
            <a:ext cx="2160240" cy="2160240"/>
            <a:chOff x="6732240" y="4149080"/>
            <a:chExt cx="2160240" cy="2160240"/>
          </a:xfrm>
        </p:grpSpPr>
        <p:cxnSp>
          <p:nvCxnSpPr>
            <p:cNvPr id="118" name="直線コネクタ 117"/>
            <p:cNvCxnSpPr/>
            <p:nvPr/>
          </p:nvCxnSpPr>
          <p:spPr>
            <a:xfrm>
              <a:off x="6732240" y="4149080"/>
              <a:ext cx="2160240" cy="0"/>
            </a:xfrm>
            <a:prstGeom prst="line">
              <a:avLst/>
            </a:prstGeom>
            <a:ln w="38100">
              <a:solidFill>
                <a:schemeClr val="tx1">
                  <a:alpha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>
              <a:off x="6732240" y="4869160"/>
              <a:ext cx="2160240" cy="0"/>
            </a:xfrm>
            <a:prstGeom prst="line">
              <a:avLst/>
            </a:prstGeom>
            <a:ln w="38100">
              <a:solidFill>
                <a:schemeClr val="tx1">
                  <a:alpha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6732240" y="5589240"/>
              <a:ext cx="2160240" cy="0"/>
            </a:xfrm>
            <a:prstGeom prst="line">
              <a:avLst/>
            </a:prstGeom>
            <a:ln w="38100">
              <a:solidFill>
                <a:schemeClr val="tx1">
                  <a:alpha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/>
            <p:cNvCxnSpPr/>
            <p:nvPr/>
          </p:nvCxnSpPr>
          <p:spPr>
            <a:xfrm>
              <a:off x="6732240" y="6309320"/>
              <a:ext cx="2160240" cy="0"/>
            </a:xfrm>
            <a:prstGeom prst="line">
              <a:avLst/>
            </a:prstGeom>
            <a:ln w="38100">
              <a:solidFill>
                <a:schemeClr val="tx1">
                  <a:alpha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 flipV="1">
              <a:off x="6732240" y="4149080"/>
              <a:ext cx="0" cy="2160240"/>
            </a:xfrm>
            <a:prstGeom prst="line">
              <a:avLst/>
            </a:prstGeom>
            <a:ln w="38100">
              <a:solidFill>
                <a:schemeClr val="tx1">
                  <a:alpha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 flipV="1">
              <a:off x="7452320" y="4149080"/>
              <a:ext cx="0" cy="2160240"/>
            </a:xfrm>
            <a:prstGeom prst="line">
              <a:avLst/>
            </a:prstGeom>
            <a:ln w="38100">
              <a:solidFill>
                <a:schemeClr val="tx1">
                  <a:alpha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 flipV="1">
              <a:off x="8172400" y="4149080"/>
              <a:ext cx="0" cy="2160240"/>
            </a:xfrm>
            <a:prstGeom prst="line">
              <a:avLst/>
            </a:prstGeom>
            <a:ln w="38100">
              <a:solidFill>
                <a:schemeClr val="tx1">
                  <a:alpha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 flipV="1">
              <a:off x="8892480" y="4149080"/>
              <a:ext cx="0" cy="2160240"/>
            </a:xfrm>
            <a:prstGeom prst="line">
              <a:avLst/>
            </a:prstGeom>
            <a:ln w="38100">
              <a:solidFill>
                <a:schemeClr val="tx1">
                  <a:alpha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フリーフォーム 125"/>
          <p:cNvSpPr/>
          <p:nvPr/>
        </p:nvSpPr>
        <p:spPr>
          <a:xfrm>
            <a:off x="5495934" y="1916790"/>
            <a:ext cx="2653747" cy="486195"/>
          </a:xfrm>
          <a:custGeom>
            <a:avLst/>
            <a:gdLst>
              <a:gd name="connsiteX0" fmla="*/ 0 w 2683565"/>
              <a:gd name="connsiteY0" fmla="*/ 487017 h 487017"/>
              <a:gd name="connsiteX1" fmla="*/ 1729408 w 2683565"/>
              <a:gd name="connsiteY1" fmla="*/ 0 h 487017"/>
              <a:gd name="connsiteX2" fmla="*/ 2683565 w 2683565"/>
              <a:gd name="connsiteY2" fmla="*/ 487017 h 487017"/>
              <a:gd name="connsiteX0" fmla="*/ 0 w 2653747"/>
              <a:gd name="connsiteY0" fmla="*/ 698700 h 698700"/>
              <a:gd name="connsiteX1" fmla="*/ 1699590 w 2653747"/>
              <a:gd name="connsiteY1" fmla="*/ 2961 h 698700"/>
              <a:gd name="connsiteX2" fmla="*/ 2653747 w 2653747"/>
              <a:gd name="connsiteY2" fmla="*/ 489978 h 698700"/>
              <a:gd name="connsiteX0" fmla="*/ 0 w 2653747"/>
              <a:gd name="connsiteY0" fmla="*/ 486195 h 486195"/>
              <a:gd name="connsiteX1" fmla="*/ 1699590 w 2653747"/>
              <a:gd name="connsiteY1" fmla="*/ 9116 h 486195"/>
              <a:gd name="connsiteX2" fmla="*/ 2653747 w 2653747"/>
              <a:gd name="connsiteY2" fmla="*/ 277473 h 48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3747" h="486195">
                <a:moveTo>
                  <a:pt x="0" y="486195"/>
                </a:moveTo>
                <a:cubicBezTo>
                  <a:pt x="641073" y="242686"/>
                  <a:pt x="1257299" y="43903"/>
                  <a:pt x="1699590" y="9116"/>
                </a:cubicBezTo>
                <a:cubicBezTo>
                  <a:pt x="2141881" y="-25671"/>
                  <a:pt x="2400299" y="33964"/>
                  <a:pt x="2653747" y="277473"/>
                </a:cubicBezTo>
              </a:path>
            </a:pathLst>
          </a:custGeom>
          <a:noFill/>
          <a:ln w="63500">
            <a:solidFill>
              <a:srgbClr val="D60093"/>
            </a:solidFill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/>
          <p:cNvSpPr/>
          <p:nvPr/>
        </p:nvSpPr>
        <p:spPr>
          <a:xfrm>
            <a:off x="6191672" y="2164019"/>
            <a:ext cx="1958009" cy="268783"/>
          </a:xfrm>
          <a:custGeom>
            <a:avLst/>
            <a:gdLst>
              <a:gd name="connsiteX0" fmla="*/ 0 w 1958009"/>
              <a:gd name="connsiteY0" fmla="*/ 219088 h 268783"/>
              <a:gd name="connsiteX1" fmla="*/ 1272209 w 1958009"/>
              <a:gd name="connsiteY1" fmla="*/ 427 h 268783"/>
              <a:gd name="connsiteX2" fmla="*/ 1958009 w 1958009"/>
              <a:gd name="connsiteY2" fmla="*/ 268783 h 26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8009" h="268783">
                <a:moveTo>
                  <a:pt x="0" y="219088"/>
                </a:moveTo>
                <a:cubicBezTo>
                  <a:pt x="472937" y="105616"/>
                  <a:pt x="945874" y="-7855"/>
                  <a:pt x="1272209" y="427"/>
                </a:cubicBezTo>
                <a:cubicBezTo>
                  <a:pt x="1598544" y="8709"/>
                  <a:pt x="1778276" y="138746"/>
                  <a:pt x="1958009" y="268783"/>
                </a:cubicBezTo>
              </a:path>
            </a:pathLst>
          </a:custGeom>
          <a:noFill/>
          <a:ln w="63500">
            <a:solidFill>
              <a:srgbClr val="D60093"/>
            </a:solidFill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/>
          <p:cNvSpPr/>
          <p:nvPr/>
        </p:nvSpPr>
        <p:spPr>
          <a:xfrm>
            <a:off x="6917229" y="2485861"/>
            <a:ext cx="1222513" cy="264993"/>
          </a:xfrm>
          <a:custGeom>
            <a:avLst/>
            <a:gdLst>
              <a:gd name="connsiteX0" fmla="*/ 0 w 1222513"/>
              <a:gd name="connsiteY0" fmla="*/ 16515 h 264993"/>
              <a:gd name="connsiteX1" fmla="*/ 894522 w 1222513"/>
              <a:gd name="connsiteY1" fmla="*/ 26454 h 264993"/>
              <a:gd name="connsiteX2" fmla="*/ 1222513 w 1222513"/>
              <a:gd name="connsiteY2" fmla="*/ 264993 h 26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513" h="264993">
                <a:moveTo>
                  <a:pt x="0" y="16515"/>
                </a:moveTo>
                <a:cubicBezTo>
                  <a:pt x="345385" y="778"/>
                  <a:pt x="690770" y="-14959"/>
                  <a:pt x="894522" y="26454"/>
                </a:cubicBezTo>
                <a:cubicBezTo>
                  <a:pt x="1098274" y="67867"/>
                  <a:pt x="1160393" y="166430"/>
                  <a:pt x="1222513" y="264993"/>
                </a:cubicBezTo>
              </a:path>
            </a:pathLst>
          </a:custGeom>
          <a:noFill/>
          <a:ln w="63500">
            <a:solidFill>
              <a:srgbClr val="D60093"/>
            </a:solidFill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/>
          <p:cNvSpPr/>
          <p:nvPr/>
        </p:nvSpPr>
        <p:spPr>
          <a:xfrm>
            <a:off x="5446238" y="2762710"/>
            <a:ext cx="2703443" cy="545344"/>
          </a:xfrm>
          <a:custGeom>
            <a:avLst/>
            <a:gdLst>
              <a:gd name="connsiteX0" fmla="*/ 0 w 2683565"/>
              <a:gd name="connsiteY0" fmla="*/ 487017 h 487017"/>
              <a:gd name="connsiteX1" fmla="*/ 1729408 w 2683565"/>
              <a:gd name="connsiteY1" fmla="*/ 0 h 487017"/>
              <a:gd name="connsiteX2" fmla="*/ 2683565 w 2683565"/>
              <a:gd name="connsiteY2" fmla="*/ 487017 h 487017"/>
              <a:gd name="connsiteX0" fmla="*/ 0 w 2703443"/>
              <a:gd name="connsiteY0" fmla="*/ 774316 h 774316"/>
              <a:gd name="connsiteX1" fmla="*/ 1749286 w 2703443"/>
              <a:gd name="connsiteY1" fmla="*/ 5053 h 774316"/>
              <a:gd name="connsiteX2" fmla="*/ 2703443 w 2703443"/>
              <a:gd name="connsiteY2" fmla="*/ 492070 h 774316"/>
              <a:gd name="connsiteX0" fmla="*/ 0 w 2703443"/>
              <a:gd name="connsiteY0" fmla="*/ 774317 h 774317"/>
              <a:gd name="connsiteX1" fmla="*/ 1749286 w 2703443"/>
              <a:gd name="connsiteY1" fmla="*/ 5054 h 774317"/>
              <a:gd name="connsiteX2" fmla="*/ 2703443 w 2703443"/>
              <a:gd name="connsiteY2" fmla="*/ 492071 h 77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3443" h="774317">
                <a:moveTo>
                  <a:pt x="0" y="774317"/>
                </a:moveTo>
                <a:cubicBezTo>
                  <a:pt x="651012" y="403798"/>
                  <a:pt x="1298712" y="52095"/>
                  <a:pt x="1749286" y="5054"/>
                </a:cubicBezTo>
                <a:cubicBezTo>
                  <a:pt x="2199860" y="-41987"/>
                  <a:pt x="2449995" y="248562"/>
                  <a:pt x="2703443" y="492071"/>
                </a:cubicBezTo>
              </a:path>
            </a:pathLst>
          </a:custGeom>
          <a:noFill/>
          <a:ln w="63500">
            <a:solidFill>
              <a:srgbClr val="D60093"/>
            </a:solidFill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/>
          <p:cNvSpPr/>
          <p:nvPr/>
        </p:nvSpPr>
        <p:spPr>
          <a:xfrm>
            <a:off x="6191672" y="3092500"/>
            <a:ext cx="1958009" cy="268783"/>
          </a:xfrm>
          <a:custGeom>
            <a:avLst/>
            <a:gdLst>
              <a:gd name="connsiteX0" fmla="*/ 0 w 1958009"/>
              <a:gd name="connsiteY0" fmla="*/ 219088 h 268783"/>
              <a:gd name="connsiteX1" fmla="*/ 1272209 w 1958009"/>
              <a:gd name="connsiteY1" fmla="*/ 427 h 268783"/>
              <a:gd name="connsiteX2" fmla="*/ 1958009 w 1958009"/>
              <a:gd name="connsiteY2" fmla="*/ 268783 h 26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8009" h="268783">
                <a:moveTo>
                  <a:pt x="0" y="219088"/>
                </a:moveTo>
                <a:cubicBezTo>
                  <a:pt x="472937" y="105616"/>
                  <a:pt x="945874" y="-7855"/>
                  <a:pt x="1272209" y="427"/>
                </a:cubicBezTo>
                <a:cubicBezTo>
                  <a:pt x="1598544" y="8709"/>
                  <a:pt x="1778276" y="138746"/>
                  <a:pt x="1958009" y="268783"/>
                </a:cubicBezTo>
              </a:path>
            </a:pathLst>
          </a:custGeom>
          <a:noFill/>
          <a:ln w="63500">
            <a:solidFill>
              <a:srgbClr val="D60093"/>
            </a:solidFill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/>
          <p:cNvSpPr/>
          <p:nvPr/>
        </p:nvSpPr>
        <p:spPr>
          <a:xfrm>
            <a:off x="6917229" y="3342334"/>
            <a:ext cx="1222513" cy="337001"/>
          </a:xfrm>
          <a:custGeom>
            <a:avLst/>
            <a:gdLst>
              <a:gd name="connsiteX0" fmla="*/ 0 w 1222513"/>
              <a:gd name="connsiteY0" fmla="*/ 16515 h 264993"/>
              <a:gd name="connsiteX1" fmla="*/ 894522 w 1222513"/>
              <a:gd name="connsiteY1" fmla="*/ 26454 h 264993"/>
              <a:gd name="connsiteX2" fmla="*/ 1222513 w 1222513"/>
              <a:gd name="connsiteY2" fmla="*/ 264993 h 26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513" h="264993">
                <a:moveTo>
                  <a:pt x="0" y="16515"/>
                </a:moveTo>
                <a:cubicBezTo>
                  <a:pt x="345385" y="778"/>
                  <a:pt x="690770" y="-14959"/>
                  <a:pt x="894522" y="26454"/>
                </a:cubicBezTo>
                <a:cubicBezTo>
                  <a:pt x="1098274" y="67867"/>
                  <a:pt x="1160393" y="166430"/>
                  <a:pt x="1222513" y="264993"/>
                </a:cubicBezTo>
              </a:path>
            </a:pathLst>
          </a:custGeom>
          <a:noFill/>
          <a:ln w="63500">
            <a:solidFill>
              <a:srgbClr val="D60093"/>
            </a:solidFill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/>
          <p:cNvSpPr/>
          <p:nvPr/>
        </p:nvSpPr>
        <p:spPr>
          <a:xfrm>
            <a:off x="5527981" y="3630286"/>
            <a:ext cx="2611759" cy="323001"/>
          </a:xfrm>
          <a:custGeom>
            <a:avLst/>
            <a:gdLst>
              <a:gd name="connsiteX0" fmla="*/ 0 w 2683565"/>
              <a:gd name="connsiteY0" fmla="*/ 487017 h 487017"/>
              <a:gd name="connsiteX1" fmla="*/ 1729408 w 2683565"/>
              <a:gd name="connsiteY1" fmla="*/ 0 h 487017"/>
              <a:gd name="connsiteX2" fmla="*/ 2683565 w 2683565"/>
              <a:gd name="connsiteY2" fmla="*/ 487017 h 487017"/>
              <a:gd name="connsiteX0" fmla="*/ 0 w 2673352"/>
              <a:gd name="connsiteY0" fmla="*/ 500466 h 1004632"/>
              <a:gd name="connsiteX1" fmla="*/ 1729408 w 2673352"/>
              <a:gd name="connsiteY1" fmla="*/ 13449 h 1004632"/>
              <a:gd name="connsiteX2" fmla="*/ 2673352 w 2673352"/>
              <a:gd name="connsiteY2" fmla="*/ 1004632 h 1004632"/>
              <a:gd name="connsiteX0" fmla="*/ 0 w 2683564"/>
              <a:gd name="connsiteY0" fmla="*/ 1092289 h 1092289"/>
              <a:gd name="connsiteX1" fmla="*/ 1739620 w 2683564"/>
              <a:gd name="connsiteY1" fmla="*/ 274 h 1092289"/>
              <a:gd name="connsiteX2" fmla="*/ 2683564 w 2683564"/>
              <a:gd name="connsiteY2" fmla="*/ 991457 h 1092289"/>
              <a:gd name="connsiteX0" fmla="*/ 0 w 2683564"/>
              <a:gd name="connsiteY0" fmla="*/ 1092289 h 1092289"/>
              <a:gd name="connsiteX1" fmla="*/ 1739620 w 2683564"/>
              <a:gd name="connsiteY1" fmla="*/ 274 h 1092289"/>
              <a:gd name="connsiteX2" fmla="*/ 2683564 w 2683564"/>
              <a:gd name="connsiteY2" fmla="*/ 991457 h 109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3564" h="1092289">
                <a:moveTo>
                  <a:pt x="0" y="1092289"/>
                </a:moveTo>
                <a:cubicBezTo>
                  <a:pt x="620649" y="546281"/>
                  <a:pt x="1292359" y="17079"/>
                  <a:pt x="1739620" y="274"/>
                </a:cubicBezTo>
                <a:cubicBezTo>
                  <a:pt x="2186881" y="-16531"/>
                  <a:pt x="2430116" y="747948"/>
                  <a:pt x="2683564" y="991457"/>
                </a:cubicBezTo>
              </a:path>
            </a:pathLst>
          </a:custGeom>
          <a:noFill/>
          <a:ln w="63500">
            <a:solidFill>
              <a:srgbClr val="D60093"/>
            </a:solidFill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/>
          <p:cNvSpPr/>
          <p:nvPr/>
        </p:nvSpPr>
        <p:spPr>
          <a:xfrm>
            <a:off x="6191672" y="3849892"/>
            <a:ext cx="1958009" cy="375487"/>
          </a:xfrm>
          <a:custGeom>
            <a:avLst/>
            <a:gdLst>
              <a:gd name="connsiteX0" fmla="*/ 0 w 1958009"/>
              <a:gd name="connsiteY0" fmla="*/ 219088 h 268783"/>
              <a:gd name="connsiteX1" fmla="*/ 1272209 w 1958009"/>
              <a:gd name="connsiteY1" fmla="*/ 427 h 268783"/>
              <a:gd name="connsiteX2" fmla="*/ 1958009 w 1958009"/>
              <a:gd name="connsiteY2" fmla="*/ 268783 h 268783"/>
              <a:gd name="connsiteX0" fmla="*/ 0 w 1958009"/>
              <a:gd name="connsiteY0" fmla="*/ 47496 h 375487"/>
              <a:gd name="connsiteX1" fmla="*/ 1272209 w 1958009"/>
              <a:gd name="connsiteY1" fmla="*/ 107131 h 375487"/>
              <a:gd name="connsiteX2" fmla="*/ 1958009 w 1958009"/>
              <a:gd name="connsiteY2" fmla="*/ 375487 h 37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8009" h="375487">
                <a:moveTo>
                  <a:pt x="0" y="47496"/>
                </a:moveTo>
                <a:cubicBezTo>
                  <a:pt x="472937" y="-65976"/>
                  <a:pt x="945874" y="52466"/>
                  <a:pt x="1272209" y="107131"/>
                </a:cubicBezTo>
                <a:cubicBezTo>
                  <a:pt x="1598544" y="161796"/>
                  <a:pt x="1778276" y="245450"/>
                  <a:pt x="1958009" y="375487"/>
                </a:cubicBezTo>
              </a:path>
            </a:pathLst>
          </a:custGeom>
          <a:noFill/>
          <a:ln w="63500">
            <a:solidFill>
              <a:srgbClr val="D60093"/>
            </a:solidFill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/>
          <p:cNvSpPr/>
          <p:nvPr/>
        </p:nvSpPr>
        <p:spPr>
          <a:xfrm>
            <a:off x="6847655" y="4007079"/>
            <a:ext cx="1292087" cy="536352"/>
          </a:xfrm>
          <a:custGeom>
            <a:avLst/>
            <a:gdLst>
              <a:gd name="connsiteX0" fmla="*/ 0 w 1222513"/>
              <a:gd name="connsiteY0" fmla="*/ 16515 h 264993"/>
              <a:gd name="connsiteX1" fmla="*/ 894522 w 1222513"/>
              <a:gd name="connsiteY1" fmla="*/ 26454 h 264993"/>
              <a:gd name="connsiteX2" fmla="*/ 1222513 w 1222513"/>
              <a:gd name="connsiteY2" fmla="*/ 264993 h 264993"/>
              <a:gd name="connsiteX0" fmla="*/ 0 w 1292087"/>
              <a:gd name="connsiteY0" fmla="*/ 1331 h 421748"/>
              <a:gd name="connsiteX1" fmla="*/ 964096 w 1292087"/>
              <a:gd name="connsiteY1" fmla="*/ 183209 h 421748"/>
              <a:gd name="connsiteX2" fmla="*/ 1292087 w 1292087"/>
              <a:gd name="connsiteY2" fmla="*/ 421748 h 42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2087" h="421748">
                <a:moveTo>
                  <a:pt x="0" y="1331"/>
                </a:moveTo>
                <a:cubicBezTo>
                  <a:pt x="345385" y="-14406"/>
                  <a:pt x="748748" y="113140"/>
                  <a:pt x="964096" y="183209"/>
                </a:cubicBezTo>
                <a:cubicBezTo>
                  <a:pt x="1179444" y="253278"/>
                  <a:pt x="1229967" y="323185"/>
                  <a:pt x="1292087" y="421748"/>
                </a:cubicBezTo>
              </a:path>
            </a:pathLst>
          </a:custGeom>
          <a:noFill/>
          <a:ln w="63500">
            <a:solidFill>
              <a:srgbClr val="D60093"/>
            </a:solidFill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左中かっこ 134"/>
          <p:cNvSpPr/>
          <p:nvPr/>
        </p:nvSpPr>
        <p:spPr>
          <a:xfrm rot="16200000">
            <a:off x="3059832" y="2256127"/>
            <a:ext cx="360040" cy="4968552"/>
          </a:xfrm>
          <a:prstGeom prst="leftBrace">
            <a:avLst>
              <a:gd name="adj1" fmla="val 46291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正方形/長方形 135"/>
          <p:cNvSpPr/>
          <p:nvPr/>
        </p:nvSpPr>
        <p:spPr>
          <a:xfrm>
            <a:off x="1979712" y="4992431"/>
            <a:ext cx="259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convolutional 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processing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7" name="左中かっこ 136"/>
          <p:cNvSpPr/>
          <p:nvPr/>
        </p:nvSpPr>
        <p:spPr>
          <a:xfrm rot="16200000">
            <a:off x="7092280" y="3408255"/>
            <a:ext cx="360040" cy="2664296"/>
          </a:xfrm>
          <a:prstGeom prst="leftBrace">
            <a:avLst>
              <a:gd name="adj1" fmla="val 46291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正方形/長方形 137"/>
          <p:cNvSpPr/>
          <p:nvPr/>
        </p:nvSpPr>
        <p:spPr>
          <a:xfrm>
            <a:off x="6156176" y="4920423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Pooling processing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9" name="正方形/長方形 138"/>
          <p:cNvSpPr/>
          <p:nvPr/>
        </p:nvSpPr>
        <p:spPr>
          <a:xfrm>
            <a:off x="2987824" y="3389091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filtering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39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3480"/>
            <a:ext cx="9144000" cy="45720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0" name="正方形/長方形 139"/>
          <p:cNvSpPr/>
          <p:nvPr/>
        </p:nvSpPr>
        <p:spPr>
          <a:xfrm>
            <a:off x="1331550" y="5985990"/>
            <a:ext cx="259228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Image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1" name="正方形/長方形 140"/>
          <p:cNvSpPr/>
          <p:nvPr/>
        </p:nvSpPr>
        <p:spPr>
          <a:xfrm>
            <a:off x="5508130" y="5993026"/>
            <a:ext cx="259228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Processing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2" name="正方形/長方形 151"/>
          <p:cNvSpPr/>
          <p:nvPr/>
        </p:nvSpPr>
        <p:spPr>
          <a:xfrm>
            <a:off x="790245" y="2406869"/>
            <a:ext cx="259228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Filter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53" name="グループ化 152"/>
          <p:cNvGrpSpPr/>
          <p:nvPr/>
        </p:nvGrpSpPr>
        <p:grpSpPr>
          <a:xfrm>
            <a:off x="1401027" y="1129687"/>
            <a:ext cx="1370723" cy="1370723"/>
            <a:chOff x="3491880" y="2852936"/>
            <a:chExt cx="810090" cy="810090"/>
          </a:xfrm>
          <a:solidFill>
            <a:srgbClr val="CCCC00"/>
          </a:solidFill>
        </p:grpSpPr>
        <p:sp>
          <p:nvSpPr>
            <p:cNvPr id="154" name="正方形/長方形 153"/>
            <p:cNvSpPr/>
            <p:nvPr/>
          </p:nvSpPr>
          <p:spPr>
            <a:xfrm>
              <a:off x="3491880" y="285293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正方形/長方形 154"/>
            <p:cNvSpPr/>
            <p:nvPr/>
          </p:nvSpPr>
          <p:spPr>
            <a:xfrm>
              <a:off x="3761910" y="285293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正方形/長方形 155"/>
            <p:cNvSpPr/>
            <p:nvPr/>
          </p:nvSpPr>
          <p:spPr>
            <a:xfrm>
              <a:off x="4031940" y="285293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正方形/長方形 156"/>
            <p:cNvSpPr/>
            <p:nvPr/>
          </p:nvSpPr>
          <p:spPr>
            <a:xfrm>
              <a:off x="3491880" y="312296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正方形/長方形 157"/>
            <p:cNvSpPr/>
            <p:nvPr/>
          </p:nvSpPr>
          <p:spPr>
            <a:xfrm>
              <a:off x="3761910" y="312296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正方形/長方形 158"/>
            <p:cNvSpPr/>
            <p:nvPr/>
          </p:nvSpPr>
          <p:spPr>
            <a:xfrm>
              <a:off x="4031940" y="312296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正方形/長方形 159"/>
            <p:cNvSpPr/>
            <p:nvPr/>
          </p:nvSpPr>
          <p:spPr>
            <a:xfrm>
              <a:off x="3491880" y="339299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正方形/長方形 160"/>
            <p:cNvSpPr/>
            <p:nvPr/>
          </p:nvSpPr>
          <p:spPr>
            <a:xfrm>
              <a:off x="3761910" y="339299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正方形/長方形 161"/>
            <p:cNvSpPr/>
            <p:nvPr/>
          </p:nvSpPr>
          <p:spPr>
            <a:xfrm>
              <a:off x="4031940" y="3392996"/>
              <a:ext cx="270030" cy="270030"/>
            </a:xfrm>
            <a:prstGeom prst="rect">
              <a:avLst/>
            </a:prstGeom>
            <a:grpFill/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3" name="テキスト ボックス 162"/>
          <p:cNvSpPr txBox="1"/>
          <p:nvPr/>
        </p:nvSpPr>
        <p:spPr>
          <a:xfrm>
            <a:off x="1437992" y="1107875"/>
            <a:ext cx="13404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1  0  1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0  1  0</a:t>
            </a:r>
          </a:p>
          <a:p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1  0  1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6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" y="1844780"/>
            <a:ext cx="9144000" cy="457200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0" name="正方形/長方形 139"/>
          <p:cNvSpPr/>
          <p:nvPr/>
        </p:nvSpPr>
        <p:spPr>
          <a:xfrm>
            <a:off x="1071875" y="5524326"/>
            <a:ext cx="259228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Image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1" name="正方形/長方形 140"/>
          <p:cNvSpPr/>
          <p:nvPr/>
        </p:nvSpPr>
        <p:spPr>
          <a:xfrm>
            <a:off x="5508130" y="5524326"/>
            <a:ext cx="259228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Processing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11522" y="2191837"/>
            <a:ext cx="259228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Filter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55589" y="1052670"/>
            <a:ext cx="552077" cy="552077"/>
          </a:xfrm>
          <a:prstGeom prst="rect">
            <a:avLst/>
          </a:prstGeom>
          <a:solidFill>
            <a:srgbClr val="CCCC0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907666" y="1052670"/>
            <a:ext cx="552077" cy="552077"/>
          </a:xfrm>
          <a:prstGeom prst="rect">
            <a:avLst/>
          </a:prstGeom>
          <a:solidFill>
            <a:srgbClr val="CCCC0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355589" y="1604746"/>
            <a:ext cx="552077" cy="552077"/>
          </a:xfrm>
          <a:prstGeom prst="rect">
            <a:avLst/>
          </a:prstGeom>
          <a:solidFill>
            <a:srgbClr val="CCCC0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907666" y="1604746"/>
            <a:ext cx="552077" cy="552077"/>
          </a:xfrm>
          <a:prstGeom prst="rect">
            <a:avLst/>
          </a:prstGeom>
          <a:solidFill>
            <a:srgbClr val="CCCC0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75606" y="1079605"/>
            <a:ext cx="1112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1  0 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0  1 </a:t>
            </a:r>
          </a:p>
        </p:txBody>
      </p:sp>
    </p:spTree>
    <p:extLst>
      <p:ext uri="{BB962C8B-B14F-4D97-AF65-F5344CB8AC3E}">
        <p14:creationId xmlns:p14="http://schemas.microsoft.com/office/powerpoint/2010/main" val="32926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3918252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4.5 CNN Process(2)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063" y="883598"/>
            <a:ext cx="910863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Pre-processing has been completed to make the data easy to learn and converge.</a:t>
            </a:r>
          </a:p>
        </p:txBody>
      </p:sp>
      <p:sp>
        <p:nvSpPr>
          <p:cNvPr id="627" name="正方形/長方形 626"/>
          <p:cNvSpPr/>
          <p:nvPr/>
        </p:nvSpPr>
        <p:spPr>
          <a:xfrm>
            <a:off x="4013722" y="2430526"/>
            <a:ext cx="191924" cy="191924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" name="正方形/長方形 627"/>
          <p:cNvSpPr/>
          <p:nvPr/>
        </p:nvSpPr>
        <p:spPr>
          <a:xfrm>
            <a:off x="4205646" y="2430526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" name="正方形/長方形 628"/>
          <p:cNvSpPr/>
          <p:nvPr/>
        </p:nvSpPr>
        <p:spPr>
          <a:xfrm>
            <a:off x="4397570" y="2430526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" name="正方形/長方形 629"/>
          <p:cNvSpPr/>
          <p:nvPr/>
        </p:nvSpPr>
        <p:spPr>
          <a:xfrm>
            <a:off x="4589493" y="2430526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" name="正方形/長方形 630"/>
          <p:cNvSpPr/>
          <p:nvPr/>
        </p:nvSpPr>
        <p:spPr>
          <a:xfrm>
            <a:off x="4781417" y="2430526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" name="正方形/長方形 631"/>
          <p:cNvSpPr/>
          <p:nvPr/>
        </p:nvSpPr>
        <p:spPr>
          <a:xfrm>
            <a:off x="4973341" y="2430526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" name="正方形/長方形 632"/>
          <p:cNvSpPr/>
          <p:nvPr/>
        </p:nvSpPr>
        <p:spPr>
          <a:xfrm>
            <a:off x="5165264" y="2430526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" name="正方形/長方形 633"/>
          <p:cNvSpPr/>
          <p:nvPr/>
        </p:nvSpPr>
        <p:spPr>
          <a:xfrm>
            <a:off x="5357188" y="2430526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" name="正方形/長方形 634"/>
          <p:cNvSpPr/>
          <p:nvPr/>
        </p:nvSpPr>
        <p:spPr>
          <a:xfrm>
            <a:off x="4013722" y="2622450"/>
            <a:ext cx="191924" cy="191924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" name="正方形/長方形 635"/>
          <p:cNvSpPr/>
          <p:nvPr/>
        </p:nvSpPr>
        <p:spPr>
          <a:xfrm>
            <a:off x="4205646" y="2622450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" name="正方形/長方形 636"/>
          <p:cNvSpPr/>
          <p:nvPr/>
        </p:nvSpPr>
        <p:spPr>
          <a:xfrm>
            <a:off x="4397570" y="2622450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" name="正方形/長方形 637"/>
          <p:cNvSpPr/>
          <p:nvPr/>
        </p:nvSpPr>
        <p:spPr>
          <a:xfrm>
            <a:off x="4589493" y="2622450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" name="正方形/長方形 638"/>
          <p:cNvSpPr/>
          <p:nvPr/>
        </p:nvSpPr>
        <p:spPr>
          <a:xfrm>
            <a:off x="4781417" y="2622450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" name="正方形/長方形 639"/>
          <p:cNvSpPr/>
          <p:nvPr/>
        </p:nvSpPr>
        <p:spPr>
          <a:xfrm>
            <a:off x="4973341" y="2622450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" name="正方形/長方形 640"/>
          <p:cNvSpPr/>
          <p:nvPr/>
        </p:nvSpPr>
        <p:spPr>
          <a:xfrm>
            <a:off x="5165264" y="2622450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" name="正方形/長方形 641"/>
          <p:cNvSpPr/>
          <p:nvPr/>
        </p:nvSpPr>
        <p:spPr>
          <a:xfrm>
            <a:off x="5357188" y="2622450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" name="正方形/長方形 642"/>
          <p:cNvSpPr/>
          <p:nvPr/>
        </p:nvSpPr>
        <p:spPr>
          <a:xfrm>
            <a:off x="4013722" y="2814374"/>
            <a:ext cx="191924" cy="191924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" name="正方形/長方形 643"/>
          <p:cNvSpPr/>
          <p:nvPr/>
        </p:nvSpPr>
        <p:spPr>
          <a:xfrm>
            <a:off x="4205646" y="2814374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" name="正方形/長方形 644"/>
          <p:cNvSpPr/>
          <p:nvPr/>
        </p:nvSpPr>
        <p:spPr>
          <a:xfrm>
            <a:off x="4397570" y="2814374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" name="正方形/長方形 645"/>
          <p:cNvSpPr/>
          <p:nvPr/>
        </p:nvSpPr>
        <p:spPr>
          <a:xfrm>
            <a:off x="4589493" y="2814374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" name="正方形/長方形 646"/>
          <p:cNvSpPr/>
          <p:nvPr/>
        </p:nvSpPr>
        <p:spPr>
          <a:xfrm>
            <a:off x="4781417" y="2814374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" name="正方形/長方形 647"/>
          <p:cNvSpPr/>
          <p:nvPr/>
        </p:nvSpPr>
        <p:spPr>
          <a:xfrm>
            <a:off x="4973341" y="2814374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" name="正方形/長方形 648"/>
          <p:cNvSpPr/>
          <p:nvPr/>
        </p:nvSpPr>
        <p:spPr>
          <a:xfrm>
            <a:off x="5165264" y="2814374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0" name="正方形/長方形 649"/>
          <p:cNvSpPr/>
          <p:nvPr/>
        </p:nvSpPr>
        <p:spPr>
          <a:xfrm>
            <a:off x="5357188" y="2814374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1" name="正方形/長方形 650"/>
          <p:cNvSpPr/>
          <p:nvPr/>
        </p:nvSpPr>
        <p:spPr>
          <a:xfrm>
            <a:off x="4013722" y="3006297"/>
            <a:ext cx="191924" cy="191924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2" name="正方形/長方形 651"/>
          <p:cNvSpPr/>
          <p:nvPr/>
        </p:nvSpPr>
        <p:spPr>
          <a:xfrm>
            <a:off x="4205646" y="3006297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3" name="正方形/長方形 652"/>
          <p:cNvSpPr/>
          <p:nvPr/>
        </p:nvSpPr>
        <p:spPr>
          <a:xfrm>
            <a:off x="4397570" y="3006297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4" name="正方形/長方形 653"/>
          <p:cNvSpPr/>
          <p:nvPr/>
        </p:nvSpPr>
        <p:spPr>
          <a:xfrm>
            <a:off x="4589493" y="3006297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5" name="正方形/長方形 654"/>
          <p:cNvSpPr/>
          <p:nvPr/>
        </p:nvSpPr>
        <p:spPr>
          <a:xfrm>
            <a:off x="4781417" y="3006297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6" name="正方形/長方形 655"/>
          <p:cNvSpPr/>
          <p:nvPr/>
        </p:nvSpPr>
        <p:spPr>
          <a:xfrm>
            <a:off x="4973341" y="3006297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7" name="正方形/長方形 656"/>
          <p:cNvSpPr/>
          <p:nvPr/>
        </p:nvSpPr>
        <p:spPr>
          <a:xfrm>
            <a:off x="5165264" y="3006297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8" name="正方形/長方形 657"/>
          <p:cNvSpPr/>
          <p:nvPr/>
        </p:nvSpPr>
        <p:spPr>
          <a:xfrm>
            <a:off x="5357188" y="3006297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9" name="正方形/長方形 658"/>
          <p:cNvSpPr/>
          <p:nvPr/>
        </p:nvSpPr>
        <p:spPr>
          <a:xfrm>
            <a:off x="4013722" y="3198221"/>
            <a:ext cx="191924" cy="191924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0" name="正方形/長方形 659"/>
          <p:cNvSpPr/>
          <p:nvPr/>
        </p:nvSpPr>
        <p:spPr>
          <a:xfrm>
            <a:off x="4205646" y="3198221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1" name="正方形/長方形 660"/>
          <p:cNvSpPr/>
          <p:nvPr/>
        </p:nvSpPr>
        <p:spPr>
          <a:xfrm>
            <a:off x="4397570" y="3198221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2" name="正方形/長方形 661"/>
          <p:cNvSpPr/>
          <p:nvPr/>
        </p:nvSpPr>
        <p:spPr>
          <a:xfrm>
            <a:off x="4589493" y="3198221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3" name="正方形/長方形 662"/>
          <p:cNvSpPr/>
          <p:nvPr/>
        </p:nvSpPr>
        <p:spPr>
          <a:xfrm>
            <a:off x="4781417" y="3198221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4" name="正方形/長方形 663"/>
          <p:cNvSpPr/>
          <p:nvPr/>
        </p:nvSpPr>
        <p:spPr>
          <a:xfrm>
            <a:off x="4973341" y="3198221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5" name="正方形/長方形 664"/>
          <p:cNvSpPr/>
          <p:nvPr/>
        </p:nvSpPr>
        <p:spPr>
          <a:xfrm>
            <a:off x="5165264" y="3198221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6" name="正方形/長方形 665"/>
          <p:cNvSpPr/>
          <p:nvPr/>
        </p:nvSpPr>
        <p:spPr>
          <a:xfrm>
            <a:off x="5357188" y="3198221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7" name="正方形/長方形 666"/>
          <p:cNvSpPr/>
          <p:nvPr/>
        </p:nvSpPr>
        <p:spPr>
          <a:xfrm>
            <a:off x="4013722" y="3390145"/>
            <a:ext cx="191924" cy="191924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8" name="正方形/長方形 667"/>
          <p:cNvSpPr/>
          <p:nvPr/>
        </p:nvSpPr>
        <p:spPr>
          <a:xfrm>
            <a:off x="4205646" y="3390145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9" name="正方形/長方形 668"/>
          <p:cNvSpPr/>
          <p:nvPr/>
        </p:nvSpPr>
        <p:spPr>
          <a:xfrm>
            <a:off x="4397570" y="3390145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0" name="正方形/長方形 669"/>
          <p:cNvSpPr/>
          <p:nvPr/>
        </p:nvSpPr>
        <p:spPr>
          <a:xfrm>
            <a:off x="4589493" y="3390145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1" name="正方形/長方形 670"/>
          <p:cNvSpPr/>
          <p:nvPr/>
        </p:nvSpPr>
        <p:spPr>
          <a:xfrm>
            <a:off x="4781417" y="3390145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2" name="正方形/長方形 671"/>
          <p:cNvSpPr/>
          <p:nvPr/>
        </p:nvSpPr>
        <p:spPr>
          <a:xfrm>
            <a:off x="4973341" y="3390145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3" name="正方形/長方形 672"/>
          <p:cNvSpPr/>
          <p:nvPr/>
        </p:nvSpPr>
        <p:spPr>
          <a:xfrm>
            <a:off x="5165264" y="3390145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4" name="正方形/長方形 673"/>
          <p:cNvSpPr/>
          <p:nvPr/>
        </p:nvSpPr>
        <p:spPr>
          <a:xfrm>
            <a:off x="5357188" y="3390145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5" name="正方形/長方形 674"/>
          <p:cNvSpPr/>
          <p:nvPr/>
        </p:nvSpPr>
        <p:spPr>
          <a:xfrm>
            <a:off x="4013722" y="3582068"/>
            <a:ext cx="191924" cy="191924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6" name="正方形/長方形 675"/>
          <p:cNvSpPr/>
          <p:nvPr/>
        </p:nvSpPr>
        <p:spPr>
          <a:xfrm>
            <a:off x="4205646" y="3582068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7" name="正方形/長方形 676"/>
          <p:cNvSpPr/>
          <p:nvPr/>
        </p:nvSpPr>
        <p:spPr>
          <a:xfrm>
            <a:off x="4397570" y="3582068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8" name="正方形/長方形 677"/>
          <p:cNvSpPr/>
          <p:nvPr/>
        </p:nvSpPr>
        <p:spPr>
          <a:xfrm>
            <a:off x="4589493" y="3582068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9" name="正方形/長方形 678"/>
          <p:cNvSpPr/>
          <p:nvPr/>
        </p:nvSpPr>
        <p:spPr>
          <a:xfrm>
            <a:off x="4781417" y="3582068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0" name="正方形/長方形 679"/>
          <p:cNvSpPr/>
          <p:nvPr/>
        </p:nvSpPr>
        <p:spPr>
          <a:xfrm>
            <a:off x="4973341" y="3582068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1" name="正方形/長方形 680"/>
          <p:cNvSpPr/>
          <p:nvPr/>
        </p:nvSpPr>
        <p:spPr>
          <a:xfrm>
            <a:off x="5165264" y="3582068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2" name="正方形/長方形 681"/>
          <p:cNvSpPr/>
          <p:nvPr/>
        </p:nvSpPr>
        <p:spPr>
          <a:xfrm>
            <a:off x="5357188" y="3582068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3" name="正方形/長方形 682"/>
          <p:cNvSpPr/>
          <p:nvPr/>
        </p:nvSpPr>
        <p:spPr>
          <a:xfrm>
            <a:off x="4013722" y="3773992"/>
            <a:ext cx="191924" cy="191924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4" name="正方形/長方形 683"/>
          <p:cNvSpPr/>
          <p:nvPr/>
        </p:nvSpPr>
        <p:spPr>
          <a:xfrm>
            <a:off x="4205646" y="3773992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5" name="正方形/長方形 684"/>
          <p:cNvSpPr/>
          <p:nvPr/>
        </p:nvSpPr>
        <p:spPr>
          <a:xfrm>
            <a:off x="4397570" y="3773992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6" name="正方形/長方形 685"/>
          <p:cNvSpPr/>
          <p:nvPr/>
        </p:nvSpPr>
        <p:spPr>
          <a:xfrm>
            <a:off x="4589493" y="3773992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7" name="正方形/長方形 686"/>
          <p:cNvSpPr/>
          <p:nvPr/>
        </p:nvSpPr>
        <p:spPr>
          <a:xfrm>
            <a:off x="4781417" y="3773992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8" name="正方形/長方形 687"/>
          <p:cNvSpPr/>
          <p:nvPr/>
        </p:nvSpPr>
        <p:spPr>
          <a:xfrm>
            <a:off x="4973341" y="3773992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9" name="正方形/長方形 688"/>
          <p:cNvSpPr/>
          <p:nvPr/>
        </p:nvSpPr>
        <p:spPr>
          <a:xfrm>
            <a:off x="5165264" y="3773992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0" name="正方形/長方形 689"/>
          <p:cNvSpPr/>
          <p:nvPr/>
        </p:nvSpPr>
        <p:spPr>
          <a:xfrm>
            <a:off x="5357188" y="3773992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1" name="左中かっこ 690"/>
          <p:cNvSpPr/>
          <p:nvPr/>
        </p:nvSpPr>
        <p:spPr>
          <a:xfrm>
            <a:off x="3757824" y="2439321"/>
            <a:ext cx="204719" cy="1731313"/>
          </a:xfrm>
          <a:prstGeom prst="leftBrace">
            <a:avLst>
              <a:gd name="adj1" fmla="val 3593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2" name="正方形/長方形 691"/>
          <p:cNvSpPr/>
          <p:nvPr/>
        </p:nvSpPr>
        <p:spPr>
          <a:xfrm>
            <a:off x="4013722" y="3965916"/>
            <a:ext cx="191924" cy="191924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3" name="正方形/長方形 692"/>
          <p:cNvSpPr/>
          <p:nvPr/>
        </p:nvSpPr>
        <p:spPr>
          <a:xfrm>
            <a:off x="4205646" y="3965916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4" name="正方形/長方形 693"/>
          <p:cNvSpPr/>
          <p:nvPr/>
        </p:nvSpPr>
        <p:spPr>
          <a:xfrm>
            <a:off x="4397570" y="3965916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5" name="正方形/長方形 694"/>
          <p:cNvSpPr/>
          <p:nvPr/>
        </p:nvSpPr>
        <p:spPr>
          <a:xfrm>
            <a:off x="4589493" y="3965916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6" name="正方形/長方形 695"/>
          <p:cNvSpPr/>
          <p:nvPr/>
        </p:nvSpPr>
        <p:spPr>
          <a:xfrm>
            <a:off x="4781417" y="3965916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7" name="正方形/長方形 696"/>
          <p:cNvSpPr/>
          <p:nvPr/>
        </p:nvSpPr>
        <p:spPr>
          <a:xfrm>
            <a:off x="4973341" y="3965916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8" name="正方形/長方形 697"/>
          <p:cNvSpPr/>
          <p:nvPr/>
        </p:nvSpPr>
        <p:spPr>
          <a:xfrm>
            <a:off x="5165264" y="3965916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9" name="正方形/長方形 698"/>
          <p:cNvSpPr/>
          <p:nvPr/>
        </p:nvSpPr>
        <p:spPr>
          <a:xfrm>
            <a:off x="5357188" y="3965916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0" name="正方形/長方形 699"/>
          <p:cNvSpPr/>
          <p:nvPr/>
        </p:nvSpPr>
        <p:spPr>
          <a:xfrm>
            <a:off x="4013722" y="4264199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1" name="正方形/長方形 700"/>
          <p:cNvSpPr/>
          <p:nvPr/>
        </p:nvSpPr>
        <p:spPr>
          <a:xfrm>
            <a:off x="4205646" y="4264199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2" name="正方形/長方形 701"/>
          <p:cNvSpPr/>
          <p:nvPr/>
        </p:nvSpPr>
        <p:spPr>
          <a:xfrm>
            <a:off x="4397570" y="4264199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3" name="正方形/長方形 702"/>
          <p:cNvSpPr/>
          <p:nvPr/>
        </p:nvSpPr>
        <p:spPr>
          <a:xfrm>
            <a:off x="4589493" y="4264199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4" name="正方形/長方形 703"/>
          <p:cNvSpPr/>
          <p:nvPr/>
        </p:nvSpPr>
        <p:spPr>
          <a:xfrm>
            <a:off x="4781417" y="4264199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5" name="正方形/長方形 704"/>
          <p:cNvSpPr/>
          <p:nvPr/>
        </p:nvSpPr>
        <p:spPr>
          <a:xfrm>
            <a:off x="4973341" y="4264199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6" name="正方形/長方形 705"/>
          <p:cNvSpPr/>
          <p:nvPr/>
        </p:nvSpPr>
        <p:spPr>
          <a:xfrm>
            <a:off x="5165264" y="4264199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7" name="正方形/長方形 706"/>
          <p:cNvSpPr/>
          <p:nvPr/>
        </p:nvSpPr>
        <p:spPr>
          <a:xfrm>
            <a:off x="5357188" y="4264199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8" name="正方形/長方形 707"/>
          <p:cNvSpPr/>
          <p:nvPr/>
        </p:nvSpPr>
        <p:spPr>
          <a:xfrm>
            <a:off x="4013722" y="4456123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9" name="正方形/長方形 708"/>
          <p:cNvSpPr/>
          <p:nvPr/>
        </p:nvSpPr>
        <p:spPr>
          <a:xfrm>
            <a:off x="4205646" y="4456123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0" name="正方形/長方形 709"/>
          <p:cNvSpPr/>
          <p:nvPr/>
        </p:nvSpPr>
        <p:spPr>
          <a:xfrm>
            <a:off x="4397570" y="4456123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1" name="正方形/長方形 710"/>
          <p:cNvSpPr/>
          <p:nvPr/>
        </p:nvSpPr>
        <p:spPr>
          <a:xfrm>
            <a:off x="4589493" y="4456123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2" name="正方形/長方形 711"/>
          <p:cNvSpPr/>
          <p:nvPr/>
        </p:nvSpPr>
        <p:spPr>
          <a:xfrm>
            <a:off x="4781417" y="4456123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3" name="正方形/長方形 712"/>
          <p:cNvSpPr/>
          <p:nvPr/>
        </p:nvSpPr>
        <p:spPr>
          <a:xfrm>
            <a:off x="4973341" y="4456123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4" name="正方形/長方形 713"/>
          <p:cNvSpPr/>
          <p:nvPr/>
        </p:nvSpPr>
        <p:spPr>
          <a:xfrm>
            <a:off x="5165264" y="4456123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5" name="正方形/長方形 714"/>
          <p:cNvSpPr/>
          <p:nvPr/>
        </p:nvSpPr>
        <p:spPr>
          <a:xfrm>
            <a:off x="5357188" y="4456123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6" name="正方形/長方形 715"/>
          <p:cNvSpPr/>
          <p:nvPr/>
        </p:nvSpPr>
        <p:spPr>
          <a:xfrm>
            <a:off x="4013722" y="4648046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7" name="正方形/長方形 716"/>
          <p:cNvSpPr/>
          <p:nvPr/>
        </p:nvSpPr>
        <p:spPr>
          <a:xfrm>
            <a:off x="4205646" y="4648046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8" name="正方形/長方形 717"/>
          <p:cNvSpPr/>
          <p:nvPr/>
        </p:nvSpPr>
        <p:spPr>
          <a:xfrm>
            <a:off x="4397570" y="4648046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9" name="正方形/長方形 718"/>
          <p:cNvSpPr/>
          <p:nvPr/>
        </p:nvSpPr>
        <p:spPr>
          <a:xfrm>
            <a:off x="4589493" y="4648046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0" name="正方形/長方形 719"/>
          <p:cNvSpPr/>
          <p:nvPr/>
        </p:nvSpPr>
        <p:spPr>
          <a:xfrm>
            <a:off x="4781417" y="4648046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1" name="正方形/長方形 720"/>
          <p:cNvSpPr/>
          <p:nvPr/>
        </p:nvSpPr>
        <p:spPr>
          <a:xfrm>
            <a:off x="4973341" y="4648046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2" name="正方形/長方形 721"/>
          <p:cNvSpPr/>
          <p:nvPr/>
        </p:nvSpPr>
        <p:spPr>
          <a:xfrm>
            <a:off x="5165264" y="4648046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3" name="正方形/長方形 722"/>
          <p:cNvSpPr/>
          <p:nvPr/>
        </p:nvSpPr>
        <p:spPr>
          <a:xfrm>
            <a:off x="5357188" y="4648046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4" name="正方形/長方形 723"/>
          <p:cNvSpPr/>
          <p:nvPr/>
        </p:nvSpPr>
        <p:spPr>
          <a:xfrm>
            <a:off x="4013722" y="4839970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5" name="正方形/長方形 724"/>
          <p:cNvSpPr/>
          <p:nvPr/>
        </p:nvSpPr>
        <p:spPr>
          <a:xfrm>
            <a:off x="4205646" y="4839970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6" name="正方形/長方形 725"/>
          <p:cNvSpPr/>
          <p:nvPr/>
        </p:nvSpPr>
        <p:spPr>
          <a:xfrm>
            <a:off x="4397570" y="4839970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7" name="正方形/長方形 726"/>
          <p:cNvSpPr/>
          <p:nvPr/>
        </p:nvSpPr>
        <p:spPr>
          <a:xfrm>
            <a:off x="4589493" y="4839970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8" name="正方形/長方形 727"/>
          <p:cNvSpPr/>
          <p:nvPr/>
        </p:nvSpPr>
        <p:spPr>
          <a:xfrm>
            <a:off x="4781417" y="4839970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9" name="正方形/長方形 728"/>
          <p:cNvSpPr/>
          <p:nvPr/>
        </p:nvSpPr>
        <p:spPr>
          <a:xfrm>
            <a:off x="4973341" y="4839970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0" name="正方形/長方形 729"/>
          <p:cNvSpPr/>
          <p:nvPr/>
        </p:nvSpPr>
        <p:spPr>
          <a:xfrm>
            <a:off x="5165264" y="4839970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1" name="正方形/長方形 730"/>
          <p:cNvSpPr/>
          <p:nvPr/>
        </p:nvSpPr>
        <p:spPr>
          <a:xfrm>
            <a:off x="5357188" y="4839970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2" name="正方形/長方形 731"/>
          <p:cNvSpPr/>
          <p:nvPr/>
        </p:nvSpPr>
        <p:spPr>
          <a:xfrm>
            <a:off x="4013722" y="5031894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3" name="正方形/長方形 732"/>
          <p:cNvSpPr/>
          <p:nvPr/>
        </p:nvSpPr>
        <p:spPr>
          <a:xfrm>
            <a:off x="4205646" y="5031894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4" name="正方形/長方形 733"/>
          <p:cNvSpPr/>
          <p:nvPr/>
        </p:nvSpPr>
        <p:spPr>
          <a:xfrm>
            <a:off x="4397570" y="5031894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5" name="正方形/長方形 734"/>
          <p:cNvSpPr/>
          <p:nvPr/>
        </p:nvSpPr>
        <p:spPr>
          <a:xfrm>
            <a:off x="4589493" y="5031894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6" name="正方形/長方形 735"/>
          <p:cNvSpPr/>
          <p:nvPr/>
        </p:nvSpPr>
        <p:spPr>
          <a:xfrm>
            <a:off x="4781417" y="5031894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7" name="正方形/長方形 736"/>
          <p:cNvSpPr/>
          <p:nvPr/>
        </p:nvSpPr>
        <p:spPr>
          <a:xfrm>
            <a:off x="4973341" y="5031894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8" name="正方形/長方形 737"/>
          <p:cNvSpPr/>
          <p:nvPr/>
        </p:nvSpPr>
        <p:spPr>
          <a:xfrm>
            <a:off x="5165264" y="5031894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9" name="正方形/長方形 738"/>
          <p:cNvSpPr/>
          <p:nvPr/>
        </p:nvSpPr>
        <p:spPr>
          <a:xfrm>
            <a:off x="5357188" y="5031894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0" name="正方形/長方形 739"/>
          <p:cNvSpPr/>
          <p:nvPr/>
        </p:nvSpPr>
        <p:spPr>
          <a:xfrm>
            <a:off x="4013722" y="5223818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1" name="正方形/長方形 740"/>
          <p:cNvSpPr/>
          <p:nvPr/>
        </p:nvSpPr>
        <p:spPr>
          <a:xfrm>
            <a:off x="4205646" y="5223818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2" name="正方形/長方形 741"/>
          <p:cNvSpPr/>
          <p:nvPr/>
        </p:nvSpPr>
        <p:spPr>
          <a:xfrm>
            <a:off x="4397570" y="5223818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3" name="正方形/長方形 742"/>
          <p:cNvSpPr/>
          <p:nvPr/>
        </p:nvSpPr>
        <p:spPr>
          <a:xfrm>
            <a:off x="4589493" y="5223818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4" name="正方形/長方形 743"/>
          <p:cNvSpPr/>
          <p:nvPr/>
        </p:nvSpPr>
        <p:spPr>
          <a:xfrm>
            <a:off x="4781417" y="5223818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5" name="正方形/長方形 744"/>
          <p:cNvSpPr/>
          <p:nvPr/>
        </p:nvSpPr>
        <p:spPr>
          <a:xfrm>
            <a:off x="4973341" y="5223818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6" name="正方形/長方形 745"/>
          <p:cNvSpPr/>
          <p:nvPr/>
        </p:nvSpPr>
        <p:spPr>
          <a:xfrm>
            <a:off x="5165264" y="5223818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7" name="正方形/長方形 746"/>
          <p:cNvSpPr/>
          <p:nvPr/>
        </p:nvSpPr>
        <p:spPr>
          <a:xfrm>
            <a:off x="5357188" y="5223818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8" name="正方形/長方形 747"/>
          <p:cNvSpPr/>
          <p:nvPr/>
        </p:nvSpPr>
        <p:spPr>
          <a:xfrm>
            <a:off x="4013722" y="5415741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9" name="正方形/長方形 748"/>
          <p:cNvSpPr/>
          <p:nvPr/>
        </p:nvSpPr>
        <p:spPr>
          <a:xfrm>
            <a:off x="4205646" y="5415741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0" name="正方形/長方形 749"/>
          <p:cNvSpPr/>
          <p:nvPr/>
        </p:nvSpPr>
        <p:spPr>
          <a:xfrm>
            <a:off x="4397570" y="5415741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1" name="正方形/長方形 750"/>
          <p:cNvSpPr/>
          <p:nvPr/>
        </p:nvSpPr>
        <p:spPr>
          <a:xfrm>
            <a:off x="4589493" y="5415741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2" name="正方形/長方形 751"/>
          <p:cNvSpPr/>
          <p:nvPr/>
        </p:nvSpPr>
        <p:spPr>
          <a:xfrm>
            <a:off x="4781417" y="5415741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3" name="正方形/長方形 752"/>
          <p:cNvSpPr/>
          <p:nvPr/>
        </p:nvSpPr>
        <p:spPr>
          <a:xfrm>
            <a:off x="4973341" y="5415741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4" name="正方形/長方形 753"/>
          <p:cNvSpPr/>
          <p:nvPr/>
        </p:nvSpPr>
        <p:spPr>
          <a:xfrm>
            <a:off x="5165264" y="5415741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5" name="正方形/長方形 754"/>
          <p:cNvSpPr/>
          <p:nvPr/>
        </p:nvSpPr>
        <p:spPr>
          <a:xfrm>
            <a:off x="5357188" y="5415741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6" name="正方形/長方形 755"/>
          <p:cNvSpPr/>
          <p:nvPr/>
        </p:nvSpPr>
        <p:spPr>
          <a:xfrm>
            <a:off x="4013722" y="5607665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7" name="正方形/長方形 756"/>
          <p:cNvSpPr/>
          <p:nvPr/>
        </p:nvSpPr>
        <p:spPr>
          <a:xfrm>
            <a:off x="4205646" y="5607665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8" name="正方形/長方形 757"/>
          <p:cNvSpPr/>
          <p:nvPr/>
        </p:nvSpPr>
        <p:spPr>
          <a:xfrm>
            <a:off x="4397570" y="5607665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9" name="正方形/長方形 758"/>
          <p:cNvSpPr/>
          <p:nvPr/>
        </p:nvSpPr>
        <p:spPr>
          <a:xfrm>
            <a:off x="4589493" y="5607665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0" name="正方形/長方形 759"/>
          <p:cNvSpPr/>
          <p:nvPr/>
        </p:nvSpPr>
        <p:spPr>
          <a:xfrm>
            <a:off x="4781417" y="5607665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1" name="正方形/長方形 760"/>
          <p:cNvSpPr/>
          <p:nvPr/>
        </p:nvSpPr>
        <p:spPr>
          <a:xfrm>
            <a:off x="4973341" y="5607665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2" name="正方形/長方形 761"/>
          <p:cNvSpPr/>
          <p:nvPr/>
        </p:nvSpPr>
        <p:spPr>
          <a:xfrm>
            <a:off x="5165264" y="5607665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3" name="正方形/長方形 762"/>
          <p:cNvSpPr/>
          <p:nvPr/>
        </p:nvSpPr>
        <p:spPr>
          <a:xfrm>
            <a:off x="5357188" y="5607665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4" name="左中かっこ 763"/>
          <p:cNvSpPr/>
          <p:nvPr/>
        </p:nvSpPr>
        <p:spPr>
          <a:xfrm>
            <a:off x="3757824" y="4272994"/>
            <a:ext cx="204719" cy="1731313"/>
          </a:xfrm>
          <a:prstGeom prst="leftBrace">
            <a:avLst>
              <a:gd name="adj1" fmla="val 3593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6" name="正方形/長方形 765"/>
          <p:cNvSpPr/>
          <p:nvPr/>
        </p:nvSpPr>
        <p:spPr>
          <a:xfrm>
            <a:off x="4013722" y="5799589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7" name="正方形/長方形 766"/>
          <p:cNvSpPr/>
          <p:nvPr/>
        </p:nvSpPr>
        <p:spPr>
          <a:xfrm>
            <a:off x="4205646" y="5799589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8" name="正方形/長方形 767"/>
          <p:cNvSpPr/>
          <p:nvPr/>
        </p:nvSpPr>
        <p:spPr>
          <a:xfrm>
            <a:off x="4397570" y="5799589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9" name="正方形/長方形 768"/>
          <p:cNvSpPr/>
          <p:nvPr/>
        </p:nvSpPr>
        <p:spPr>
          <a:xfrm>
            <a:off x="4589493" y="5799589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0" name="正方形/長方形 769"/>
          <p:cNvSpPr/>
          <p:nvPr/>
        </p:nvSpPr>
        <p:spPr>
          <a:xfrm>
            <a:off x="4781417" y="5799589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1" name="正方形/長方形 770"/>
          <p:cNvSpPr/>
          <p:nvPr/>
        </p:nvSpPr>
        <p:spPr>
          <a:xfrm>
            <a:off x="4973341" y="5799589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2" name="正方形/長方形 771"/>
          <p:cNvSpPr/>
          <p:nvPr/>
        </p:nvSpPr>
        <p:spPr>
          <a:xfrm>
            <a:off x="5165264" y="5799589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3" name="正方形/長方形 772"/>
          <p:cNvSpPr/>
          <p:nvPr/>
        </p:nvSpPr>
        <p:spPr>
          <a:xfrm>
            <a:off x="5357188" y="5799589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4" name="正方形/長方形 773"/>
          <p:cNvSpPr/>
          <p:nvPr/>
        </p:nvSpPr>
        <p:spPr>
          <a:xfrm>
            <a:off x="6265627" y="3812377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5" name="正方形/長方形 774"/>
          <p:cNvSpPr/>
          <p:nvPr/>
        </p:nvSpPr>
        <p:spPr>
          <a:xfrm>
            <a:off x="6265627" y="4004301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6" name="正方形/長方形 775"/>
          <p:cNvSpPr/>
          <p:nvPr/>
        </p:nvSpPr>
        <p:spPr>
          <a:xfrm>
            <a:off x="6265627" y="4196224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7" name="正方形/長方形 776"/>
          <p:cNvSpPr/>
          <p:nvPr/>
        </p:nvSpPr>
        <p:spPr>
          <a:xfrm>
            <a:off x="6265627" y="4388148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8" name="正方形/長方形 777"/>
          <p:cNvSpPr/>
          <p:nvPr/>
        </p:nvSpPr>
        <p:spPr>
          <a:xfrm>
            <a:off x="6265627" y="4580072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9" name="正方形/長方形 778"/>
          <p:cNvSpPr/>
          <p:nvPr/>
        </p:nvSpPr>
        <p:spPr>
          <a:xfrm>
            <a:off x="6265627" y="4771995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0" name="正方形/長方形 779"/>
          <p:cNvSpPr/>
          <p:nvPr/>
        </p:nvSpPr>
        <p:spPr>
          <a:xfrm>
            <a:off x="7186861" y="4417738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81" name="正方形/長方形 780"/>
          <p:cNvSpPr/>
          <p:nvPr/>
        </p:nvSpPr>
        <p:spPr>
          <a:xfrm>
            <a:off x="7186861" y="4609662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82" name="正方形/長方形 781"/>
          <p:cNvSpPr/>
          <p:nvPr/>
        </p:nvSpPr>
        <p:spPr>
          <a:xfrm>
            <a:off x="7186861" y="4801585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C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83" name="正方形/長方形 782"/>
          <p:cNvSpPr/>
          <p:nvPr/>
        </p:nvSpPr>
        <p:spPr>
          <a:xfrm>
            <a:off x="7186861" y="4993509"/>
            <a:ext cx="191924" cy="191924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784" name="直線コネクタ 783"/>
          <p:cNvCxnSpPr>
            <a:stCxn id="774" idx="3"/>
            <a:endCxn id="780" idx="1"/>
          </p:cNvCxnSpPr>
          <p:nvPr/>
        </p:nvCxnSpPr>
        <p:spPr>
          <a:xfrm>
            <a:off x="6457551" y="3908339"/>
            <a:ext cx="729310" cy="605361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5" name="直線コネクタ 784"/>
          <p:cNvCxnSpPr>
            <a:stCxn id="775" idx="3"/>
            <a:endCxn id="780" idx="1"/>
          </p:cNvCxnSpPr>
          <p:nvPr/>
        </p:nvCxnSpPr>
        <p:spPr>
          <a:xfrm>
            <a:off x="6457551" y="4100262"/>
            <a:ext cx="729310" cy="413437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6" name="直線コネクタ 785"/>
          <p:cNvCxnSpPr>
            <a:stCxn id="776" idx="3"/>
            <a:endCxn id="780" idx="1"/>
          </p:cNvCxnSpPr>
          <p:nvPr/>
        </p:nvCxnSpPr>
        <p:spPr>
          <a:xfrm>
            <a:off x="6457551" y="4292186"/>
            <a:ext cx="729310" cy="221514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7" name="直線コネクタ 786"/>
          <p:cNvCxnSpPr>
            <a:stCxn id="777" idx="3"/>
            <a:endCxn id="780" idx="1"/>
          </p:cNvCxnSpPr>
          <p:nvPr/>
        </p:nvCxnSpPr>
        <p:spPr>
          <a:xfrm>
            <a:off x="6457551" y="4484110"/>
            <a:ext cx="729310" cy="2959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8" name="直線コネクタ 787"/>
          <p:cNvCxnSpPr>
            <a:stCxn id="778" idx="3"/>
            <a:endCxn id="780" idx="1"/>
          </p:cNvCxnSpPr>
          <p:nvPr/>
        </p:nvCxnSpPr>
        <p:spPr>
          <a:xfrm flipV="1">
            <a:off x="6457551" y="4513700"/>
            <a:ext cx="729310" cy="162334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9" name="直線コネクタ 788"/>
          <p:cNvCxnSpPr>
            <a:stCxn id="779" idx="3"/>
            <a:endCxn id="780" idx="1"/>
          </p:cNvCxnSpPr>
          <p:nvPr/>
        </p:nvCxnSpPr>
        <p:spPr>
          <a:xfrm flipV="1">
            <a:off x="6457551" y="4513700"/>
            <a:ext cx="729310" cy="354257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0" name="直線コネクタ 789"/>
          <p:cNvCxnSpPr>
            <a:stCxn id="627" idx="3"/>
            <a:endCxn id="774" idx="1"/>
          </p:cNvCxnSpPr>
          <p:nvPr/>
        </p:nvCxnSpPr>
        <p:spPr>
          <a:xfrm>
            <a:off x="4205646" y="2526488"/>
            <a:ext cx="2059981" cy="1381851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1" name="直線コネクタ 790"/>
          <p:cNvCxnSpPr>
            <a:stCxn id="629" idx="1"/>
            <a:endCxn id="774" idx="1"/>
          </p:cNvCxnSpPr>
          <p:nvPr/>
        </p:nvCxnSpPr>
        <p:spPr>
          <a:xfrm>
            <a:off x="4397570" y="2526488"/>
            <a:ext cx="1868057" cy="1381851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2" name="直線コネクタ 791"/>
          <p:cNvCxnSpPr>
            <a:stCxn id="630" idx="1"/>
            <a:endCxn id="774" idx="1"/>
          </p:cNvCxnSpPr>
          <p:nvPr/>
        </p:nvCxnSpPr>
        <p:spPr>
          <a:xfrm>
            <a:off x="4589493" y="2526488"/>
            <a:ext cx="1676134" cy="1381851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3" name="直線コネクタ 792"/>
          <p:cNvCxnSpPr>
            <a:stCxn id="631" idx="1"/>
            <a:endCxn id="774" idx="1"/>
          </p:cNvCxnSpPr>
          <p:nvPr/>
        </p:nvCxnSpPr>
        <p:spPr>
          <a:xfrm>
            <a:off x="4781417" y="2526488"/>
            <a:ext cx="1484210" cy="1381851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4" name="直線コネクタ 793"/>
          <p:cNvCxnSpPr>
            <a:stCxn id="631" idx="3"/>
            <a:endCxn id="774" idx="1"/>
          </p:cNvCxnSpPr>
          <p:nvPr/>
        </p:nvCxnSpPr>
        <p:spPr>
          <a:xfrm>
            <a:off x="4973341" y="2526488"/>
            <a:ext cx="1292286" cy="1381851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5" name="直線コネクタ 794"/>
          <p:cNvCxnSpPr>
            <a:stCxn id="633" idx="1"/>
            <a:endCxn id="774" idx="1"/>
          </p:cNvCxnSpPr>
          <p:nvPr/>
        </p:nvCxnSpPr>
        <p:spPr>
          <a:xfrm>
            <a:off x="5165264" y="2526488"/>
            <a:ext cx="1100363" cy="1381851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6" name="直線コネクタ 795"/>
          <p:cNvCxnSpPr>
            <a:stCxn id="633" idx="3"/>
            <a:endCxn id="774" idx="1"/>
          </p:cNvCxnSpPr>
          <p:nvPr/>
        </p:nvCxnSpPr>
        <p:spPr>
          <a:xfrm>
            <a:off x="5357188" y="2526488"/>
            <a:ext cx="908439" cy="1381851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7" name="直線コネクタ 796"/>
          <p:cNvCxnSpPr>
            <a:stCxn id="634" idx="3"/>
            <a:endCxn id="774" idx="1"/>
          </p:cNvCxnSpPr>
          <p:nvPr/>
        </p:nvCxnSpPr>
        <p:spPr>
          <a:xfrm>
            <a:off x="5549112" y="2526488"/>
            <a:ext cx="716515" cy="1381851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8" name="グループ化 797"/>
          <p:cNvGrpSpPr/>
          <p:nvPr/>
        </p:nvGrpSpPr>
        <p:grpSpPr>
          <a:xfrm>
            <a:off x="4218441" y="2686425"/>
            <a:ext cx="2059981" cy="1228312"/>
            <a:chOff x="6426206" y="4581128"/>
            <a:chExt cx="2898322" cy="1944216"/>
          </a:xfrm>
        </p:grpSpPr>
        <p:cxnSp>
          <p:nvCxnSpPr>
            <p:cNvPr id="799" name="直線コネクタ 798"/>
            <p:cNvCxnSpPr/>
            <p:nvPr/>
          </p:nvCxnSpPr>
          <p:spPr>
            <a:xfrm>
              <a:off x="6426206" y="4581128"/>
              <a:ext cx="289832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直線コネクタ 799"/>
            <p:cNvCxnSpPr/>
            <p:nvPr/>
          </p:nvCxnSpPr>
          <p:spPr>
            <a:xfrm>
              <a:off x="6696236" y="4581128"/>
              <a:ext cx="262829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直線コネクタ 800"/>
            <p:cNvCxnSpPr/>
            <p:nvPr/>
          </p:nvCxnSpPr>
          <p:spPr>
            <a:xfrm>
              <a:off x="6966266" y="4581128"/>
              <a:ext cx="235826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直線コネクタ 801"/>
            <p:cNvCxnSpPr/>
            <p:nvPr/>
          </p:nvCxnSpPr>
          <p:spPr>
            <a:xfrm>
              <a:off x="7236296" y="4581128"/>
              <a:ext cx="208823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直線コネクタ 802"/>
            <p:cNvCxnSpPr/>
            <p:nvPr/>
          </p:nvCxnSpPr>
          <p:spPr>
            <a:xfrm>
              <a:off x="7506326" y="4581128"/>
              <a:ext cx="181820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直線コネクタ 803"/>
            <p:cNvCxnSpPr/>
            <p:nvPr/>
          </p:nvCxnSpPr>
          <p:spPr>
            <a:xfrm>
              <a:off x="7776356" y="4581128"/>
              <a:ext cx="154817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直線コネクタ 804"/>
            <p:cNvCxnSpPr/>
            <p:nvPr/>
          </p:nvCxnSpPr>
          <p:spPr>
            <a:xfrm>
              <a:off x="8046386" y="4581128"/>
              <a:ext cx="127814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直線コネクタ 805"/>
            <p:cNvCxnSpPr/>
            <p:nvPr/>
          </p:nvCxnSpPr>
          <p:spPr>
            <a:xfrm>
              <a:off x="8316416" y="4581128"/>
              <a:ext cx="100811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7" name="グループ化 806"/>
          <p:cNvGrpSpPr/>
          <p:nvPr/>
        </p:nvGrpSpPr>
        <p:grpSpPr>
          <a:xfrm>
            <a:off x="4218441" y="2891143"/>
            <a:ext cx="2059981" cy="1023593"/>
            <a:chOff x="6426206" y="4581128"/>
            <a:chExt cx="2898322" cy="1944216"/>
          </a:xfrm>
        </p:grpSpPr>
        <p:cxnSp>
          <p:nvCxnSpPr>
            <p:cNvPr id="808" name="直線コネクタ 807"/>
            <p:cNvCxnSpPr/>
            <p:nvPr/>
          </p:nvCxnSpPr>
          <p:spPr>
            <a:xfrm>
              <a:off x="6426206" y="4581128"/>
              <a:ext cx="289832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9" name="直線コネクタ 808"/>
            <p:cNvCxnSpPr/>
            <p:nvPr/>
          </p:nvCxnSpPr>
          <p:spPr>
            <a:xfrm>
              <a:off x="6696236" y="4581128"/>
              <a:ext cx="262829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0" name="直線コネクタ 809"/>
            <p:cNvCxnSpPr/>
            <p:nvPr/>
          </p:nvCxnSpPr>
          <p:spPr>
            <a:xfrm>
              <a:off x="6966266" y="4581128"/>
              <a:ext cx="235826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直線コネクタ 810"/>
            <p:cNvCxnSpPr/>
            <p:nvPr/>
          </p:nvCxnSpPr>
          <p:spPr>
            <a:xfrm>
              <a:off x="7236296" y="4581128"/>
              <a:ext cx="208823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直線コネクタ 811"/>
            <p:cNvCxnSpPr/>
            <p:nvPr/>
          </p:nvCxnSpPr>
          <p:spPr>
            <a:xfrm>
              <a:off x="7506326" y="4581128"/>
              <a:ext cx="181820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直線コネクタ 812"/>
            <p:cNvCxnSpPr/>
            <p:nvPr/>
          </p:nvCxnSpPr>
          <p:spPr>
            <a:xfrm>
              <a:off x="7776356" y="4581128"/>
              <a:ext cx="154817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直線コネクタ 813"/>
            <p:cNvCxnSpPr/>
            <p:nvPr/>
          </p:nvCxnSpPr>
          <p:spPr>
            <a:xfrm>
              <a:off x="8046386" y="4581128"/>
              <a:ext cx="127814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直線コネクタ 814"/>
            <p:cNvCxnSpPr/>
            <p:nvPr/>
          </p:nvCxnSpPr>
          <p:spPr>
            <a:xfrm>
              <a:off x="8316416" y="4581128"/>
              <a:ext cx="100811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6" name="グループ化 815"/>
          <p:cNvGrpSpPr/>
          <p:nvPr/>
        </p:nvGrpSpPr>
        <p:grpSpPr>
          <a:xfrm flipV="1">
            <a:off x="4218441" y="3914736"/>
            <a:ext cx="2059981" cy="1996006"/>
            <a:chOff x="6426206" y="4581128"/>
            <a:chExt cx="2898322" cy="1944216"/>
          </a:xfrm>
        </p:grpSpPr>
        <p:cxnSp>
          <p:nvCxnSpPr>
            <p:cNvPr id="817" name="直線コネクタ 816"/>
            <p:cNvCxnSpPr/>
            <p:nvPr/>
          </p:nvCxnSpPr>
          <p:spPr>
            <a:xfrm>
              <a:off x="6426206" y="4581128"/>
              <a:ext cx="289832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直線コネクタ 817"/>
            <p:cNvCxnSpPr/>
            <p:nvPr/>
          </p:nvCxnSpPr>
          <p:spPr>
            <a:xfrm>
              <a:off x="6696236" y="4581128"/>
              <a:ext cx="262829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直線コネクタ 818"/>
            <p:cNvCxnSpPr/>
            <p:nvPr/>
          </p:nvCxnSpPr>
          <p:spPr>
            <a:xfrm>
              <a:off x="6966266" y="4581128"/>
              <a:ext cx="235826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直線コネクタ 819"/>
            <p:cNvCxnSpPr/>
            <p:nvPr/>
          </p:nvCxnSpPr>
          <p:spPr>
            <a:xfrm>
              <a:off x="7236296" y="4581128"/>
              <a:ext cx="208823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直線コネクタ 820"/>
            <p:cNvCxnSpPr/>
            <p:nvPr/>
          </p:nvCxnSpPr>
          <p:spPr>
            <a:xfrm>
              <a:off x="7506326" y="4581128"/>
              <a:ext cx="181820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直線コネクタ 821"/>
            <p:cNvCxnSpPr/>
            <p:nvPr/>
          </p:nvCxnSpPr>
          <p:spPr>
            <a:xfrm>
              <a:off x="7776356" y="4581128"/>
              <a:ext cx="154817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直線コネクタ 822"/>
            <p:cNvCxnSpPr/>
            <p:nvPr/>
          </p:nvCxnSpPr>
          <p:spPr>
            <a:xfrm>
              <a:off x="8046386" y="4581128"/>
              <a:ext cx="127814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直線コネクタ 823"/>
            <p:cNvCxnSpPr/>
            <p:nvPr/>
          </p:nvCxnSpPr>
          <p:spPr>
            <a:xfrm>
              <a:off x="8316416" y="4581128"/>
              <a:ext cx="100811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5" name="グループ化 824"/>
          <p:cNvGrpSpPr/>
          <p:nvPr/>
        </p:nvGrpSpPr>
        <p:grpSpPr>
          <a:xfrm flipV="1">
            <a:off x="4205646" y="3914736"/>
            <a:ext cx="2059981" cy="1791288"/>
            <a:chOff x="6426206" y="4581128"/>
            <a:chExt cx="2898322" cy="1944216"/>
          </a:xfrm>
        </p:grpSpPr>
        <p:cxnSp>
          <p:nvCxnSpPr>
            <p:cNvPr id="826" name="直線コネクタ 825"/>
            <p:cNvCxnSpPr/>
            <p:nvPr/>
          </p:nvCxnSpPr>
          <p:spPr>
            <a:xfrm>
              <a:off x="6426206" y="4581128"/>
              <a:ext cx="289832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直線コネクタ 826"/>
            <p:cNvCxnSpPr/>
            <p:nvPr/>
          </p:nvCxnSpPr>
          <p:spPr>
            <a:xfrm>
              <a:off x="6696236" y="4581128"/>
              <a:ext cx="262829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直線コネクタ 827"/>
            <p:cNvCxnSpPr/>
            <p:nvPr/>
          </p:nvCxnSpPr>
          <p:spPr>
            <a:xfrm>
              <a:off x="6966266" y="4581128"/>
              <a:ext cx="235826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直線コネクタ 828"/>
            <p:cNvCxnSpPr/>
            <p:nvPr/>
          </p:nvCxnSpPr>
          <p:spPr>
            <a:xfrm>
              <a:off x="7236296" y="4581128"/>
              <a:ext cx="208823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直線コネクタ 829"/>
            <p:cNvCxnSpPr/>
            <p:nvPr/>
          </p:nvCxnSpPr>
          <p:spPr>
            <a:xfrm>
              <a:off x="7506326" y="4581128"/>
              <a:ext cx="181820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1" name="直線コネクタ 830"/>
            <p:cNvCxnSpPr/>
            <p:nvPr/>
          </p:nvCxnSpPr>
          <p:spPr>
            <a:xfrm>
              <a:off x="7776356" y="4581128"/>
              <a:ext cx="154817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直線コネクタ 831"/>
            <p:cNvCxnSpPr/>
            <p:nvPr/>
          </p:nvCxnSpPr>
          <p:spPr>
            <a:xfrm>
              <a:off x="8046386" y="4581128"/>
              <a:ext cx="127814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3" name="直線コネクタ 832"/>
            <p:cNvCxnSpPr/>
            <p:nvPr/>
          </p:nvCxnSpPr>
          <p:spPr>
            <a:xfrm>
              <a:off x="8316416" y="4581128"/>
              <a:ext cx="1008112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4" name="グループ化 833"/>
          <p:cNvGrpSpPr/>
          <p:nvPr/>
        </p:nvGrpSpPr>
        <p:grpSpPr>
          <a:xfrm>
            <a:off x="4218441" y="3044682"/>
            <a:ext cx="2059981" cy="870054"/>
            <a:chOff x="6426206" y="4581128"/>
            <a:chExt cx="2898322" cy="1944216"/>
          </a:xfrm>
        </p:grpSpPr>
        <p:cxnSp>
          <p:nvCxnSpPr>
            <p:cNvPr id="835" name="直線コネクタ 834"/>
            <p:cNvCxnSpPr/>
            <p:nvPr/>
          </p:nvCxnSpPr>
          <p:spPr>
            <a:xfrm>
              <a:off x="6426206" y="4581128"/>
              <a:ext cx="2898322" cy="1944216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6" name="直線コネクタ 835"/>
            <p:cNvCxnSpPr/>
            <p:nvPr/>
          </p:nvCxnSpPr>
          <p:spPr>
            <a:xfrm>
              <a:off x="6696236" y="4581128"/>
              <a:ext cx="2628292" cy="1944216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7" name="直線コネクタ 836"/>
            <p:cNvCxnSpPr/>
            <p:nvPr/>
          </p:nvCxnSpPr>
          <p:spPr>
            <a:xfrm>
              <a:off x="6966266" y="4581128"/>
              <a:ext cx="2358262" cy="1944216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直線コネクタ 837"/>
            <p:cNvCxnSpPr/>
            <p:nvPr/>
          </p:nvCxnSpPr>
          <p:spPr>
            <a:xfrm>
              <a:off x="7236296" y="4581128"/>
              <a:ext cx="2088232" cy="1944216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" name="直線コネクタ 838"/>
            <p:cNvCxnSpPr/>
            <p:nvPr/>
          </p:nvCxnSpPr>
          <p:spPr>
            <a:xfrm>
              <a:off x="7506326" y="4581128"/>
              <a:ext cx="1818202" cy="1944216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0" name="直線コネクタ 839"/>
            <p:cNvCxnSpPr/>
            <p:nvPr/>
          </p:nvCxnSpPr>
          <p:spPr>
            <a:xfrm>
              <a:off x="7776356" y="4581128"/>
              <a:ext cx="1548172" cy="1944216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直線コネクタ 840"/>
            <p:cNvCxnSpPr/>
            <p:nvPr/>
          </p:nvCxnSpPr>
          <p:spPr>
            <a:xfrm>
              <a:off x="8046386" y="4581128"/>
              <a:ext cx="1278142" cy="1944216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直線コネクタ 841"/>
            <p:cNvCxnSpPr/>
            <p:nvPr/>
          </p:nvCxnSpPr>
          <p:spPr>
            <a:xfrm>
              <a:off x="8316416" y="4581128"/>
              <a:ext cx="1008112" cy="1944216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3" name="グループ化 842"/>
          <p:cNvGrpSpPr/>
          <p:nvPr/>
        </p:nvGrpSpPr>
        <p:grpSpPr>
          <a:xfrm>
            <a:off x="4218441" y="3300580"/>
            <a:ext cx="2059981" cy="614156"/>
            <a:chOff x="6426206" y="4581128"/>
            <a:chExt cx="2898322" cy="1944216"/>
          </a:xfrm>
        </p:grpSpPr>
        <p:cxnSp>
          <p:nvCxnSpPr>
            <p:cNvPr id="844" name="直線コネクタ 843"/>
            <p:cNvCxnSpPr/>
            <p:nvPr/>
          </p:nvCxnSpPr>
          <p:spPr>
            <a:xfrm>
              <a:off x="6426206" y="4581128"/>
              <a:ext cx="2898322" cy="1944216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5" name="直線コネクタ 844"/>
            <p:cNvCxnSpPr/>
            <p:nvPr/>
          </p:nvCxnSpPr>
          <p:spPr>
            <a:xfrm>
              <a:off x="6696236" y="4581128"/>
              <a:ext cx="2628292" cy="1944216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6" name="直線コネクタ 845"/>
            <p:cNvCxnSpPr/>
            <p:nvPr/>
          </p:nvCxnSpPr>
          <p:spPr>
            <a:xfrm>
              <a:off x="6966266" y="4581128"/>
              <a:ext cx="2358262" cy="1944216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" name="直線コネクタ 846"/>
            <p:cNvCxnSpPr/>
            <p:nvPr/>
          </p:nvCxnSpPr>
          <p:spPr>
            <a:xfrm>
              <a:off x="7236296" y="4581128"/>
              <a:ext cx="2088232" cy="1944216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直線コネクタ 847"/>
            <p:cNvCxnSpPr/>
            <p:nvPr/>
          </p:nvCxnSpPr>
          <p:spPr>
            <a:xfrm>
              <a:off x="7506326" y="4581128"/>
              <a:ext cx="1818202" cy="1944216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直線コネクタ 848"/>
            <p:cNvCxnSpPr/>
            <p:nvPr/>
          </p:nvCxnSpPr>
          <p:spPr>
            <a:xfrm>
              <a:off x="7776356" y="4581128"/>
              <a:ext cx="1548172" cy="1944216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直線コネクタ 849"/>
            <p:cNvCxnSpPr/>
            <p:nvPr/>
          </p:nvCxnSpPr>
          <p:spPr>
            <a:xfrm>
              <a:off x="8046386" y="4581128"/>
              <a:ext cx="1278142" cy="1944216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直線コネクタ 850"/>
            <p:cNvCxnSpPr/>
            <p:nvPr/>
          </p:nvCxnSpPr>
          <p:spPr>
            <a:xfrm>
              <a:off x="8316416" y="4581128"/>
              <a:ext cx="1008112" cy="1944216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2" name="グループ化 851"/>
          <p:cNvGrpSpPr/>
          <p:nvPr/>
        </p:nvGrpSpPr>
        <p:grpSpPr>
          <a:xfrm>
            <a:off x="4218441" y="3505299"/>
            <a:ext cx="2059981" cy="409437"/>
            <a:chOff x="6426206" y="4581128"/>
            <a:chExt cx="2898322" cy="1944216"/>
          </a:xfrm>
        </p:grpSpPr>
        <p:cxnSp>
          <p:nvCxnSpPr>
            <p:cNvPr id="853" name="直線コネクタ 852"/>
            <p:cNvCxnSpPr/>
            <p:nvPr/>
          </p:nvCxnSpPr>
          <p:spPr>
            <a:xfrm>
              <a:off x="6426206" y="4581128"/>
              <a:ext cx="2898322" cy="1944216"/>
            </a:xfrm>
            <a:prstGeom prst="line">
              <a:avLst/>
            </a:prstGeom>
            <a:ln w="25400">
              <a:solidFill>
                <a:schemeClr val="tx1">
                  <a:alpha val="4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直線コネクタ 853"/>
            <p:cNvCxnSpPr/>
            <p:nvPr/>
          </p:nvCxnSpPr>
          <p:spPr>
            <a:xfrm>
              <a:off x="6696236" y="4581128"/>
              <a:ext cx="2628292" cy="1944216"/>
            </a:xfrm>
            <a:prstGeom prst="line">
              <a:avLst/>
            </a:prstGeom>
            <a:ln w="25400">
              <a:solidFill>
                <a:schemeClr val="tx1">
                  <a:alpha val="4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直線コネクタ 854"/>
            <p:cNvCxnSpPr/>
            <p:nvPr/>
          </p:nvCxnSpPr>
          <p:spPr>
            <a:xfrm>
              <a:off x="6966266" y="4581128"/>
              <a:ext cx="2358262" cy="1944216"/>
            </a:xfrm>
            <a:prstGeom prst="line">
              <a:avLst/>
            </a:prstGeom>
            <a:ln w="25400">
              <a:solidFill>
                <a:schemeClr val="tx1">
                  <a:alpha val="4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6" name="直線コネクタ 855"/>
            <p:cNvCxnSpPr/>
            <p:nvPr/>
          </p:nvCxnSpPr>
          <p:spPr>
            <a:xfrm>
              <a:off x="7236296" y="4581128"/>
              <a:ext cx="2088232" cy="1944216"/>
            </a:xfrm>
            <a:prstGeom prst="line">
              <a:avLst/>
            </a:prstGeom>
            <a:ln w="25400">
              <a:solidFill>
                <a:schemeClr val="tx1">
                  <a:alpha val="4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直線コネクタ 856"/>
            <p:cNvCxnSpPr/>
            <p:nvPr/>
          </p:nvCxnSpPr>
          <p:spPr>
            <a:xfrm>
              <a:off x="7506326" y="4581128"/>
              <a:ext cx="1818202" cy="1944216"/>
            </a:xfrm>
            <a:prstGeom prst="line">
              <a:avLst/>
            </a:prstGeom>
            <a:ln w="25400">
              <a:solidFill>
                <a:schemeClr val="tx1">
                  <a:alpha val="4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8" name="直線コネクタ 857"/>
            <p:cNvCxnSpPr/>
            <p:nvPr/>
          </p:nvCxnSpPr>
          <p:spPr>
            <a:xfrm>
              <a:off x="7776356" y="4581128"/>
              <a:ext cx="1548172" cy="1944216"/>
            </a:xfrm>
            <a:prstGeom prst="line">
              <a:avLst/>
            </a:prstGeom>
            <a:ln w="25400">
              <a:solidFill>
                <a:schemeClr val="tx1">
                  <a:alpha val="4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9" name="直線コネクタ 858"/>
            <p:cNvCxnSpPr/>
            <p:nvPr/>
          </p:nvCxnSpPr>
          <p:spPr>
            <a:xfrm>
              <a:off x="8046386" y="4581128"/>
              <a:ext cx="1278142" cy="1944216"/>
            </a:xfrm>
            <a:prstGeom prst="line">
              <a:avLst/>
            </a:prstGeom>
            <a:ln w="25400">
              <a:solidFill>
                <a:schemeClr val="tx1">
                  <a:alpha val="4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直線コネクタ 859"/>
            <p:cNvCxnSpPr/>
            <p:nvPr/>
          </p:nvCxnSpPr>
          <p:spPr>
            <a:xfrm>
              <a:off x="8316416" y="4581128"/>
              <a:ext cx="1008112" cy="1944216"/>
            </a:xfrm>
            <a:prstGeom prst="line">
              <a:avLst/>
            </a:prstGeom>
            <a:ln w="25400">
              <a:solidFill>
                <a:schemeClr val="tx1">
                  <a:alpha val="4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1" name="グループ化 860"/>
          <p:cNvGrpSpPr/>
          <p:nvPr/>
        </p:nvGrpSpPr>
        <p:grpSpPr>
          <a:xfrm>
            <a:off x="4218441" y="3658838"/>
            <a:ext cx="2059981" cy="255898"/>
            <a:chOff x="6426206" y="4581128"/>
            <a:chExt cx="2898322" cy="1944216"/>
          </a:xfrm>
        </p:grpSpPr>
        <p:cxnSp>
          <p:nvCxnSpPr>
            <p:cNvPr id="862" name="直線コネクタ 861"/>
            <p:cNvCxnSpPr/>
            <p:nvPr/>
          </p:nvCxnSpPr>
          <p:spPr>
            <a:xfrm>
              <a:off x="6426206" y="4581128"/>
              <a:ext cx="2898322" cy="1944216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直線コネクタ 862"/>
            <p:cNvCxnSpPr/>
            <p:nvPr/>
          </p:nvCxnSpPr>
          <p:spPr>
            <a:xfrm>
              <a:off x="6696236" y="4581128"/>
              <a:ext cx="2628292" cy="1944216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直線コネクタ 863"/>
            <p:cNvCxnSpPr/>
            <p:nvPr/>
          </p:nvCxnSpPr>
          <p:spPr>
            <a:xfrm>
              <a:off x="6966266" y="4581128"/>
              <a:ext cx="2358262" cy="1944216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直線コネクタ 864"/>
            <p:cNvCxnSpPr/>
            <p:nvPr/>
          </p:nvCxnSpPr>
          <p:spPr>
            <a:xfrm>
              <a:off x="7236296" y="4581128"/>
              <a:ext cx="2088232" cy="1944216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直線コネクタ 865"/>
            <p:cNvCxnSpPr/>
            <p:nvPr/>
          </p:nvCxnSpPr>
          <p:spPr>
            <a:xfrm>
              <a:off x="7506326" y="4581128"/>
              <a:ext cx="1818202" cy="1944216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直線コネクタ 866"/>
            <p:cNvCxnSpPr/>
            <p:nvPr/>
          </p:nvCxnSpPr>
          <p:spPr>
            <a:xfrm>
              <a:off x="7776356" y="4581128"/>
              <a:ext cx="1548172" cy="1944216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直線コネクタ 867"/>
            <p:cNvCxnSpPr/>
            <p:nvPr/>
          </p:nvCxnSpPr>
          <p:spPr>
            <a:xfrm>
              <a:off x="8046386" y="4581128"/>
              <a:ext cx="1278142" cy="1944216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9" name="直線コネクタ 868"/>
            <p:cNvCxnSpPr/>
            <p:nvPr/>
          </p:nvCxnSpPr>
          <p:spPr>
            <a:xfrm>
              <a:off x="8316416" y="4581128"/>
              <a:ext cx="1008112" cy="1944216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" name="グループ化 869"/>
          <p:cNvGrpSpPr/>
          <p:nvPr/>
        </p:nvGrpSpPr>
        <p:grpSpPr>
          <a:xfrm>
            <a:off x="4218441" y="3863557"/>
            <a:ext cx="2059981" cy="51180"/>
            <a:chOff x="6426206" y="4581128"/>
            <a:chExt cx="2898322" cy="1944216"/>
          </a:xfrm>
        </p:grpSpPr>
        <p:cxnSp>
          <p:nvCxnSpPr>
            <p:cNvPr id="871" name="直線コネクタ 870"/>
            <p:cNvCxnSpPr/>
            <p:nvPr/>
          </p:nvCxnSpPr>
          <p:spPr>
            <a:xfrm>
              <a:off x="6426206" y="4581128"/>
              <a:ext cx="2898322" cy="1944216"/>
            </a:xfrm>
            <a:prstGeom prst="line">
              <a:avLst/>
            </a:prstGeom>
            <a:ln w="25400">
              <a:solidFill>
                <a:schemeClr val="tx1">
                  <a:alpha val="2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2" name="直線コネクタ 871"/>
            <p:cNvCxnSpPr/>
            <p:nvPr/>
          </p:nvCxnSpPr>
          <p:spPr>
            <a:xfrm>
              <a:off x="6696236" y="4581128"/>
              <a:ext cx="2628292" cy="1944216"/>
            </a:xfrm>
            <a:prstGeom prst="line">
              <a:avLst/>
            </a:prstGeom>
            <a:ln w="25400">
              <a:solidFill>
                <a:schemeClr val="tx1">
                  <a:alpha val="2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3" name="直線コネクタ 872"/>
            <p:cNvCxnSpPr/>
            <p:nvPr/>
          </p:nvCxnSpPr>
          <p:spPr>
            <a:xfrm>
              <a:off x="6966266" y="4581128"/>
              <a:ext cx="2358262" cy="1944216"/>
            </a:xfrm>
            <a:prstGeom prst="line">
              <a:avLst/>
            </a:prstGeom>
            <a:ln w="25400">
              <a:solidFill>
                <a:schemeClr val="tx1">
                  <a:alpha val="2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4" name="直線コネクタ 873"/>
            <p:cNvCxnSpPr/>
            <p:nvPr/>
          </p:nvCxnSpPr>
          <p:spPr>
            <a:xfrm>
              <a:off x="7236296" y="4581128"/>
              <a:ext cx="2088232" cy="1944216"/>
            </a:xfrm>
            <a:prstGeom prst="line">
              <a:avLst/>
            </a:prstGeom>
            <a:ln w="25400">
              <a:solidFill>
                <a:schemeClr val="tx1">
                  <a:alpha val="2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5" name="直線コネクタ 874"/>
            <p:cNvCxnSpPr/>
            <p:nvPr/>
          </p:nvCxnSpPr>
          <p:spPr>
            <a:xfrm>
              <a:off x="7506326" y="4581128"/>
              <a:ext cx="1818202" cy="1944216"/>
            </a:xfrm>
            <a:prstGeom prst="line">
              <a:avLst/>
            </a:prstGeom>
            <a:ln w="25400">
              <a:solidFill>
                <a:schemeClr val="tx1">
                  <a:alpha val="2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6" name="直線コネクタ 875"/>
            <p:cNvCxnSpPr/>
            <p:nvPr/>
          </p:nvCxnSpPr>
          <p:spPr>
            <a:xfrm>
              <a:off x="7776356" y="4581128"/>
              <a:ext cx="1548172" cy="1944216"/>
            </a:xfrm>
            <a:prstGeom prst="line">
              <a:avLst/>
            </a:prstGeom>
            <a:ln w="25400">
              <a:solidFill>
                <a:schemeClr val="tx1">
                  <a:alpha val="2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7" name="直線コネクタ 876"/>
            <p:cNvCxnSpPr/>
            <p:nvPr/>
          </p:nvCxnSpPr>
          <p:spPr>
            <a:xfrm>
              <a:off x="8046386" y="4581128"/>
              <a:ext cx="1278142" cy="1944216"/>
            </a:xfrm>
            <a:prstGeom prst="line">
              <a:avLst/>
            </a:prstGeom>
            <a:ln w="25400">
              <a:solidFill>
                <a:schemeClr val="tx1">
                  <a:alpha val="2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8" name="直線コネクタ 877"/>
            <p:cNvCxnSpPr/>
            <p:nvPr/>
          </p:nvCxnSpPr>
          <p:spPr>
            <a:xfrm>
              <a:off x="8316416" y="4581128"/>
              <a:ext cx="1008112" cy="1944216"/>
            </a:xfrm>
            <a:prstGeom prst="line">
              <a:avLst/>
            </a:prstGeom>
            <a:ln w="25400">
              <a:solidFill>
                <a:schemeClr val="tx1">
                  <a:alpha val="2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9" name="グループ化 878"/>
          <p:cNvGrpSpPr/>
          <p:nvPr/>
        </p:nvGrpSpPr>
        <p:grpSpPr>
          <a:xfrm flipV="1">
            <a:off x="4218441" y="3914736"/>
            <a:ext cx="2059981" cy="153539"/>
            <a:chOff x="6426206" y="4581128"/>
            <a:chExt cx="2898322" cy="1944216"/>
          </a:xfrm>
        </p:grpSpPr>
        <p:cxnSp>
          <p:nvCxnSpPr>
            <p:cNvPr id="880" name="直線コネクタ 879"/>
            <p:cNvCxnSpPr/>
            <p:nvPr/>
          </p:nvCxnSpPr>
          <p:spPr>
            <a:xfrm>
              <a:off x="6426206" y="4581128"/>
              <a:ext cx="2898322" cy="1944216"/>
            </a:xfrm>
            <a:prstGeom prst="line">
              <a:avLst/>
            </a:prstGeom>
            <a:ln w="25400">
              <a:solidFill>
                <a:schemeClr val="tx1">
                  <a:alpha val="2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1" name="直線コネクタ 880"/>
            <p:cNvCxnSpPr/>
            <p:nvPr/>
          </p:nvCxnSpPr>
          <p:spPr>
            <a:xfrm>
              <a:off x="6696236" y="4581128"/>
              <a:ext cx="2628292" cy="1944216"/>
            </a:xfrm>
            <a:prstGeom prst="line">
              <a:avLst/>
            </a:prstGeom>
            <a:ln w="25400">
              <a:solidFill>
                <a:schemeClr val="tx1">
                  <a:alpha val="2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2" name="直線コネクタ 881"/>
            <p:cNvCxnSpPr/>
            <p:nvPr/>
          </p:nvCxnSpPr>
          <p:spPr>
            <a:xfrm>
              <a:off x="6966266" y="4581128"/>
              <a:ext cx="2358262" cy="1944216"/>
            </a:xfrm>
            <a:prstGeom prst="line">
              <a:avLst/>
            </a:prstGeom>
            <a:ln w="25400">
              <a:solidFill>
                <a:schemeClr val="tx1">
                  <a:alpha val="2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3" name="直線コネクタ 882"/>
            <p:cNvCxnSpPr/>
            <p:nvPr/>
          </p:nvCxnSpPr>
          <p:spPr>
            <a:xfrm>
              <a:off x="7236296" y="4581128"/>
              <a:ext cx="2088232" cy="1944216"/>
            </a:xfrm>
            <a:prstGeom prst="line">
              <a:avLst/>
            </a:prstGeom>
            <a:ln w="25400">
              <a:solidFill>
                <a:schemeClr val="tx1">
                  <a:alpha val="2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4" name="直線コネクタ 883"/>
            <p:cNvCxnSpPr/>
            <p:nvPr/>
          </p:nvCxnSpPr>
          <p:spPr>
            <a:xfrm>
              <a:off x="7506326" y="4581128"/>
              <a:ext cx="1818202" cy="1944216"/>
            </a:xfrm>
            <a:prstGeom prst="line">
              <a:avLst/>
            </a:prstGeom>
            <a:ln w="25400">
              <a:solidFill>
                <a:schemeClr val="tx1">
                  <a:alpha val="2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5" name="直線コネクタ 884"/>
            <p:cNvCxnSpPr/>
            <p:nvPr/>
          </p:nvCxnSpPr>
          <p:spPr>
            <a:xfrm>
              <a:off x="7776356" y="4581128"/>
              <a:ext cx="1548172" cy="1944216"/>
            </a:xfrm>
            <a:prstGeom prst="line">
              <a:avLst/>
            </a:prstGeom>
            <a:ln w="25400">
              <a:solidFill>
                <a:schemeClr val="tx1">
                  <a:alpha val="2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6" name="直線コネクタ 885"/>
            <p:cNvCxnSpPr/>
            <p:nvPr/>
          </p:nvCxnSpPr>
          <p:spPr>
            <a:xfrm>
              <a:off x="8046386" y="4581128"/>
              <a:ext cx="1278142" cy="1944216"/>
            </a:xfrm>
            <a:prstGeom prst="line">
              <a:avLst/>
            </a:prstGeom>
            <a:ln w="25400">
              <a:solidFill>
                <a:schemeClr val="tx1">
                  <a:alpha val="2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7" name="直線コネクタ 886"/>
            <p:cNvCxnSpPr/>
            <p:nvPr/>
          </p:nvCxnSpPr>
          <p:spPr>
            <a:xfrm>
              <a:off x="8316416" y="4581128"/>
              <a:ext cx="1008112" cy="1944216"/>
            </a:xfrm>
            <a:prstGeom prst="line">
              <a:avLst/>
            </a:prstGeom>
            <a:ln w="25400">
              <a:solidFill>
                <a:schemeClr val="tx1">
                  <a:alpha val="2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8" name="グループ化 887"/>
          <p:cNvGrpSpPr/>
          <p:nvPr/>
        </p:nvGrpSpPr>
        <p:grpSpPr>
          <a:xfrm flipV="1">
            <a:off x="4205646" y="3914736"/>
            <a:ext cx="2059981" cy="1637749"/>
            <a:chOff x="6426206" y="4581128"/>
            <a:chExt cx="2898322" cy="1944216"/>
          </a:xfrm>
        </p:grpSpPr>
        <p:cxnSp>
          <p:nvCxnSpPr>
            <p:cNvPr id="889" name="直線コネクタ 888"/>
            <p:cNvCxnSpPr/>
            <p:nvPr/>
          </p:nvCxnSpPr>
          <p:spPr>
            <a:xfrm>
              <a:off x="6426206" y="4581128"/>
              <a:ext cx="2898322" cy="1944216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0" name="直線コネクタ 889"/>
            <p:cNvCxnSpPr/>
            <p:nvPr/>
          </p:nvCxnSpPr>
          <p:spPr>
            <a:xfrm>
              <a:off x="6696236" y="4581128"/>
              <a:ext cx="2628292" cy="1944216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1" name="直線コネクタ 890"/>
            <p:cNvCxnSpPr/>
            <p:nvPr/>
          </p:nvCxnSpPr>
          <p:spPr>
            <a:xfrm>
              <a:off x="6966266" y="4581128"/>
              <a:ext cx="2358262" cy="1944216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2" name="直線コネクタ 891"/>
            <p:cNvCxnSpPr/>
            <p:nvPr/>
          </p:nvCxnSpPr>
          <p:spPr>
            <a:xfrm>
              <a:off x="7236296" y="4581128"/>
              <a:ext cx="2088232" cy="1944216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3" name="直線コネクタ 892"/>
            <p:cNvCxnSpPr/>
            <p:nvPr/>
          </p:nvCxnSpPr>
          <p:spPr>
            <a:xfrm>
              <a:off x="7506326" y="4581128"/>
              <a:ext cx="1818202" cy="1944216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4" name="直線コネクタ 893"/>
            <p:cNvCxnSpPr/>
            <p:nvPr/>
          </p:nvCxnSpPr>
          <p:spPr>
            <a:xfrm>
              <a:off x="7776356" y="4581128"/>
              <a:ext cx="1548172" cy="1944216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5" name="直線コネクタ 894"/>
            <p:cNvCxnSpPr/>
            <p:nvPr/>
          </p:nvCxnSpPr>
          <p:spPr>
            <a:xfrm>
              <a:off x="8046386" y="4581128"/>
              <a:ext cx="1278142" cy="1944216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6" name="直線コネクタ 895"/>
            <p:cNvCxnSpPr/>
            <p:nvPr/>
          </p:nvCxnSpPr>
          <p:spPr>
            <a:xfrm>
              <a:off x="8316416" y="4581128"/>
              <a:ext cx="1008112" cy="1944216"/>
            </a:xfrm>
            <a:prstGeom prst="line">
              <a:avLst/>
            </a:prstGeom>
            <a:ln w="25400">
              <a:solidFill>
                <a:schemeClr val="tx1">
                  <a:alpha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7" name="グループ化 896"/>
          <p:cNvGrpSpPr/>
          <p:nvPr/>
        </p:nvGrpSpPr>
        <p:grpSpPr>
          <a:xfrm flipV="1">
            <a:off x="4205646" y="3914736"/>
            <a:ext cx="2059981" cy="1433030"/>
            <a:chOff x="6426206" y="4581128"/>
            <a:chExt cx="2898322" cy="1944216"/>
          </a:xfrm>
        </p:grpSpPr>
        <p:cxnSp>
          <p:nvCxnSpPr>
            <p:cNvPr id="898" name="直線コネクタ 897"/>
            <p:cNvCxnSpPr/>
            <p:nvPr/>
          </p:nvCxnSpPr>
          <p:spPr>
            <a:xfrm>
              <a:off x="6426206" y="4581128"/>
              <a:ext cx="2898322" cy="1944216"/>
            </a:xfrm>
            <a:prstGeom prst="line">
              <a:avLst/>
            </a:prstGeom>
            <a:ln w="25400">
              <a:solidFill>
                <a:schemeClr val="tx1">
                  <a:alpha val="4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9" name="直線コネクタ 898"/>
            <p:cNvCxnSpPr/>
            <p:nvPr/>
          </p:nvCxnSpPr>
          <p:spPr>
            <a:xfrm>
              <a:off x="6696236" y="4581128"/>
              <a:ext cx="2628292" cy="1944216"/>
            </a:xfrm>
            <a:prstGeom prst="line">
              <a:avLst/>
            </a:prstGeom>
            <a:ln w="25400">
              <a:solidFill>
                <a:schemeClr val="tx1">
                  <a:alpha val="4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直線コネクタ 899"/>
            <p:cNvCxnSpPr/>
            <p:nvPr/>
          </p:nvCxnSpPr>
          <p:spPr>
            <a:xfrm>
              <a:off x="6966266" y="4581128"/>
              <a:ext cx="2358262" cy="1944216"/>
            </a:xfrm>
            <a:prstGeom prst="line">
              <a:avLst/>
            </a:prstGeom>
            <a:ln w="25400">
              <a:solidFill>
                <a:schemeClr val="tx1">
                  <a:alpha val="4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1" name="直線コネクタ 900"/>
            <p:cNvCxnSpPr/>
            <p:nvPr/>
          </p:nvCxnSpPr>
          <p:spPr>
            <a:xfrm>
              <a:off x="7236296" y="4581128"/>
              <a:ext cx="2088232" cy="1944216"/>
            </a:xfrm>
            <a:prstGeom prst="line">
              <a:avLst/>
            </a:prstGeom>
            <a:ln w="25400">
              <a:solidFill>
                <a:schemeClr val="tx1">
                  <a:alpha val="4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2" name="直線コネクタ 901"/>
            <p:cNvCxnSpPr/>
            <p:nvPr/>
          </p:nvCxnSpPr>
          <p:spPr>
            <a:xfrm>
              <a:off x="7506326" y="4581128"/>
              <a:ext cx="1818202" cy="1944216"/>
            </a:xfrm>
            <a:prstGeom prst="line">
              <a:avLst/>
            </a:prstGeom>
            <a:ln w="25400">
              <a:solidFill>
                <a:schemeClr val="tx1">
                  <a:alpha val="4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3" name="直線コネクタ 902"/>
            <p:cNvCxnSpPr/>
            <p:nvPr/>
          </p:nvCxnSpPr>
          <p:spPr>
            <a:xfrm>
              <a:off x="7776356" y="4581128"/>
              <a:ext cx="1548172" cy="1944216"/>
            </a:xfrm>
            <a:prstGeom prst="line">
              <a:avLst/>
            </a:prstGeom>
            <a:ln w="25400">
              <a:solidFill>
                <a:schemeClr val="tx1">
                  <a:alpha val="4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4" name="直線コネクタ 903"/>
            <p:cNvCxnSpPr/>
            <p:nvPr/>
          </p:nvCxnSpPr>
          <p:spPr>
            <a:xfrm>
              <a:off x="8046386" y="4581128"/>
              <a:ext cx="1278142" cy="1944216"/>
            </a:xfrm>
            <a:prstGeom prst="line">
              <a:avLst/>
            </a:prstGeom>
            <a:ln w="25400">
              <a:solidFill>
                <a:schemeClr val="tx1">
                  <a:alpha val="4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5" name="直線コネクタ 904"/>
            <p:cNvCxnSpPr/>
            <p:nvPr/>
          </p:nvCxnSpPr>
          <p:spPr>
            <a:xfrm>
              <a:off x="8316416" y="4581128"/>
              <a:ext cx="1008112" cy="1944216"/>
            </a:xfrm>
            <a:prstGeom prst="line">
              <a:avLst/>
            </a:prstGeom>
            <a:ln w="25400">
              <a:solidFill>
                <a:schemeClr val="tx1">
                  <a:alpha val="4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6" name="グループ化 905"/>
          <p:cNvGrpSpPr/>
          <p:nvPr/>
        </p:nvGrpSpPr>
        <p:grpSpPr>
          <a:xfrm flipV="1">
            <a:off x="4205646" y="3914736"/>
            <a:ext cx="2059981" cy="1208849"/>
            <a:chOff x="6426206" y="4581128"/>
            <a:chExt cx="2898322" cy="1944216"/>
          </a:xfrm>
        </p:grpSpPr>
        <p:cxnSp>
          <p:nvCxnSpPr>
            <p:cNvPr id="907" name="直線コネクタ 906"/>
            <p:cNvCxnSpPr/>
            <p:nvPr/>
          </p:nvCxnSpPr>
          <p:spPr>
            <a:xfrm>
              <a:off x="6426206" y="4581128"/>
              <a:ext cx="2898322" cy="1944216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8" name="直線コネクタ 907"/>
            <p:cNvCxnSpPr/>
            <p:nvPr/>
          </p:nvCxnSpPr>
          <p:spPr>
            <a:xfrm>
              <a:off x="6696236" y="4581128"/>
              <a:ext cx="2628292" cy="1944216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9" name="直線コネクタ 908"/>
            <p:cNvCxnSpPr/>
            <p:nvPr/>
          </p:nvCxnSpPr>
          <p:spPr>
            <a:xfrm>
              <a:off x="6966266" y="4581128"/>
              <a:ext cx="2358262" cy="1944216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直線コネクタ 909"/>
            <p:cNvCxnSpPr/>
            <p:nvPr/>
          </p:nvCxnSpPr>
          <p:spPr>
            <a:xfrm>
              <a:off x="7236296" y="4581128"/>
              <a:ext cx="2088232" cy="1944216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1" name="直線コネクタ 910"/>
            <p:cNvCxnSpPr/>
            <p:nvPr/>
          </p:nvCxnSpPr>
          <p:spPr>
            <a:xfrm>
              <a:off x="7506326" y="4581128"/>
              <a:ext cx="1818202" cy="1944216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2" name="直線コネクタ 911"/>
            <p:cNvCxnSpPr/>
            <p:nvPr/>
          </p:nvCxnSpPr>
          <p:spPr>
            <a:xfrm>
              <a:off x="7776356" y="4581128"/>
              <a:ext cx="1548172" cy="1944216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3" name="直線コネクタ 912"/>
            <p:cNvCxnSpPr/>
            <p:nvPr/>
          </p:nvCxnSpPr>
          <p:spPr>
            <a:xfrm>
              <a:off x="8046386" y="4581128"/>
              <a:ext cx="1278142" cy="1944216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4" name="直線コネクタ 913"/>
            <p:cNvCxnSpPr/>
            <p:nvPr/>
          </p:nvCxnSpPr>
          <p:spPr>
            <a:xfrm>
              <a:off x="8316416" y="4581128"/>
              <a:ext cx="1008112" cy="1944216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5" name="グループ化 914"/>
          <p:cNvGrpSpPr/>
          <p:nvPr/>
        </p:nvGrpSpPr>
        <p:grpSpPr>
          <a:xfrm flipV="1">
            <a:off x="4205646" y="3914736"/>
            <a:ext cx="2059981" cy="1004130"/>
            <a:chOff x="6426206" y="4581128"/>
            <a:chExt cx="2898322" cy="1944216"/>
          </a:xfrm>
        </p:grpSpPr>
        <p:cxnSp>
          <p:nvCxnSpPr>
            <p:cNvPr id="916" name="直線コネクタ 915"/>
            <p:cNvCxnSpPr/>
            <p:nvPr/>
          </p:nvCxnSpPr>
          <p:spPr>
            <a:xfrm>
              <a:off x="6426206" y="4581128"/>
              <a:ext cx="2898322" cy="1944216"/>
            </a:xfrm>
            <a:prstGeom prst="line">
              <a:avLst/>
            </a:prstGeom>
            <a:ln w="25400">
              <a:solidFill>
                <a:schemeClr val="tx1">
                  <a:alpha val="2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直線コネクタ 916"/>
            <p:cNvCxnSpPr/>
            <p:nvPr/>
          </p:nvCxnSpPr>
          <p:spPr>
            <a:xfrm>
              <a:off x="6696236" y="4581128"/>
              <a:ext cx="2628292" cy="1944216"/>
            </a:xfrm>
            <a:prstGeom prst="line">
              <a:avLst/>
            </a:prstGeom>
            <a:ln w="25400">
              <a:solidFill>
                <a:schemeClr val="tx1">
                  <a:alpha val="2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8" name="直線コネクタ 917"/>
            <p:cNvCxnSpPr/>
            <p:nvPr/>
          </p:nvCxnSpPr>
          <p:spPr>
            <a:xfrm>
              <a:off x="6966266" y="4581128"/>
              <a:ext cx="2358262" cy="1944216"/>
            </a:xfrm>
            <a:prstGeom prst="line">
              <a:avLst/>
            </a:prstGeom>
            <a:ln w="25400">
              <a:solidFill>
                <a:schemeClr val="tx1">
                  <a:alpha val="2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直線コネクタ 918"/>
            <p:cNvCxnSpPr/>
            <p:nvPr/>
          </p:nvCxnSpPr>
          <p:spPr>
            <a:xfrm>
              <a:off x="7236296" y="4581128"/>
              <a:ext cx="2088232" cy="1944216"/>
            </a:xfrm>
            <a:prstGeom prst="line">
              <a:avLst/>
            </a:prstGeom>
            <a:ln w="25400">
              <a:solidFill>
                <a:schemeClr val="tx1">
                  <a:alpha val="2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直線コネクタ 919"/>
            <p:cNvCxnSpPr/>
            <p:nvPr/>
          </p:nvCxnSpPr>
          <p:spPr>
            <a:xfrm>
              <a:off x="7506326" y="4581128"/>
              <a:ext cx="1818202" cy="1944216"/>
            </a:xfrm>
            <a:prstGeom prst="line">
              <a:avLst/>
            </a:prstGeom>
            <a:ln w="25400">
              <a:solidFill>
                <a:schemeClr val="tx1">
                  <a:alpha val="2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1" name="直線コネクタ 920"/>
            <p:cNvCxnSpPr/>
            <p:nvPr/>
          </p:nvCxnSpPr>
          <p:spPr>
            <a:xfrm>
              <a:off x="7776356" y="4581128"/>
              <a:ext cx="1548172" cy="1944216"/>
            </a:xfrm>
            <a:prstGeom prst="line">
              <a:avLst/>
            </a:prstGeom>
            <a:ln w="25400">
              <a:solidFill>
                <a:schemeClr val="tx1">
                  <a:alpha val="2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" name="直線コネクタ 921"/>
            <p:cNvCxnSpPr/>
            <p:nvPr/>
          </p:nvCxnSpPr>
          <p:spPr>
            <a:xfrm>
              <a:off x="8046386" y="4581128"/>
              <a:ext cx="1278142" cy="1944216"/>
            </a:xfrm>
            <a:prstGeom prst="line">
              <a:avLst/>
            </a:prstGeom>
            <a:ln w="25400">
              <a:solidFill>
                <a:schemeClr val="tx1">
                  <a:alpha val="2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" name="直線コネクタ 922"/>
            <p:cNvCxnSpPr/>
            <p:nvPr/>
          </p:nvCxnSpPr>
          <p:spPr>
            <a:xfrm>
              <a:off x="8316416" y="4581128"/>
              <a:ext cx="1008112" cy="1944216"/>
            </a:xfrm>
            <a:prstGeom prst="line">
              <a:avLst/>
            </a:prstGeom>
            <a:ln w="25400">
              <a:solidFill>
                <a:schemeClr val="tx1">
                  <a:alpha val="2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4" name="グループ化 923"/>
          <p:cNvGrpSpPr/>
          <p:nvPr/>
        </p:nvGrpSpPr>
        <p:grpSpPr>
          <a:xfrm flipV="1">
            <a:off x="4205646" y="3812377"/>
            <a:ext cx="2059981" cy="952950"/>
            <a:chOff x="6426206" y="4581128"/>
            <a:chExt cx="2898322" cy="1944216"/>
          </a:xfrm>
        </p:grpSpPr>
        <p:cxnSp>
          <p:nvCxnSpPr>
            <p:cNvPr id="925" name="直線コネクタ 924"/>
            <p:cNvCxnSpPr/>
            <p:nvPr/>
          </p:nvCxnSpPr>
          <p:spPr>
            <a:xfrm>
              <a:off x="6426206" y="4581128"/>
              <a:ext cx="289832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6" name="直線コネクタ 925"/>
            <p:cNvCxnSpPr/>
            <p:nvPr/>
          </p:nvCxnSpPr>
          <p:spPr>
            <a:xfrm>
              <a:off x="6696236" y="4581128"/>
              <a:ext cx="262829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7" name="直線コネクタ 926"/>
            <p:cNvCxnSpPr/>
            <p:nvPr/>
          </p:nvCxnSpPr>
          <p:spPr>
            <a:xfrm>
              <a:off x="6966266" y="4581128"/>
              <a:ext cx="235826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8" name="直線コネクタ 927"/>
            <p:cNvCxnSpPr/>
            <p:nvPr/>
          </p:nvCxnSpPr>
          <p:spPr>
            <a:xfrm>
              <a:off x="7236296" y="4581128"/>
              <a:ext cx="208823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9" name="直線コネクタ 928"/>
            <p:cNvCxnSpPr/>
            <p:nvPr/>
          </p:nvCxnSpPr>
          <p:spPr>
            <a:xfrm>
              <a:off x="7506326" y="4581128"/>
              <a:ext cx="181820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直線コネクタ 929"/>
            <p:cNvCxnSpPr/>
            <p:nvPr/>
          </p:nvCxnSpPr>
          <p:spPr>
            <a:xfrm>
              <a:off x="7776356" y="4581128"/>
              <a:ext cx="154817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1" name="直線コネクタ 930"/>
            <p:cNvCxnSpPr/>
            <p:nvPr/>
          </p:nvCxnSpPr>
          <p:spPr>
            <a:xfrm>
              <a:off x="8046386" y="4581128"/>
              <a:ext cx="127814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2" name="直線コネクタ 931"/>
            <p:cNvCxnSpPr/>
            <p:nvPr/>
          </p:nvCxnSpPr>
          <p:spPr>
            <a:xfrm>
              <a:off x="8316416" y="4581128"/>
              <a:ext cx="100811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3" name="グループ化 932"/>
          <p:cNvGrpSpPr/>
          <p:nvPr/>
        </p:nvGrpSpPr>
        <p:grpSpPr>
          <a:xfrm flipV="1">
            <a:off x="4205646" y="3965916"/>
            <a:ext cx="2059981" cy="716515"/>
            <a:chOff x="6426206" y="4581128"/>
            <a:chExt cx="2898322" cy="1944216"/>
          </a:xfrm>
        </p:grpSpPr>
        <p:cxnSp>
          <p:nvCxnSpPr>
            <p:cNvPr id="934" name="直線コネクタ 933"/>
            <p:cNvCxnSpPr/>
            <p:nvPr/>
          </p:nvCxnSpPr>
          <p:spPr>
            <a:xfrm>
              <a:off x="6426206" y="4581128"/>
              <a:ext cx="289832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5" name="直線コネクタ 934"/>
            <p:cNvCxnSpPr/>
            <p:nvPr/>
          </p:nvCxnSpPr>
          <p:spPr>
            <a:xfrm>
              <a:off x="6696236" y="4581128"/>
              <a:ext cx="262829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6" name="直線コネクタ 935"/>
            <p:cNvCxnSpPr/>
            <p:nvPr/>
          </p:nvCxnSpPr>
          <p:spPr>
            <a:xfrm>
              <a:off x="6966266" y="4581128"/>
              <a:ext cx="235826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7" name="直線コネクタ 936"/>
            <p:cNvCxnSpPr/>
            <p:nvPr/>
          </p:nvCxnSpPr>
          <p:spPr>
            <a:xfrm>
              <a:off x="7236296" y="4581128"/>
              <a:ext cx="208823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8" name="直線コネクタ 937"/>
            <p:cNvCxnSpPr/>
            <p:nvPr/>
          </p:nvCxnSpPr>
          <p:spPr>
            <a:xfrm>
              <a:off x="7506326" y="4581128"/>
              <a:ext cx="181820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9" name="直線コネクタ 938"/>
            <p:cNvCxnSpPr/>
            <p:nvPr/>
          </p:nvCxnSpPr>
          <p:spPr>
            <a:xfrm>
              <a:off x="7776356" y="4581128"/>
              <a:ext cx="154817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直線コネクタ 939"/>
            <p:cNvCxnSpPr/>
            <p:nvPr/>
          </p:nvCxnSpPr>
          <p:spPr>
            <a:xfrm>
              <a:off x="8046386" y="4581128"/>
              <a:ext cx="127814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1" name="直線コネクタ 940"/>
            <p:cNvCxnSpPr/>
            <p:nvPr/>
          </p:nvCxnSpPr>
          <p:spPr>
            <a:xfrm>
              <a:off x="8316416" y="4581128"/>
              <a:ext cx="100811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2" name="グループ化 941"/>
          <p:cNvGrpSpPr/>
          <p:nvPr/>
        </p:nvGrpSpPr>
        <p:grpSpPr>
          <a:xfrm flipV="1">
            <a:off x="4205646" y="3914736"/>
            <a:ext cx="2059981" cy="614156"/>
            <a:chOff x="6426206" y="4581128"/>
            <a:chExt cx="2898322" cy="1944216"/>
          </a:xfrm>
        </p:grpSpPr>
        <p:cxnSp>
          <p:nvCxnSpPr>
            <p:cNvPr id="943" name="直線コネクタ 942"/>
            <p:cNvCxnSpPr/>
            <p:nvPr/>
          </p:nvCxnSpPr>
          <p:spPr>
            <a:xfrm>
              <a:off x="6426206" y="4581128"/>
              <a:ext cx="289832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4" name="直線コネクタ 943"/>
            <p:cNvCxnSpPr/>
            <p:nvPr/>
          </p:nvCxnSpPr>
          <p:spPr>
            <a:xfrm>
              <a:off x="6696236" y="4581128"/>
              <a:ext cx="262829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5" name="直線コネクタ 944"/>
            <p:cNvCxnSpPr/>
            <p:nvPr/>
          </p:nvCxnSpPr>
          <p:spPr>
            <a:xfrm>
              <a:off x="6966266" y="4581128"/>
              <a:ext cx="235826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6" name="直線コネクタ 945"/>
            <p:cNvCxnSpPr/>
            <p:nvPr/>
          </p:nvCxnSpPr>
          <p:spPr>
            <a:xfrm>
              <a:off x="7236296" y="4581128"/>
              <a:ext cx="208823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7" name="直線コネクタ 946"/>
            <p:cNvCxnSpPr/>
            <p:nvPr/>
          </p:nvCxnSpPr>
          <p:spPr>
            <a:xfrm>
              <a:off x="7506326" y="4581128"/>
              <a:ext cx="181820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8" name="直線コネクタ 947"/>
            <p:cNvCxnSpPr/>
            <p:nvPr/>
          </p:nvCxnSpPr>
          <p:spPr>
            <a:xfrm>
              <a:off x="7776356" y="4581128"/>
              <a:ext cx="154817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9" name="直線コネクタ 948"/>
            <p:cNvCxnSpPr/>
            <p:nvPr/>
          </p:nvCxnSpPr>
          <p:spPr>
            <a:xfrm>
              <a:off x="8046386" y="4581128"/>
              <a:ext cx="127814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直線コネクタ 949"/>
            <p:cNvCxnSpPr/>
            <p:nvPr/>
          </p:nvCxnSpPr>
          <p:spPr>
            <a:xfrm>
              <a:off x="8316416" y="4581128"/>
              <a:ext cx="100811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1" name="グループ化 950"/>
          <p:cNvGrpSpPr/>
          <p:nvPr/>
        </p:nvGrpSpPr>
        <p:grpSpPr>
          <a:xfrm flipV="1">
            <a:off x="4205646" y="3914736"/>
            <a:ext cx="2059981" cy="409437"/>
            <a:chOff x="6426206" y="4581128"/>
            <a:chExt cx="2898322" cy="1944216"/>
          </a:xfrm>
        </p:grpSpPr>
        <p:cxnSp>
          <p:nvCxnSpPr>
            <p:cNvPr id="952" name="直線コネクタ 951"/>
            <p:cNvCxnSpPr/>
            <p:nvPr/>
          </p:nvCxnSpPr>
          <p:spPr>
            <a:xfrm>
              <a:off x="6426206" y="4581128"/>
              <a:ext cx="289832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3" name="直線コネクタ 952"/>
            <p:cNvCxnSpPr/>
            <p:nvPr/>
          </p:nvCxnSpPr>
          <p:spPr>
            <a:xfrm>
              <a:off x="6696236" y="4581128"/>
              <a:ext cx="262829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4" name="直線コネクタ 953"/>
            <p:cNvCxnSpPr/>
            <p:nvPr/>
          </p:nvCxnSpPr>
          <p:spPr>
            <a:xfrm>
              <a:off x="6966266" y="4581128"/>
              <a:ext cx="235826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5" name="直線コネクタ 954"/>
            <p:cNvCxnSpPr/>
            <p:nvPr/>
          </p:nvCxnSpPr>
          <p:spPr>
            <a:xfrm>
              <a:off x="7236296" y="4581128"/>
              <a:ext cx="208823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6" name="直線コネクタ 955"/>
            <p:cNvCxnSpPr/>
            <p:nvPr/>
          </p:nvCxnSpPr>
          <p:spPr>
            <a:xfrm>
              <a:off x="7506326" y="4581128"/>
              <a:ext cx="181820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7" name="直線コネクタ 956"/>
            <p:cNvCxnSpPr/>
            <p:nvPr/>
          </p:nvCxnSpPr>
          <p:spPr>
            <a:xfrm>
              <a:off x="7776356" y="4581128"/>
              <a:ext cx="154817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8" name="直線コネクタ 957"/>
            <p:cNvCxnSpPr/>
            <p:nvPr/>
          </p:nvCxnSpPr>
          <p:spPr>
            <a:xfrm>
              <a:off x="8046386" y="4581128"/>
              <a:ext cx="127814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9" name="直線コネクタ 958"/>
            <p:cNvCxnSpPr/>
            <p:nvPr/>
          </p:nvCxnSpPr>
          <p:spPr>
            <a:xfrm>
              <a:off x="8316416" y="4581128"/>
              <a:ext cx="1008112" cy="194421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0" name="正方形/長方形 959"/>
          <p:cNvSpPr/>
          <p:nvPr/>
        </p:nvSpPr>
        <p:spPr>
          <a:xfrm>
            <a:off x="2235085" y="2426668"/>
            <a:ext cx="191924" cy="191924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1" name="正方形/長方形 960"/>
          <p:cNvSpPr/>
          <p:nvPr/>
        </p:nvSpPr>
        <p:spPr>
          <a:xfrm>
            <a:off x="2235085" y="2618591"/>
            <a:ext cx="191924" cy="191924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2" name="正方形/長方形 961"/>
          <p:cNvSpPr/>
          <p:nvPr/>
        </p:nvSpPr>
        <p:spPr>
          <a:xfrm>
            <a:off x="2235085" y="2810515"/>
            <a:ext cx="191924" cy="191924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3" name="正方形/長方形 962"/>
          <p:cNvSpPr/>
          <p:nvPr/>
        </p:nvSpPr>
        <p:spPr>
          <a:xfrm>
            <a:off x="2235085" y="3001503"/>
            <a:ext cx="191924" cy="191924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4" name="正方形/長方形 963"/>
          <p:cNvSpPr/>
          <p:nvPr/>
        </p:nvSpPr>
        <p:spPr>
          <a:xfrm>
            <a:off x="2235085" y="3193426"/>
            <a:ext cx="191924" cy="191924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5" name="正方形/長方形 964"/>
          <p:cNvSpPr/>
          <p:nvPr/>
        </p:nvSpPr>
        <p:spPr>
          <a:xfrm>
            <a:off x="2235085" y="3385350"/>
            <a:ext cx="191924" cy="191924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6" name="正方形/長方形 965"/>
          <p:cNvSpPr/>
          <p:nvPr/>
        </p:nvSpPr>
        <p:spPr>
          <a:xfrm>
            <a:off x="2235085" y="3579004"/>
            <a:ext cx="191924" cy="191924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7" name="正方形/長方形 966"/>
          <p:cNvSpPr/>
          <p:nvPr/>
        </p:nvSpPr>
        <p:spPr>
          <a:xfrm>
            <a:off x="2235085" y="3770928"/>
            <a:ext cx="191924" cy="191924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8" name="正方形/長方形 967"/>
          <p:cNvSpPr/>
          <p:nvPr/>
        </p:nvSpPr>
        <p:spPr>
          <a:xfrm>
            <a:off x="2235085" y="3962852"/>
            <a:ext cx="191924" cy="191924"/>
          </a:xfrm>
          <a:prstGeom prst="rect">
            <a:avLst/>
          </a:prstGeom>
          <a:solidFill>
            <a:srgbClr val="FF5050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9" name="フリーフォーム 968"/>
          <p:cNvSpPr/>
          <p:nvPr/>
        </p:nvSpPr>
        <p:spPr>
          <a:xfrm>
            <a:off x="1403560" y="2185763"/>
            <a:ext cx="832570" cy="346147"/>
          </a:xfrm>
          <a:custGeom>
            <a:avLst/>
            <a:gdLst>
              <a:gd name="connsiteX0" fmla="*/ 0 w 2683565"/>
              <a:gd name="connsiteY0" fmla="*/ 487017 h 487017"/>
              <a:gd name="connsiteX1" fmla="*/ 1729408 w 2683565"/>
              <a:gd name="connsiteY1" fmla="*/ 0 h 487017"/>
              <a:gd name="connsiteX2" fmla="*/ 2683565 w 2683565"/>
              <a:gd name="connsiteY2" fmla="*/ 487017 h 48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3565" h="487017">
                <a:moveTo>
                  <a:pt x="0" y="487017"/>
                </a:moveTo>
                <a:cubicBezTo>
                  <a:pt x="641073" y="243508"/>
                  <a:pt x="1282147" y="0"/>
                  <a:pt x="1729408" y="0"/>
                </a:cubicBezTo>
                <a:cubicBezTo>
                  <a:pt x="2176669" y="0"/>
                  <a:pt x="2430117" y="243508"/>
                  <a:pt x="2683565" y="487017"/>
                </a:cubicBezTo>
              </a:path>
            </a:pathLst>
          </a:custGeom>
          <a:noFill/>
          <a:ln w="63500">
            <a:solidFill>
              <a:srgbClr val="D60093"/>
            </a:solidFill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0" name="フリーフォーム 969"/>
          <p:cNvSpPr/>
          <p:nvPr/>
        </p:nvSpPr>
        <p:spPr>
          <a:xfrm>
            <a:off x="1628662" y="2510415"/>
            <a:ext cx="607468" cy="191037"/>
          </a:xfrm>
          <a:custGeom>
            <a:avLst/>
            <a:gdLst>
              <a:gd name="connsiteX0" fmla="*/ 0 w 1958009"/>
              <a:gd name="connsiteY0" fmla="*/ 219088 h 268783"/>
              <a:gd name="connsiteX1" fmla="*/ 1272209 w 1958009"/>
              <a:gd name="connsiteY1" fmla="*/ 427 h 268783"/>
              <a:gd name="connsiteX2" fmla="*/ 1958009 w 1958009"/>
              <a:gd name="connsiteY2" fmla="*/ 268783 h 26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8009" h="268783">
                <a:moveTo>
                  <a:pt x="0" y="219088"/>
                </a:moveTo>
                <a:cubicBezTo>
                  <a:pt x="472937" y="105616"/>
                  <a:pt x="945874" y="-7855"/>
                  <a:pt x="1272209" y="427"/>
                </a:cubicBezTo>
                <a:cubicBezTo>
                  <a:pt x="1598544" y="8709"/>
                  <a:pt x="1778276" y="138746"/>
                  <a:pt x="1958009" y="268783"/>
                </a:cubicBezTo>
              </a:path>
            </a:pathLst>
          </a:custGeom>
          <a:noFill/>
          <a:ln w="63500">
            <a:solidFill>
              <a:srgbClr val="D60093"/>
            </a:solidFill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1" name="フリーフォーム 970"/>
          <p:cNvSpPr/>
          <p:nvPr/>
        </p:nvSpPr>
        <p:spPr>
          <a:xfrm>
            <a:off x="1853764" y="2739164"/>
            <a:ext cx="379282" cy="188344"/>
          </a:xfrm>
          <a:custGeom>
            <a:avLst/>
            <a:gdLst>
              <a:gd name="connsiteX0" fmla="*/ 0 w 1222513"/>
              <a:gd name="connsiteY0" fmla="*/ 16515 h 264993"/>
              <a:gd name="connsiteX1" fmla="*/ 894522 w 1222513"/>
              <a:gd name="connsiteY1" fmla="*/ 26454 h 264993"/>
              <a:gd name="connsiteX2" fmla="*/ 1222513 w 1222513"/>
              <a:gd name="connsiteY2" fmla="*/ 264993 h 26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513" h="264993">
                <a:moveTo>
                  <a:pt x="0" y="16515"/>
                </a:moveTo>
                <a:cubicBezTo>
                  <a:pt x="345385" y="778"/>
                  <a:pt x="690770" y="-14959"/>
                  <a:pt x="894522" y="26454"/>
                </a:cubicBezTo>
                <a:cubicBezTo>
                  <a:pt x="1098274" y="67867"/>
                  <a:pt x="1160393" y="166430"/>
                  <a:pt x="1222513" y="264993"/>
                </a:cubicBezTo>
              </a:path>
            </a:pathLst>
          </a:custGeom>
          <a:noFill/>
          <a:ln w="63500">
            <a:solidFill>
              <a:srgbClr val="D60093"/>
            </a:solidFill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2" name="フリーフォーム 971"/>
          <p:cNvSpPr/>
          <p:nvPr/>
        </p:nvSpPr>
        <p:spPr>
          <a:xfrm>
            <a:off x="1403560" y="2889015"/>
            <a:ext cx="832570" cy="243788"/>
          </a:xfrm>
          <a:custGeom>
            <a:avLst/>
            <a:gdLst>
              <a:gd name="connsiteX0" fmla="*/ 0 w 2683565"/>
              <a:gd name="connsiteY0" fmla="*/ 487017 h 487017"/>
              <a:gd name="connsiteX1" fmla="*/ 1729408 w 2683565"/>
              <a:gd name="connsiteY1" fmla="*/ 0 h 487017"/>
              <a:gd name="connsiteX2" fmla="*/ 2683565 w 2683565"/>
              <a:gd name="connsiteY2" fmla="*/ 487017 h 48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3565" h="487017">
                <a:moveTo>
                  <a:pt x="0" y="487017"/>
                </a:moveTo>
                <a:cubicBezTo>
                  <a:pt x="641073" y="243508"/>
                  <a:pt x="1282147" y="0"/>
                  <a:pt x="1729408" y="0"/>
                </a:cubicBezTo>
                <a:cubicBezTo>
                  <a:pt x="2176669" y="0"/>
                  <a:pt x="2430117" y="243508"/>
                  <a:pt x="2683565" y="487017"/>
                </a:cubicBezTo>
              </a:path>
            </a:pathLst>
          </a:custGeom>
          <a:noFill/>
          <a:ln w="63500">
            <a:solidFill>
              <a:srgbClr val="D60093"/>
            </a:solidFill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3" name="フリーフォーム 972"/>
          <p:cNvSpPr/>
          <p:nvPr/>
        </p:nvSpPr>
        <p:spPr>
          <a:xfrm>
            <a:off x="1628662" y="3120883"/>
            <a:ext cx="607468" cy="191037"/>
          </a:xfrm>
          <a:custGeom>
            <a:avLst/>
            <a:gdLst>
              <a:gd name="connsiteX0" fmla="*/ 0 w 1958009"/>
              <a:gd name="connsiteY0" fmla="*/ 219088 h 268783"/>
              <a:gd name="connsiteX1" fmla="*/ 1272209 w 1958009"/>
              <a:gd name="connsiteY1" fmla="*/ 427 h 268783"/>
              <a:gd name="connsiteX2" fmla="*/ 1958009 w 1958009"/>
              <a:gd name="connsiteY2" fmla="*/ 268783 h 26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8009" h="268783">
                <a:moveTo>
                  <a:pt x="0" y="219088"/>
                </a:moveTo>
                <a:cubicBezTo>
                  <a:pt x="472937" y="105616"/>
                  <a:pt x="945874" y="-7855"/>
                  <a:pt x="1272209" y="427"/>
                </a:cubicBezTo>
                <a:cubicBezTo>
                  <a:pt x="1598544" y="8709"/>
                  <a:pt x="1778276" y="138746"/>
                  <a:pt x="1958009" y="268783"/>
                </a:cubicBezTo>
              </a:path>
            </a:pathLst>
          </a:custGeom>
          <a:noFill/>
          <a:ln w="63500">
            <a:solidFill>
              <a:srgbClr val="D60093"/>
            </a:solidFill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4" name="フリーフォーム 973"/>
          <p:cNvSpPr/>
          <p:nvPr/>
        </p:nvSpPr>
        <p:spPr>
          <a:xfrm>
            <a:off x="1853764" y="3298452"/>
            <a:ext cx="379282" cy="239523"/>
          </a:xfrm>
          <a:custGeom>
            <a:avLst/>
            <a:gdLst>
              <a:gd name="connsiteX0" fmla="*/ 0 w 1222513"/>
              <a:gd name="connsiteY0" fmla="*/ 16515 h 264993"/>
              <a:gd name="connsiteX1" fmla="*/ 894522 w 1222513"/>
              <a:gd name="connsiteY1" fmla="*/ 26454 h 264993"/>
              <a:gd name="connsiteX2" fmla="*/ 1222513 w 1222513"/>
              <a:gd name="connsiteY2" fmla="*/ 264993 h 26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513" h="264993">
                <a:moveTo>
                  <a:pt x="0" y="16515"/>
                </a:moveTo>
                <a:cubicBezTo>
                  <a:pt x="345385" y="778"/>
                  <a:pt x="690770" y="-14959"/>
                  <a:pt x="894522" y="26454"/>
                </a:cubicBezTo>
                <a:cubicBezTo>
                  <a:pt x="1098274" y="67867"/>
                  <a:pt x="1160393" y="166430"/>
                  <a:pt x="1222513" y="264993"/>
                </a:cubicBezTo>
              </a:path>
            </a:pathLst>
          </a:custGeom>
          <a:noFill/>
          <a:ln w="63500">
            <a:solidFill>
              <a:srgbClr val="D60093"/>
            </a:solidFill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5" name="フリーフォーム 974"/>
          <p:cNvSpPr/>
          <p:nvPr/>
        </p:nvSpPr>
        <p:spPr>
          <a:xfrm>
            <a:off x="1425837" y="3450896"/>
            <a:ext cx="807209" cy="211149"/>
          </a:xfrm>
          <a:custGeom>
            <a:avLst/>
            <a:gdLst>
              <a:gd name="connsiteX0" fmla="*/ 0 w 2683565"/>
              <a:gd name="connsiteY0" fmla="*/ 487017 h 487017"/>
              <a:gd name="connsiteX1" fmla="*/ 1729408 w 2683565"/>
              <a:gd name="connsiteY1" fmla="*/ 0 h 487017"/>
              <a:gd name="connsiteX2" fmla="*/ 2683565 w 2683565"/>
              <a:gd name="connsiteY2" fmla="*/ 487017 h 487017"/>
              <a:gd name="connsiteX0" fmla="*/ 0 w 2673352"/>
              <a:gd name="connsiteY0" fmla="*/ 500466 h 1004632"/>
              <a:gd name="connsiteX1" fmla="*/ 1729408 w 2673352"/>
              <a:gd name="connsiteY1" fmla="*/ 13449 h 1004632"/>
              <a:gd name="connsiteX2" fmla="*/ 2673352 w 2673352"/>
              <a:gd name="connsiteY2" fmla="*/ 1004632 h 100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3352" h="1004632">
                <a:moveTo>
                  <a:pt x="0" y="500466"/>
                </a:moveTo>
                <a:cubicBezTo>
                  <a:pt x="641073" y="256957"/>
                  <a:pt x="1283849" y="-70579"/>
                  <a:pt x="1729408" y="13449"/>
                </a:cubicBezTo>
                <a:cubicBezTo>
                  <a:pt x="2174967" y="97477"/>
                  <a:pt x="2419904" y="761123"/>
                  <a:pt x="2673352" y="1004632"/>
                </a:cubicBezTo>
              </a:path>
            </a:pathLst>
          </a:custGeom>
          <a:noFill/>
          <a:ln w="63500">
            <a:solidFill>
              <a:srgbClr val="D60093"/>
            </a:solidFill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6" name="フリーフォーム 975"/>
          <p:cNvSpPr/>
          <p:nvPr/>
        </p:nvSpPr>
        <p:spPr>
          <a:xfrm>
            <a:off x="1628662" y="3609750"/>
            <a:ext cx="607468" cy="266877"/>
          </a:xfrm>
          <a:custGeom>
            <a:avLst/>
            <a:gdLst>
              <a:gd name="connsiteX0" fmla="*/ 0 w 1958009"/>
              <a:gd name="connsiteY0" fmla="*/ 219088 h 268783"/>
              <a:gd name="connsiteX1" fmla="*/ 1272209 w 1958009"/>
              <a:gd name="connsiteY1" fmla="*/ 427 h 268783"/>
              <a:gd name="connsiteX2" fmla="*/ 1958009 w 1958009"/>
              <a:gd name="connsiteY2" fmla="*/ 268783 h 268783"/>
              <a:gd name="connsiteX0" fmla="*/ 0 w 1958009"/>
              <a:gd name="connsiteY0" fmla="*/ 47496 h 375487"/>
              <a:gd name="connsiteX1" fmla="*/ 1272209 w 1958009"/>
              <a:gd name="connsiteY1" fmla="*/ 107131 h 375487"/>
              <a:gd name="connsiteX2" fmla="*/ 1958009 w 1958009"/>
              <a:gd name="connsiteY2" fmla="*/ 375487 h 37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8009" h="375487">
                <a:moveTo>
                  <a:pt x="0" y="47496"/>
                </a:moveTo>
                <a:cubicBezTo>
                  <a:pt x="472937" y="-65976"/>
                  <a:pt x="945874" y="52466"/>
                  <a:pt x="1272209" y="107131"/>
                </a:cubicBezTo>
                <a:cubicBezTo>
                  <a:pt x="1598544" y="161796"/>
                  <a:pt x="1778276" y="245450"/>
                  <a:pt x="1958009" y="375487"/>
                </a:cubicBezTo>
              </a:path>
            </a:pathLst>
          </a:custGeom>
          <a:noFill/>
          <a:ln w="63500">
            <a:solidFill>
              <a:srgbClr val="D60093"/>
            </a:solidFill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7" name="フリーフォーム 976"/>
          <p:cNvSpPr/>
          <p:nvPr/>
        </p:nvSpPr>
        <p:spPr>
          <a:xfrm>
            <a:off x="1832180" y="3721471"/>
            <a:ext cx="400867" cy="381212"/>
          </a:xfrm>
          <a:custGeom>
            <a:avLst/>
            <a:gdLst>
              <a:gd name="connsiteX0" fmla="*/ 0 w 1222513"/>
              <a:gd name="connsiteY0" fmla="*/ 16515 h 264993"/>
              <a:gd name="connsiteX1" fmla="*/ 894522 w 1222513"/>
              <a:gd name="connsiteY1" fmla="*/ 26454 h 264993"/>
              <a:gd name="connsiteX2" fmla="*/ 1222513 w 1222513"/>
              <a:gd name="connsiteY2" fmla="*/ 264993 h 264993"/>
              <a:gd name="connsiteX0" fmla="*/ 0 w 1292087"/>
              <a:gd name="connsiteY0" fmla="*/ 1331 h 421748"/>
              <a:gd name="connsiteX1" fmla="*/ 964096 w 1292087"/>
              <a:gd name="connsiteY1" fmla="*/ 183209 h 421748"/>
              <a:gd name="connsiteX2" fmla="*/ 1292087 w 1292087"/>
              <a:gd name="connsiteY2" fmla="*/ 421748 h 42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2087" h="421748">
                <a:moveTo>
                  <a:pt x="0" y="1331"/>
                </a:moveTo>
                <a:cubicBezTo>
                  <a:pt x="345385" y="-14406"/>
                  <a:pt x="748748" y="113140"/>
                  <a:pt x="964096" y="183209"/>
                </a:cubicBezTo>
                <a:cubicBezTo>
                  <a:pt x="1179444" y="253278"/>
                  <a:pt x="1229967" y="323185"/>
                  <a:pt x="1292087" y="421748"/>
                </a:cubicBezTo>
              </a:path>
            </a:pathLst>
          </a:custGeom>
          <a:noFill/>
          <a:ln w="63500">
            <a:solidFill>
              <a:srgbClr val="D60093"/>
            </a:solidFill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78" name="直線コネクタ 977"/>
          <p:cNvCxnSpPr>
            <a:stCxn id="960" idx="3"/>
            <a:endCxn id="627" idx="1"/>
          </p:cNvCxnSpPr>
          <p:nvPr/>
        </p:nvCxnSpPr>
        <p:spPr>
          <a:xfrm>
            <a:off x="2427009" y="2522629"/>
            <a:ext cx="1586714" cy="3859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9" name="グループ化 978"/>
          <p:cNvGrpSpPr/>
          <p:nvPr/>
        </p:nvGrpSpPr>
        <p:grpSpPr>
          <a:xfrm>
            <a:off x="2427153" y="2728809"/>
            <a:ext cx="1586569" cy="1333068"/>
            <a:chOff x="1619672" y="2348880"/>
            <a:chExt cx="864096" cy="1875581"/>
          </a:xfrm>
        </p:grpSpPr>
        <p:cxnSp>
          <p:nvCxnSpPr>
            <p:cNvPr id="980" name="直線コネクタ 979"/>
            <p:cNvCxnSpPr/>
            <p:nvPr/>
          </p:nvCxnSpPr>
          <p:spPr>
            <a:xfrm>
              <a:off x="1619672" y="2348880"/>
              <a:ext cx="864096" cy="337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1" name="直線コネクタ 980"/>
            <p:cNvCxnSpPr/>
            <p:nvPr/>
          </p:nvCxnSpPr>
          <p:spPr>
            <a:xfrm>
              <a:off x="1619672" y="2564904"/>
              <a:ext cx="864096" cy="337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2" name="直線コネクタ 981"/>
            <p:cNvCxnSpPr/>
            <p:nvPr/>
          </p:nvCxnSpPr>
          <p:spPr>
            <a:xfrm>
              <a:off x="1619672" y="2852936"/>
              <a:ext cx="864096" cy="337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3" name="直線コネクタ 982"/>
            <p:cNvCxnSpPr/>
            <p:nvPr/>
          </p:nvCxnSpPr>
          <p:spPr>
            <a:xfrm>
              <a:off x="1619672" y="3140968"/>
              <a:ext cx="864096" cy="337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4" name="直線コネクタ 983"/>
            <p:cNvCxnSpPr/>
            <p:nvPr/>
          </p:nvCxnSpPr>
          <p:spPr>
            <a:xfrm>
              <a:off x="1619672" y="3429000"/>
              <a:ext cx="864096" cy="337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5" name="直線コネクタ 984"/>
            <p:cNvCxnSpPr/>
            <p:nvPr/>
          </p:nvCxnSpPr>
          <p:spPr>
            <a:xfrm>
              <a:off x="1619672" y="3717032"/>
              <a:ext cx="864096" cy="337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6" name="直線コネクタ 985"/>
            <p:cNvCxnSpPr/>
            <p:nvPr/>
          </p:nvCxnSpPr>
          <p:spPr>
            <a:xfrm>
              <a:off x="1619672" y="3933056"/>
              <a:ext cx="864096" cy="337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7" name="直線コネクタ 986"/>
            <p:cNvCxnSpPr/>
            <p:nvPr/>
          </p:nvCxnSpPr>
          <p:spPr>
            <a:xfrm>
              <a:off x="1619672" y="4221088"/>
              <a:ext cx="864096" cy="337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8" name="テキスト ボックス 987"/>
          <p:cNvSpPr txBox="1"/>
          <p:nvPr/>
        </p:nvSpPr>
        <p:spPr>
          <a:xfrm>
            <a:off x="2468248" y="2767348"/>
            <a:ext cx="1324961" cy="12003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 the first 9 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filters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89" name="左中かっこ 988"/>
          <p:cNvSpPr/>
          <p:nvPr/>
        </p:nvSpPr>
        <p:spPr>
          <a:xfrm rot="5400000">
            <a:off x="4709045" y="1530485"/>
            <a:ext cx="204719" cy="1577774"/>
          </a:xfrm>
          <a:prstGeom prst="leftBrace">
            <a:avLst>
              <a:gd name="adj1" fmla="val 3593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0" name="テキスト ボックス 989"/>
          <p:cNvSpPr txBox="1"/>
          <p:nvPr/>
        </p:nvSpPr>
        <p:spPr>
          <a:xfrm>
            <a:off x="2418301" y="1837705"/>
            <a:ext cx="48419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 8 pieces of 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learning 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data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91" name="左右矢印 990"/>
          <p:cNvSpPr/>
          <p:nvPr/>
        </p:nvSpPr>
        <p:spPr>
          <a:xfrm>
            <a:off x="3962543" y="6055487"/>
            <a:ext cx="3480216" cy="409437"/>
          </a:xfrm>
          <a:prstGeom prst="leftRightArrow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2" name="テキスト ボックス 991"/>
          <p:cNvSpPr txBox="1"/>
          <p:nvPr/>
        </p:nvSpPr>
        <p:spPr>
          <a:xfrm>
            <a:off x="2955096" y="6362565"/>
            <a:ext cx="552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Range of 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back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propagation learning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93" name="爆発 1 992"/>
          <p:cNvSpPr/>
          <p:nvPr/>
        </p:nvSpPr>
        <p:spPr>
          <a:xfrm>
            <a:off x="7340400" y="4315379"/>
            <a:ext cx="255898" cy="287886"/>
          </a:xfrm>
          <a:prstGeom prst="irregularSeal1">
            <a:avLst/>
          </a:prstGeom>
          <a:solidFill>
            <a:srgbClr val="FF0000"/>
          </a:solidFill>
          <a:ln w="63500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4" name="テキスト ボックス 993"/>
          <p:cNvSpPr txBox="1"/>
          <p:nvPr/>
        </p:nvSpPr>
        <p:spPr>
          <a:xfrm>
            <a:off x="2468248" y="4525499"/>
            <a:ext cx="1324961" cy="12003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 the 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2nd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 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filters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33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3918252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4.6 CNN Process(3)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063" y="883598"/>
            <a:ext cx="91086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Dare to filter "complete information"</a:t>
            </a:r>
          </a:p>
        </p:txBody>
      </p:sp>
      <p:pic>
        <p:nvPicPr>
          <p:cNvPr id="371" name="Picture 2" descr="é¢é£ç»å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1628800"/>
            <a:ext cx="1677786" cy="226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2" name="正方形/長方形 371"/>
          <p:cNvSpPr/>
          <p:nvPr/>
        </p:nvSpPr>
        <p:spPr>
          <a:xfrm>
            <a:off x="395536" y="170080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正方形/長方形 372"/>
          <p:cNvSpPr/>
          <p:nvPr/>
        </p:nvSpPr>
        <p:spPr>
          <a:xfrm>
            <a:off x="665566" y="170080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正方形/長方形 373"/>
          <p:cNvSpPr/>
          <p:nvPr/>
        </p:nvSpPr>
        <p:spPr>
          <a:xfrm>
            <a:off x="935596" y="170080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正方形/長方形 374"/>
          <p:cNvSpPr/>
          <p:nvPr/>
        </p:nvSpPr>
        <p:spPr>
          <a:xfrm>
            <a:off x="1205626" y="170080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正方形/長方形 375"/>
          <p:cNvSpPr/>
          <p:nvPr/>
        </p:nvSpPr>
        <p:spPr>
          <a:xfrm>
            <a:off x="1475656" y="170080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正方形/長方形 376"/>
          <p:cNvSpPr/>
          <p:nvPr/>
        </p:nvSpPr>
        <p:spPr>
          <a:xfrm>
            <a:off x="1745686" y="170080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正方形/長方形 377"/>
          <p:cNvSpPr/>
          <p:nvPr/>
        </p:nvSpPr>
        <p:spPr>
          <a:xfrm>
            <a:off x="2015716" y="170080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正方形/長方形 378"/>
          <p:cNvSpPr/>
          <p:nvPr/>
        </p:nvSpPr>
        <p:spPr>
          <a:xfrm>
            <a:off x="2285746" y="170080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正方形/長方形 379"/>
          <p:cNvSpPr/>
          <p:nvPr/>
        </p:nvSpPr>
        <p:spPr>
          <a:xfrm>
            <a:off x="395536" y="197083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正方形/長方形 380"/>
          <p:cNvSpPr/>
          <p:nvPr/>
        </p:nvSpPr>
        <p:spPr>
          <a:xfrm>
            <a:off x="665566" y="197083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正方形/長方形 381"/>
          <p:cNvSpPr/>
          <p:nvPr/>
        </p:nvSpPr>
        <p:spPr>
          <a:xfrm>
            <a:off x="935596" y="197083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正方形/長方形 382"/>
          <p:cNvSpPr/>
          <p:nvPr/>
        </p:nvSpPr>
        <p:spPr>
          <a:xfrm>
            <a:off x="1205626" y="197083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正方形/長方形 383"/>
          <p:cNvSpPr/>
          <p:nvPr/>
        </p:nvSpPr>
        <p:spPr>
          <a:xfrm>
            <a:off x="1475656" y="197083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正方形/長方形 384"/>
          <p:cNvSpPr/>
          <p:nvPr/>
        </p:nvSpPr>
        <p:spPr>
          <a:xfrm>
            <a:off x="1745686" y="197083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正方形/長方形 385"/>
          <p:cNvSpPr/>
          <p:nvPr/>
        </p:nvSpPr>
        <p:spPr>
          <a:xfrm>
            <a:off x="2015716" y="197083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正方形/長方形 386"/>
          <p:cNvSpPr/>
          <p:nvPr/>
        </p:nvSpPr>
        <p:spPr>
          <a:xfrm>
            <a:off x="2285746" y="197083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正方形/長方形 387"/>
          <p:cNvSpPr/>
          <p:nvPr/>
        </p:nvSpPr>
        <p:spPr>
          <a:xfrm>
            <a:off x="395536" y="224086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正方形/長方形 388"/>
          <p:cNvSpPr/>
          <p:nvPr/>
        </p:nvSpPr>
        <p:spPr>
          <a:xfrm>
            <a:off x="665566" y="224086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正方形/長方形 389"/>
          <p:cNvSpPr/>
          <p:nvPr/>
        </p:nvSpPr>
        <p:spPr>
          <a:xfrm>
            <a:off x="935596" y="224086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正方形/長方形 390"/>
          <p:cNvSpPr/>
          <p:nvPr/>
        </p:nvSpPr>
        <p:spPr>
          <a:xfrm>
            <a:off x="1475656" y="224086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正方形/長方形 391"/>
          <p:cNvSpPr/>
          <p:nvPr/>
        </p:nvSpPr>
        <p:spPr>
          <a:xfrm>
            <a:off x="1745686" y="224086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正方形/長方形 392"/>
          <p:cNvSpPr/>
          <p:nvPr/>
        </p:nvSpPr>
        <p:spPr>
          <a:xfrm>
            <a:off x="2015716" y="224086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正方形/長方形 393"/>
          <p:cNvSpPr/>
          <p:nvPr/>
        </p:nvSpPr>
        <p:spPr>
          <a:xfrm>
            <a:off x="2285746" y="224086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正方形/長方形 394"/>
          <p:cNvSpPr/>
          <p:nvPr/>
        </p:nvSpPr>
        <p:spPr>
          <a:xfrm>
            <a:off x="395536" y="251089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正方形/長方形 395"/>
          <p:cNvSpPr/>
          <p:nvPr/>
        </p:nvSpPr>
        <p:spPr>
          <a:xfrm>
            <a:off x="665566" y="251089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正方形/長方形 396"/>
          <p:cNvSpPr/>
          <p:nvPr/>
        </p:nvSpPr>
        <p:spPr>
          <a:xfrm>
            <a:off x="935596" y="251089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正方形/長方形 397"/>
          <p:cNvSpPr/>
          <p:nvPr/>
        </p:nvSpPr>
        <p:spPr>
          <a:xfrm>
            <a:off x="1205626" y="251089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正方形/長方形 398"/>
          <p:cNvSpPr/>
          <p:nvPr/>
        </p:nvSpPr>
        <p:spPr>
          <a:xfrm>
            <a:off x="1475656" y="251089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正方形/長方形 399"/>
          <p:cNvSpPr/>
          <p:nvPr/>
        </p:nvSpPr>
        <p:spPr>
          <a:xfrm>
            <a:off x="1745686" y="251089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正方形/長方形 400"/>
          <p:cNvSpPr/>
          <p:nvPr/>
        </p:nvSpPr>
        <p:spPr>
          <a:xfrm>
            <a:off x="2015716" y="251089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正方形/長方形 401"/>
          <p:cNvSpPr/>
          <p:nvPr/>
        </p:nvSpPr>
        <p:spPr>
          <a:xfrm>
            <a:off x="2285746" y="251089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正方形/長方形 402"/>
          <p:cNvSpPr/>
          <p:nvPr/>
        </p:nvSpPr>
        <p:spPr>
          <a:xfrm>
            <a:off x="395536" y="278092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正方形/長方形 403"/>
          <p:cNvSpPr/>
          <p:nvPr/>
        </p:nvSpPr>
        <p:spPr>
          <a:xfrm>
            <a:off x="665566" y="278092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正方形/長方形 404"/>
          <p:cNvSpPr/>
          <p:nvPr/>
        </p:nvSpPr>
        <p:spPr>
          <a:xfrm>
            <a:off x="935596" y="278092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正方形/長方形 405"/>
          <p:cNvSpPr/>
          <p:nvPr/>
        </p:nvSpPr>
        <p:spPr>
          <a:xfrm>
            <a:off x="1205626" y="278092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正方形/長方形 406"/>
          <p:cNvSpPr/>
          <p:nvPr/>
        </p:nvSpPr>
        <p:spPr>
          <a:xfrm>
            <a:off x="1475656" y="278092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正方形/長方形 407"/>
          <p:cNvSpPr/>
          <p:nvPr/>
        </p:nvSpPr>
        <p:spPr>
          <a:xfrm>
            <a:off x="1745686" y="278092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正方形/長方形 408"/>
          <p:cNvSpPr/>
          <p:nvPr/>
        </p:nvSpPr>
        <p:spPr>
          <a:xfrm>
            <a:off x="2015716" y="278092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正方形/長方形 409"/>
          <p:cNvSpPr/>
          <p:nvPr/>
        </p:nvSpPr>
        <p:spPr>
          <a:xfrm>
            <a:off x="2285746" y="278092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正方形/長方形 410"/>
          <p:cNvSpPr/>
          <p:nvPr/>
        </p:nvSpPr>
        <p:spPr>
          <a:xfrm>
            <a:off x="395536" y="305095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正方形/長方形 411"/>
          <p:cNvSpPr/>
          <p:nvPr/>
        </p:nvSpPr>
        <p:spPr>
          <a:xfrm>
            <a:off x="665566" y="305095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正方形/長方形 412"/>
          <p:cNvSpPr/>
          <p:nvPr/>
        </p:nvSpPr>
        <p:spPr>
          <a:xfrm>
            <a:off x="935596" y="305095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正方形/長方形 413"/>
          <p:cNvSpPr/>
          <p:nvPr/>
        </p:nvSpPr>
        <p:spPr>
          <a:xfrm>
            <a:off x="1205626" y="305095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正方形/長方形 414"/>
          <p:cNvSpPr/>
          <p:nvPr/>
        </p:nvSpPr>
        <p:spPr>
          <a:xfrm>
            <a:off x="1475656" y="305095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正方形/長方形 415"/>
          <p:cNvSpPr/>
          <p:nvPr/>
        </p:nvSpPr>
        <p:spPr>
          <a:xfrm>
            <a:off x="1745686" y="305095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正方形/長方形 416"/>
          <p:cNvSpPr/>
          <p:nvPr/>
        </p:nvSpPr>
        <p:spPr>
          <a:xfrm>
            <a:off x="2015716" y="305095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正方形/長方形 417"/>
          <p:cNvSpPr/>
          <p:nvPr/>
        </p:nvSpPr>
        <p:spPr>
          <a:xfrm>
            <a:off x="2285746" y="305095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正方形/長方形 418"/>
          <p:cNvSpPr/>
          <p:nvPr/>
        </p:nvSpPr>
        <p:spPr>
          <a:xfrm>
            <a:off x="395536" y="332098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正方形/長方形 419"/>
          <p:cNvSpPr/>
          <p:nvPr/>
        </p:nvSpPr>
        <p:spPr>
          <a:xfrm>
            <a:off x="665566" y="332098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正方形/長方形 420"/>
          <p:cNvSpPr/>
          <p:nvPr/>
        </p:nvSpPr>
        <p:spPr>
          <a:xfrm>
            <a:off x="935596" y="332098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正方形/長方形 421"/>
          <p:cNvSpPr/>
          <p:nvPr/>
        </p:nvSpPr>
        <p:spPr>
          <a:xfrm>
            <a:off x="1205626" y="332098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正方形/長方形 422"/>
          <p:cNvSpPr/>
          <p:nvPr/>
        </p:nvSpPr>
        <p:spPr>
          <a:xfrm>
            <a:off x="1475656" y="332098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正方形/長方形 423"/>
          <p:cNvSpPr/>
          <p:nvPr/>
        </p:nvSpPr>
        <p:spPr>
          <a:xfrm>
            <a:off x="1745686" y="332098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正方形/長方形 424"/>
          <p:cNvSpPr/>
          <p:nvPr/>
        </p:nvSpPr>
        <p:spPr>
          <a:xfrm>
            <a:off x="2015716" y="332098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正方形/長方形 425"/>
          <p:cNvSpPr/>
          <p:nvPr/>
        </p:nvSpPr>
        <p:spPr>
          <a:xfrm>
            <a:off x="2285746" y="332098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正方形/長方形 426"/>
          <p:cNvSpPr/>
          <p:nvPr/>
        </p:nvSpPr>
        <p:spPr>
          <a:xfrm>
            <a:off x="395536" y="359101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正方形/長方形 427"/>
          <p:cNvSpPr/>
          <p:nvPr/>
        </p:nvSpPr>
        <p:spPr>
          <a:xfrm>
            <a:off x="665566" y="359101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正方形/長方形 428"/>
          <p:cNvSpPr/>
          <p:nvPr/>
        </p:nvSpPr>
        <p:spPr>
          <a:xfrm>
            <a:off x="935596" y="359101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正方形/長方形 429"/>
          <p:cNvSpPr/>
          <p:nvPr/>
        </p:nvSpPr>
        <p:spPr>
          <a:xfrm>
            <a:off x="1205626" y="359101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正方形/長方形 430"/>
          <p:cNvSpPr/>
          <p:nvPr/>
        </p:nvSpPr>
        <p:spPr>
          <a:xfrm>
            <a:off x="1475656" y="359101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正方形/長方形 431"/>
          <p:cNvSpPr/>
          <p:nvPr/>
        </p:nvSpPr>
        <p:spPr>
          <a:xfrm>
            <a:off x="1745686" y="359101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正方形/長方形 432"/>
          <p:cNvSpPr/>
          <p:nvPr/>
        </p:nvSpPr>
        <p:spPr>
          <a:xfrm>
            <a:off x="2015716" y="359101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正方形/長方形 433"/>
          <p:cNvSpPr/>
          <p:nvPr/>
        </p:nvSpPr>
        <p:spPr>
          <a:xfrm>
            <a:off x="2285746" y="359101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正方形/長方形 434"/>
          <p:cNvSpPr/>
          <p:nvPr/>
        </p:nvSpPr>
        <p:spPr>
          <a:xfrm>
            <a:off x="1471345" y="2234681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正方形/長方形 435"/>
          <p:cNvSpPr/>
          <p:nvPr/>
        </p:nvSpPr>
        <p:spPr>
          <a:xfrm>
            <a:off x="2285746" y="3314801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正方形/長方形 436"/>
          <p:cNvSpPr/>
          <p:nvPr/>
        </p:nvSpPr>
        <p:spPr>
          <a:xfrm>
            <a:off x="921905" y="170080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正方形/長方形 437"/>
          <p:cNvSpPr/>
          <p:nvPr/>
        </p:nvSpPr>
        <p:spPr>
          <a:xfrm>
            <a:off x="1734977" y="1972503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正方形/長方形 438"/>
          <p:cNvSpPr/>
          <p:nvPr/>
        </p:nvSpPr>
        <p:spPr>
          <a:xfrm>
            <a:off x="2015642" y="2492896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正方形/長方形 439"/>
          <p:cNvSpPr/>
          <p:nvPr/>
        </p:nvSpPr>
        <p:spPr>
          <a:xfrm>
            <a:off x="395536" y="3044834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正方形/長方形 440"/>
          <p:cNvSpPr/>
          <p:nvPr/>
        </p:nvSpPr>
        <p:spPr>
          <a:xfrm>
            <a:off x="1487682" y="359101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正方形/長方形 441"/>
          <p:cNvSpPr/>
          <p:nvPr/>
        </p:nvSpPr>
        <p:spPr>
          <a:xfrm>
            <a:off x="1475656" y="3039152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正方形/長方形 442"/>
          <p:cNvSpPr/>
          <p:nvPr/>
        </p:nvSpPr>
        <p:spPr>
          <a:xfrm>
            <a:off x="2009374" y="3050810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正方形/長方形 443"/>
          <p:cNvSpPr/>
          <p:nvPr/>
        </p:nvSpPr>
        <p:spPr>
          <a:xfrm>
            <a:off x="671322" y="1970912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正方形/長方形 444"/>
          <p:cNvSpPr/>
          <p:nvPr/>
        </p:nvSpPr>
        <p:spPr>
          <a:xfrm>
            <a:off x="659663" y="359101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正方形/長方形 445"/>
          <p:cNvSpPr/>
          <p:nvPr/>
        </p:nvSpPr>
        <p:spPr>
          <a:xfrm>
            <a:off x="1475730" y="251089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47" name="Picture 2" descr="é¢é£ç»å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920" y="1628800"/>
            <a:ext cx="1677786" cy="226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8" name="正方形/長方形 447"/>
          <p:cNvSpPr/>
          <p:nvPr/>
        </p:nvSpPr>
        <p:spPr>
          <a:xfrm>
            <a:off x="3491880" y="170080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正方形/長方形 448"/>
          <p:cNvSpPr/>
          <p:nvPr/>
        </p:nvSpPr>
        <p:spPr>
          <a:xfrm>
            <a:off x="3761910" y="170080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正方形/長方形 449"/>
          <p:cNvSpPr/>
          <p:nvPr/>
        </p:nvSpPr>
        <p:spPr>
          <a:xfrm>
            <a:off x="4031940" y="170080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正方形/長方形 450"/>
          <p:cNvSpPr/>
          <p:nvPr/>
        </p:nvSpPr>
        <p:spPr>
          <a:xfrm>
            <a:off x="4301970" y="170080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正方形/長方形 451"/>
          <p:cNvSpPr/>
          <p:nvPr/>
        </p:nvSpPr>
        <p:spPr>
          <a:xfrm>
            <a:off x="4572000" y="170080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正方形/長方形 452"/>
          <p:cNvSpPr/>
          <p:nvPr/>
        </p:nvSpPr>
        <p:spPr>
          <a:xfrm>
            <a:off x="4842030" y="170080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正方形/長方形 453"/>
          <p:cNvSpPr/>
          <p:nvPr/>
        </p:nvSpPr>
        <p:spPr>
          <a:xfrm>
            <a:off x="5112060" y="170080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正方形/長方形 454"/>
          <p:cNvSpPr/>
          <p:nvPr/>
        </p:nvSpPr>
        <p:spPr>
          <a:xfrm>
            <a:off x="5382090" y="170080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正方形/長方形 455"/>
          <p:cNvSpPr/>
          <p:nvPr/>
        </p:nvSpPr>
        <p:spPr>
          <a:xfrm>
            <a:off x="3491880" y="197083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正方形/長方形 456"/>
          <p:cNvSpPr/>
          <p:nvPr/>
        </p:nvSpPr>
        <p:spPr>
          <a:xfrm>
            <a:off x="3761910" y="197083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正方形/長方形 457"/>
          <p:cNvSpPr/>
          <p:nvPr/>
        </p:nvSpPr>
        <p:spPr>
          <a:xfrm>
            <a:off x="4031940" y="197083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正方形/長方形 458"/>
          <p:cNvSpPr/>
          <p:nvPr/>
        </p:nvSpPr>
        <p:spPr>
          <a:xfrm>
            <a:off x="4572000" y="197083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正方形/長方形 459"/>
          <p:cNvSpPr/>
          <p:nvPr/>
        </p:nvSpPr>
        <p:spPr>
          <a:xfrm>
            <a:off x="4842030" y="197083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正方形/長方形 460"/>
          <p:cNvSpPr/>
          <p:nvPr/>
        </p:nvSpPr>
        <p:spPr>
          <a:xfrm>
            <a:off x="5382090" y="197083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正方形/長方形 461"/>
          <p:cNvSpPr/>
          <p:nvPr/>
        </p:nvSpPr>
        <p:spPr>
          <a:xfrm>
            <a:off x="3491880" y="224086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正方形/長方形 462"/>
          <p:cNvSpPr/>
          <p:nvPr/>
        </p:nvSpPr>
        <p:spPr>
          <a:xfrm>
            <a:off x="3761910" y="224086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正方形/長方形 463"/>
          <p:cNvSpPr/>
          <p:nvPr/>
        </p:nvSpPr>
        <p:spPr>
          <a:xfrm>
            <a:off x="4572000" y="224086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正方形/長方形 464"/>
          <p:cNvSpPr/>
          <p:nvPr/>
        </p:nvSpPr>
        <p:spPr>
          <a:xfrm>
            <a:off x="4842030" y="224086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正方形/長方形 465"/>
          <p:cNvSpPr/>
          <p:nvPr/>
        </p:nvSpPr>
        <p:spPr>
          <a:xfrm>
            <a:off x="5112060" y="224086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正方形/長方形 466"/>
          <p:cNvSpPr/>
          <p:nvPr/>
        </p:nvSpPr>
        <p:spPr>
          <a:xfrm>
            <a:off x="5382090" y="224086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正方形/長方形 467"/>
          <p:cNvSpPr/>
          <p:nvPr/>
        </p:nvSpPr>
        <p:spPr>
          <a:xfrm>
            <a:off x="3491880" y="251089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正方形/長方形 468"/>
          <p:cNvSpPr/>
          <p:nvPr/>
        </p:nvSpPr>
        <p:spPr>
          <a:xfrm>
            <a:off x="4031940" y="251089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正方形/長方形 469"/>
          <p:cNvSpPr/>
          <p:nvPr/>
        </p:nvSpPr>
        <p:spPr>
          <a:xfrm>
            <a:off x="4301970" y="251089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正方形/長方形 470"/>
          <p:cNvSpPr/>
          <p:nvPr/>
        </p:nvSpPr>
        <p:spPr>
          <a:xfrm>
            <a:off x="4572000" y="251089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正方形/長方形 471"/>
          <p:cNvSpPr/>
          <p:nvPr/>
        </p:nvSpPr>
        <p:spPr>
          <a:xfrm>
            <a:off x="4842030" y="251089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正方形/長方形 472"/>
          <p:cNvSpPr/>
          <p:nvPr/>
        </p:nvSpPr>
        <p:spPr>
          <a:xfrm>
            <a:off x="5112060" y="251089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正方形/長方形 473"/>
          <p:cNvSpPr/>
          <p:nvPr/>
        </p:nvSpPr>
        <p:spPr>
          <a:xfrm>
            <a:off x="5382090" y="251089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正方形/長方形 474"/>
          <p:cNvSpPr/>
          <p:nvPr/>
        </p:nvSpPr>
        <p:spPr>
          <a:xfrm>
            <a:off x="3491880" y="278092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正方形/長方形 475"/>
          <p:cNvSpPr/>
          <p:nvPr/>
        </p:nvSpPr>
        <p:spPr>
          <a:xfrm>
            <a:off x="3761910" y="278092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正方形/長方形 476"/>
          <p:cNvSpPr/>
          <p:nvPr/>
        </p:nvSpPr>
        <p:spPr>
          <a:xfrm>
            <a:off x="4031940" y="278092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正方形/長方形 477"/>
          <p:cNvSpPr/>
          <p:nvPr/>
        </p:nvSpPr>
        <p:spPr>
          <a:xfrm>
            <a:off x="4572000" y="278092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正方形/長方形 478"/>
          <p:cNvSpPr/>
          <p:nvPr/>
        </p:nvSpPr>
        <p:spPr>
          <a:xfrm>
            <a:off x="5112060" y="278092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正方形/長方形 479"/>
          <p:cNvSpPr/>
          <p:nvPr/>
        </p:nvSpPr>
        <p:spPr>
          <a:xfrm>
            <a:off x="5382090" y="278092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正方形/長方形 480"/>
          <p:cNvSpPr/>
          <p:nvPr/>
        </p:nvSpPr>
        <p:spPr>
          <a:xfrm>
            <a:off x="3491880" y="305095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正方形/長方形 481"/>
          <p:cNvSpPr/>
          <p:nvPr/>
        </p:nvSpPr>
        <p:spPr>
          <a:xfrm>
            <a:off x="3761910" y="305095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正方形/長方形 482"/>
          <p:cNvSpPr/>
          <p:nvPr/>
        </p:nvSpPr>
        <p:spPr>
          <a:xfrm>
            <a:off x="4031940" y="305095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正方形/長方形 483"/>
          <p:cNvSpPr/>
          <p:nvPr/>
        </p:nvSpPr>
        <p:spPr>
          <a:xfrm>
            <a:off x="4301970" y="305095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正方形/長方形 484"/>
          <p:cNvSpPr/>
          <p:nvPr/>
        </p:nvSpPr>
        <p:spPr>
          <a:xfrm>
            <a:off x="4572000" y="305095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正方形/長方形 485"/>
          <p:cNvSpPr/>
          <p:nvPr/>
        </p:nvSpPr>
        <p:spPr>
          <a:xfrm>
            <a:off x="4842030" y="305095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正方形/長方形 486"/>
          <p:cNvSpPr/>
          <p:nvPr/>
        </p:nvSpPr>
        <p:spPr>
          <a:xfrm>
            <a:off x="5112060" y="305095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正方形/長方形 487"/>
          <p:cNvSpPr/>
          <p:nvPr/>
        </p:nvSpPr>
        <p:spPr>
          <a:xfrm>
            <a:off x="5382090" y="305095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正方形/長方形 488"/>
          <p:cNvSpPr/>
          <p:nvPr/>
        </p:nvSpPr>
        <p:spPr>
          <a:xfrm>
            <a:off x="3491880" y="332098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正方形/長方形 489"/>
          <p:cNvSpPr/>
          <p:nvPr/>
        </p:nvSpPr>
        <p:spPr>
          <a:xfrm>
            <a:off x="3761910" y="332098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正方形/長方形 490"/>
          <p:cNvSpPr/>
          <p:nvPr/>
        </p:nvSpPr>
        <p:spPr>
          <a:xfrm>
            <a:off x="4301970" y="332098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正方形/長方形 491"/>
          <p:cNvSpPr/>
          <p:nvPr/>
        </p:nvSpPr>
        <p:spPr>
          <a:xfrm>
            <a:off x="4572000" y="332098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正方形/長方形 492"/>
          <p:cNvSpPr/>
          <p:nvPr/>
        </p:nvSpPr>
        <p:spPr>
          <a:xfrm>
            <a:off x="5112060" y="332098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正方形/長方形 493"/>
          <p:cNvSpPr/>
          <p:nvPr/>
        </p:nvSpPr>
        <p:spPr>
          <a:xfrm>
            <a:off x="5382090" y="332098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正方形/長方形 494"/>
          <p:cNvSpPr/>
          <p:nvPr/>
        </p:nvSpPr>
        <p:spPr>
          <a:xfrm>
            <a:off x="3491880" y="359101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正方形/長方形 495"/>
          <p:cNvSpPr/>
          <p:nvPr/>
        </p:nvSpPr>
        <p:spPr>
          <a:xfrm>
            <a:off x="3761910" y="359101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正方形/長方形 496"/>
          <p:cNvSpPr/>
          <p:nvPr/>
        </p:nvSpPr>
        <p:spPr>
          <a:xfrm>
            <a:off x="4031940" y="359101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正方形/長方形 497"/>
          <p:cNvSpPr/>
          <p:nvPr/>
        </p:nvSpPr>
        <p:spPr>
          <a:xfrm>
            <a:off x="4572000" y="359101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正方形/長方形 498"/>
          <p:cNvSpPr/>
          <p:nvPr/>
        </p:nvSpPr>
        <p:spPr>
          <a:xfrm>
            <a:off x="4842030" y="359101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正方形/長方形 499"/>
          <p:cNvSpPr/>
          <p:nvPr/>
        </p:nvSpPr>
        <p:spPr>
          <a:xfrm>
            <a:off x="5112060" y="359101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正方形/長方形 500"/>
          <p:cNvSpPr/>
          <p:nvPr/>
        </p:nvSpPr>
        <p:spPr>
          <a:xfrm>
            <a:off x="5382090" y="359101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正方形/長方形 501"/>
          <p:cNvSpPr/>
          <p:nvPr/>
        </p:nvSpPr>
        <p:spPr>
          <a:xfrm rot="5400000">
            <a:off x="5112060" y="251089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正方形/長方形 502"/>
          <p:cNvSpPr/>
          <p:nvPr/>
        </p:nvSpPr>
        <p:spPr>
          <a:xfrm rot="5400000">
            <a:off x="5112060" y="332098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正方形/長方形 503"/>
          <p:cNvSpPr/>
          <p:nvPr/>
        </p:nvSpPr>
        <p:spPr>
          <a:xfrm rot="5400000">
            <a:off x="4842030" y="224086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正方形/長方形 504"/>
          <p:cNvSpPr/>
          <p:nvPr/>
        </p:nvSpPr>
        <p:spPr>
          <a:xfrm rot="5400000">
            <a:off x="4572000" y="197083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正方形/長方形 505"/>
          <p:cNvSpPr/>
          <p:nvPr/>
        </p:nvSpPr>
        <p:spPr>
          <a:xfrm rot="5400000">
            <a:off x="4301970" y="251089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正方形/長方形 506"/>
          <p:cNvSpPr/>
          <p:nvPr/>
        </p:nvSpPr>
        <p:spPr>
          <a:xfrm rot="5400000">
            <a:off x="4301970" y="305095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正方形/長方形 507"/>
          <p:cNvSpPr/>
          <p:nvPr/>
        </p:nvSpPr>
        <p:spPr>
          <a:xfrm rot="5400000">
            <a:off x="3761910" y="224086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正方形/長方形 508"/>
          <p:cNvSpPr/>
          <p:nvPr/>
        </p:nvSpPr>
        <p:spPr>
          <a:xfrm rot="5400000">
            <a:off x="3761910" y="305095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正方形/長方形 509"/>
          <p:cNvSpPr/>
          <p:nvPr/>
        </p:nvSpPr>
        <p:spPr>
          <a:xfrm rot="5400000">
            <a:off x="3491880" y="251089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正方形/長方形 510"/>
          <p:cNvSpPr/>
          <p:nvPr/>
        </p:nvSpPr>
        <p:spPr>
          <a:xfrm rot="5400000">
            <a:off x="4848217" y="2776617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正方形/長方形 511"/>
          <p:cNvSpPr/>
          <p:nvPr/>
        </p:nvSpPr>
        <p:spPr>
          <a:xfrm rot="5400000">
            <a:off x="3768097" y="359101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正方形/長方形 512"/>
          <p:cNvSpPr/>
          <p:nvPr/>
        </p:nvSpPr>
        <p:spPr>
          <a:xfrm rot="5400000">
            <a:off x="5382090" y="2227177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正方形/長方形 513"/>
          <p:cNvSpPr/>
          <p:nvPr/>
        </p:nvSpPr>
        <p:spPr>
          <a:xfrm rot="5400000">
            <a:off x="4590002" y="3320914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正方形/長方形 514"/>
          <p:cNvSpPr/>
          <p:nvPr/>
        </p:nvSpPr>
        <p:spPr>
          <a:xfrm rot="5400000">
            <a:off x="4038064" y="170080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正方形/長方形 515"/>
          <p:cNvSpPr/>
          <p:nvPr/>
        </p:nvSpPr>
        <p:spPr>
          <a:xfrm rot="5400000">
            <a:off x="4308818" y="2234744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正方形/長方形 516"/>
          <p:cNvSpPr/>
          <p:nvPr/>
        </p:nvSpPr>
        <p:spPr>
          <a:xfrm rot="5400000">
            <a:off x="4043746" y="2780928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正方形/長方形 517"/>
          <p:cNvSpPr/>
          <p:nvPr/>
        </p:nvSpPr>
        <p:spPr>
          <a:xfrm rot="5400000">
            <a:off x="4032088" y="3314646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正方形/長方形 518"/>
          <p:cNvSpPr/>
          <p:nvPr/>
        </p:nvSpPr>
        <p:spPr>
          <a:xfrm rot="5400000">
            <a:off x="5111986" y="1976594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正方形/長方形 519"/>
          <p:cNvSpPr/>
          <p:nvPr/>
        </p:nvSpPr>
        <p:spPr>
          <a:xfrm rot="5400000">
            <a:off x="3491880" y="1964935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正方形/長方形 520"/>
          <p:cNvSpPr/>
          <p:nvPr/>
        </p:nvSpPr>
        <p:spPr>
          <a:xfrm rot="5400000">
            <a:off x="4572000" y="2781002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正方形/長方形 521"/>
          <p:cNvSpPr/>
          <p:nvPr/>
        </p:nvSpPr>
        <p:spPr>
          <a:xfrm rot="5400000">
            <a:off x="5111987" y="3033754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正方形/長方形 522"/>
          <p:cNvSpPr/>
          <p:nvPr/>
        </p:nvSpPr>
        <p:spPr>
          <a:xfrm rot="5400000">
            <a:off x="4302842" y="3590944"/>
            <a:ext cx="270030" cy="270030"/>
          </a:xfrm>
          <a:prstGeom prst="rect">
            <a:avLst/>
          </a:prstGeom>
          <a:solidFill>
            <a:schemeClr val="tx1"/>
          </a:solidFill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4" name="Picture 2" descr="é¢é£ç»å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1628800"/>
            <a:ext cx="1677786" cy="226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5" name="正方形/長方形 524"/>
          <p:cNvSpPr/>
          <p:nvPr/>
        </p:nvSpPr>
        <p:spPr>
          <a:xfrm>
            <a:off x="6588224" y="170080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正方形/長方形 525"/>
          <p:cNvSpPr/>
          <p:nvPr/>
        </p:nvSpPr>
        <p:spPr>
          <a:xfrm>
            <a:off x="6858254" y="170080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正方形/長方形 526"/>
          <p:cNvSpPr/>
          <p:nvPr/>
        </p:nvSpPr>
        <p:spPr>
          <a:xfrm>
            <a:off x="7128284" y="170080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正方形/長方形 527"/>
          <p:cNvSpPr/>
          <p:nvPr/>
        </p:nvSpPr>
        <p:spPr>
          <a:xfrm>
            <a:off x="7398314" y="170080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正方形/長方形 528"/>
          <p:cNvSpPr/>
          <p:nvPr/>
        </p:nvSpPr>
        <p:spPr>
          <a:xfrm>
            <a:off x="7668344" y="170080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正方形/長方形 529"/>
          <p:cNvSpPr/>
          <p:nvPr/>
        </p:nvSpPr>
        <p:spPr>
          <a:xfrm>
            <a:off x="7938374" y="170080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正方形/長方形 530"/>
          <p:cNvSpPr/>
          <p:nvPr/>
        </p:nvSpPr>
        <p:spPr>
          <a:xfrm>
            <a:off x="8208404" y="170080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正方形/長方形 531"/>
          <p:cNvSpPr/>
          <p:nvPr/>
        </p:nvSpPr>
        <p:spPr>
          <a:xfrm>
            <a:off x="8478434" y="170080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正方形/長方形 532"/>
          <p:cNvSpPr/>
          <p:nvPr/>
        </p:nvSpPr>
        <p:spPr>
          <a:xfrm>
            <a:off x="6588224" y="197083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正方形/長方形 533"/>
          <p:cNvSpPr/>
          <p:nvPr/>
        </p:nvSpPr>
        <p:spPr>
          <a:xfrm>
            <a:off x="6858254" y="197083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正方形/長方形 534"/>
          <p:cNvSpPr/>
          <p:nvPr/>
        </p:nvSpPr>
        <p:spPr>
          <a:xfrm>
            <a:off x="7128284" y="197083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正方形/長方形 535"/>
          <p:cNvSpPr/>
          <p:nvPr/>
        </p:nvSpPr>
        <p:spPr>
          <a:xfrm>
            <a:off x="7668344" y="197083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正方形/長方形 536"/>
          <p:cNvSpPr/>
          <p:nvPr/>
        </p:nvSpPr>
        <p:spPr>
          <a:xfrm>
            <a:off x="7938374" y="197083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正方形/長方形 537"/>
          <p:cNvSpPr/>
          <p:nvPr/>
        </p:nvSpPr>
        <p:spPr>
          <a:xfrm>
            <a:off x="8478434" y="197083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正方形/長方形 538"/>
          <p:cNvSpPr/>
          <p:nvPr/>
        </p:nvSpPr>
        <p:spPr>
          <a:xfrm>
            <a:off x="6588224" y="224086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正方形/長方形 539"/>
          <p:cNvSpPr/>
          <p:nvPr/>
        </p:nvSpPr>
        <p:spPr>
          <a:xfrm>
            <a:off x="6858254" y="224086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正方形/長方形 540"/>
          <p:cNvSpPr/>
          <p:nvPr/>
        </p:nvSpPr>
        <p:spPr>
          <a:xfrm>
            <a:off x="7668344" y="224086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正方形/長方形 541"/>
          <p:cNvSpPr/>
          <p:nvPr/>
        </p:nvSpPr>
        <p:spPr>
          <a:xfrm>
            <a:off x="7938374" y="224086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正方形/長方形 542"/>
          <p:cNvSpPr/>
          <p:nvPr/>
        </p:nvSpPr>
        <p:spPr>
          <a:xfrm>
            <a:off x="8208404" y="224086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正方形/長方形 543"/>
          <p:cNvSpPr/>
          <p:nvPr/>
        </p:nvSpPr>
        <p:spPr>
          <a:xfrm>
            <a:off x="8478434" y="224086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正方形/長方形 544"/>
          <p:cNvSpPr/>
          <p:nvPr/>
        </p:nvSpPr>
        <p:spPr>
          <a:xfrm>
            <a:off x="6588224" y="251089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正方形/長方形 545"/>
          <p:cNvSpPr/>
          <p:nvPr/>
        </p:nvSpPr>
        <p:spPr>
          <a:xfrm>
            <a:off x="7128284" y="251089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正方形/長方形 546"/>
          <p:cNvSpPr/>
          <p:nvPr/>
        </p:nvSpPr>
        <p:spPr>
          <a:xfrm>
            <a:off x="7398314" y="251089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正方形/長方形 547"/>
          <p:cNvSpPr/>
          <p:nvPr/>
        </p:nvSpPr>
        <p:spPr>
          <a:xfrm>
            <a:off x="7668344" y="251089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正方形/長方形 548"/>
          <p:cNvSpPr/>
          <p:nvPr/>
        </p:nvSpPr>
        <p:spPr>
          <a:xfrm>
            <a:off x="7938374" y="251089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正方形/長方形 549"/>
          <p:cNvSpPr/>
          <p:nvPr/>
        </p:nvSpPr>
        <p:spPr>
          <a:xfrm>
            <a:off x="8208404" y="251089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正方形/長方形 550"/>
          <p:cNvSpPr/>
          <p:nvPr/>
        </p:nvSpPr>
        <p:spPr>
          <a:xfrm>
            <a:off x="8478434" y="251089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正方形/長方形 551"/>
          <p:cNvSpPr/>
          <p:nvPr/>
        </p:nvSpPr>
        <p:spPr>
          <a:xfrm>
            <a:off x="6588224" y="278092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正方形/長方形 552"/>
          <p:cNvSpPr/>
          <p:nvPr/>
        </p:nvSpPr>
        <p:spPr>
          <a:xfrm>
            <a:off x="6858254" y="278092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正方形/長方形 553"/>
          <p:cNvSpPr/>
          <p:nvPr/>
        </p:nvSpPr>
        <p:spPr>
          <a:xfrm>
            <a:off x="7128284" y="278092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5" name="正方形/長方形 554"/>
          <p:cNvSpPr/>
          <p:nvPr/>
        </p:nvSpPr>
        <p:spPr>
          <a:xfrm>
            <a:off x="7668344" y="278092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6" name="正方形/長方形 555"/>
          <p:cNvSpPr/>
          <p:nvPr/>
        </p:nvSpPr>
        <p:spPr>
          <a:xfrm>
            <a:off x="8208404" y="278092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7" name="正方形/長方形 556"/>
          <p:cNvSpPr/>
          <p:nvPr/>
        </p:nvSpPr>
        <p:spPr>
          <a:xfrm>
            <a:off x="8478434" y="278092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8" name="正方形/長方形 557"/>
          <p:cNvSpPr/>
          <p:nvPr/>
        </p:nvSpPr>
        <p:spPr>
          <a:xfrm>
            <a:off x="6588224" y="305095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9" name="正方形/長方形 558"/>
          <p:cNvSpPr/>
          <p:nvPr/>
        </p:nvSpPr>
        <p:spPr>
          <a:xfrm>
            <a:off x="6858254" y="305095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0" name="正方形/長方形 559"/>
          <p:cNvSpPr/>
          <p:nvPr/>
        </p:nvSpPr>
        <p:spPr>
          <a:xfrm>
            <a:off x="7128284" y="305095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1" name="正方形/長方形 560"/>
          <p:cNvSpPr/>
          <p:nvPr/>
        </p:nvSpPr>
        <p:spPr>
          <a:xfrm>
            <a:off x="7398314" y="305095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2" name="正方形/長方形 561"/>
          <p:cNvSpPr/>
          <p:nvPr/>
        </p:nvSpPr>
        <p:spPr>
          <a:xfrm>
            <a:off x="7668344" y="305095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" name="正方形/長方形 562"/>
          <p:cNvSpPr/>
          <p:nvPr/>
        </p:nvSpPr>
        <p:spPr>
          <a:xfrm>
            <a:off x="7938374" y="305095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4" name="正方形/長方形 563"/>
          <p:cNvSpPr/>
          <p:nvPr/>
        </p:nvSpPr>
        <p:spPr>
          <a:xfrm>
            <a:off x="8208404" y="305095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5" name="正方形/長方形 564"/>
          <p:cNvSpPr/>
          <p:nvPr/>
        </p:nvSpPr>
        <p:spPr>
          <a:xfrm>
            <a:off x="8478434" y="305095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6" name="正方形/長方形 565"/>
          <p:cNvSpPr/>
          <p:nvPr/>
        </p:nvSpPr>
        <p:spPr>
          <a:xfrm>
            <a:off x="6588224" y="332098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7" name="正方形/長方形 566"/>
          <p:cNvSpPr/>
          <p:nvPr/>
        </p:nvSpPr>
        <p:spPr>
          <a:xfrm>
            <a:off x="6858254" y="332098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8" name="正方形/長方形 567"/>
          <p:cNvSpPr/>
          <p:nvPr/>
        </p:nvSpPr>
        <p:spPr>
          <a:xfrm>
            <a:off x="7398314" y="332098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9" name="正方形/長方形 568"/>
          <p:cNvSpPr/>
          <p:nvPr/>
        </p:nvSpPr>
        <p:spPr>
          <a:xfrm>
            <a:off x="7668344" y="332098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0" name="正方形/長方形 569"/>
          <p:cNvSpPr/>
          <p:nvPr/>
        </p:nvSpPr>
        <p:spPr>
          <a:xfrm>
            <a:off x="8208404" y="332098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1" name="正方形/長方形 570"/>
          <p:cNvSpPr/>
          <p:nvPr/>
        </p:nvSpPr>
        <p:spPr>
          <a:xfrm>
            <a:off x="8478434" y="332098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2" name="正方形/長方形 571"/>
          <p:cNvSpPr/>
          <p:nvPr/>
        </p:nvSpPr>
        <p:spPr>
          <a:xfrm>
            <a:off x="6588224" y="359101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3" name="正方形/長方形 572"/>
          <p:cNvSpPr/>
          <p:nvPr/>
        </p:nvSpPr>
        <p:spPr>
          <a:xfrm>
            <a:off x="6858254" y="359101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4" name="正方形/長方形 573"/>
          <p:cNvSpPr/>
          <p:nvPr/>
        </p:nvSpPr>
        <p:spPr>
          <a:xfrm>
            <a:off x="7128284" y="359101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5" name="正方形/長方形 574"/>
          <p:cNvSpPr/>
          <p:nvPr/>
        </p:nvSpPr>
        <p:spPr>
          <a:xfrm>
            <a:off x="7668344" y="359101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6" name="正方形/長方形 575"/>
          <p:cNvSpPr/>
          <p:nvPr/>
        </p:nvSpPr>
        <p:spPr>
          <a:xfrm>
            <a:off x="7938374" y="359101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7" name="正方形/長方形 576"/>
          <p:cNvSpPr/>
          <p:nvPr/>
        </p:nvSpPr>
        <p:spPr>
          <a:xfrm>
            <a:off x="8208404" y="359101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正方形/長方形 577"/>
          <p:cNvSpPr/>
          <p:nvPr/>
        </p:nvSpPr>
        <p:spPr>
          <a:xfrm>
            <a:off x="8478434" y="3591018"/>
            <a:ext cx="270030" cy="270030"/>
          </a:xfrm>
          <a:prstGeom prst="rect">
            <a:avLst/>
          </a:prstGeom>
          <a:noFill/>
          <a:ln w="254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79" name="グループ化 578"/>
          <p:cNvGrpSpPr/>
          <p:nvPr/>
        </p:nvGrpSpPr>
        <p:grpSpPr>
          <a:xfrm rot="5400000">
            <a:off x="6588224" y="1700808"/>
            <a:ext cx="2160240" cy="2160240"/>
            <a:chOff x="6660232" y="1700808"/>
            <a:chExt cx="2160240" cy="2160240"/>
          </a:xfrm>
        </p:grpSpPr>
        <p:sp>
          <p:nvSpPr>
            <p:cNvPr id="580" name="正方形/長方形 579"/>
            <p:cNvSpPr/>
            <p:nvPr/>
          </p:nvSpPr>
          <p:spPr>
            <a:xfrm rot="5400000">
              <a:off x="8280412" y="2510898"/>
              <a:ext cx="270030" cy="27003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1" name="正方形/長方形 580"/>
            <p:cNvSpPr/>
            <p:nvPr/>
          </p:nvSpPr>
          <p:spPr>
            <a:xfrm rot="5400000">
              <a:off x="8280412" y="3320988"/>
              <a:ext cx="270030" cy="27003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2" name="正方形/長方形 581"/>
            <p:cNvSpPr/>
            <p:nvPr/>
          </p:nvSpPr>
          <p:spPr>
            <a:xfrm rot="5400000">
              <a:off x="8010382" y="2240868"/>
              <a:ext cx="270030" cy="27003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3" name="正方形/長方形 582"/>
            <p:cNvSpPr/>
            <p:nvPr/>
          </p:nvSpPr>
          <p:spPr>
            <a:xfrm rot="5400000">
              <a:off x="7740352" y="1970838"/>
              <a:ext cx="270030" cy="27003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4" name="正方形/長方形 583"/>
            <p:cNvSpPr/>
            <p:nvPr/>
          </p:nvSpPr>
          <p:spPr>
            <a:xfrm rot="5400000">
              <a:off x="7470322" y="2510898"/>
              <a:ext cx="270030" cy="27003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5" name="正方形/長方形 584"/>
            <p:cNvSpPr/>
            <p:nvPr/>
          </p:nvSpPr>
          <p:spPr>
            <a:xfrm rot="5400000">
              <a:off x="7470322" y="3050958"/>
              <a:ext cx="270030" cy="27003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6" name="正方形/長方形 585"/>
            <p:cNvSpPr/>
            <p:nvPr/>
          </p:nvSpPr>
          <p:spPr>
            <a:xfrm rot="5400000">
              <a:off x="6930262" y="2240868"/>
              <a:ext cx="270030" cy="27003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7" name="正方形/長方形 586"/>
            <p:cNvSpPr/>
            <p:nvPr/>
          </p:nvSpPr>
          <p:spPr>
            <a:xfrm rot="5400000">
              <a:off x="6930262" y="3050958"/>
              <a:ext cx="270030" cy="27003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8" name="正方形/長方形 587"/>
            <p:cNvSpPr/>
            <p:nvPr/>
          </p:nvSpPr>
          <p:spPr>
            <a:xfrm rot="5400000">
              <a:off x="6660232" y="2510898"/>
              <a:ext cx="270030" cy="27003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9" name="正方形/長方形 588"/>
            <p:cNvSpPr/>
            <p:nvPr/>
          </p:nvSpPr>
          <p:spPr>
            <a:xfrm rot="5400000">
              <a:off x="8016569" y="2776617"/>
              <a:ext cx="270030" cy="27003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0" name="正方形/長方形 589"/>
            <p:cNvSpPr/>
            <p:nvPr/>
          </p:nvSpPr>
          <p:spPr>
            <a:xfrm rot="5400000">
              <a:off x="6936449" y="3591018"/>
              <a:ext cx="270030" cy="27003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1" name="正方形/長方形 590"/>
            <p:cNvSpPr/>
            <p:nvPr/>
          </p:nvSpPr>
          <p:spPr>
            <a:xfrm rot="5400000">
              <a:off x="8550442" y="2227177"/>
              <a:ext cx="270030" cy="27003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2" name="正方形/長方形 591"/>
            <p:cNvSpPr/>
            <p:nvPr/>
          </p:nvSpPr>
          <p:spPr>
            <a:xfrm rot="5400000">
              <a:off x="7758354" y="3320914"/>
              <a:ext cx="270030" cy="27003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3" name="正方形/長方形 592"/>
            <p:cNvSpPr/>
            <p:nvPr/>
          </p:nvSpPr>
          <p:spPr>
            <a:xfrm rot="5400000">
              <a:off x="7206416" y="1700808"/>
              <a:ext cx="270030" cy="27003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4" name="正方形/長方形 593"/>
            <p:cNvSpPr/>
            <p:nvPr/>
          </p:nvSpPr>
          <p:spPr>
            <a:xfrm rot="5400000">
              <a:off x="7477170" y="2234744"/>
              <a:ext cx="270030" cy="27003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5" name="正方形/長方形 594"/>
            <p:cNvSpPr/>
            <p:nvPr/>
          </p:nvSpPr>
          <p:spPr>
            <a:xfrm rot="5400000">
              <a:off x="7212098" y="2780928"/>
              <a:ext cx="270030" cy="27003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6" name="正方形/長方形 595"/>
            <p:cNvSpPr/>
            <p:nvPr/>
          </p:nvSpPr>
          <p:spPr>
            <a:xfrm rot="5400000">
              <a:off x="7200440" y="3314646"/>
              <a:ext cx="270030" cy="27003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7" name="正方形/長方形 596"/>
            <p:cNvSpPr/>
            <p:nvPr/>
          </p:nvSpPr>
          <p:spPr>
            <a:xfrm rot="5400000">
              <a:off x="8280338" y="1976594"/>
              <a:ext cx="270030" cy="27003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8" name="正方形/長方形 597"/>
            <p:cNvSpPr/>
            <p:nvPr/>
          </p:nvSpPr>
          <p:spPr>
            <a:xfrm rot="5400000">
              <a:off x="6660232" y="1964935"/>
              <a:ext cx="270030" cy="27003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9" name="正方形/長方形 598"/>
            <p:cNvSpPr/>
            <p:nvPr/>
          </p:nvSpPr>
          <p:spPr>
            <a:xfrm rot="5400000">
              <a:off x="7740352" y="2781002"/>
              <a:ext cx="270030" cy="27003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0" name="正方形/長方形 599"/>
            <p:cNvSpPr/>
            <p:nvPr/>
          </p:nvSpPr>
          <p:spPr>
            <a:xfrm rot="5400000">
              <a:off x="8280339" y="3033754"/>
              <a:ext cx="270030" cy="27003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1" name="正方形/長方形 600"/>
            <p:cNvSpPr/>
            <p:nvPr/>
          </p:nvSpPr>
          <p:spPr>
            <a:xfrm rot="5400000">
              <a:off x="7471194" y="3590944"/>
              <a:ext cx="270030" cy="27003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02" name="タイトル 1"/>
          <p:cNvSpPr txBox="1">
            <a:spLocks/>
          </p:cNvSpPr>
          <p:nvPr/>
        </p:nvSpPr>
        <p:spPr bwMode="gray">
          <a:xfrm>
            <a:off x="30695" y="4347153"/>
            <a:ext cx="9077935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effect is to strengthen the "characteristics" of the learning data</a:t>
            </a:r>
          </a:p>
        </p:txBody>
      </p:sp>
    </p:spTree>
    <p:extLst>
      <p:ext uri="{BB962C8B-B14F-4D97-AF65-F5344CB8AC3E}">
        <p14:creationId xmlns:p14="http://schemas.microsoft.com/office/powerpoint/2010/main" val="34552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743753" y="3429000"/>
            <a:ext cx="3656514" cy="523220"/>
          </a:xfrm>
        </p:spPr>
        <p:txBody>
          <a:bodyPr/>
          <a:lstStyle/>
          <a:p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3. Neural Network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72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3918252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4.7 CNN Process(4)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063" y="883598"/>
            <a:ext cx="91086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large number of 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back-propagation</a:t>
            </a:r>
            <a:endParaRPr lang="en-US" altLang="ja-JP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5" name="正方形/長方形 234"/>
          <p:cNvSpPr/>
          <p:nvPr/>
        </p:nvSpPr>
        <p:spPr>
          <a:xfrm>
            <a:off x="13063" y="1412720"/>
            <a:ext cx="3104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C:convolutional layer</a:t>
            </a:r>
          </a:p>
        </p:txBody>
      </p:sp>
      <p:sp>
        <p:nvSpPr>
          <p:cNvPr id="236" name="正方形/長方形 235"/>
          <p:cNvSpPr/>
          <p:nvPr/>
        </p:nvSpPr>
        <p:spPr>
          <a:xfrm>
            <a:off x="3154807" y="1412720"/>
            <a:ext cx="2785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R: Activation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layer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7" name="正方形/長方形 236"/>
          <p:cNvSpPr/>
          <p:nvPr/>
        </p:nvSpPr>
        <p:spPr>
          <a:xfrm>
            <a:off x="5377555" y="1412720"/>
            <a:ext cx="37481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P: Pooling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layer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8" name="正方形/長方形 237"/>
          <p:cNvSpPr/>
          <p:nvPr/>
        </p:nvSpPr>
        <p:spPr>
          <a:xfrm>
            <a:off x="447227" y="1708434"/>
            <a:ext cx="43618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A: Affine conversion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layer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9" name="正方形/長方形 238"/>
          <p:cNvSpPr/>
          <p:nvPr/>
        </p:nvSpPr>
        <p:spPr>
          <a:xfrm>
            <a:off x="4880140" y="1691673"/>
            <a:ext cx="2842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S: </a:t>
            </a:r>
            <a:r>
              <a:rPr lang="en-US" altLang="ja-JP" sz="2000" b="1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Softmax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layer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0" name="正方形/長方形 239"/>
          <p:cNvSpPr/>
          <p:nvPr/>
        </p:nvSpPr>
        <p:spPr>
          <a:xfrm>
            <a:off x="1042925" y="2277911"/>
            <a:ext cx="355298" cy="1199165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1" name="正方形/長方形 240"/>
          <p:cNvSpPr/>
          <p:nvPr/>
        </p:nvSpPr>
        <p:spPr>
          <a:xfrm>
            <a:off x="1682461" y="2277911"/>
            <a:ext cx="355298" cy="1199165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2" name="正方形/長方形 241"/>
          <p:cNvSpPr/>
          <p:nvPr/>
        </p:nvSpPr>
        <p:spPr>
          <a:xfrm>
            <a:off x="2321996" y="2277911"/>
            <a:ext cx="355298" cy="1199165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3" name="正方形/長方形 242"/>
          <p:cNvSpPr/>
          <p:nvPr/>
        </p:nvSpPr>
        <p:spPr>
          <a:xfrm>
            <a:off x="5306497" y="2277911"/>
            <a:ext cx="355298" cy="1199165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4" name="正方形/長方形 243"/>
          <p:cNvSpPr/>
          <p:nvPr/>
        </p:nvSpPr>
        <p:spPr>
          <a:xfrm>
            <a:off x="5946033" y="2277911"/>
            <a:ext cx="355298" cy="1199165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5" name="正方形/長方形 244"/>
          <p:cNvSpPr/>
          <p:nvPr/>
        </p:nvSpPr>
        <p:spPr>
          <a:xfrm>
            <a:off x="6656628" y="2277911"/>
            <a:ext cx="355298" cy="1199165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6" name="正方形/長方形 245"/>
          <p:cNvSpPr/>
          <p:nvPr/>
        </p:nvSpPr>
        <p:spPr>
          <a:xfrm>
            <a:off x="7296164" y="2277911"/>
            <a:ext cx="355298" cy="1199165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47" name="直線矢印コネクタ 246"/>
          <p:cNvCxnSpPr/>
          <p:nvPr/>
        </p:nvCxnSpPr>
        <p:spPr>
          <a:xfrm flipH="1">
            <a:off x="7651461" y="2648469"/>
            <a:ext cx="533448" cy="227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線矢印コネクタ 247"/>
          <p:cNvCxnSpPr/>
          <p:nvPr/>
        </p:nvCxnSpPr>
        <p:spPr>
          <a:xfrm flipH="1">
            <a:off x="7651461" y="3126463"/>
            <a:ext cx="533448" cy="227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正方形/長方形 248"/>
          <p:cNvSpPr/>
          <p:nvPr/>
        </p:nvSpPr>
        <p:spPr>
          <a:xfrm>
            <a:off x="7912373" y="2533365"/>
            <a:ext cx="11719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hite dog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51" name="直線矢印コネクタ 250"/>
          <p:cNvCxnSpPr>
            <a:stCxn id="241" idx="1"/>
            <a:endCxn id="240" idx="3"/>
          </p:cNvCxnSpPr>
          <p:nvPr/>
        </p:nvCxnSpPr>
        <p:spPr>
          <a:xfrm flipH="1">
            <a:off x="1398223" y="2877493"/>
            <a:ext cx="28423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矢印コネクタ 251"/>
          <p:cNvCxnSpPr>
            <a:stCxn id="242" idx="1"/>
            <a:endCxn id="241" idx="3"/>
          </p:cNvCxnSpPr>
          <p:nvPr/>
        </p:nvCxnSpPr>
        <p:spPr>
          <a:xfrm flipH="1">
            <a:off x="2037758" y="2877493"/>
            <a:ext cx="28423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正方形/長方形 252"/>
          <p:cNvSpPr/>
          <p:nvPr/>
        </p:nvSpPr>
        <p:spPr>
          <a:xfrm>
            <a:off x="3174711" y="2277911"/>
            <a:ext cx="355298" cy="1199165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4" name="正方形/長方形 253"/>
          <p:cNvSpPr/>
          <p:nvPr/>
        </p:nvSpPr>
        <p:spPr>
          <a:xfrm>
            <a:off x="3814247" y="2277911"/>
            <a:ext cx="355298" cy="1199165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5" name="正方形/長方形 254"/>
          <p:cNvSpPr/>
          <p:nvPr/>
        </p:nvSpPr>
        <p:spPr>
          <a:xfrm>
            <a:off x="4453782" y="2277911"/>
            <a:ext cx="355298" cy="1199165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56" name="直線矢印コネクタ 255"/>
          <p:cNvCxnSpPr>
            <a:stCxn id="254" idx="1"/>
            <a:endCxn id="253" idx="3"/>
          </p:cNvCxnSpPr>
          <p:nvPr/>
        </p:nvCxnSpPr>
        <p:spPr>
          <a:xfrm flipH="1">
            <a:off x="3530009" y="2877493"/>
            <a:ext cx="28423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線矢印コネクタ 256"/>
          <p:cNvCxnSpPr>
            <a:stCxn id="255" idx="1"/>
            <a:endCxn id="254" idx="3"/>
          </p:cNvCxnSpPr>
          <p:nvPr/>
        </p:nvCxnSpPr>
        <p:spPr>
          <a:xfrm flipH="1">
            <a:off x="4169544" y="2877493"/>
            <a:ext cx="28423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矢印コネクタ 257"/>
          <p:cNvCxnSpPr>
            <a:stCxn id="253" idx="1"/>
            <a:endCxn id="242" idx="3"/>
          </p:cNvCxnSpPr>
          <p:nvPr/>
        </p:nvCxnSpPr>
        <p:spPr>
          <a:xfrm flipH="1">
            <a:off x="2677294" y="2877493"/>
            <a:ext cx="497417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矢印コネクタ 258"/>
          <p:cNvCxnSpPr>
            <a:stCxn id="243" idx="1"/>
            <a:endCxn id="255" idx="3"/>
          </p:cNvCxnSpPr>
          <p:nvPr/>
        </p:nvCxnSpPr>
        <p:spPr>
          <a:xfrm flipH="1">
            <a:off x="4809080" y="2877493"/>
            <a:ext cx="497417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矢印コネクタ 259"/>
          <p:cNvCxnSpPr>
            <a:stCxn id="244" idx="1"/>
            <a:endCxn id="243" idx="3"/>
          </p:cNvCxnSpPr>
          <p:nvPr/>
        </p:nvCxnSpPr>
        <p:spPr>
          <a:xfrm flipH="1">
            <a:off x="5661795" y="2877493"/>
            <a:ext cx="28423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矢印コネクタ 260"/>
          <p:cNvCxnSpPr>
            <a:stCxn id="246" idx="1"/>
            <a:endCxn id="245" idx="3"/>
          </p:cNvCxnSpPr>
          <p:nvPr/>
        </p:nvCxnSpPr>
        <p:spPr>
          <a:xfrm flipH="1">
            <a:off x="7011926" y="2877493"/>
            <a:ext cx="28423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矢印コネクタ 261"/>
          <p:cNvCxnSpPr>
            <a:stCxn id="245" idx="1"/>
            <a:endCxn id="244" idx="3"/>
          </p:cNvCxnSpPr>
          <p:nvPr/>
        </p:nvCxnSpPr>
        <p:spPr>
          <a:xfrm flipH="1">
            <a:off x="6301330" y="2877493"/>
            <a:ext cx="35529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線矢印コネクタ 262"/>
          <p:cNvCxnSpPr/>
          <p:nvPr/>
        </p:nvCxnSpPr>
        <p:spPr>
          <a:xfrm>
            <a:off x="1531905" y="2891014"/>
            <a:ext cx="0" cy="713443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線矢印コネクタ 263"/>
          <p:cNvCxnSpPr/>
          <p:nvPr/>
        </p:nvCxnSpPr>
        <p:spPr>
          <a:xfrm>
            <a:off x="3638708" y="2891014"/>
            <a:ext cx="0" cy="713443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正方形/長方形 264"/>
          <p:cNvSpPr/>
          <p:nvPr/>
        </p:nvSpPr>
        <p:spPr>
          <a:xfrm>
            <a:off x="1264371" y="3586395"/>
            <a:ext cx="548645" cy="358495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6" name="正方形/長方形 265"/>
          <p:cNvSpPr/>
          <p:nvPr/>
        </p:nvSpPr>
        <p:spPr>
          <a:xfrm>
            <a:off x="3387891" y="3578058"/>
            <a:ext cx="548645" cy="358495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67" name="グループ化 266"/>
          <p:cNvGrpSpPr/>
          <p:nvPr/>
        </p:nvGrpSpPr>
        <p:grpSpPr>
          <a:xfrm>
            <a:off x="13063" y="2237840"/>
            <a:ext cx="1029862" cy="1419119"/>
            <a:chOff x="-349629" y="2132856"/>
            <a:chExt cx="1393237" cy="2035317"/>
          </a:xfrm>
        </p:grpSpPr>
        <p:pic>
          <p:nvPicPr>
            <p:cNvPr id="268" name="図 2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49629" y="2132856"/>
              <a:ext cx="893554" cy="2035317"/>
            </a:xfrm>
            <a:prstGeom prst="rect">
              <a:avLst/>
            </a:prstGeom>
          </p:spPr>
        </p:pic>
        <p:cxnSp>
          <p:nvCxnSpPr>
            <p:cNvPr id="269" name="直線コネクタ 268"/>
            <p:cNvCxnSpPr/>
            <p:nvPr/>
          </p:nvCxnSpPr>
          <p:spPr>
            <a:xfrm>
              <a:off x="-1591" y="2927126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線コネクタ 269"/>
            <p:cNvCxnSpPr/>
            <p:nvPr/>
          </p:nvCxnSpPr>
          <p:spPr>
            <a:xfrm>
              <a:off x="81379" y="2827843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線コネクタ 270"/>
            <p:cNvCxnSpPr/>
            <p:nvPr/>
          </p:nvCxnSpPr>
          <p:spPr>
            <a:xfrm>
              <a:off x="180663" y="2728559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線コネクタ 271"/>
            <p:cNvCxnSpPr/>
            <p:nvPr/>
          </p:nvCxnSpPr>
          <p:spPr>
            <a:xfrm>
              <a:off x="250705" y="2629275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線コネクタ 272"/>
            <p:cNvCxnSpPr/>
            <p:nvPr/>
          </p:nvCxnSpPr>
          <p:spPr>
            <a:xfrm>
              <a:off x="320748" y="2529991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線コネクタ 273"/>
            <p:cNvCxnSpPr/>
            <p:nvPr/>
          </p:nvCxnSpPr>
          <p:spPr>
            <a:xfrm>
              <a:off x="390790" y="2430707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線コネクタ 274"/>
            <p:cNvCxnSpPr/>
            <p:nvPr/>
          </p:nvCxnSpPr>
          <p:spPr>
            <a:xfrm>
              <a:off x="460833" y="2331424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線コネクタ 275"/>
            <p:cNvCxnSpPr/>
            <p:nvPr/>
          </p:nvCxnSpPr>
          <p:spPr>
            <a:xfrm>
              <a:off x="530875" y="2232140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線コネクタ 276"/>
            <p:cNvCxnSpPr/>
            <p:nvPr/>
          </p:nvCxnSpPr>
          <p:spPr>
            <a:xfrm>
              <a:off x="-1591" y="3147625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線コネクタ 277"/>
            <p:cNvCxnSpPr/>
            <p:nvPr/>
          </p:nvCxnSpPr>
          <p:spPr>
            <a:xfrm>
              <a:off x="81379" y="3048342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線コネクタ 278"/>
            <p:cNvCxnSpPr/>
            <p:nvPr/>
          </p:nvCxnSpPr>
          <p:spPr>
            <a:xfrm>
              <a:off x="180663" y="2949058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直線コネクタ 279"/>
            <p:cNvCxnSpPr/>
            <p:nvPr/>
          </p:nvCxnSpPr>
          <p:spPr>
            <a:xfrm>
              <a:off x="250705" y="2849774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直線コネクタ 280"/>
            <p:cNvCxnSpPr/>
            <p:nvPr/>
          </p:nvCxnSpPr>
          <p:spPr>
            <a:xfrm>
              <a:off x="320748" y="2750490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線コネクタ 281"/>
            <p:cNvCxnSpPr/>
            <p:nvPr/>
          </p:nvCxnSpPr>
          <p:spPr>
            <a:xfrm>
              <a:off x="390790" y="2651206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線コネクタ 282"/>
            <p:cNvCxnSpPr/>
            <p:nvPr/>
          </p:nvCxnSpPr>
          <p:spPr>
            <a:xfrm>
              <a:off x="460833" y="2551923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線コネクタ 283"/>
            <p:cNvCxnSpPr/>
            <p:nvPr/>
          </p:nvCxnSpPr>
          <p:spPr>
            <a:xfrm>
              <a:off x="530875" y="2452639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線コネクタ 284"/>
            <p:cNvCxnSpPr/>
            <p:nvPr/>
          </p:nvCxnSpPr>
          <p:spPr>
            <a:xfrm>
              <a:off x="-1591" y="3363649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線コネクタ 285"/>
            <p:cNvCxnSpPr/>
            <p:nvPr/>
          </p:nvCxnSpPr>
          <p:spPr>
            <a:xfrm>
              <a:off x="81379" y="3264366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線コネクタ 286"/>
            <p:cNvCxnSpPr/>
            <p:nvPr/>
          </p:nvCxnSpPr>
          <p:spPr>
            <a:xfrm>
              <a:off x="180663" y="3165082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線コネクタ 287"/>
            <p:cNvCxnSpPr/>
            <p:nvPr/>
          </p:nvCxnSpPr>
          <p:spPr>
            <a:xfrm>
              <a:off x="250705" y="3065798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線コネクタ 288"/>
            <p:cNvCxnSpPr/>
            <p:nvPr/>
          </p:nvCxnSpPr>
          <p:spPr>
            <a:xfrm>
              <a:off x="320748" y="2966514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線コネクタ 289"/>
            <p:cNvCxnSpPr/>
            <p:nvPr/>
          </p:nvCxnSpPr>
          <p:spPr>
            <a:xfrm>
              <a:off x="390790" y="2867230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線コネクタ 290"/>
            <p:cNvCxnSpPr/>
            <p:nvPr/>
          </p:nvCxnSpPr>
          <p:spPr>
            <a:xfrm>
              <a:off x="460833" y="2767947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線コネクタ 291"/>
            <p:cNvCxnSpPr/>
            <p:nvPr/>
          </p:nvCxnSpPr>
          <p:spPr>
            <a:xfrm>
              <a:off x="530875" y="2668663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線コネクタ 292"/>
            <p:cNvCxnSpPr/>
            <p:nvPr/>
          </p:nvCxnSpPr>
          <p:spPr>
            <a:xfrm>
              <a:off x="-1591" y="3579673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線コネクタ 293"/>
            <p:cNvCxnSpPr/>
            <p:nvPr/>
          </p:nvCxnSpPr>
          <p:spPr>
            <a:xfrm>
              <a:off x="81379" y="3480390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線コネクタ 294"/>
            <p:cNvCxnSpPr/>
            <p:nvPr/>
          </p:nvCxnSpPr>
          <p:spPr>
            <a:xfrm>
              <a:off x="180663" y="3381106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線コネクタ 295"/>
            <p:cNvCxnSpPr/>
            <p:nvPr/>
          </p:nvCxnSpPr>
          <p:spPr>
            <a:xfrm>
              <a:off x="250705" y="3281822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線コネクタ 296"/>
            <p:cNvCxnSpPr/>
            <p:nvPr/>
          </p:nvCxnSpPr>
          <p:spPr>
            <a:xfrm>
              <a:off x="320748" y="3182538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線コネクタ 297"/>
            <p:cNvCxnSpPr/>
            <p:nvPr/>
          </p:nvCxnSpPr>
          <p:spPr>
            <a:xfrm>
              <a:off x="390790" y="3083254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線コネクタ 298"/>
            <p:cNvCxnSpPr/>
            <p:nvPr/>
          </p:nvCxnSpPr>
          <p:spPr>
            <a:xfrm>
              <a:off x="460833" y="2983971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線コネクタ 299"/>
            <p:cNvCxnSpPr/>
            <p:nvPr/>
          </p:nvCxnSpPr>
          <p:spPr>
            <a:xfrm>
              <a:off x="530875" y="2884687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線コネクタ 300"/>
            <p:cNvCxnSpPr/>
            <p:nvPr/>
          </p:nvCxnSpPr>
          <p:spPr>
            <a:xfrm>
              <a:off x="-1591" y="3795697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線コネクタ 301"/>
            <p:cNvCxnSpPr/>
            <p:nvPr/>
          </p:nvCxnSpPr>
          <p:spPr>
            <a:xfrm>
              <a:off x="81379" y="3696414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線コネクタ 302"/>
            <p:cNvCxnSpPr/>
            <p:nvPr/>
          </p:nvCxnSpPr>
          <p:spPr>
            <a:xfrm>
              <a:off x="180663" y="3597130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線コネクタ 303"/>
            <p:cNvCxnSpPr/>
            <p:nvPr/>
          </p:nvCxnSpPr>
          <p:spPr>
            <a:xfrm>
              <a:off x="250705" y="3497846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線コネクタ 304"/>
            <p:cNvCxnSpPr/>
            <p:nvPr/>
          </p:nvCxnSpPr>
          <p:spPr>
            <a:xfrm>
              <a:off x="320748" y="3398562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線コネクタ 305"/>
            <p:cNvCxnSpPr/>
            <p:nvPr/>
          </p:nvCxnSpPr>
          <p:spPr>
            <a:xfrm>
              <a:off x="390790" y="3299278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線コネクタ 306"/>
            <p:cNvCxnSpPr/>
            <p:nvPr/>
          </p:nvCxnSpPr>
          <p:spPr>
            <a:xfrm>
              <a:off x="460833" y="3199995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線コネクタ 307"/>
            <p:cNvCxnSpPr/>
            <p:nvPr/>
          </p:nvCxnSpPr>
          <p:spPr>
            <a:xfrm>
              <a:off x="530875" y="3100711"/>
              <a:ext cx="512733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9" name="正方形/長方形 308"/>
          <p:cNvSpPr/>
          <p:nvPr/>
        </p:nvSpPr>
        <p:spPr>
          <a:xfrm>
            <a:off x="1042925" y="4537242"/>
            <a:ext cx="355298" cy="1199165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0" name="正方形/長方形 309"/>
          <p:cNvSpPr/>
          <p:nvPr/>
        </p:nvSpPr>
        <p:spPr>
          <a:xfrm>
            <a:off x="1682461" y="4537242"/>
            <a:ext cx="355298" cy="1199165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1" name="正方形/長方形 310"/>
          <p:cNvSpPr/>
          <p:nvPr/>
        </p:nvSpPr>
        <p:spPr>
          <a:xfrm>
            <a:off x="2321996" y="4537242"/>
            <a:ext cx="355298" cy="1199165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2" name="正方形/長方形 311"/>
          <p:cNvSpPr/>
          <p:nvPr/>
        </p:nvSpPr>
        <p:spPr>
          <a:xfrm>
            <a:off x="5306497" y="4537242"/>
            <a:ext cx="355298" cy="1199165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3" name="正方形/長方形 312"/>
          <p:cNvSpPr/>
          <p:nvPr/>
        </p:nvSpPr>
        <p:spPr>
          <a:xfrm>
            <a:off x="5946033" y="4537242"/>
            <a:ext cx="355298" cy="1199165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4" name="正方形/長方形 313"/>
          <p:cNvSpPr/>
          <p:nvPr/>
        </p:nvSpPr>
        <p:spPr>
          <a:xfrm>
            <a:off x="6656628" y="4537242"/>
            <a:ext cx="355298" cy="1199165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5" name="正方形/長方形 314"/>
          <p:cNvSpPr/>
          <p:nvPr/>
        </p:nvSpPr>
        <p:spPr>
          <a:xfrm>
            <a:off x="7296164" y="4537242"/>
            <a:ext cx="355298" cy="1199165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16" name="直線矢印コネクタ 315"/>
          <p:cNvCxnSpPr/>
          <p:nvPr/>
        </p:nvCxnSpPr>
        <p:spPr>
          <a:xfrm flipH="1">
            <a:off x="7651461" y="4907800"/>
            <a:ext cx="533448" cy="2277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直線矢印コネクタ 316"/>
          <p:cNvCxnSpPr/>
          <p:nvPr/>
        </p:nvCxnSpPr>
        <p:spPr>
          <a:xfrm flipH="1">
            <a:off x="7651461" y="5385795"/>
            <a:ext cx="533448" cy="2277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正方形/長方形 317"/>
          <p:cNvSpPr/>
          <p:nvPr/>
        </p:nvSpPr>
        <p:spPr>
          <a:xfrm>
            <a:off x="8006759" y="4841248"/>
            <a:ext cx="994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Black</a:t>
            </a:r>
          </a:p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Cat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20" name="直線矢印コネクタ 319"/>
          <p:cNvCxnSpPr>
            <a:stCxn id="310" idx="1"/>
            <a:endCxn id="309" idx="3"/>
          </p:cNvCxnSpPr>
          <p:nvPr/>
        </p:nvCxnSpPr>
        <p:spPr>
          <a:xfrm flipH="1">
            <a:off x="1398223" y="5136824"/>
            <a:ext cx="28423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線矢印コネクタ 320"/>
          <p:cNvCxnSpPr>
            <a:stCxn id="311" idx="1"/>
            <a:endCxn id="310" idx="3"/>
          </p:cNvCxnSpPr>
          <p:nvPr/>
        </p:nvCxnSpPr>
        <p:spPr>
          <a:xfrm flipH="1">
            <a:off x="2037758" y="5136824"/>
            <a:ext cx="28423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正方形/長方形 321"/>
          <p:cNvSpPr/>
          <p:nvPr/>
        </p:nvSpPr>
        <p:spPr>
          <a:xfrm>
            <a:off x="3174711" y="4537242"/>
            <a:ext cx="355298" cy="1199165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3" name="正方形/長方形 322"/>
          <p:cNvSpPr/>
          <p:nvPr/>
        </p:nvSpPr>
        <p:spPr>
          <a:xfrm>
            <a:off x="3814247" y="4537242"/>
            <a:ext cx="355298" cy="1199165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4" name="正方形/長方形 323"/>
          <p:cNvSpPr/>
          <p:nvPr/>
        </p:nvSpPr>
        <p:spPr>
          <a:xfrm>
            <a:off x="4453782" y="4537242"/>
            <a:ext cx="355298" cy="1199165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25" name="直線矢印コネクタ 324"/>
          <p:cNvCxnSpPr>
            <a:stCxn id="323" idx="1"/>
            <a:endCxn id="322" idx="3"/>
          </p:cNvCxnSpPr>
          <p:nvPr/>
        </p:nvCxnSpPr>
        <p:spPr>
          <a:xfrm flipH="1">
            <a:off x="3530009" y="5136824"/>
            <a:ext cx="28423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直線矢印コネクタ 325"/>
          <p:cNvCxnSpPr>
            <a:stCxn id="324" idx="1"/>
            <a:endCxn id="323" idx="3"/>
          </p:cNvCxnSpPr>
          <p:nvPr/>
        </p:nvCxnSpPr>
        <p:spPr>
          <a:xfrm flipH="1">
            <a:off x="4169544" y="5136824"/>
            <a:ext cx="28423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線矢印コネクタ 326"/>
          <p:cNvCxnSpPr>
            <a:stCxn id="322" idx="1"/>
            <a:endCxn id="311" idx="3"/>
          </p:cNvCxnSpPr>
          <p:nvPr/>
        </p:nvCxnSpPr>
        <p:spPr>
          <a:xfrm flipH="1">
            <a:off x="2677294" y="5136824"/>
            <a:ext cx="497417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直線矢印コネクタ 327"/>
          <p:cNvCxnSpPr>
            <a:stCxn id="312" idx="1"/>
            <a:endCxn id="324" idx="3"/>
          </p:cNvCxnSpPr>
          <p:nvPr/>
        </p:nvCxnSpPr>
        <p:spPr>
          <a:xfrm flipH="1">
            <a:off x="4809080" y="5136824"/>
            <a:ext cx="497417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直線矢印コネクタ 328"/>
          <p:cNvCxnSpPr>
            <a:stCxn id="313" idx="1"/>
            <a:endCxn id="312" idx="3"/>
          </p:cNvCxnSpPr>
          <p:nvPr/>
        </p:nvCxnSpPr>
        <p:spPr>
          <a:xfrm flipH="1">
            <a:off x="5661795" y="5136824"/>
            <a:ext cx="28423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線矢印コネクタ 329"/>
          <p:cNvCxnSpPr>
            <a:stCxn id="315" idx="1"/>
            <a:endCxn id="314" idx="3"/>
          </p:cNvCxnSpPr>
          <p:nvPr/>
        </p:nvCxnSpPr>
        <p:spPr>
          <a:xfrm flipH="1">
            <a:off x="7011926" y="5136824"/>
            <a:ext cx="28423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線矢印コネクタ 330"/>
          <p:cNvCxnSpPr>
            <a:stCxn id="314" idx="1"/>
            <a:endCxn id="313" idx="3"/>
          </p:cNvCxnSpPr>
          <p:nvPr/>
        </p:nvCxnSpPr>
        <p:spPr>
          <a:xfrm flipH="1">
            <a:off x="6301330" y="5136824"/>
            <a:ext cx="35529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直線矢印コネクタ 331"/>
          <p:cNvCxnSpPr/>
          <p:nvPr/>
        </p:nvCxnSpPr>
        <p:spPr>
          <a:xfrm>
            <a:off x="1531905" y="5150345"/>
            <a:ext cx="0" cy="713443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直線矢印コネクタ 332"/>
          <p:cNvCxnSpPr/>
          <p:nvPr/>
        </p:nvCxnSpPr>
        <p:spPr>
          <a:xfrm>
            <a:off x="3638708" y="5150345"/>
            <a:ext cx="0" cy="713443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4" name="図 3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" y="4497171"/>
            <a:ext cx="660503" cy="1419119"/>
          </a:xfrm>
          <a:prstGeom prst="rect">
            <a:avLst/>
          </a:prstGeom>
        </p:spPr>
      </p:pic>
      <p:cxnSp>
        <p:nvCxnSpPr>
          <p:cNvPr id="335" name="直線コネクタ 334"/>
          <p:cNvCxnSpPr/>
          <p:nvPr/>
        </p:nvCxnSpPr>
        <p:spPr>
          <a:xfrm>
            <a:off x="270328" y="5050974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線コネクタ 335"/>
          <p:cNvCxnSpPr/>
          <p:nvPr/>
        </p:nvCxnSpPr>
        <p:spPr>
          <a:xfrm>
            <a:off x="331659" y="4981749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直線コネクタ 336"/>
          <p:cNvCxnSpPr/>
          <p:nvPr/>
        </p:nvCxnSpPr>
        <p:spPr>
          <a:xfrm>
            <a:off x="405048" y="4912524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直線コネクタ 337"/>
          <p:cNvCxnSpPr/>
          <p:nvPr/>
        </p:nvCxnSpPr>
        <p:spPr>
          <a:xfrm>
            <a:off x="456822" y="4843298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直線コネクタ 338"/>
          <p:cNvCxnSpPr/>
          <p:nvPr/>
        </p:nvCxnSpPr>
        <p:spPr>
          <a:xfrm>
            <a:off x="508597" y="4774073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線コネクタ 339"/>
          <p:cNvCxnSpPr/>
          <p:nvPr/>
        </p:nvCxnSpPr>
        <p:spPr>
          <a:xfrm>
            <a:off x="560371" y="4704847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直線コネクタ 340"/>
          <p:cNvCxnSpPr/>
          <p:nvPr/>
        </p:nvCxnSpPr>
        <p:spPr>
          <a:xfrm>
            <a:off x="612146" y="4635622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直線コネクタ 341"/>
          <p:cNvCxnSpPr/>
          <p:nvPr/>
        </p:nvCxnSpPr>
        <p:spPr>
          <a:xfrm>
            <a:off x="663920" y="4566397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直線コネクタ 342"/>
          <p:cNvCxnSpPr/>
          <p:nvPr/>
        </p:nvCxnSpPr>
        <p:spPr>
          <a:xfrm>
            <a:off x="270328" y="5204716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直線コネクタ 343"/>
          <p:cNvCxnSpPr/>
          <p:nvPr/>
        </p:nvCxnSpPr>
        <p:spPr>
          <a:xfrm>
            <a:off x="331659" y="5135491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直線コネクタ 344"/>
          <p:cNvCxnSpPr/>
          <p:nvPr/>
        </p:nvCxnSpPr>
        <p:spPr>
          <a:xfrm>
            <a:off x="405048" y="5066266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直線コネクタ 345"/>
          <p:cNvCxnSpPr/>
          <p:nvPr/>
        </p:nvCxnSpPr>
        <p:spPr>
          <a:xfrm>
            <a:off x="456822" y="4997040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直線コネクタ 346"/>
          <p:cNvCxnSpPr/>
          <p:nvPr/>
        </p:nvCxnSpPr>
        <p:spPr>
          <a:xfrm>
            <a:off x="508597" y="4927815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直線コネクタ 347"/>
          <p:cNvCxnSpPr/>
          <p:nvPr/>
        </p:nvCxnSpPr>
        <p:spPr>
          <a:xfrm>
            <a:off x="560371" y="4858589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直線コネクタ 348"/>
          <p:cNvCxnSpPr/>
          <p:nvPr/>
        </p:nvCxnSpPr>
        <p:spPr>
          <a:xfrm>
            <a:off x="612146" y="4789365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直線コネクタ 349"/>
          <p:cNvCxnSpPr/>
          <p:nvPr/>
        </p:nvCxnSpPr>
        <p:spPr>
          <a:xfrm>
            <a:off x="663920" y="4720139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直線コネクタ 350"/>
          <p:cNvCxnSpPr/>
          <p:nvPr/>
        </p:nvCxnSpPr>
        <p:spPr>
          <a:xfrm>
            <a:off x="270328" y="5355338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直線コネクタ 351"/>
          <p:cNvCxnSpPr/>
          <p:nvPr/>
        </p:nvCxnSpPr>
        <p:spPr>
          <a:xfrm>
            <a:off x="331659" y="5286113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直線コネクタ 352"/>
          <p:cNvCxnSpPr/>
          <p:nvPr/>
        </p:nvCxnSpPr>
        <p:spPr>
          <a:xfrm>
            <a:off x="405048" y="5216888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直線コネクタ 353"/>
          <p:cNvCxnSpPr/>
          <p:nvPr/>
        </p:nvCxnSpPr>
        <p:spPr>
          <a:xfrm>
            <a:off x="456822" y="5147662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直線コネクタ 354"/>
          <p:cNvCxnSpPr/>
          <p:nvPr/>
        </p:nvCxnSpPr>
        <p:spPr>
          <a:xfrm>
            <a:off x="508597" y="5078437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直線コネクタ 355"/>
          <p:cNvCxnSpPr/>
          <p:nvPr/>
        </p:nvCxnSpPr>
        <p:spPr>
          <a:xfrm>
            <a:off x="560371" y="5009212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直線コネクタ 356"/>
          <p:cNvCxnSpPr/>
          <p:nvPr/>
        </p:nvCxnSpPr>
        <p:spPr>
          <a:xfrm>
            <a:off x="612146" y="4939987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直線コネクタ 357"/>
          <p:cNvCxnSpPr/>
          <p:nvPr/>
        </p:nvCxnSpPr>
        <p:spPr>
          <a:xfrm>
            <a:off x="663920" y="4870761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直線コネクタ 358"/>
          <p:cNvCxnSpPr/>
          <p:nvPr/>
        </p:nvCxnSpPr>
        <p:spPr>
          <a:xfrm>
            <a:off x="270328" y="5505960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直線コネクタ 359"/>
          <p:cNvCxnSpPr/>
          <p:nvPr/>
        </p:nvCxnSpPr>
        <p:spPr>
          <a:xfrm>
            <a:off x="331659" y="5436735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直線コネクタ 360"/>
          <p:cNvCxnSpPr/>
          <p:nvPr/>
        </p:nvCxnSpPr>
        <p:spPr>
          <a:xfrm>
            <a:off x="405048" y="5367510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直線コネクタ 361"/>
          <p:cNvCxnSpPr/>
          <p:nvPr/>
        </p:nvCxnSpPr>
        <p:spPr>
          <a:xfrm>
            <a:off x="456822" y="5298285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直線コネクタ 362"/>
          <p:cNvCxnSpPr/>
          <p:nvPr/>
        </p:nvCxnSpPr>
        <p:spPr>
          <a:xfrm>
            <a:off x="508597" y="5229059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直線コネクタ 363"/>
          <p:cNvCxnSpPr/>
          <p:nvPr/>
        </p:nvCxnSpPr>
        <p:spPr>
          <a:xfrm>
            <a:off x="560371" y="5159834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直線コネクタ 364"/>
          <p:cNvCxnSpPr/>
          <p:nvPr/>
        </p:nvCxnSpPr>
        <p:spPr>
          <a:xfrm>
            <a:off x="612146" y="5090609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直線コネクタ 365"/>
          <p:cNvCxnSpPr/>
          <p:nvPr/>
        </p:nvCxnSpPr>
        <p:spPr>
          <a:xfrm>
            <a:off x="663920" y="5021383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線コネクタ 366"/>
          <p:cNvCxnSpPr/>
          <p:nvPr/>
        </p:nvCxnSpPr>
        <p:spPr>
          <a:xfrm>
            <a:off x="270328" y="5656582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直線コネクタ 367"/>
          <p:cNvCxnSpPr/>
          <p:nvPr/>
        </p:nvCxnSpPr>
        <p:spPr>
          <a:xfrm>
            <a:off x="331659" y="5587358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直線コネクタ 368"/>
          <p:cNvCxnSpPr/>
          <p:nvPr/>
        </p:nvCxnSpPr>
        <p:spPr>
          <a:xfrm>
            <a:off x="405048" y="5518132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直線コネクタ 369"/>
          <p:cNvCxnSpPr/>
          <p:nvPr/>
        </p:nvCxnSpPr>
        <p:spPr>
          <a:xfrm>
            <a:off x="456822" y="5448907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直線コネクタ 601"/>
          <p:cNvCxnSpPr/>
          <p:nvPr/>
        </p:nvCxnSpPr>
        <p:spPr>
          <a:xfrm>
            <a:off x="508597" y="5379681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直線コネクタ 602"/>
          <p:cNvCxnSpPr/>
          <p:nvPr/>
        </p:nvCxnSpPr>
        <p:spPr>
          <a:xfrm>
            <a:off x="560371" y="5310456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直線コネクタ 603"/>
          <p:cNvCxnSpPr/>
          <p:nvPr/>
        </p:nvCxnSpPr>
        <p:spPr>
          <a:xfrm>
            <a:off x="612146" y="5241231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直線コネクタ 604"/>
          <p:cNvCxnSpPr/>
          <p:nvPr/>
        </p:nvCxnSpPr>
        <p:spPr>
          <a:xfrm>
            <a:off x="663920" y="5172005"/>
            <a:ext cx="379005" cy="0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6" name="右矢印 605"/>
          <p:cNvSpPr/>
          <p:nvPr/>
        </p:nvSpPr>
        <p:spPr>
          <a:xfrm flipH="1">
            <a:off x="616568" y="4798416"/>
            <a:ext cx="7177013" cy="652696"/>
          </a:xfrm>
          <a:prstGeom prst="rightArrow">
            <a:avLst/>
          </a:prstGeom>
          <a:solidFill>
            <a:srgbClr val="FF0000">
              <a:alpha val="33000"/>
            </a:srgbClr>
          </a:solidFill>
          <a:ln w="63500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607" name="正方形/長方形 606"/>
          <p:cNvSpPr/>
          <p:nvPr/>
        </p:nvSpPr>
        <p:spPr>
          <a:xfrm>
            <a:off x="1264371" y="5861108"/>
            <a:ext cx="548645" cy="358495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08" name="正方形/長方形 607"/>
          <p:cNvSpPr/>
          <p:nvPr/>
        </p:nvSpPr>
        <p:spPr>
          <a:xfrm>
            <a:off x="3387891" y="5852770"/>
            <a:ext cx="548645" cy="358495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09" name="曲折矢印 608"/>
          <p:cNvSpPr/>
          <p:nvPr/>
        </p:nvSpPr>
        <p:spPr>
          <a:xfrm rot="5400000" flipV="1">
            <a:off x="3525850" y="5147351"/>
            <a:ext cx="825501" cy="1101423"/>
          </a:xfrm>
          <a:prstGeom prst="bentArrow">
            <a:avLst/>
          </a:prstGeom>
          <a:solidFill>
            <a:srgbClr val="FF0000">
              <a:alpha val="34000"/>
            </a:srgbClr>
          </a:solidFill>
          <a:ln w="63500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610" name="曲折矢印 609"/>
          <p:cNvSpPr/>
          <p:nvPr/>
        </p:nvSpPr>
        <p:spPr>
          <a:xfrm rot="5400000" flipV="1">
            <a:off x="1352752" y="5147351"/>
            <a:ext cx="825501" cy="1101423"/>
          </a:xfrm>
          <a:prstGeom prst="bentArrow">
            <a:avLst/>
          </a:prstGeom>
          <a:solidFill>
            <a:srgbClr val="FF0000">
              <a:alpha val="34000"/>
            </a:srgbClr>
          </a:solidFill>
          <a:ln w="63500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611" name="正方形/長方形 610"/>
          <p:cNvSpPr/>
          <p:nvPr/>
        </p:nvSpPr>
        <p:spPr>
          <a:xfrm>
            <a:off x="2179877" y="3861060"/>
            <a:ext cx="4476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(A) Forward 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propagation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12" name="正方形/長方形 611"/>
          <p:cNvSpPr/>
          <p:nvPr/>
        </p:nvSpPr>
        <p:spPr>
          <a:xfrm>
            <a:off x="2179877" y="6304636"/>
            <a:ext cx="4476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(B) Back propagation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13" name="角丸四角形 612"/>
          <p:cNvSpPr/>
          <p:nvPr/>
        </p:nvSpPr>
        <p:spPr>
          <a:xfrm>
            <a:off x="2961532" y="4396757"/>
            <a:ext cx="2131786" cy="1907880"/>
          </a:xfrm>
          <a:prstGeom prst="roundRect">
            <a:avLst>
              <a:gd name="adj" fmla="val 5510"/>
            </a:avLst>
          </a:prstGeom>
          <a:noFill/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614" name="正方形/長方形 613"/>
          <p:cNvSpPr/>
          <p:nvPr/>
        </p:nvSpPr>
        <p:spPr>
          <a:xfrm>
            <a:off x="4311663" y="3572213"/>
            <a:ext cx="1705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F:Filter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15" name="円/楕円 63"/>
          <p:cNvSpPr/>
          <p:nvPr/>
        </p:nvSpPr>
        <p:spPr>
          <a:xfrm>
            <a:off x="7935700" y="2388462"/>
            <a:ext cx="1100921" cy="1004147"/>
          </a:xfrm>
          <a:prstGeom prst="ellipse">
            <a:avLst/>
          </a:prstGeom>
          <a:noFill/>
          <a:ln w="635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rgbClr val="FF0000"/>
              </a:solidFill>
            </a:endParaRPr>
          </a:p>
        </p:txBody>
      </p:sp>
      <p:sp>
        <p:nvSpPr>
          <p:cNvPr id="616" name="円/楕円 273"/>
          <p:cNvSpPr/>
          <p:nvPr/>
        </p:nvSpPr>
        <p:spPr>
          <a:xfrm>
            <a:off x="7935700" y="4647794"/>
            <a:ext cx="1100921" cy="1004147"/>
          </a:xfrm>
          <a:prstGeom prst="ellipse">
            <a:avLst/>
          </a:prstGeom>
          <a:noFill/>
          <a:ln w="63500">
            <a:solidFill>
              <a:srgbClr val="3333F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rgbClr val="FF0000"/>
              </a:solidFill>
            </a:endParaRPr>
          </a:p>
        </p:txBody>
      </p:sp>
      <p:cxnSp>
        <p:nvCxnSpPr>
          <p:cNvPr id="617" name="直線矢印コネクタ 616"/>
          <p:cNvCxnSpPr>
            <a:stCxn id="616" idx="0"/>
            <a:endCxn id="615" idx="4"/>
          </p:cNvCxnSpPr>
          <p:nvPr/>
        </p:nvCxnSpPr>
        <p:spPr>
          <a:xfrm flipV="1">
            <a:off x="8486160" y="3392610"/>
            <a:ext cx="0" cy="1255184"/>
          </a:xfrm>
          <a:prstGeom prst="straightConnector1">
            <a:avLst/>
          </a:prstGeom>
          <a:ln w="635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" name="正方形/長方形 617"/>
          <p:cNvSpPr/>
          <p:nvPr/>
        </p:nvSpPr>
        <p:spPr>
          <a:xfrm rot="16200000">
            <a:off x="8116412" y="3733015"/>
            <a:ext cx="1570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correction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95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91" y="2132820"/>
            <a:ext cx="8851419" cy="3688091"/>
          </a:xfrm>
          <a:prstGeom prst="rect">
            <a:avLst/>
          </a:prstGeom>
        </p:spPr>
      </p:pic>
      <p:sp>
        <p:nvSpPr>
          <p:cNvPr id="158" name="正方形/長方形 157"/>
          <p:cNvSpPr/>
          <p:nvPr/>
        </p:nvSpPr>
        <p:spPr>
          <a:xfrm>
            <a:off x="1763611" y="3356990"/>
            <a:ext cx="108015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Sample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483357" y="5346820"/>
            <a:ext cx="23128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Affine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conversion</a:t>
            </a:r>
            <a:b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(Rotation)</a:t>
            </a:r>
            <a:endParaRPr lang="ja-JP" altLang="en-US" dirty="0"/>
          </a:p>
        </p:txBody>
      </p:sp>
      <p:sp>
        <p:nvSpPr>
          <p:cNvPr id="160" name="正方形/長方形 159"/>
          <p:cNvSpPr/>
          <p:nvPr/>
        </p:nvSpPr>
        <p:spPr>
          <a:xfrm>
            <a:off x="6444260" y="5346820"/>
            <a:ext cx="23128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Affine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conversion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(scaling)</a:t>
            </a:r>
            <a:endParaRPr lang="ja-JP" altLang="en-US" dirty="0"/>
          </a:p>
        </p:txBody>
      </p:sp>
      <p:sp>
        <p:nvSpPr>
          <p:cNvPr id="161" name="正方形/長方形 160"/>
          <p:cNvSpPr/>
          <p:nvPr/>
        </p:nvSpPr>
        <p:spPr>
          <a:xfrm>
            <a:off x="2557011" y="836640"/>
            <a:ext cx="39637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Affine </a:t>
            </a:r>
            <a:r>
              <a:rPr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conversion</a:t>
            </a:r>
            <a:br>
              <a:rPr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45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60" y="1484730"/>
            <a:ext cx="7334775" cy="5042658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636873" y="836640"/>
            <a:ext cx="3804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2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SoftMax</a:t>
            </a:r>
            <a:r>
              <a:rPr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32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Funcion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557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3918252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4.8 CNN Process(5)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063" y="883598"/>
            <a:ext cx="910863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Implementation of discrete backpropagation with segmented neural networks</a:t>
            </a:r>
          </a:p>
        </p:txBody>
      </p:sp>
      <p:pic>
        <p:nvPicPr>
          <p:cNvPr id="155" name="図 1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11" y="3307040"/>
            <a:ext cx="1831497" cy="2930350"/>
          </a:xfrm>
          <a:prstGeom prst="rect">
            <a:avLst/>
          </a:prstGeom>
        </p:spPr>
      </p:pic>
      <p:pic>
        <p:nvPicPr>
          <p:cNvPr id="156" name="図 1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870" y="3913092"/>
            <a:ext cx="745680" cy="1144397"/>
          </a:xfrm>
          <a:prstGeom prst="rect">
            <a:avLst/>
          </a:prstGeom>
        </p:spPr>
      </p:pic>
      <p:pic>
        <p:nvPicPr>
          <p:cNvPr id="157" name="図 1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286" y="3307040"/>
            <a:ext cx="1452116" cy="2248336"/>
          </a:xfrm>
          <a:prstGeom prst="rect">
            <a:avLst/>
          </a:prstGeom>
        </p:spPr>
      </p:pic>
      <p:sp>
        <p:nvSpPr>
          <p:cNvPr id="158" name="正方形/長方形 157"/>
          <p:cNvSpPr/>
          <p:nvPr/>
        </p:nvSpPr>
        <p:spPr>
          <a:xfrm>
            <a:off x="1829592" y="2068346"/>
            <a:ext cx="561391" cy="782807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9" name="正方形/長方形 158"/>
          <p:cNvSpPr/>
          <p:nvPr/>
        </p:nvSpPr>
        <p:spPr>
          <a:xfrm>
            <a:off x="4869644" y="2068346"/>
            <a:ext cx="561391" cy="782807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0" name="正方形/長方形 159"/>
          <p:cNvSpPr/>
          <p:nvPr/>
        </p:nvSpPr>
        <p:spPr>
          <a:xfrm>
            <a:off x="6755802" y="2068346"/>
            <a:ext cx="561391" cy="782807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61" name="直線矢印コネクタ 160"/>
          <p:cNvCxnSpPr>
            <a:stCxn id="159" idx="1"/>
            <a:endCxn id="158" idx="3"/>
          </p:cNvCxnSpPr>
          <p:nvPr/>
        </p:nvCxnSpPr>
        <p:spPr>
          <a:xfrm flipH="1">
            <a:off x="2390983" y="2459750"/>
            <a:ext cx="247866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矢印コネクタ 161"/>
          <p:cNvCxnSpPr>
            <a:stCxn id="160" idx="1"/>
            <a:endCxn id="159" idx="3"/>
          </p:cNvCxnSpPr>
          <p:nvPr/>
        </p:nvCxnSpPr>
        <p:spPr>
          <a:xfrm flipH="1">
            <a:off x="5431035" y="2459750"/>
            <a:ext cx="132476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矢印コネクタ 162"/>
          <p:cNvCxnSpPr>
            <a:stCxn id="158" idx="1"/>
          </p:cNvCxnSpPr>
          <p:nvPr/>
        </p:nvCxnSpPr>
        <p:spPr>
          <a:xfrm flipH="1">
            <a:off x="1043644" y="2459749"/>
            <a:ext cx="785949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矢印コネクタ 163"/>
          <p:cNvCxnSpPr>
            <a:endCxn id="160" idx="3"/>
          </p:cNvCxnSpPr>
          <p:nvPr/>
        </p:nvCxnSpPr>
        <p:spPr>
          <a:xfrm flipH="1">
            <a:off x="7317194" y="2459749"/>
            <a:ext cx="785949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矢印コネクタ 164"/>
          <p:cNvCxnSpPr/>
          <p:nvPr/>
        </p:nvCxnSpPr>
        <p:spPr>
          <a:xfrm>
            <a:off x="3739652" y="2468575"/>
            <a:ext cx="0" cy="46573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正方形/長方形 165"/>
          <p:cNvSpPr/>
          <p:nvPr/>
        </p:nvSpPr>
        <p:spPr>
          <a:xfrm>
            <a:off x="3343348" y="2927113"/>
            <a:ext cx="866892" cy="234023"/>
          </a:xfrm>
          <a:prstGeom prst="rect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7" name="曲折矢印 166"/>
          <p:cNvSpPr/>
          <p:nvPr/>
        </p:nvSpPr>
        <p:spPr>
          <a:xfrm rot="5400000" flipV="1">
            <a:off x="3906970" y="2141425"/>
            <a:ext cx="538882" cy="1369394"/>
          </a:xfrm>
          <a:prstGeom prst="bentArrow">
            <a:avLst/>
          </a:prstGeom>
          <a:solidFill>
            <a:srgbClr val="FF0000">
              <a:alpha val="34000"/>
            </a:srgbClr>
          </a:solidFill>
          <a:ln w="63500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pic>
        <p:nvPicPr>
          <p:cNvPr id="168" name="図 1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251" y="3582614"/>
            <a:ext cx="981159" cy="1508524"/>
          </a:xfrm>
          <a:prstGeom prst="rect">
            <a:avLst/>
          </a:prstGeom>
        </p:spPr>
      </p:pic>
      <p:cxnSp>
        <p:nvCxnSpPr>
          <p:cNvPr id="169" name="直線矢印コネクタ 168"/>
          <p:cNvCxnSpPr>
            <a:stCxn id="160" idx="2"/>
          </p:cNvCxnSpPr>
          <p:nvPr/>
        </p:nvCxnSpPr>
        <p:spPr>
          <a:xfrm>
            <a:off x="7036499" y="2851153"/>
            <a:ext cx="16039" cy="73146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矢印コネクタ 169"/>
          <p:cNvCxnSpPr/>
          <p:nvPr/>
        </p:nvCxnSpPr>
        <p:spPr>
          <a:xfrm>
            <a:off x="5166379" y="2851153"/>
            <a:ext cx="16039" cy="73146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角丸四角形 170"/>
          <p:cNvSpPr/>
          <p:nvPr/>
        </p:nvSpPr>
        <p:spPr>
          <a:xfrm>
            <a:off x="1492757" y="1976638"/>
            <a:ext cx="6301620" cy="1245451"/>
          </a:xfrm>
          <a:prstGeom prst="roundRect">
            <a:avLst>
              <a:gd name="adj" fmla="val 5510"/>
            </a:avLst>
          </a:prstGeom>
          <a:noFill/>
          <a:ln w="635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172" name="直線矢印コネクタ 171"/>
          <p:cNvCxnSpPr/>
          <p:nvPr/>
        </p:nvCxnSpPr>
        <p:spPr>
          <a:xfrm>
            <a:off x="2082218" y="2851153"/>
            <a:ext cx="16039" cy="73146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矢印コネクタ 172"/>
          <p:cNvCxnSpPr/>
          <p:nvPr/>
        </p:nvCxnSpPr>
        <p:spPr>
          <a:xfrm>
            <a:off x="3788447" y="3189314"/>
            <a:ext cx="15093" cy="68827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右矢印 173"/>
          <p:cNvSpPr/>
          <p:nvPr/>
        </p:nvSpPr>
        <p:spPr>
          <a:xfrm flipH="1">
            <a:off x="821092" y="2238838"/>
            <a:ext cx="7492572" cy="426075"/>
          </a:xfrm>
          <a:prstGeom prst="rightArrow">
            <a:avLst/>
          </a:prstGeom>
          <a:solidFill>
            <a:srgbClr val="FF0000">
              <a:alpha val="33000"/>
            </a:srgbClr>
          </a:solidFill>
          <a:ln w="63500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175" name="直線コネクタ 174"/>
          <p:cNvCxnSpPr/>
          <p:nvPr/>
        </p:nvCxnSpPr>
        <p:spPr>
          <a:xfrm>
            <a:off x="6582501" y="4187463"/>
            <a:ext cx="0" cy="43148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コネクタ 175"/>
          <p:cNvCxnSpPr/>
          <p:nvPr/>
        </p:nvCxnSpPr>
        <p:spPr>
          <a:xfrm flipH="1">
            <a:off x="6582501" y="3910575"/>
            <a:ext cx="470037" cy="2768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コネクタ 176"/>
          <p:cNvCxnSpPr/>
          <p:nvPr/>
        </p:nvCxnSpPr>
        <p:spPr>
          <a:xfrm>
            <a:off x="7040334" y="3896579"/>
            <a:ext cx="0" cy="44533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/>
          <p:cNvCxnSpPr/>
          <p:nvPr/>
        </p:nvCxnSpPr>
        <p:spPr>
          <a:xfrm flipH="1">
            <a:off x="6607435" y="4330962"/>
            <a:ext cx="461964" cy="27213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コネクタ 178"/>
          <p:cNvCxnSpPr/>
          <p:nvPr/>
        </p:nvCxnSpPr>
        <p:spPr>
          <a:xfrm flipH="1">
            <a:off x="5272125" y="4520592"/>
            <a:ext cx="222552" cy="1311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5272125" y="4656823"/>
            <a:ext cx="0" cy="2294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コネクタ 180"/>
          <p:cNvCxnSpPr/>
          <p:nvPr/>
        </p:nvCxnSpPr>
        <p:spPr>
          <a:xfrm flipH="1">
            <a:off x="5272125" y="4755148"/>
            <a:ext cx="222552" cy="1311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コネクタ 181"/>
          <p:cNvCxnSpPr/>
          <p:nvPr/>
        </p:nvCxnSpPr>
        <p:spPr>
          <a:xfrm>
            <a:off x="5494677" y="4525723"/>
            <a:ext cx="0" cy="2294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コネクタ 182"/>
          <p:cNvCxnSpPr/>
          <p:nvPr/>
        </p:nvCxnSpPr>
        <p:spPr>
          <a:xfrm flipH="1">
            <a:off x="5346309" y="4205339"/>
            <a:ext cx="1335310" cy="524400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コネクタ 183"/>
          <p:cNvCxnSpPr/>
          <p:nvPr/>
        </p:nvCxnSpPr>
        <p:spPr>
          <a:xfrm flipH="1">
            <a:off x="5346309" y="4434764"/>
            <a:ext cx="1335310" cy="294975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コネクタ 184"/>
          <p:cNvCxnSpPr/>
          <p:nvPr/>
        </p:nvCxnSpPr>
        <p:spPr>
          <a:xfrm flipH="1">
            <a:off x="5346309" y="4107014"/>
            <a:ext cx="1557862" cy="622725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コネクタ 185"/>
          <p:cNvCxnSpPr/>
          <p:nvPr/>
        </p:nvCxnSpPr>
        <p:spPr>
          <a:xfrm flipH="1">
            <a:off x="5346309" y="4303664"/>
            <a:ext cx="1557862" cy="426075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/>
          <p:cNvCxnSpPr/>
          <p:nvPr/>
        </p:nvCxnSpPr>
        <p:spPr>
          <a:xfrm>
            <a:off x="5939780" y="3345822"/>
            <a:ext cx="0" cy="6882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コネクタ 187"/>
          <p:cNvCxnSpPr/>
          <p:nvPr/>
        </p:nvCxnSpPr>
        <p:spPr>
          <a:xfrm flipH="1">
            <a:off x="3936815" y="4401989"/>
            <a:ext cx="222552" cy="1311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コネクタ 188"/>
          <p:cNvCxnSpPr/>
          <p:nvPr/>
        </p:nvCxnSpPr>
        <p:spPr>
          <a:xfrm>
            <a:off x="3936815" y="4538220"/>
            <a:ext cx="0" cy="2294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コネクタ 189"/>
          <p:cNvCxnSpPr/>
          <p:nvPr/>
        </p:nvCxnSpPr>
        <p:spPr>
          <a:xfrm flipH="1">
            <a:off x="3936815" y="4636545"/>
            <a:ext cx="222552" cy="1311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/>
          <p:nvPr/>
        </p:nvCxnSpPr>
        <p:spPr>
          <a:xfrm>
            <a:off x="4159367" y="4407120"/>
            <a:ext cx="0" cy="2294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/>
          <p:cNvCxnSpPr/>
          <p:nvPr/>
        </p:nvCxnSpPr>
        <p:spPr>
          <a:xfrm flipH="1">
            <a:off x="5272125" y="3353189"/>
            <a:ext cx="667655" cy="3933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/>
          <p:cNvCxnSpPr/>
          <p:nvPr/>
        </p:nvCxnSpPr>
        <p:spPr>
          <a:xfrm>
            <a:off x="5272125" y="3738749"/>
            <a:ext cx="0" cy="6882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コネクタ 193"/>
          <p:cNvCxnSpPr/>
          <p:nvPr/>
        </p:nvCxnSpPr>
        <p:spPr>
          <a:xfrm flipH="1">
            <a:off x="5272125" y="4016055"/>
            <a:ext cx="667655" cy="3933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/>
          <p:cNvCxnSpPr/>
          <p:nvPr/>
        </p:nvCxnSpPr>
        <p:spPr>
          <a:xfrm flipH="1">
            <a:off x="4010999" y="3517064"/>
            <a:ext cx="1854597" cy="1081576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コネクタ 195"/>
          <p:cNvCxnSpPr/>
          <p:nvPr/>
        </p:nvCxnSpPr>
        <p:spPr>
          <a:xfrm flipH="1">
            <a:off x="4010999" y="3746489"/>
            <a:ext cx="1854597" cy="852150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/>
          <p:nvPr/>
        </p:nvCxnSpPr>
        <p:spPr>
          <a:xfrm flipH="1">
            <a:off x="4010999" y="3943139"/>
            <a:ext cx="1854597" cy="655500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/>
          <p:cNvCxnSpPr/>
          <p:nvPr/>
        </p:nvCxnSpPr>
        <p:spPr>
          <a:xfrm flipH="1">
            <a:off x="4010999" y="4107014"/>
            <a:ext cx="1632045" cy="458850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 flipH="1">
            <a:off x="4010999" y="4270889"/>
            <a:ext cx="1409494" cy="327750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 flipH="1">
            <a:off x="3491712" y="3943139"/>
            <a:ext cx="667655" cy="45885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コネクタ 200"/>
          <p:cNvCxnSpPr/>
          <p:nvPr/>
        </p:nvCxnSpPr>
        <p:spPr>
          <a:xfrm flipH="1">
            <a:off x="3491712" y="4762514"/>
            <a:ext cx="445103" cy="262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/>
          <p:cNvCxnSpPr/>
          <p:nvPr/>
        </p:nvCxnSpPr>
        <p:spPr>
          <a:xfrm>
            <a:off x="4159367" y="3943139"/>
            <a:ext cx="0" cy="44533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コネクタ 202"/>
          <p:cNvCxnSpPr/>
          <p:nvPr/>
        </p:nvCxnSpPr>
        <p:spPr>
          <a:xfrm>
            <a:off x="3491712" y="4396282"/>
            <a:ext cx="0" cy="62843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コネクタ 203"/>
          <p:cNvCxnSpPr/>
          <p:nvPr/>
        </p:nvCxnSpPr>
        <p:spPr>
          <a:xfrm flipH="1">
            <a:off x="2119405" y="4418680"/>
            <a:ext cx="222552" cy="1311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コネクタ 204"/>
          <p:cNvCxnSpPr/>
          <p:nvPr/>
        </p:nvCxnSpPr>
        <p:spPr>
          <a:xfrm>
            <a:off x="2119405" y="4554911"/>
            <a:ext cx="0" cy="2294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コネクタ 205"/>
          <p:cNvCxnSpPr/>
          <p:nvPr/>
        </p:nvCxnSpPr>
        <p:spPr>
          <a:xfrm flipH="1">
            <a:off x="2119405" y="4653236"/>
            <a:ext cx="222552" cy="1311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/>
          <p:cNvCxnSpPr/>
          <p:nvPr/>
        </p:nvCxnSpPr>
        <p:spPr>
          <a:xfrm>
            <a:off x="2341956" y="4423811"/>
            <a:ext cx="0" cy="2294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コネクタ 207"/>
          <p:cNvCxnSpPr/>
          <p:nvPr/>
        </p:nvCxnSpPr>
        <p:spPr>
          <a:xfrm flipH="1">
            <a:off x="2181003" y="4401989"/>
            <a:ext cx="1459076" cy="189579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/>
          <p:nvPr/>
        </p:nvCxnSpPr>
        <p:spPr>
          <a:xfrm flipH="1">
            <a:off x="2156402" y="4291804"/>
            <a:ext cx="1691095" cy="306836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コネクタ 209"/>
          <p:cNvCxnSpPr/>
          <p:nvPr/>
        </p:nvCxnSpPr>
        <p:spPr>
          <a:xfrm flipH="1">
            <a:off x="2156402" y="4139789"/>
            <a:ext cx="1913647" cy="458850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コネクタ 210"/>
          <p:cNvCxnSpPr/>
          <p:nvPr/>
        </p:nvCxnSpPr>
        <p:spPr>
          <a:xfrm flipH="1">
            <a:off x="2156402" y="4369214"/>
            <a:ext cx="1928781" cy="229425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コネクタ 211"/>
          <p:cNvCxnSpPr/>
          <p:nvPr/>
        </p:nvCxnSpPr>
        <p:spPr>
          <a:xfrm flipH="1">
            <a:off x="2230586" y="4467539"/>
            <a:ext cx="1632045" cy="131100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212"/>
          <p:cNvCxnSpPr/>
          <p:nvPr/>
        </p:nvCxnSpPr>
        <p:spPr>
          <a:xfrm flipH="1" flipV="1">
            <a:off x="2156402" y="4598639"/>
            <a:ext cx="1483678" cy="20311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コネクタ 213"/>
          <p:cNvCxnSpPr/>
          <p:nvPr/>
        </p:nvCxnSpPr>
        <p:spPr>
          <a:xfrm flipH="1" flipV="1">
            <a:off x="2156402" y="4598639"/>
            <a:ext cx="1483678" cy="216961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コネクタ 214"/>
          <p:cNvCxnSpPr/>
          <p:nvPr/>
        </p:nvCxnSpPr>
        <p:spPr>
          <a:xfrm flipH="1" flipV="1">
            <a:off x="2156402" y="4598639"/>
            <a:ext cx="1706229" cy="128792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コネクタ 215"/>
          <p:cNvCxnSpPr/>
          <p:nvPr/>
        </p:nvCxnSpPr>
        <p:spPr>
          <a:xfrm flipH="1" flipV="1">
            <a:off x="2156402" y="4598639"/>
            <a:ext cx="1928781" cy="24107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正方形/長方形 216"/>
          <p:cNvSpPr/>
          <p:nvPr/>
        </p:nvSpPr>
        <p:spPr>
          <a:xfrm rot="19804095">
            <a:off x="740603" y="3381204"/>
            <a:ext cx="2219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C:convolutional layer</a:t>
            </a:r>
          </a:p>
        </p:txBody>
      </p:sp>
      <p:sp>
        <p:nvSpPr>
          <p:cNvPr id="218" name="正方形/長方形 217"/>
          <p:cNvSpPr/>
          <p:nvPr/>
        </p:nvSpPr>
        <p:spPr>
          <a:xfrm rot="19611021">
            <a:off x="4114052" y="3266498"/>
            <a:ext cx="1783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R: Activation layer</a:t>
            </a:r>
          </a:p>
        </p:txBody>
      </p:sp>
      <p:sp>
        <p:nvSpPr>
          <p:cNvPr id="219" name="正方形/長方形 218"/>
          <p:cNvSpPr/>
          <p:nvPr/>
        </p:nvSpPr>
        <p:spPr>
          <a:xfrm rot="19654880">
            <a:off x="5983938" y="3361626"/>
            <a:ext cx="166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P: Pooling layer</a:t>
            </a:r>
          </a:p>
        </p:txBody>
      </p:sp>
      <p:sp>
        <p:nvSpPr>
          <p:cNvPr id="220" name="正方形/長方形 219"/>
          <p:cNvSpPr/>
          <p:nvPr/>
        </p:nvSpPr>
        <p:spPr>
          <a:xfrm rot="19608645">
            <a:off x="3129245" y="3793445"/>
            <a:ext cx="1260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W:Filter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82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3647345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4.9 AE Process(1)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063" y="883598"/>
            <a:ext cx="91086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AE </a:t>
            </a:r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is learning yourself in the mirror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899491" y="1946395"/>
            <a:ext cx="7094044" cy="4867143"/>
            <a:chOff x="70315" y="1412776"/>
            <a:chExt cx="9060502" cy="6216307"/>
          </a:xfrm>
        </p:grpSpPr>
        <p:pic>
          <p:nvPicPr>
            <p:cNvPr id="70" name="図 6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315" y="1844824"/>
              <a:ext cx="1944216" cy="4428490"/>
            </a:xfrm>
            <a:prstGeom prst="rect">
              <a:avLst/>
            </a:prstGeom>
          </p:spPr>
        </p:pic>
        <p:pic>
          <p:nvPicPr>
            <p:cNvPr id="71" name="図 7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15" y="1600555"/>
              <a:ext cx="1333333" cy="4825397"/>
            </a:xfrm>
            <a:prstGeom prst="rect">
              <a:avLst/>
            </a:prstGeom>
          </p:spPr>
        </p:pic>
        <p:pic>
          <p:nvPicPr>
            <p:cNvPr id="72" name="図 7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2280" y="1844824"/>
              <a:ext cx="1944216" cy="4428490"/>
            </a:xfrm>
            <a:prstGeom prst="rect">
              <a:avLst/>
            </a:prstGeom>
          </p:spPr>
        </p:pic>
        <p:pic>
          <p:nvPicPr>
            <p:cNvPr id="73" name="図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2120" y="1600555"/>
              <a:ext cx="1333333" cy="4825397"/>
            </a:xfrm>
            <a:prstGeom prst="rect">
              <a:avLst/>
            </a:prstGeom>
          </p:spPr>
        </p:pic>
        <p:pic>
          <p:nvPicPr>
            <p:cNvPr id="74" name="図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3968" y="3099898"/>
              <a:ext cx="533333" cy="1841270"/>
            </a:xfrm>
            <a:prstGeom prst="rect">
              <a:avLst/>
            </a:prstGeom>
          </p:spPr>
        </p:pic>
        <p:sp>
          <p:nvSpPr>
            <p:cNvPr id="75" name="正方形/長方形 74"/>
            <p:cNvSpPr/>
            <p:nvPr/>
          </p:nvSpPr>
          <p:spPr>
            <a:xfrm>
              <a:off x="7079097" y="1484784"/>
              <a:ext cx="2051720" cy="494116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63500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6" name="直線コネクタ 75"/>
            <p:cNvCxnSpPr/>
            <p:nvPr/>
          </p:nvCxnSpPr>
          <p:spPr>
            <a:xfrm>
              <a:off x="1907704" y="3573016"/>
              <a:ext cx="2520280" cy="36004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>
              <a:off x="2123728" y="3356992"/>
              <a:ext cx="2304256" cy="576064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>
              <a:off x="2294903" y="3149605"/>
              <a:ext cx="2133081" cy="783451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>
              <a:off x="2466078" y="2924944"/>
              <a:ext cx="1961906" cy="1008112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>
              <a:off x="2609425" y="2745132"/>
              <a:ext cx="1818559" cy="1187924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2761825" y="2493312"/>
              <a:ext cx="1666159" cy="1439744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2923278" y="2259182"/>
              <a:ext cx="1504706" cy="1673874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>
              <a:off x="3075678" y="2043158"/>
              <a:ext cx="1352306" cy="1889898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1907704" y="3933056"/>
              <a:ext cx="252028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 flipV="1">
              <a:off x="1979712" y="3933056"/>
              <a:ext cx="2448272" cy="36004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 flipV="1">
              <a:off x="1979712" y="3933056"/>
              <a:ext cx="2448272" cy="72008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 flipV="1">
              <a:off x="1979712" y="3933056"/>
              <a:ext cx="2448272" cy="108012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 flipV="1">
              <a:off x="1979712" y="3933056"/>
              <a:ext cx="2448272" cy="144016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 flipV="1">
              <a:off x="1979712" y="3933056"/>
              <a:ext cx="2448272" cy="180020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 flipV="1">
              <a:off x="1979712" y="3933056"/>
              <a:ext cx="2448272" cy="216024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 flipV="1">
              <a:off x="4716016" y="1916832"/>
              <a:ext cx="2232248" cy="1512168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 flipV="1">
              <a:off x="4716016" y="2204864"/>
              <a:ext cx="2016224" cy="122413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flipV="1">
              <a:off x="4716016" y="2420888"/>
              <a:ext cx="1872208" cy="1008112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 flipV="1">
              <a:off x="4716016" y="2636912"/>
              <a:ext cx="1728192" cy="792088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4716016" y="2852936"/>
              <a:ext cx="1584176" cy="576064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 flipV="1">
              <a:off x="4716016" y="3068960"/>
              <a:ext cx="1440160" cy="36004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 flipV="1">
              <a:off x="4716016" y="3356992"/>
              <a:ext cx="1224136" cy="72008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4716016" y="3429000"/>
              <a:ext cx="1080120" cy="1440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>
              <a:off x="4716016" y="3429000"/>
              <a:ext cx="1080120" cy="50405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>
              <a:off x="4716016" y="3429000"/>
              <a:ext cx="1080120" cy="86409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>
              <a:off x="4716016" y="3429000"/>
              <a:ext cx="1080120" cy="122413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>
              <a:off x="4716016" y="3429000"/>
              <a:ext cx="1039862" cy="1592684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>
              <a:off x="4716016" y="3429000"/>
              <a:ext cx="1039862" cy="1952724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>
              <a:off x="4716016" y="3429000"/>
              <a:ext cx="1039862" cy="2312764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>
              <a:off x="4716016" y="3429000"/>
              <a:ext cx="1039862" cy="2672804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>
            <a:xfrm flipV="1">
              <a:off x="4716016" y="2276872"/>
              <a:ext cx="2232248" cy="1152128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 flipV="1">
              <a:off x="4716016" y="2636912"/>
              <a:ext cx="2219548" cy="792088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 flipV="1">
              <a:off x="4716016" y="2996952"/>
              <a:ext cx="2219548" cy="432048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 flipV="1">
              <a:off x="4716016" y="3356992"/>
              <a:ext cx="2219548" cy="72008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4716016" y="3429000"/>
              <a:ext cx="2232248" cy="288032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/>
            <p:nvPr/>
          </p:nvCxnSpPr>
          <p:spPr>
            <a:xfrm>
              <a:off x="4716016" y="3429000"/>
              <a:ext cx="2233495" cy="647878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>
              <a:off x="4716016" y="3429000"/>
              <a:ext cx="2233495" cy="1008112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>
              <a:off x="4716016" y="3429000"/>
              <a:ext cx="2017471" cy="122413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>
              <a:off x="4716016" y="3429000"/>
              <a:ext cx="1873455" cy="144016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>
              <a:off x="4716016" y="3429000"/>
              <a:ext cx="1729439" cy="1728192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>
              <a:off x="4716016" y="3429000"/>
              <a:ext cx="1547323" cy="1944216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/>
            <p:nvPr/>
          </p:nvCxnSpPr>
          <p:spPr>
            <a:xfrm>
              <a:off x="4716016" y="3429000"/>
              <a:ext cx="1395710" cy="216024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>
              <a:off x="4716016" y="3429000"/>
              <a:ext cx="1217786" cy="2448272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>
              <a:off x="827584" y="3573016"/>
              <a:ext cx="111561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1008112" y="3356992"/>
              <a:ext cx="111561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/>
            <p:cNvCxnSpPr/>
            <p:nvPr/>
          </p:nvCxnSpPr>
          <p:spPr>
            <a:xfrm>
              <a:off x="1224136" y="3140968"/>
              <a:ext cx="111561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>
              <a:off x="1376536" y="2924944"/>
              <a:ext cx="111561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1528936" y="2708920"/>
              <a:ext cx="111561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>
              <a:off x="1681336" y="2492896"/>
              <a:ext cx="111561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1833736" y="2276872"/>
              <a:ext cx="111561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コネクタ 125"/>
            <p:cNvCxnSpPr/>
            <p:nvPr/>
          </p:nvCxnSpPr>
          <p:spPr>
            <a:xfrm>
              <a:off x="1986136" y="2060848"/>
              <a:ext cx="111561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/>
            <p:cNvCxnSpPr/>
            <p:nvPr/>
          </p:nvCxnSpPr>
          <p:spPr>
            <a:xfrm>
              <a:off x="864096" y="3933056"/>
              <a:ext cx="111561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/>
            <p:cNvCxnSpPr/>
            <p:nvPr/>
          </p:nvCxnSpPr>
          <p:spPr>
            <a:xfrm>
              <a:off x="864096" y="4293096"/>
              <a:ext cx="111561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>
              <a:off x="864096" y="4653136"/>
              <a:ext cx="111561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>
              <a:off x="864096" y="5013176"/>
              <a:ext cx="111561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コネクタ 130"/>
            <p:cNvCxnSpPr/>
            <p:nvPr/>
          </p:nvCxnSpPr>
          <p:spPr>
            <a:xfrm>
              <a:off x="864096" y="5373216"/>
              <a:ext cx="111561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>
              <a:off x="864096" y="5733256"/>
              <a:ext cx="111561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>
              <a:off x="864096" y="6093296"/>
              <a:ext cx="111561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>
              <a:off x="5734338" y="3481130"/>
              <a:ext cx="1115616" cy="0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>
              <a:off x="5914866" y="3265106"/>
              <a:ext cx="1115616" cy="0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>
              <a:off x="6130890" y="3049082"/>
              <a:ext cx="1115616" cy="0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>
              <a:off x="6283290" y="2833058"/>
              <a:ext cx="1115616" cy="0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>
              <a:off x="6435690" y="2617034"/>
              <a:ext cx="1115616" cy="0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6588090" y="2401010"/>
              <a:ext cx="1115616" cy="0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6740490" y="2184986"/>
              <a:ext cx="1115616" cy="0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6892890" y="1968962"/>
              <a:ext cx="1115616" cy="0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5770850" y="3841170"/>
              <a:ext cx="1115616" cy="0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>
              <a:off x="5770850" y="4201210"/>
              <a:ext cx="1115616" cy="0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>
              <a:off x="5770850" y="4561250"/>
              <a:ext cx="1115616" cy="0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>
              <a:off x="5770850" y="4921290"/>
              <a:ext cx="1115616" cy="0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>
              <a:off x="5770850" y="5281330"/>
              <a:ext cx="1115616" cy="0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コネクタ 146"/>
            <p:cNvCxnSpPr/>
            <p:nvPr/>
          </p:nvCxnSpPr>
          <p:spPr>
            <a:xfrm>
              <a:off x="5770850" y="5641370"/>
              <a:ext cx="1115616" cy="0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コネクタ 147"/>
            <p:cNvCxnSpPr/>
            <p:nvPr/>
          </p:nvCxnSpPr>
          <p:spPr>
            <a:xfrm>
              <a:off x="5770850" y="6001410"/>
              <a:ext cx="1115616" cy="0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円/楕円 1022"/>
            <p:cNvSpPr/>
            <p:nvPr/>
          </p:nvSpPr>
          <p:spPr>
            <a:xfrm>
              <a:off x="4067944" y="2636912"/>
              <a:ext cx="1008112" cy="2664296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prstDash val="sysDash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左右矢印 149"/>
            <p:cNvSpPr/>
            <p:nvPr/>
          </p:nvSpPr>
          <p:spPr>
            <a:xfrm>
              <a:off x="1979712" y="6165304"/>
              <a:ext cx="3600400" cy="457200"/>
            </a:xfrm>
            <a:prstGeom prst="leftRightArrow">
              <a:avLst/>
            </a:prstGeom>
            <a:noFill/>
            <a:ln w="63500">
              <a:solidFill>
                <a:srgbClr val="D60093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テキスト ボックス 150"/>
            <p:cNvSpPr txBox="1"/>
            <p:nvPr/>
          </p:nvSpPr>
          <p:spPr>
            <a:xfrm>
              <a:off x="1357909" y="6567735"/>
              <a:ext cx="5892011" cy="1061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Range of "working hard" in back propagation </a:t>
              </a:r>
              <a:r>
                <a:rPr lang="en-US" altLang="ja-JP" sz="2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learning</a:t>
              </a:r>
              <a:endPara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52" name="正方形/長方形 151"/>
            <p:cNvSpPr/>
            <p:nvPr/>
          </p:nvSpPr>
          <p:spPr>
            <a:xfrm>
              <a:off x="1763688" y="1556792"/>
              <a:ext cx="5328592" cy="55446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下矢印 152"/>
            <p:cNvSpPr/>
            <p:nvPr/>
          </p:nvSpPr>
          <p:spPr>
            <a:xfrm>
              <a:off x="4355976" y="1412776"/>
              <a:ext cx="432048" cy="1080120"/>
            </a:xfrm>
            <a:prstGeom prst="downArrow">
              <a:avLst/>
            </a:prstGeom>
            <a:solidFill>
              <a:schemeClr val="bg1"/>
            </a:solidFill>
            <a:ln w="63500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1" name="正方形/長方形 220"/>
          <p:cNvSpPr/>
          <p:nvPr/>
        </p:nvSpPr>
        <p:spPr>
          <a:xfrm>
            <a:off x="0" y="1412720"/>
            <a:ext cx="9108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The Middle layers are needed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95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3891002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4.10 AE Process(2)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063" y="883598"/>
            <a:ext cx="91086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Learning by using learned "layers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"</a:t>
            </a:r>
            <a:endParaRPr lang="en-US" altLang="ja-JP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4" name="図 1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420" y="2133759"/>
            <a:ext cx="1335275" cy="3041459"/>
          </a:xfrm>
          <a:prstGeom prst="rect">
            <a:avLst/>
          </a:prstGeom>
        </p:spPr>
      </p:pic>
      <p:pic>
        <p:nvPicPr>
          <p:cNvPr id="156" name="図 1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786" y="1965996"/>
            <a:ext cx="915724" cy="3314052"/>
          </a:xfrm>
          <a:prstGeom prst="rect">
            <a:avLst/>
          </a:prstGeom>
        </p:spPr>
      </p:pic>
      <p:pic>
        <p:nvPicPr>
          <p:cNvPr id="157" name="図 1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330" y="2995735"/>
            <a:ext cx="366290" cy="1264572"/>
          </a:xfrm>
          <a:prstGeom prst="rect">
            <a:avLst/>
          </a:prstGeom>
        </p:spPr>
      </p:pic>
      <p:pic>
        <p:nvPicPr>
          <p:cNvPr id="159" name="図 1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694" y="3172306"/>
            <a:ext cx="252914" cy="863398"/>
          </a:xfrm>
          <a:prstGeom prst="rect">
            <a:avLst/>
          </a:prstGeom>
        </p:spPr>
      </p:pic>
      <p:pic>
        <p:nvPicPr>
          <p:cNvPr id="160" name="図 1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695" y="2995735"/>
            <a:ext cx="366290" cy="1264572"/>
          </a:xfrm>
          <a:prstGeom prst="rect">
            <a:avLst/>
          </a:prstGeom>
        </p:spPr>
      </p:pic>
      <p:cxnSp>
        <p:nvCxnSpPr>
          <p:cNvPr id="161" name="直線コネクタ 160"/>
          <p:cNvCxnSpPr/>
          <p:nvPr/>
        </p:nvCxnSpPr>
        <p:spPr>
          <a:xfrm>
            <a:off x="4431784" y="3518488"/>
            <a:ext cx="741819" cy="49455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/>
          <p:nvPr/>
        </p:nvCxnSpPr>
        <p:spPr>
          <a:xfrm>
            <a:off x="4552859" y="3399678"/>
            <a:ext cx="620745" cy="168264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/>
          <p:cNvCxnSpPr/>
          <p:nvPr/>
        </p:nvCxnSpPr>
        <p:spPr>
          <a:xfrm>
            <a:off x="4656892" y="3251315"/>
            <a:ext cx="516711" cy="316628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/>
          <p:cNvCxnSpPr/>
          <p:nvPr/>
        </p:nvCxnSpPr>
        <p:spPr>
          <a:xfrm flipV="1">
            <a:off x="4453950" y="3567943"/>
            <a:ext cx="719654" cy="200083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/>
          <p:nvPr/>
        </p:nvCxnSpPr>
        <p:spPr>
          <a:xfrm flipV="1">
            <a:off x="4572760" y="3567943"/>
            <a:ext cx="600844" cy="79009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>
            <a:off x="4692204" y="3491199"/>
            <a:ext cx="481400" cy="76744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/>
          <p:nvPr/>
        </p:nvCxnSpPr>
        <p:spPr>
          <a:xfrm flipV="1">
            <a:off x="4444296" y="3567943"/>
            <a:ext cx="729307" cy="454745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/>
          <p:nvPr/>
        </p:nvCxnSpPr>
        <p:spPr>
          <a:xfrm flipV="1">
            <a:off x="4571129" y="3567943"/>
            <a:ext cx="602475" cy="298993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/>
          <p:nvPr/>
        </p:nvCxnSpPr>
        <p:spPr>
          <a:xfrm flipV="1">
            <a:off x="4675796" y="3567943"/>
            <a:ext cx="497807" cy="150629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/>
          <p:nvPr/>
        </p:nvCxnSpPr>
        <p:spPr>
          <a:xfrm flipV="1">
            <a:off x="5272513" y="3221760"/>
            <a:ext cx="692365" cy="148364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>
            <a:off x="5272513" y="3370124"/>
            <a:ext cx="544001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/>
          <p:nvPr/>
        </p:nvCxnSpPr>
        <p:spPr>
          <a:xfrm>
            <a:off x="5272513" y="3370124"/>
            <a:ext cx="445092" cy="148364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/>
          <p:nvPr/>
        </p:nvCxnSpPr>
        <p:spPr>
          <a:xfrm>
            <a:off x="5272513" y="3370124"/>
            <a:ext cx="642910" cy="98909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/>
          <p:nvPr/>
        </p:nvCxnSpPr>
        <p:spPr>
          <a:xfrm>
            <a:off x="5272513" y="3370124"/>
            <a:ext cx="544001" cy="247273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5272513" y="3370124"/>
            <a:ext cx="445092" cy="395637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コネクタ 175"/>
          <p:cNvCxnSpPr/>
          <p:nvPr/>
        </p:nvCxnSpPr>
        <p:spPr>
          <a:xfrm>
            <a:off x="5272513" y="3370124"/>
            <a:ext cx="642910" cy="346182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コネクタ 176"/>
          <p:cNvCxnSpPr/>
          <p:nvPr/>
        </p:nvCxnSpPr>
        <p:spPr>
          <a:xfrm>
            <a:off x="5272513" y="3370124"/>
            <a:ext cx="544001" cy="494546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/>
          <p:cNvCxnSpPr/>
          <p:nvPr/>
        </p:nvCxnSpPr>
        <p:spPr>
          <a:xfrm>
            <a:off x="5272513" y="3370124"/>
            <a:ext cx="445092" cy="593456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9" name="図 1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508" y="5172421"/>
            <a:ext cx="252914" cy="863398"/>
          </a:xfrm>
          <a:prstGeom prst="rect">
            <a:avLst/>
          </a:prstGeom>
        </p:spPr>
      </p:pic>
      <p:pic>
        <p:nvPicPr>
          <p:cNvPr id="180" name="図 1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600" y="5172421"/>
            <a:ext cx="252914" cy="863398"/>
          </a:xfrm>
          <a:prstGeom prst="rect">
            <a:avLst/>
          </a:prstGeom>
        </p:spPr>
      </p:pic>
      <p:pic>
        <p:nvPicPr>
          <p:cNvPr id="181" name="図 1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1963" y="5354159"/>
            <a:ext cx="130818" cy="453501"/>
          </a:xfrm>
          <a:prstGeom prst="rect">
            <a:avLst/>
          </a:prstGeom>
        </p:spPr>
      </p:pic>
      <p:cxnSp>
        <p:nvCxnSpPr>
          <p:cNvPr id="182" name="直線コネクタ 181"/>
          <p:cNvCxnSpPr/>
          <p:nvPr/>
        </p:nvCxnSpPr>
        <p:spPr>
          <a:xfrm>
            <a:off x="5217417" y="5551978"/>
            <a:ext cx="593456" cy="28933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コネクタ 182"/>
          <p:cNvCxnSpPr/>
          <p:nvPr/>
        </p:nvCxnSpPr>
        <p:spPr>
          <a:xfrm>
            <a:off x="5316326" y="5403614"/>
            <a:ext cx="491427" cy="184802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コネクタ 183"/>
          <p:cNvCxnSpPr/>
          <p:nvPr/>
        </p:nvCxnSpPr>
        <p:spPr>
          <a:xfrm flipV="1">
            <a:off x="5174883" y="5580910"/>
            <a:ext cx="625364" cy="218341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コネクタ 184"/>
          <p:cNvCxnSpPr/>
          <p:nvPr/>
        </p:nvCxnSpPr>
        <p:spPr>
          <a:xfrm flipV="1">
            <a:off x="5306318" y="5579499"/>
            <a:ext cx="494546" cy="69977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コネクタ 185"/>
          <p:cNvCxnSpPr/>
          <p:nvPr/>
        </p:nvCxnSpPr>
        <p:spPr>
          <a:xfrm flipV="1">
            <a:off x="5810872" y="5403614"/>
            <a:ext cx="494546" cy="98909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/>
          <p:cNvCxnSpPr/>
          <p:nvPr/>
        </p:nvCxnSpPr>
        <p:spPr>
          <a:xfrm>
            <a:off x="5810872" y="5502523"/>
            <a:ext cx="395637" cy="49455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コネクタ 187"/>
          <p:cNvCxnSpPr/>
          <p:nvPr/>
        </p:nvCxnSpPr>
        <p:spPr>
          <a:xfrm>
            <a:off x="5810872" y="5502523"/>
            <a:ext cx="500304" cy="154122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コネクタ 188"/>
          <p:cNvCxnSpPr/>
          <p:nvPr/>
        </p:nvCxnSpPr>
        <p:spPr>
          <a:xfrm>
            <a:off x="5810872" y="5502523"/>
            <a:ext cx="395637" cy="296728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コネクタ 189"/>
          <p:cNvCxnSpPr/>
          <p:nvPr/>
        </p:nvCxnSpPr>
        <p:spPr>
          <a:xfrm>
            <a:off x="2750327" y="3320670"/>
            <a:ext cx="1730912" cy="247273"/>
          </a:xfrm>
          <a:prstGeom prst="line">
            <a:avLst/>
          </a:prstGeom>
          <a:ln w="25400">
            <a:solidFill>
              <a:schemeClr val="tx1">
                <a:alpha val="3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/>
          <p:nvPr/>
        </p:nvCxnSpPr>
        <p:spPr>
          <a:xfrm>
            <a:off x="2898691" y="3172306"/>
            <a:ext cx="1582548" cy="395637"/>
          </a:xfrm>
          <a:prstGeom prst="line">
            <a:avLst/>
          </a:prstGeom>
          <a:ln w="25400">
            <a:solidFill>
              <a:schemeClr val="tx1">
                <a:alpha val="3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/>
          <p:cNvCxnSpPr/>
          <p:nvPr/>
        </p:nvCxnSpPr>
        <p:spPr>
          <a:xfrm>
            <a:off x="3016253" y="3029874"/>
            <a:ext cx="1464986" cy="538069"/>
          </a:xfrm>
          <a:prstGeom prst="line">
            <a:avLst/>
          </a:prstGeom>
          <a:ln w="25400">
            <a:solidFill>
              <a:schemeClr val="tx1">
                <a:alpha val="3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/>
          <p:cNvCxnSpPr/>
          <p:nvPr/>
        </p:nvCxnSpPr>
        <p:spPr>
          <a:xfrm>
            <a:off x="3133815" y="2875578"/>
            <a:ext cx="1347424" cy="692365"/>
          </a:xfrm>
          <a:prstGeom prst="line">
            <a:avLst/>
          </a:prstGeom>
          <a:ln w="25400">
            <a:solidFill>
              <a:schemeClr val="tx1">
                <a:alpha val="3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コネクタ 193"/>
          <p:cNvCxnSpPr/>
          <p:nvPr/>
        </p:nvCxnSpPr>
        <p:spPr>
          <a:xfrm>
            <a:off x="3232264" y="2752084"/>
            <a:ext cx="1248975" cy="815859"/>
          </a:xfrm>
          <a:prstGeom prst="line">
            <a:avLst/>
          </a:prstGeom>
          <a:ln w="25400">
            <a:solidFill>
              <a:schemeClr val="tx1">
                <a:alpha val="3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/>
          <p:cNvCxnSpPr/>
          <p:nvPr/>
        </p:nvCxnSpPr>
        <p:spPr>
          <a:xfrm>
            <a:off x="3336932" y="2579136"/>
            <a:ext cx="1144307" cy="988807"/>
          </a:xfrm>
          <a:prstGeom prst="line">
            <a:avLst/>
          </a:prstGeom>
          <a:ln w="25400">
            <a:solidFill>
              <a:schemeClr val="tx1">
                <a:alpha val="3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コネクタ 195"/>
          <p:cNvCxnSpPr/>
          <p:nvPr/>
        </p:nvCxnSpPr>
        <p:spPr>
          <a:xfrm>
            <a:off x="3447816" y="2418337"/>
            <a:ext cx="1033422" cy="1149606"/>
          </a:xfrm>
          <a:prstGeom prst="line">
            <a:avLst/>
          </a:prstGeom>
          <a:ln w="25400">
            <a:solidFill>
              <a:schemeClr val="tx1">
                <a:alpha val="3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/>
          <p:nvPr/>
        </p:nvCxnSpPr>
        <p:spPr>
          <a:xfrm>
            <a:off x="3552484" y="2269973"/>
            <a:ext cx="928755" cy="1297970"/>
          </a:xfrm>
          <a:prstGeom prst="line">
            <a:avLst/>
          </a:prstGeom>
          <a:ln w="25400">
            <a:solidFill>
              <a:schemeClr val="tx1">
                <a:alpha val="3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/>
          <p:cNvCxnSpPr/>
          <p:nvPr/>
        </p:nvCxnSpPr>
        <p:spPr>
          <a:xfrm>
            <a:off x="2750327" y="3567943"/>
            <a:ext cx="1730912" cy="0"/>
          </a:xfrm>
          <a:prstGeom prst="line">
            <a:avLst/>
          </a:prstGeom>
          <a:ln w="25400">
            <a:solidFill>
              <a:schemeClr val="tx1">
                <a:alpha val="3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 flipV="1">
            <a:off x="2750327" y="3567943"/>
            <a:ext cx="1730912" cy="247273"/>
          </a:xfrm>
          <a:prstGeom prst="line">
            <a:avLst/>
          </a:prstGeom>
          <a:ln w="25400">
            <a:solidFill>
              <a:schemeClr val="tx1">
                <a:alpha val="3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 flipV="1">
            <a:off x="2750327" y="3567943"/>
            <a:ext cx="1730912" cy="494546"/>
          </a:xfrm>
          <a:prstGeom prst="line">
            <a:avLst/>
          </a:prstGeom>
          <a:ln w="25400">
            <a:solidFill>
              <a:schemeClr val="tx1">
                <a:alpha val="3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コネクタ 200"/>
          <p:cNvCxnSpPr/>
          <p:nvPr/>
        </p:nvCxnSpPr>
        <p:spPr>
          <a:xfrm flipV="1">
            <a:off x="2750327" y="3567943"/>
            <a:ext cx="1730912" cy="741819"/>
          </a:xfrm>
          <a:prstGeom prst="line">
            <a:avLst/>
          </a:prstGeom>
          <a:ln w="25400">
            <a:solidFill>
              <a:schemeClr val="tx1">
                <a:alpha val="3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/>
          <p:cNvCxnSpPr/>
          <p:nvPr/>
        </p:nvCxnSpPr>
        <p:spPr>
          <a:xfrm flipV="1">
            <a:off x="2750327" y="3567943"/>
            <a:ext cx="1730912" cy="989093"/>
          </a:xfrm>
          <a:prstGeom prst="line">
            <a:avLst/>
          </a:prstGeom>
          <a:ln w="25400">
            <a:solidFill>
              <a:schemeClr val="tx1">
                <a:alpha val="3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コネクタ 202"/>
          <p:cNvCxnSpPr/>
          <p:nvPr/>
        </p:nvCxnSpPr>
        <p:spPr>
          <a:xfrm flipV="1">
            <a:off x="2750327" y="3567943"/>
            <a:ext cx="1730912" cy="1236366"/>
          </a:xfrm>
          <a:prstGeom prst="line">
            <a:avLst/>
          </a:prstGeom>
          <a:ln w="25400">
            <a:solidFill>
              <a:schemeClr val="tx1">
                <a:alpha val="3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コネクタ 203"/>
          <p:cNvCxnSpPr/>
          <p:nvPr/>
        </p:nvCxnSpPr>
        <p:spPr>
          <a:xfrm flipV="1">
            <a:off x="2750327" y="3567943"/>
            <a:ext cx="1730912" cy="1464832"/>
          </a:xfrm>
          <a:prstGeom prst="line">
            <a:avLst/>
          </a:prstGeom>
          <a:ln w="25400">
            <a:solidFill>
              <a:schemeClr val="tx1">
                <a:alpha val="3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" name="図 2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143" y="4939511"/>
            <a:ext cx="366290" cy="1264572"/>
          </a:xfrm>
          <a:prstGeom prst="rect">
            <a:avLst/>
          </a:prstGeom>
        </p:spPr>
      </p:pic>
      <p:cxnSp>
        <p:nvCxnSpPr>
          <p:cNvPr id="206" name="直線コネクタ 205"/>
          <p:cNvCxnSpPr/>
          <p:nvPr/>
        </p:nvCxnSpPr>
        <p:spPr>
          <a:xfrm>
            <a:off x="4475598" y="5462264"/>
            <a:ext cx="741819" cy="49455"/>
          </a:xfrm>
          <a:prstGeom prst="line">
            <a:avLst/>
          </a:prstGeom>
          <a:ln w="25400">
            <a:solidFill>
              <a:schemeClr val="tx1">
                <a:alpha val="3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/>
          <p:cNvCxnSpPr/>
          <p:nvPr/>
        </p:nvCxnSpPr>
        <p:spPr>
          <a:xfrm>
            <a:off x="4596672" y="5343454"/>
            <a:ext cx="620745" cy="168264"/>
          </a:xfrm>
          <a:prstGeom prst="line">
            <a:avLst/>
          </a:prstGeom>
          <a:ln w="25400">
            <a:solidFill>
              <a:schemeClr val="tx1">
                <a:alpha val="3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コネクタ 207"/>
          <p:cNvCxnSpPr/>
          <p:nvPr/>
        </p:nvCxnSpPr>
        <p:spPr>
          <a:xfrm>
            <a:off x="4700706" y="5195090"/>
            <a:ext cx="516711" cy="316628"/>
          </a:xfrm>
          <a:prstGeom prst="line">
            <a:avLst/>
          </a:prstGeom>
          <a:ln w="25400">
            <a:solidFill>
              <a:schemeClr val="tx1">
                <a:alpha val="3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/>
          <p:nvPr/>
        </p:nvCxnSpPr>
        <p:spPr>
          <a:xfrm flipV="1">
            <a:off x="4497763" y="5511718"/>
            <a:ext cx="719654" cy="200083"/>
          </a:xfrm>
          <a:prstGeom prst="line">
            <a:avLst/>
          </a:prstGeom>
          <a:ln w="25400">
            <a:solidFill>
              <a:schemeClr val="tx1">
                <a:alpha val="3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コネクタ 209"/>
          <p:cNvCxnSpPr/>
          <p:nvPr/>
        </p:nvCxnSpPr>
        <p:spPr>
          <a:xfrm flipV="1">
            <a:off x="4616573" y="5511718"/>
            <a:ext cx="600844" cy="79009"/>
          </a:xfrm>
          <a:prstGeom prst="line">
            <a:avLst/>
          </a:prstGeom>
          <a:ln w="25400">
            <a:solidFill>
              <a:schemeClr val="tx1">
                <a:alpha val="3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コネクタ 210"/>
          <p:cNvCxnSpPr/>
          <p:nvPr/>
        </p:nvCxnSpPr>
        <p:spPr>
          <a:xfrm>
            <a:off x="4736017" y="5434975"/>
            <a:ext cx="481400" cy="76744"/>
          </a:xfrm>
          <a:prstGeom prst="line">
            <a:avLst/>
          </a:prstGeom>
          <a:ln w="25400">
            <a:solidFill>
              <a:schemeClr val="tx1">
                <a:alpha val="3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コネクタ 211"/>
          <p:cNvCxnSpPr/>
          <p:nvPr/>
        </p:nvCxnSpPr>
        <p:spPr>
          <a:xfrm flipV="1">
            <a:off x="4488110" y="5511718"/>
            <a:ext cx="729307" cy="454745"/>
          </a:xfrm>
          <a:prstGeom prst="line">
            <a:avLst/>
          </a:prstGeom>
          <a:ln w="25400">
            <a:solidFill>
              <a:schemeClr val="tx1">
                <a:alpha val="3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212"/>
          <p:cNvCxnSpPr/>
          <p:nvPr/>
        </p:nvCxnSpPr>
        <p:spPr>
          <a:xfrm flipV="1">
            <a:off x="4614942" y="5511718"/>
            <a:ext cx="602475" cy="298993"/>
          </a:xfrm>
          <a:prstGeom prst="line">
            <a:avLst/>
          </a:prstGeom>
          <a:ln w="25400">
            <a:solidFill>
              <a:schemeClr val="tx1">
                <a:alpha val="3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コネクタ 213"/>
          <p:cNvCxnSpPr/>
          <p:nvPr/>
        </p:nvCxnSpPr>
        <p:spPr>
          <a:xfrm flipV="1">
            <a:off x="4719610" y="5511718"/>
            <a:ext cx="497807" cy="150629"/>
          </a:xfrm>
          <a:prstGeom prst="line">
            <a:avLst/>
          </a:prstGeom>
          <a:ln w="25400">
            <a:solidFill>
              <a:schemeClr val="tx1">
                <a:alpha val="3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正方形/長方形 214"/>
          <p:cNvSpPr/>
          <p:nvPr/>
        </p:nvSpPr>
        <p:spPr>
          <a:xfrm>
            <a:off x="1513961" y="1935940"/>
            <a:ext cx="2818914" cy="4352008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tx1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正方形/長方形 215"/>
          <p:cNvSpPr/>
          <p:nvPr/>
        </p:nvSpPr>
        <p:spPr>
          <a:xfrm>
            <a:off x="1381561" y="5280048"/>
            <a:ext cx="3064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Forget this layer</a:t>
            </a:r>
          </a:p>
        </p:txBody>
      </p:sp>
      <p:sp>
        <p:nvSpPr>
          <p:cNvPr id="217" name="正方形/長方形 216"/>
          <p:cNvSpPr/>
          <p:nvPr/>
        </p:nvSpPr>
        <p:spPr>
          <a:xfrm>
            <a:off x="4382330" y="1935940"/>
            <a:ext cx="3264005" cy="257164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正方形/長方形 217"/>
          <p:cNvSpPr/>
          <p:nvPr/>
        </p:nvSpPr>
        <p:spPr>
          <a:xfrm>
            <a:off x="5915423" y="3243556"/>
            <a:ext cx="1829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Forget this layer</a:t>
            </a:r>
          </a:p>
        </p:txBody>
      </p:sp>
      <p:sp>
        <p:nvSpPr>
          <p:cNvPr id="219" name="正方形/長方形 218"/>
          <p:cNvSpPr/>
          <p:nvPr/>
        </p:nvSpPr>
        <p:spPr>
          <a:xfrm>
            <a:off x="4382330" y="4804309"/>
            <a:ext cx="692365" cy="1483639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tx1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正方形/長方形 221"/>
          <p:cNvSpPr/>
          <p:nvPr/>
        </p:nvSpPr>
        <p:spPr>
          <a:xfrm>
            <a:off x="5124149" y="4791147"/>
            <a:ext cx="2522186" cy="148363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/>
          <p:cNvSpPr/>
          <p:nvPr/>
        </p:nvSpPr>
        <p:spPr>
          <a:xfrm>
            <a:off x="3979449" y="2118229"/>
            <a:ext cx="1228703" cy="693963"/>
          </a:xfrm>
          <a:custGeom>
            <a:avLst/>
            <a:gdLst>
              <a:gd name="connsiteX0" fmla="*/ 0 w 1789043"/>
              <a:gd name="connsiteY0" fmla="*/ 483665 h 1010439"/>
              <a:gd name="connsiteX1" fmla="*/ 1113182 w 1789043"/>
              <a:gd name="connsiteY1" fmla="*/ 16526 h 1010439"/>
              <a:gd name="connsiteX2" fmla="*/ 1789043 w 1789043"/>
              <a:gd name="connsiteY2" fmla="*/ 1010439 h 101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9043" h="1010439">
                <a:moveTo>
                  <a:pt x="0" y="483665"/>
                </a:moveTo>
                <a:cubicBezTo>
                  <a:pt x="407504" y="206197"/>
                  <a:pt x="815008" y="-71270"/>
                  <a:pt x="1113182" y="16526"/>
                </a:cubicBezTo>
                <a:cubicBezTo>
                  <a:pt x="1411356" y="104322"/>
                  <a:pt x="1600199" y="557380"/>
                  <a:pt x="1789043" y="1010439"/>
                </a:cubicBezTo>
              </a:path>
            </a:pathLst>
          </a:custGeom>
          <a:noFill/>
          <a:ln w="63500">
            <a:solidFill>
              <a:srgbClr val="D60093"/>
            </a:solidFill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/>
          <p:cNvSpPr/>
          <p:nvPr/>
        </p:nvSpPr>
        <p:spPr>
          <a:xfrm>
            <a:off x="4907803" y="4840602"/>
            <a:ext cx="562529" cy="258557"/>
          </a:xfrm>
          <a:custGeom>
            <a:avLst/>
            <a:gdLst>
              <a:gd name="connsiteX0" fmla="*/ 0 w 954157"/>
              <a:gd name="connsiteY0" fmla="*/ 408791 h 528061"/>
              <a:gd name="connsiteX1" fmla="*/ 367748 w 954157"/>
              <a:gd name="connsiteY1" fmla="*/ 1287 h 528061"/>
              <a:gd name="connsiteX2" fmla="*/ 954157 w 954157"/>
              <a:gd name="connsiteY2" fmla="*/ 528061 h 52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4157" h="528061">
                <a:moveTo>
                  <a:pt x="0" y="408791"/>
                </a:moveTo>
                <a:cubicBezTo>
                  <a:pt x="104361" y="195100"/>
                  <a:pt x="208722" y="-18591"/>
                  <a:pt x="367748" y="1287"/>
                </a:cubicBezTo>
                <a:cubicBezTo>
                  <a:pt x="526774" y="21165"/>
                  <a:pt x="740465" y="274613"/>
                  <a:pt x="954157" y="528061"/>
                </a:cubicBezTo>
              </a:path>
            </a:pathLst>
          </a:custGeom>
          <a:noFill/>
          <a:ln w="63500">
            <a:solidFill>
              <a:srgbClr val="D60093"/>
            </a:solidFill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6"/>
          <p:cNvSpPr/>
          <p:nvPr/>
        </p:nvSpPr>
        <p:spPr>
          <a:xfrm flipH="1">
            <a:off x="4975785" y="3122851"/>
            <a:ext cx="445092" cy="946702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円/楕円 227"/>
          <p:cNvSpPr/>
          <p:nvPr/>
        </p:nvSpPr>
        <p:spPr>
          <a:xfrm flipH="1">
            <a:off x="5618695" y="5285693"/>
            <a:ext cx="346182" cy="600520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1" name="直線コネクタ 230"/>
          <p:cNvCxnSpPr/>
          <p:nvPr/>
        </p:nvCxnSpPr>
        <p:spPr>
          <a:xfrm flipV="1">
            <a:off x="5371422" y="5038420"/>
            <a:ext cx="692365" cy="18465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コネクタ 231"/>
          <p:cNvCxnSpPr/>
          <p:nvPr/>
        </p:nvCxnSpPr>
        <p:spPr>
          <a:xfrm flipH="1" flipV="1">
            <a:off x="6212151" y="5137329"/>
            <a:ext cx="49455" cy="14836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左右矢印 232"/>
          <p:cNvSpPr/>
          <p:nvPr/>
        </p:nvSpPr>
        <p:spPr>
          <a:xfrm>
            <a:off x="4431784" y="4161398"/>
            <a:ext cx="1186911" cy="247273"/>
          </a:xfrm>
          <a:prstGeom prst="leftRightArrow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左右矢印 233"/>
          <p:cNvSpPr/>
          <p:nvPr/>
        </p:nvSpPr>
        <p:spPr>
          <a:xfrm>
            <a:off x="5124149" y="5991220"/>
            <a:ext cx="989093" cy="247273"/>
          </a:xfrm>
          <a:prstGeom prst="leftRightArrow">
            <a:avLst/>
          </a:prstGeom>
          <a:noFill/>
          <a:ln w="63500">
            <a:solidFill>
              <a:srgbClr val="D60093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/>
          <p:cNvSpPr/>
          <p:nvPr/>
        </p:nvSpPr>
        <p:spPr>
          <a:xfrm>
            <a:off x="4518713" y="4341246"/>
            <a:ext cx="2054665" cy="703092"/>
          </a:xfrm>
          <a:custGeom>
            <a:avLst/>
            <a:gdLst>
              <a:gd name="connsiteX0" fmla="*/ 2991678 w 2991678"/>
              <a:gd name="connsiteY0" fmla="*/ 0 h 1023731"/>
              <a:gd name="connsiteX1" fmla="*/ 2425148 w 2991678"/>
              <a:gd name="connsiteY1" fmla="*/ 457200 h 1023731"/>
              <a:gd name="connsiteX2" fmla="*/ 496956 w 2991678"/>
              <a:gd name="connsiteY2" fmla="*/ 427383 h 1023731"/>
              <a:gd name="connsiteX3" fmla="*/ 0 w 2991678"/>
              <a:gd name="connsiteY3" fmla="*/ 1023731 h 102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1678" h="1023731">
                <a:moveTo>
                  <a:pt x="2991678" y="0"/>
                </a:moveTo>
                <a:cubicBezTo>
                  <a:pt x="2916306" y="192985"/>
                  <a:pt x="2840935" y="385970"/>
                  <a:pt x="2425148" y="457200"/>
                </a:cubicBezTo>
                <a:cubicBezTo>
                  <a:pt x="2009361" y="528430"/>
                  <a:pt x="901147" y="332961"/>
                  <a:pt x="496956" y="427383"/>
                </a:cubicBezTo>
                <a:cubicBezTo>
                  <a:pt x="92765" y="521805"/>
                  <a:pt x="46382" y="772768"/>
                  <a:pt x="0" y="1023731"/>
                </a:cubicBezTo>
              </a:path>
            </a:pathLst>
          </a:custGeom>
          <a:noFill/>
          <a:ln w="63500">
            <a:solidFill>
              <a:srgbClr val="D60093"/>
            </a:solidFill>
            <a:headEnd type="oval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0" y="1412720"/>
            <a:ext cx="9108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Decreasing the size of the "layers" one after another</a:t>
            </a:r>
          </a:p>
        </p:txBody>
      </p:sp>
      <p:sp>
        <p:nvSpPr>
          <p:cNvPr id="87" name="正方形/長方形 86"/>
          <p:cNvSpPr/>
          <p:nvPr/>
        </p:nvSpPr>
        <p:spPr>
          <a:xfrm>
            <a:off x="5388588" y="1965996"/>
            <a:ext cx="1874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Next step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5793497" y="4767585"/>
            <a:ext cx="1874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Next step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52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191" y="179482"/>
            <a:ext cx="6258445" cy="461665"/>
          </a:xfrm>
        </p:spPr>
        <p:txBody>
          <a:bodyPr/>
          <a:lstStyle/>
          <a:p>
            <a:pPr algn="l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Cat, Cat,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Cat, Cat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Cat, Cat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Cat,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Cat…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122" name="Picture 2" descr="Nyantech ハンズオンシリーズ】たくさんの写真の中からうちの子 (猫) をみつけよう ! 〜機械学習と Amazon Elasticsearch  Service を使った類似画像検索 - builders.flash☆ - 変化を求めるデベロッパーを応援するウェブマガジン | A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0" y="836640"/>
            <a:ext cx="3960550" cy="268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yantech ハンズオンシリーズ】猫の画像を使ってあそぶブラウザゲームを作ろう ! 〜AWS Cloud Development Kit (AWS  CDK)で簡単デプロイ〜 - builders.flash☆ - 変化を求めるデベロッパーを応援するウェブマガジン | A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80" y="3715706"/>
            <a:ext cx="6193745" cy="302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猫 大量 FooG2wM5XF - iuu.org.t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0" y="836639"/>
            <a:ext cx="4766743" cy="268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5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3891002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4.11 AE Process(3)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063" y="883598"/>
            <a:ext cx="910863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Completion of a device that reacts to specific "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objects”</a:t>
            </a:r>
            <a:endParaRPr lang="en-US" altLang="ja-JP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389" y="3058623"/>
            <a:ext cx="354896" cy="1225236"/>
          </a:xfrm>
          <a:prstGeom prst="rect">
            <a:avLst/>
          </a:prstGeom>
        </p:spPr>
      </p:pic>
      <p:pic>
        <p:nvPicPr>
          <p:cNvPr id="87" name="図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389" y="3058623"/>
            <a:ext cx="354896" cy="1225236"/>
          </a:xfrm>
          <a:prstGeom prst="rect">
            <a:avLst/>
          </a:prstGeom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217" y="3229701"/>
            <a:ext cx="245047" cy="836541"/>
          </a:xfrm>
          <a:prstGeom prst="rect">
            <a:avLst/>
          </a:prstGeom>
        </p:spPr>
      </p:pic>
      <p:cxnSp>
        <p:nvCxnSpPr>
          <p:cNvPr id="89" name="直線コネクタ 88"/>
          <p:cNvCxnSpPr/>
          <p:nvPr/>
        </p:nvCxnSpPr>
        <p:spPr>
          <a:xfrm>
            <a:off x="2887305" y="3565115"/>
            <a:ext cx="718744" cy="47916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>
            <a:off x="3004614" y="3450001"/>
            <a:ext cx="601436" cy="16303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>
            <a:off x="3105411" y="3306252"/>
            <a:ext cx="500638" cy="306779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flipV="1">
            <a:off x="2908781" y="3613031"/>
            <a:ext cx="697268" cy="193859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 flipV="1">
            <a:off x="3023895" y="3613031"/>
            <a:ext cx="582154" cy="76551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>
            <a:off x="3139624" y="3538675"/>
            <a:ext cx="466425" cy="74356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 flipV="1">
            <a:off x="2899428" y="3613031"/>
            <a:ext cx="706622" cy="4406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 flipV="1">
            <a:off x="3022316" y="3613031"/>
            <a:ext cx="583734" cy="289692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 flipV="1">
            <a:off x="3123727" y="3613031"/>
            <a:ext cx="482322" cy="145943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図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213" y="3398670"/>
            <a:ext cx="126748" cy="439395"/>
          </a:xfrm>
          <a:prstGeom prst="rect">
            <a:avLst/>
          </a:prstGeom>
        </p:spPr>
      </p:pic>
      <p:cxnSp>
        <p:nvCxnSpPr>
          <p:cNvPr id="99" name="直線コネクタ 98"/>
          <p:cNvCxnSpPr/>
          <p:nvPr/>
        </p:nvCxnSpPr>
        <p:spPr>
          <a:xfrm>
            <a:off x="3606050" y="3590335"/>
            <a:ext cx="574996" cy="28033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3701882" y="3446586"/>
            <a:ext cx="476141" cy="179054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 flipV="1">
            <a:off x="3564839" y="3618367"/>
            <a:ext cx="605911" cy="211549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 flipV="1">
            <a:off x="3692186" y="3617000"/>
            <a:ext cx="479163" cy="67801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図 1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404" y="2060915"/>
            <a:ext cx="887240" cy="3210964"/>
          </a:xfrm>
          <a:prstGeom prst="rect">
            <a:avLst/>
          </a:prstGeom>
        </p:spPr>
      </p:pic>
      <p:cxnSp>
        <p:nvCxnSpPr>
          <p:cNvPr id="104" name="直線コネクタ 103"/>
          <p:cNvCxnSpPr/>
          <p:nvPr/>
        </p:nvCxnSpPr>
        <p:spPr>
          <a:xfrm>
            <a:off x="1258151" y="3373450"/>
            <a:ext cx="1677070" cy="239581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>
            <a:off x="1401900" y="3229701"/>
            <a:ext cx="1533321" cy="38333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1515805" y="3091699"/>
            <a:ext cx="1419416" cy="521332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1629710" y="2942203"/>
            <a:ext cx="1305511" cy="670828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>
            <a:off x="1725097" y="2822551"/>
            <a:ext cx="1210124" cy="79048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1826509" y="2654982"/>
            <a:ext cx="1108712" cy="958049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>
            <a:off x="1933945" y="2499185"/>
            <a:ext cx="1001277" cy="1113846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>
            <a:off x="2035356" y="2355436"/>
            <a:ext cx="899865" cy="1257595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>
            <a:off x="1258151" y="3613031"/>
            <a:ext cx="1677070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 flipV="1">
            <a:off x="1258151" y="3613031"/>
            <a:ext cx="1677070" cy="239581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 flipV="1">
            <a:off x="1258151" y="3613031"/>
            <a:ext cx="1677070" cy="479163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flipV="1">
            <a:off x="1258151" y="3613031"/>
            <a:ext cx="1677070" cy="718744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 flipV="1">
            <a:off x="1258151" y="3613031"/>
            <a:ext cx="1677070" cy="958326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 flipV="1">
            <a:off x="1258151" y="3613031"/>
            <a:ext cx="1677070" cy="1197907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/>
          <p:nvPr/>
        </p:nvCxnSpPr>
        <p:spPr>
          <a:xfrm flipV="1">
            <a:off x="1258151" y="3613031"/>
            <a:ext cx="1677070" cy="1419266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図 1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916" y="3058623"/>
            <a:ext cx="354896" cy="1225236"/>
          </a:xfrm>
          <a:prstGeom prst="rect">
            <a:avLst/>
          </a:prstGeom>
        </p:spPr>
      </p:pic>
      <p:pic>
        <p:nvPicPr>
          <p:cNvPr id="121" name="図 1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916" y="3058623"/>
            <a:ext cx="354896" cy="1225236"/>
          </a:xfrm>
          <a:prstGeom prst="rect">
            <a:avLst/>
          </a:prstGeom>
        </p:spPr>
      </p:pic>
      <p:pic>
        <p:nvPicPr>
          <p:cNvPr id="122" name="図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744" y="3229701"/>
            <a:ext cx="245047" cy="836541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>
            <a:off x="7639832" y="3565115"/>
            <a:ext cx="718744" cy="47916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>
            <a:off x="7757141" y="3450001"/>
            <a:ext cx="601436" cy="16303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>
            <a:off x="7857938" y="3306252"/>
            <a:ext cx="500638" cy="306779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/>
          <p:nvPr/>
        </p:nvCxnSpPr>
        <p:spPr>
          <a:xfrm flipV="1">
            <a:off x="7661308" y="3613031"/>
            <a:ext cx="697268" cy="193859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 flipV="1">
            <a:off x="7776422" y="3613031"/>
            <a:ext cx="582154" cy="76551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/>
          <p:nvPr/>
        </p:nvCxnSpPr>
        <p:spPr>
          <a:xfrm>
            <a:off x="7892151" y="3538675"/>
            <a:ext cx="466425" cy="74356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flipV="1">
            <a:off x="7651955" y="3613031"/>
            <a:ext cx="706622" cy="4406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 flipV="1">
            <a:off x="7774843" y="3613031"/>
            <a:ext cx="583734" cy="289692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7876254" y="3613031"/>
            <a:ext cx="482322" cy="145943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図 1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740" y="3398670"/>
            <a:ext cx="126748" cy="439395"/>
          </a:xfrm>
          <a:prstGeom prst="rect">
            <a:avLst/>
          </a:prstGeom>
        </p:spPr>
      </p:pic>
      <p:cxnSp>
        <p:nvCxnSpPr>
          <p:cNvPr id="133" name="直線コネクタ 132"/>
          <p:cNvCxnSpPr/>
          <p:nvPr/>
        </p:nvCxnSpPr>
        <p:spPr>
          <a:xfrm>
            <a:off x="8358577" y="3590335"/>
            <a:ext cx="574996" cy="28033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8454409" y="3446586"/>
            <a:ext cx="476141" cy="179054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 flipV="1">
            <a:off x="8317366" y="3618367"/>
            <a:ext cx="605911" cy="211549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 flipV="1">
            <a:off x="8444713" y="3617000"/>
            <a:ext cx="479163" cy="67801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図 1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5931" y="2060915"/>
            <a:ext cx="887240" cy="3210964"/>
          </a:xfrm>
          <a:prstGeom prst="rect">
            <a:avLst/>
          </a:prstGeom>
        </p:spPr>
      </p:pic>
      <p:cxnSp>
        <p:nvCxnSpPr>
          <p:cNvPr id="138" name="直線コネクタ 137"/>
          <p:cNvCxnSpPr/>
          <p:nvPr/>
        </p:nvCxnSpPr>
        <p:spPr>
          <a:xfrm>
            <a:off x="6010678" y="3373450"/>
            <a:ext cx="1677070" cy="239581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>
            <a:off x="6154427" y="3229701"/>
            <a:ext cx="1533321" cy="38333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>
            <a:off x="6268332" y="3091699"/>
            <a:ext cx="1419416" cy="521332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/>
          <p:nvPr/>
        </p:nvCxnSpPr>
        <p:spPr>
          <a:xfrm>
            <a:off x="6382237" y="2942203"/>
            <a:ext cx="1305511" cy="670828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>
            <a:off x="6477624" y="2822551"/>
            <a:ext cx="1210124" cy="79048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/>
          <p:cNvCxnSpPr/>
          <p:nvPr/>
        </p:nvCxnSpPr>
        <p:spPr>
          <a:xfrm>
            <a:off x="6579036" y="2654982"/>
            <a:ext cx="1108712" cy="958049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/>
          <p:nvPr/>
        </p:nvCxnSpPr>
        <p:spPr>
          <a:xfrm>
            <a:off x="6686472" y="2499185"/>
            <a:ext cx="1001277" cy="1113846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/>
          <p:nvPr/>
        </p:nvCxnSpPr>
        <p:spPr>
          <a:xfrm>
            <a:off x="6787883" y="2355436"/>
            <a:ext cx="899865" cy="1257595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/>
          <p:nvPr/>
        </p:nvCxnSpPr>
        <p:spPr>
          <a:xfrm>
            <a:off x="6010678" y="3613031"/>
            <a:ext cx="1677070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 flipV="1">
            <a:off x="6010678" y="3613031"/>
            <a:ext cx="1677070" cy="239581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>
          <a:xfrm flipV="1">
            <a:off x="6010678" y="3613031"/>
            <a:ext cx="1677070" cy="479163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 flipV="1">
            <a:off x="6010678" y="3613031"/>
            <a:ext cx="1677070" cy="718744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/>
          <p:nvPr/>
        </p:nvCxnSpPr>
        <p:spPr>
          <a:xfrm flipV="1">
            <a:off x="6010678" y="3613031"/>
            <a:ext cx="1677070" cy="958326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/>
          <p:cNvCxnSpPr/>
          <p:nvPr/>
        </p:nvCxnSpPr>
        <p:spPr>
          <a:xfrm flipV="1">
            <a:off x="6010678" y="3613031"/>
            <a:ext cx="1677070" cy="1197907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/>
          <p:cNvCxnSpPr/>
          <p:nvPr/>
        </p:nvCxnSpPr>
        <p:spPr>
          <a:xfrm flipV="1">
            <a:off x="6010678" y="3613031"/>
            <a:ext cx="1677070" cy="1419266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" name="図 1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2276938"/>
            <a:ext cx="1152128" cy="2820314"/>
          </a:xfrm>
          <a:prstGeom prst="rect">
            <a:avLst/>
          </a:prstGeom>
        </p:spPr>
      </p:pic>
      <p:pic>
        <p:nvPicPr>
          <p:cNvPr id="221" name="図 2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76" y="2132922"/>
            <a:ext cx="1150948" cy="3168352"/>
          </a:xfrm>
          <a:prstGeom prst="rect">
            <a:avLst/>
          </a:prstGeom>
        </p:spPr>
      </p:pic>
      <p:sp>
        <p:nvSpPr>
          <p:cNvPr id="237" name="爆発 1 236"/>
          <p:cNvSpPr/>
          <p:nvPr/>
        </p:nvSpPr>
        <p:spPr>
          <a:xfrm>
            <a:off x="3851920" y="3717098"/>
            <a:ext cx="576064" cy="704078"/>
          </a:xfrm>
          <a:prstGeom prst="irregularSeal1">
            <a:avLst/>
          </a:prstGeom>
          <a:solidFill>
            <a:srgbClr val="FF0000"/>
          </a:solidFill>
          <a:ln w="63500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正方形/長方形 237"/>
          <p:cNvSpPr/>
          <p:nvPr/>
        </p:nvSpPr>
        <p:spPr>
          <a:xfrm>
            <a:off x="8423920" y="3717098"/>
            <a:ext cx="72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・・・</a:t>
            </a:r>
            <a:endParaRPr lang="en-US" altLang="ja-JP" sz="2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39" name="角丸四角形 238"/>
          <p:cNvSpPr/>
          <p:nvPr/>
        </p:nvSpPr>
        <p:spPr>
          <a:xfrm>
            <a:off x="15212" y="1988906"/>
            <a:ext cx="4484780" cy="4248484"/>
          </a:xfrm>
          <a:prstGeom prst="roundRect">
            <a:avLst>
              <a:gd name="adj" fmla="val 7371"/>
            </a:avLst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角丸四角形 239"/>
          <p:cNvSpPr/>
          <p:nvPr/>
        </p:nvSpPr>
        <p:spPr>
          <a:xfrm>
            <a:off x="4659220" y="1988906"/>
            <a:ext cx="4484780" cy="4248484"/>
          </a:xfrm>
          <a:prstGeom prst="roundRect">
            <a:avLst>
              <a:gd name="adj" fmla="val 7371"/>
            </a:avLst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正方形/長方形 240"/>
          <p:cNvSpPr/>
          <p:nvPr/>
        </p:nvSpPr>
        <p:spPr>
          <a:xfrm>
            <a:off x="113191" y="5210102"/>
            <a:ext cx="43147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Get excited when I see "cats"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3" name="正方形/長方形 242"/>
          <p:cNvSpPr/>
          <p:nvPr/>
        </p:nvSpPr>
        <p:spPr>
          <a:xfrm>
            <a:off x="4615757" y="5210102"/>
            <a:ext cx="43147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Not get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excited when I see 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“dogs”</a:t>
            </a:r>
          </a:p>
        </p:txBody>
      </p:sp>
    </p:spTree>
    <p:extLst>
      <p:ext uri="{BB962C8B-B14F-4D97-AF65-F5344CB8AC3E}">
        <p14:creationId xmlns:p14="http://schemas.microsoft.com/office/powerpoint/2010/main" val="22062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087345" y="3429000"/>
            <a:ext cx="2969339" cy="523220"/>
          </a:xfrm>
        </p:spPr>
        <p:txBody>
          <a:bodyPr/>
          <a:lstStyle/>
          <a:p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Intermission 2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66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403648" y="1484784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(Case 1) Cat</a:t>
            </a:r>
            <a:endParaRPr lang="ja-JP" altLang="en-US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1187530" y="1988839"/>
            <a:ext cx="6696842" cy="4629519"/>
            <a:chOff x="1403648" y="1988840"/>
            <a:chExt cx="6120681" cy="4231220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3648" y="1988840"/>
              <a:ext cx="2664296" cy="2042102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3648" y="4157378"/>
              <a:ext cx="2664296" cy="2062682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0033" y="1988840"/>
              <a:ext cx="2664296" cy="2040227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60032" y="4149080"/>
              <a:ext cx="2664296" cy="2016224"/>
            </a:xfrm>
            <a:prstGeom prst="rect">
              <a:avLst/>
            </a:prstGeom>
          </p:spPr>
        </p:pic>
      </p:grpSp>
      <p:sp>
        <p:nvSpPr>
          <p:cNvPr id="12" name="正方形/長方形 11"/>
          <p:cNvSpPr/>
          <p:nvPr/>
        </p:nvSpPr>
        <p:spPr>
          <a:xfrm>
            <a:off x="4499990" y="1484784"/>
            <a:ext cx="3816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(Case 2) Celebrity</a:t>
            </a:r>
            <a:endParaRPr lang="ja-JP" altLang="en-US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gray">
          <a:xfrm>
            <a:off x="113191" y="116540"/>
            <a:ext cx="6470233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Who can tell me what </a:t>
            </a:r>
            <a:r>
              <a:rPr lang="en-US" altLang="ja-JP" sz="2800" b="1" dirty="0" err="1">
                <a:latin typeface="Meiryo UI" pitchFamily="50" charset="-128"/>
                <a:ea typeface="Meiryo UI" pitchFamily="50" charset="-128"/>
              </a:rPr>
              <a:t>NN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is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? (1)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3063" y="883598"/>
            <a:ext cx="91086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All commentaries just "quote" this image.</a:t>
            </a:r>
          </a:p>
        </p:txBody>
      </p:sp>
    </p:spTree>
    <p:extLst>
      <p:ext uri="{BB962C8B-B14F-4D97-AF65-F5344CB8AC3E}">
        <p14:creationId xmlns:p14="http://schemas.microsoft.com/office/powerpoint/2010/main" val="213492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3900170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3.0 Neural Network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0" y="860390"/>
            <a:ext cx="910863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Each of the 100 billion neurons in the cerebrum has 1500 synaptic connections</a:t>
            </a:r>
            <a:endParaRPr lang="ja-JP" altLang="en-US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88840"/>
            <a:ext cx="2664296" cy="21248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509120"/>
            <a:ext cx="2664296" cy="212485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39552" y="4509120"/>
            <a:ext cx="2664296" cy="2160240"/>
          </a:xfrm>
          <a:prstGeom prst="rect">
            <a:avLst/>
          </a:prstGeom>
          <a:solidFill>
            <a:schemeClr val="bg1">
              <a:alpha val="64000"/>
            </a:schemeClr>
          </a:solidFill>
          <a:ln w="63500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>
            <a:stCxn id="26" idx="4"/>
            <a:endCxn id="75" idx="1"/>
          </p:cNvCxnSpPr>
          <p:nvPr/>
        </p:nvCxnSpPr>
        <p:spPr>
          <a:xfrm>
            <a:off x="2838457" y="5143407"/>
            <a:ext cx="130086" cy="4985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26" idx="3"/>
          </p:cNvCxnSpPr>
          <p:nvPr/>
        </p:nvCxnSpPr>
        <p:spPr>
          <a:xfrm flipH="1">
            <a:off x="1998993" y="5090680"/>
            <a:ext cx="712171" cy="11993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endCxn id="86" idx="0"/>
          </p:cNvCxnSpPr>
          <p:nvPr/>
        </p:nvCxnSpPr>
        <p:spPr>
          <a:xfrm flipH="1">
            <a:off x="2591780" y="5157192"/>
            <a:ext cx="206738" cy="10165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26" idx="2"/>
          </p:cNvCxnSpPr>
          <p:nvPr/>
        </p:nvCxnSpPr>
        <p:spPr>
          <a:xfrm flipH="1">
            <a:off x="2195736" y="4963387"/>
            <a:ext cx="462701" cy="8579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 flipV="1">
            <a:off x="1979712" y="4509120"/>
            <a:ext cx="720080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 flipV="1">
            <a:off x="2699792" y="4509120"/>
            <a:ext cx="144016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2843808" y="4509120"/>
            <a:ext cx="72008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2843808" y="4509120"/>
            <a:ext cx="288032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2843808" y="4653136"/>
            <a:ext cx="36004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2843808" y="4869160"/>
            <a:ext cx="360040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2843808" y="4941168"/>
            <a:ext cx="360040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2843808" y="4941168"/>
            <a:ext cx="36004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2843808" y="4941168"/>
            <a:ext cx="360040" cy="504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円/楕円 37"/>
          <p:cNvSpPr/>
          <p:nvPr/>
        </p:nvSpPr>
        <p:spPr>
          <a:xfrm>
            <a:off x="2658437" y="4783367"/>
            <a:ext cx="360040" cy="36004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 flipH="1" flipV="1">
            <a:off x="1187624" y="4509120"/>
            <a:ext cx="288032" cy="12961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1475656" y="4509120"/>
            <a:ext cx="216024" cy="12961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endCxn id="68" idx="3"/>
          </p:cNvCxnSpPr>
          <p:nvPr/>
        </p:nvCxnSpPr>
        <p:spPr>
          <a:xfrm flipV="1">
            <a:off x="1475656" y="5194853"/>
            <a:ext cx="443420" cy="6104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1475656" y="4509120"/>
            <a:ext cx="1620180" cy="12961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1475656" y="5445224"/>
            <a:ext cx="1728192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1475656" y="5805264"/>
            <a:ext cx="1728192" cy="3456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endCxn id="86" idx="2"/>
          </p:cNvCxnSpPr>
          <p:nvPr/>
        </p:nvCxnSpPr>
        <p:spPr>
          <a:xfrm>
            <a:off x="1475656" y="5805264"/>
            <a:ext cx="936104" cy="5484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1475656" y="5805264"/>
            <a:ext cx="360040" cy="504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H="1" flipV="1">
            <a:off x="1187624" y="5445224"/>
            <a:ext cx="288032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H="1" flipV="1">
            <a:off x="539552" y="5337212"/>
            <a:ext cx="936104" cy="4680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H="1">
            <a:off x="539552" y="5805264"/>
            <a:ext cx="9361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H="1">
            <a:off x="1158821" y="5805264"/>
            <a:ext cx="316835" cy="792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1475656" y="5805264"/>
            <a:ext cx="172819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円/楕円 34"/>
          <p:cNvSpPr/>
          <p:nvPr/>
        </p:nvSpPr>
        <p:spPr>
          <a:xfrm>
            <a:off x="1290285" y="5607620"/>
            <a:ext cx="360040" cy="36004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/>
          <p:nvPr/>
        </p:nvCxnSpPr>
        <p:spPr>
          <a:xfrm flipH="1" flipV="1">
            <a:off x="539552" y="5661248"/>
            <a:ext cx="288032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V="1">
            <a:off x="827584" y="4509120"/>
            <a:ext cx="336037" cy="20162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endCxn id="40" idx="3"/>
          </p:cNvCxnSpPr>
          <p:nvPr/>
        </p:nvCxnSpPr>
        <p:spPr>
          <a:xfrm flipV="1">
            <a:off x="827584" y="5914933"/>
            <a:ext cx="515428" cy="6104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827584" y="5229200"/>
            <a:ext cx="2376264" cy="12961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endCxn id="96" idx="1"/>
          </p:cNvCxnSpPr>
          <p:nvPr/>
        </p:nvCxnSpPr>
        <p:spPr>
          <a:xfrm flipV="1">
            <a:off x="827584" y="6290039"/>
            <a:ext cx="988831" cy="2353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827584" y="6525344"/>
            <a:ext cx="360040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H="1" flipV="1">
            <a:off x="539552" y="6165304"/>
            <a:ext cx="288032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円/楕円 119"/>
          <p:cNvSpPr/>
          <p:nvPr/>
        </p:nvSpPr>
        <p:spPr>
          <a:xfrm>
            <a:off x="642213" y="6327700"/>
            <a:ext cx="360040" cy="36004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683568" y="4509120"/>
            <a:ext cx="36004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V="1">
            <a:off x="683568" y="4509120"/>
            <a:ext cx="144016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683568" y="4797152"/>
            <a:ext cx="1152128" cy="2304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683568" y="4797152"/>
            <a:ext cx="2520280" cy="15121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683568" y="4797152"/>
            <a:ext cx="504056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539552" y="4797152"/>
            <a:ext cx="144016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683568" y="4797152"/>
            <a:ext cx="360040" cy="18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円/楕円 134"/>
          <p:cNvSpPr/>
          <p:nvPr/>
        </p:nvSpPr>
        <p:spPr>
          <a:xfrm>
            <a:off x="498197" y="4599508"/>
            <a:ext cx="360040" cy="36004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" name="直線コネクタ 56"/>
          <p:cNvCxnSpPr>
            <a:endCxn id="8" idx="0"/>
          </p:cNvCxnSpPr>
          <p:nvPr/>
        </p:nvCxnSpPr>
        <p:spPr>
          <a:xfrm flipH="1" flipV="1">
            <a:off x="1871700" y="4509120"/>
            <a:ext cx="180020" cy="5760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V="1">
            <a:off x="2051720" y="4509120"/>
            <a:ext cx="96011" cy="5760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V="1">
            <a:off x="2051720" y="4509120"/>
            <a:ext cx="384043" cy="5760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V="1">
            <a:off x="2051720" y="5013176"/>
            <a:ext cx="360040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2051720" y="5085184"/>
            <a:ext cx="1152128" cy="2304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2051720" y="5085184"/>
            <a:ext cx="36004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 flipV="1">
            <a:off x="1619672" y="4545124"/>
            <a:ext cx="432048" cy="5400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 flipV="1">
            <a:off x="899592" y="4509120"/>
            <a:ext cx="1152128" cy="5760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flipH="1">
            <a:off x="539552" y="5085184"/>
            <a:ext cx="15121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 flipH="1">
            <a:off x="1418050" y="5085184"/>
            <a:ext cx="633671" cy="15841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2051720" y="5085184"/>
            <a:ext cx="316835" cy="15841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円/楕円 149"/>
          <p:cNvSpPr/>
          <p:nvPr/>
        </p:nvSpPr>
        <p:spPr>
          <a:xfrm>
            <a:off x="1866349" y="4887540"/>
            <a:ext cx="360040" cy="36004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9" name="直線コネクタ 68"/>
          <p:cNvCxnSpPr>
            <a:endCxn id="26" idx="5"/>
          </p:cNvCxnSpPr>
          <p:nvPr/>
        </p:nvCxnSpPr>
        <p:spPr>
          <a:xfrm flipH="1" flipV="1">
            <a:off x="2965750" y="5090680"/>
            <a:ext cx="135438" cy="6962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flipH="1" flipV="1">
            <a:off x="2411760" y="5301208"/>
            <a:ext cx="689427" cy="4856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endCxn id="40" idx="6"/>
          </p:cNvCxnSpPr>
          <p:nvPr/>
        </p:nvCxnSpPr>
        <p:spPr>
          <a:xfrm flipH="1">
            <a:off x="1650325" y="5786884"/>
            <a:ext cx="1450862" cy="7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>
            <a:endCxn id="96" idx="7"/>
          </p:cNvCxnSpPr>
          <p:nvPr/>
        </p:nvCxnSpPr>
        <p:spPr>
          <a:xfrm flipH="1">
            <a:off x="2071001" y="5786884"/>
            <a:ext cx="1030186" cy="5031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 flipH="1">
            <a:off x="2777000" y="5786884"/>
            <a:ext cx="324187" cy="8104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3101187" y="5786884"/>
            <a:ext cx="72008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円/楕円 164"/>
          <p:cNvSpPr/>
          <p:nvPr/>
        </p:nvSpPr>
        <p:spPr>
          <a:xfrm>
            <a:off x="2915816" y="5589240"/>
            <a:ext cx="360040" cy="36004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6" name="直線コネクタ 75"/>
          <p:cNvCxnSpPr>
            <a:endCxn id="68" idx="5"/>
          </p:cNvCxnSpPr>
          <p:nvPr/>
        </p:nvCxnSpPr>
        <p:spPr>
          <a:xfrm flipH="1" flipV="1">
            <a:off x="2173662" y="5194853"/>
            <a:ext cx="423469" cy="11765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endCxn id="75" idx="3"/>
          </p:cNvCxnSpPr>
          <p:nvPr/>
        </p:nvCxnSpPr>
        <p:spPr>
          <a:xfrm flipV="1">
            <a:off x="2597131" y="5896553"/>
            <a:ext cx="371412" cy="4748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 flipV="1">
            <a:off x="2597131" y="5949280"/>
            <a:ext cx="527596" cy="4220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 flipV="1">
            <a:off x="2597131" y="6250014"/>
            <a:ext cx="606717" cy="1213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2597131" y="6371357"/>
            <a:ext cx="606717" cy="1213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2597131" y="6371357"/>
            <a:ext cx="36004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 flipH="1" flipV="1">
            <a:off x="1115616" y="4519463"/>
            <a:ext cx="1481515" cy="18518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>
            <a:endCxn id="40" idx="6"/>
          </p:cNvCxnSpPr>
          <p:nvPr/>
        </p:nvCxnSpPr>
        <p:spPr>
          <a:xfrm flipH="1" flipV="1">
            <a:off x="1650325" y="5787640"/>
            <a:ext cx="946806" cy="5837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>
            <a:endCxn id="96" idx="6"/>
          </p:cNvCxnSpPr>
          <p:nvPr/>
        </p:nvCxnSpPr>
        <p:spPr>
          <a:xfrm flipH="1">
            <a:off x="2123728" y="6371357"/>
            <a:ext cx="473403" cy="459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 flipH="1">
            <a:off x="2237091" y="6371357"/>
            <a:ext cx="36004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円/楕円 179"/>
          <p:cNvSpPr/>
          <p:nvPr/>
        </p:nvSpPr>
        <p:spPr>
          <a:xfrm>
            <a:off x="2411760" y="6173713"/>
            <a:ext cx="360040" cy="36004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7" name="直線コネクタ 86"/>
          <p:cNvCxnSpPr/>
          <p:nvPr/>
        </p:nvCxnSpPr>
        <p:spPr>
          <a:xfrm flipH="1" flipV="1">
            <a:off x="1307114" y="4509120"/>
            <a:ext cx="641945" cy="19258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>
            <a:endCxn id="68" idx="4"/>
          </p:cNvCxnSpPr>
          <p:nvPr/>
        </p:nvCxnSpPr>
        <p:spPr>
          <a:xfrm flipV="1">
            <a:off x="1949059" y="5247580"/>
            <a:ext cx="97310" cy="11873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 flipV="1">
            <a:off x="1949059" y="5157192"/>
            <a:ext cx="851843" cy="12777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>
            <a:off x="1949059" y="6434956"/>
            <a:ext cx="811980" cy="1623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>
            <a:off x="1949059" y="6434956"/>
            <a:ext cx="36004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flipH="1" flipV="1">
            <a:off x="1661027" y="6074916"/>
            <a:ext cx="288032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>
            <a:endCxn id="8" idx="1"/>
          </p:cNvCxnSpPr>
          <p:nvPr/>
        </p:nvCxnSpPr>
        <p:spPr>
          <a:xfrm flipH="1" flipV="1">
            <a:off x="539552" y="5571550"/>
            <a:ext cx="1409507" cy="8634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>
            <a:endCxn id="48" idx="6"/>
          </p:cNvCxnSpPr>
          <p:nvPr/>
        </p:nvCxnSpPr>
        <p:spPr>
          <a:xfrm flipH="1">
            <a:off x="1002253" y="6434956"/>
            <a:ext cx="946806" cy="727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 flipH="1">
            <a:off x="1589019" y="6434956"/>
            <a:ext cx="36004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円/楕円 194"/>
          <p:cNvSpPr/>
          <p:nvPr/>
        </p:nvSpPr>
        <p:spPr>
          <a:xfrm>
            <a:off x="1763688" y="6237312"/>
            <a:ext cx="360040" cy="36004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下矢印 96"/>
          <p:cNvSpPr/>
          <p:nvPr/>
        </p:nvSpPr>
        <p:spPr>
          <a:xfrm>
            <a:off x="1619672" y="4171382"/>
            <a:ext cx="504056" cy="302434"/>
          </a:xfrm>
          <a:prstGeom prst="downArrow">
            <a:avLst/>
          </a:prstGeom>
          <a:solidFill>
            <a:schemeClr val="tx1"/>
          </a:solidFill>
          <a:ln w="63500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8" name="直線コネクタ 97"/>
          <p:cNvCxnSpPr/>
          <p:nvPr/>
        </p:nvCxnSpPr>
        <p:spPr>
          <a:xfrm flipH="1">
            <a:off x="4716017" y="2691518"/>
            <a:ext cx="288031" cy="534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flipH="1" flipV="1">
            <a:off x="4436985" y="2348880"/>
            <a:ext cx="135015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 flipV="1">
            <a:off x="4572000" y="2340916"/>
            <a:ext cx="72008" cy="504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 flipV="1">
            <a:off x="4572000" y="2348880"/>
            <a:ext cx="288032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 flipV="1">
            <a:off x="4572000" y="2435290"/>
            <a:ext cx="432048" cy="3456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 flipV="1">
            <a:off x="4572000" y="2708920"/>
            <a:ext cx="360040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>
            <a:off x="4424426" y="2740942"/>
            <a:ext cx="576064" cy="1152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>
            <a:off x="4572000" y="2780928"/>
            <a:ext cx="432048" cy="2592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 flipH="1" flipV="1">
            <a:off x="4226362" y="2348880"/>
            <a:ext cx="345638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 flipH="1" flipV="1">
            <a:off x="4139952" y="2564904"/>
            <a:ext cx="432048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 flipH="1">
            <a:off x="4139952" y="2780928"/>
            <a:ext cx="4320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 flipH="1">
            <a:off x="4399181" y="2780928"/>
            <a:ext cx="172821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>
            <a:off x="4572000" y="2780928"/>
            <a:ext cx="8641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円/楕円 376"/>
          <p:cNvSpPr/>
          <p:nvPr/>
        </p:nvSpPr>
        <p:spPr>
          <a:xfrm>
            <a:off x="4386629" y="2583284"/>
            <a:ext cx="360040" cy="36004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2" name="直線コネクタ 111"/>
          <p:cNvCxnSpPr>
            <a:stCxn id="116" idx="2"/>
            <a:endCxn id="111" idx="4"/>
          </p:cNvCxnSpPr>
          <p:nvPr/>
        </p:nvCxnSpPr>
        <p:spPr>
          <a:xfrm flipH="1" flipV="1">
            <a:off x="4566649" y="2943324"/>
            <a:ext cx="5351" cy="2696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 flipH="1">
            <a:off x="4139952" y="2852936"/>
            <a:ext cx="273632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 flipH="1" flipV="1">
            <a:off x="4677461" y="2924944"/>
            <a:ext cx="182571" cy="27385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正方形/長方形 114"/>
          <p:cNvSpPr/>
          <p:nvPr/>
        </p:nvSpPr>
        <p:spPr>
          <a:xfrm>
            <a:off x="1619672" y="4653136"/>
            <a:ext cx="864096" cy="864096"/>
          </a:xfrm>
          <a:prstGeom prst="rect">
            <a:avLst/>
          </a:prstGeom>
          <a:noFill/>
          <a:ln w="635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正方形/長方形 115"/>
          <p:cNvSpPr/>
          <p:nvPr/>
        </p:nvSpPr>
        <p:spPr>
          <a:xfrm>
            <a:off x="4139952" y="2348880"/>
            <a:ext cx="864096" cy="864096"/>
          </a:xfrm>
          <a:prstGeom prst="rect">
            <a:avLst/>
          </a:prstGeom>
          <a:noFill/>
          <a:ln w="635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7" name="カギ線コネクタ 116"/>
          <p:cNvCxnSpPr>
            <a:stCxn id="115" idx="3"/>
            <a:endCxn id="116" idx="1"/>
          </p:cNvCxnSpPr>
          <p:nvPr/>
        </p:nvCxnSpPr>
        <p:spPr>
          <a:xfrm flipV="1">
            <a:off x="2483768" y="2780928"/>
            <a:ext cx="1656184" cy="2304256"/>
          </a:xfrm>
          <a:prstGeom prst="bentConnector3">
            <a:avLst>
              <a:gd name="adj1" fmla="val 67254"/>
            </a:avLst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正方形/長方形 117"/>
          <p:cNvSpPr/>
          <p:nvPr/>
        </p:nvSpPr>
        <p:spPr>
          <a:xfrm>
            <a:off x="5508104" y="2348880"/>
            <a:ext cx="3547766" cy="369331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struct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synapse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{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</a:t>
            </a:r>
            <a:r>
              <a:rPr lang="en-US" altLang="ja-JP" dirty="0" err="1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NERUO</a:t>
            </a:r>
            <a:r>
              <a:rPr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dirty="0" err="1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departure_nero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;</a:t>
            </a:r>
          </a:p>
          <a:p>
            <a:r>
              <a:rPr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NEURO </a:t>
            </a:r>
            <a:r>
              <a:rPr lang="en-US" altLang="ja-JP" dirty="0" err="1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arrival_neuro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;</a:t>
            </a:r>
          </a:p>
          <a:p>
            <a:r>
              <a:rPr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double weight;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} SYNAPSE;</a:t>
            </a:r>
          </a:p>
          <a:p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dirty="0" err="1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struct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neuro {</a:t>
            </a:r>
          </a:p>
          <a:p>
            <a:r>
              <a:rPr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SYNAPSE synapse[1500];</a:t>
            </a:r>
          </a:p>
          <a:p>
            <a:r>
              <a:rPr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double </a:t>
            </a:r>
            <a:r>
              <a:rPr lang="en-US" altLang="ja-JP" dirty="0" err="1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sumption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;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</a:t>
            </a:r>
            <a:r>
              <a:rPr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double weight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;</a:t>
            </a:r>
          </a:p>
          <a:p>
            <a:r>
              <a:rPr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double 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threshold;</a:t>
            </a:r>
          </a:p>
          <a:p>
            <a:r>
              <a:rPr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double sigmoid(double x);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} NEURO;</a:t>
            </a:r>
            <a:endParaRPr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9" name="下矢印 118"/>
          <p:cNvSpPr/>
          <p:nvPr/>
        </p:nvSpPr>
        <p:spPr>
          <a:xfrm rot="16200000">
            <a:off x="5047253" y="2665715"/>
            <a:ext cx="504056" cy="302434"/>
          </a:xfrm>
          <a:prstGeom prst="downArrow">
            <a:avLst/>
          </a:prstGeom>
          <a:solidFill>
            <a:schemeClr val="tx1"/>
          </a:solidFill>
          <a:ln w="63500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正方形/長方形 119"/>
          <p:cNvSpPr/>
          <p:nvPr/>
        </p:nvSpPr>
        <p:spPr>
          <a:xfrm>
            <a:off x="5508104" y="609329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 coding is just image of real Neural Network Ebata made </a:t>
            </a:r>
          </a:p>
        </p:txBody>
      </p:sp>
    </p:spTree>
    <p:extLst>
      <p:ext uri="{BB962C8B-B14F-4D97-AF65-F5344CB8AC3E}">
        <p14:creationId xmlns:p14="http://schemas.microsoft.com/office/powerpoint/2010/main" val="910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ãconvolutional neural network layersãã®ç»åæ¤ç´¢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90587"/>
            <a:ext cx="8515886" cy="255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 bwMode="gray">
          <a:xfrm>
            <a:off x="113191" y="116540"/>
            <a:ext cx="6470233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Who can tell me what </a:t>
            </a:r>
            <a:r>
              <a:rPr lang="en-US" altLang="ja-JP" sz="2800" b="1" dirty="0" err="1">
                <a:latin typeface="Meiryo UI" pitchFamily="50" charset="-128"/>
                <a:ea typeface="Meiryo UI" pitchFamily="50" charset="-128"/>
              </a:rPr>
              <a:t>NN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is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? (1)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3063" y="883598"/>
            <a:ext cx="91086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Do they think "there's no point in explaining"?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gray">
          <a:xfrm>
            <a:off x="30695" y="4929123"/>
            <a:ext cx="907793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At least, </a:t>
            </a:r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I(Ebata) </a:t>
            </a:r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didn't know what was what.</a:t>
            </a:r>
          </a:p>
        </p:txBody>
      </p:sp>
    </p:spTree>
    <p:extLst>
      <p:ext uri="{BB962C8B-B14F-4D97-AF65-F5344CB8AC3E}">
        <p14:creationId xmlns:p14="http://schemas.microsoft.com/office/powerpoint/2010/main" val="8903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07380" y="943532"/>
            <a:ext cx="5338510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Assuming that each neuron has 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3,000 double types (16-bit)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, and given that there are 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 billion neurons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, a rough calculation shows that 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37.5 terabytes (TB) 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of storage space is all that is required to achieve this.</a:t>
            </a:r>
          </a:p>
        </p:txBody>
      </p:sp>
      <p:sp>
        <p:nvSpPr>
          <p:cNvPr id="124" name="正方形/長方形 123"/>
          <p:cNvSpPr/>
          <p:nvPr/>
        </p:nvSpPr>
        <p:spPr>
          <a:xfrm>
            <a:off x="5598290" y="822412"/>
            <a:ext cx="3348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4TB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HDD x 10</a:t>
            </a:r>
            <a:b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 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2" name="図 1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54" y="1159478"/>
            <a:ext cx="1008140" cy="531766"/>
          </a:xfrm>
          <a:prstGeom prst="rect">
            <a:avLst/>
          </a:prstGeom>
        </p:spPr>
      </p:pic>
      <p:pic>
        <p:nvPicPr>
          <p:cNvPr id="139" name="図 1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54" y="1311878"/>
            <a:ext cx="1008140" cy="531766"/>
          </a:xfrm>
          <a:prstGeom prst="rect">
            <a:avLst/>
          </a:prstGeom>
        </p:spPr>
      </p:pic>
      <p:pic>
        <p:nvPicPr>
          <p:cNvPr id="140" name="図 1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54" y="1464278"/>
            <a:ext cx="1008140" cy="531766"/>
          </a:xfrm>
          <a:prstGeom prst="rect">
            <a:avLst/>
          </a:prstGeom>
        </p:spPr>
      </p:pic>
      <p:pic>
        <p:nvPicPr>
          <p:cNvPr id="141" name="図 1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654" y="1616678"/>
            <a:ext cx="1008140" cy="531766"/>
          </a:xfrm>
          <a:prstGeom prst="rect">
            <a:avLst/>
          </a:prstGeom>
        </p:spPr>
      </p:pic>
      <p:pic>
        <p:nvPicPr>
          <p:cNvPr id="142" name="図 1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054" y="1769078"/>
            <a:ext cx="1008140" cy="531766"/>
          </a:xfrm>
          <a:prstGeom prst="rect">
            <a:avLst/>
          </a:prstGeom>
        </p:spPr>
      </p:pic>
      <p:pic>
        <p:nvPicPr>
          <p:cNvPr id="143" name="図 1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17" y="1198395"/>
            <a:ext cx="1008140" cy="531766"/>
          </a:xfrm>
          <a:prstGeom prst="rect">
            <a:avLst/>
          </a:prstGeom>
        </p:spPr>
      </p:pic>
      <p:pic>
        <p:nvPicPr>
          <p:cNvPr id="144" name="図 1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17" y="1350795"/>
            <a:ext cx="1008140" cy="531766"/>
          </a:xfrm>
          <a:prstGeom prst="rect">
            <a:avLst/>
          </a:prstGeom>
        </p:spPr>
      </p:pic>
      <p:pic>
        <p:nvPicPr>
          <p:cNvPr id="145" name="図 1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17" y="1503195"/>
            <a:ext cx="1008140" cy="531766"/>
          </a:xfrm>
          <a:prstGeom prst="rect">
            <a:avLst/>
          </a:prstGeom>
        </p:spPr>
      </p:pic>
      <p:pic>
        <p:nvPicPr>
          <p:cNvPr id="146" name="図 1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917" y="1655595"/>
            <a:ext cx="1008140" cy="531766"/>
          </a:xfrm>
          <a:prstGeom prst="rect">
            <a:avLst/>
          </a:prstGeom>
        </p:spPr>
      </p:pic>
      <p:pic>
        <p:nvPicPr>
          <p:cNvPr id="147" name="図 1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17" y="1807995"/>
            <a:ext cx="1008140" cy="53176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751" y="2849341"/>
            <a:ext cx="1479074" cy="340531"/>
          </a:xfrm>
          <a:prstGeom prst="rect">
            <a:avLst/>
          </a:prstGeom>
        </p:spPr>
      </p:pic>
      <p:pic>
        <p:nvPicPr>
          <p:cNvPr id="148" name="図 1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151" y="3001741"/>
            <a:ext cx="1479074" cy="340531"/>
          </a:xfrm>
          <a:prstGeom prst="rect">
            <a:avLst/>
          </a:prstGeom>
        </p:spPr>
      </p:pic>
      <p:pic>
        <p:nvPicPr>
          <p:cNvPr id="149" name="図 1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551" y="3154141"/>
            <a:ext cx="1479074" cy="340531"/>
          </a:xfrm>
          <a:prstGeom prst="rect">
            <a:avLst/>
          </a:prstGeom>
        </p:spPr>
      </p:pic>
      <p:pic>
        <p:nvPicPr>
          <p:cNvPr id="150" name="図 1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951" y="3306541"/>
            <a:ext cx="1479074" cy="340531"/>
          </a:xfrm>
          <a:prstGeom prst="rect">
            <a:avLst/>
          </a:prstGeom>
        </p:spPr>
      </p:pic>
      <p:pic>
        <p:nvPicPr>
          <p:cNvPr id="151" name="図 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351" y="3458941"/>
            <a:ext cx="1479074" cy="340531"/>
          </a:xfrm>
          <a:prstGeom prst="rect">
            <a:avLst/>
          </a:prstGeom>
        </p:spPr>
      </p:pic>
      <p:pic>
        <p:nvPicPr>
          <p:cNvPr id="152" name="図 1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751" y="3611341"/>
            <a:ext cx="1479074" cy="340531"/>
          </a:xfrm>
          <a:prstGeom prst="rect">
            <a:avLst/>
          </a:prstGeom>
        </p:spPr>
      </p:pic>
      <p:pic>
        <p:nvPicPr>
          <p:cNvPr id="153" name="図 1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476" y="2982255"/>
            <a:ext cx="1479074" cy="340531"/>
          </a:xfrm>
          <a:prstGeom prst="rect">
            <a:avLst/>
          </a:prstGeom>
        </p:spPr>
      </p:pic>
      <p:pic>
        <p:nvPicPr>
          <p:cNvPr id="154" name="図 1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876" y="3134655"/>
            <a:ext cx="1479074" cy="340531"/>
          </a:xfrm>
          <a:prstGeom prst="rect">
            <a:avLst/>
          </a:prstGeom>
        </p:spPr>
      </p:pic>
      <p:pic>
        <p:nvPicPr>
          <p:cNvPr id="155" name="図 1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276" y="3287055"/>
            <a:ext cx="1479074" cy="340531"/>
          </a:xfrm>
          <a:prstGeom prst="rect">
            <a:avLst/>
          </a:prstGeom>
        </p:spPr>
      </p:pic>
      <p:pic>
        <p:nvPicPr>
          <p:cNvPr id="156" name="図 1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676" y="3439455"/>
            <a:ext cx="1479074" cy="340531"/>
          </a:xfrm>
          <a:prstGeom prst="rect">
            <a:avLst/>
          </a:prstGeom>
        </p:spPr>
      </p:pic>
      <p:pic>
        <p:nvPicPr>
          <p:cNvPr id="157" name="図 1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076" y="3591855"/>
            <a:ext cx="1479074" cy="340531"/>
          </a:xfrm>
          <a:prstGeom prst="rect">
            <a:avLst/>
          </a:prstGeom>
        </p:spPr>
      </p:pic>
      <p:pic>
        <p:nvPicPr>
          <p:cNvPr id="158" name="図 1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476" y="3744255"/>
            <a:ext cx="1479074" cy="340531"/>
          </a:xfrm>
          <a:prstGeom prst="rect">
            <a:avLst/>
          </a:prstGeom>
        </p:spPr>
      </p:pic>
      <p:pic>
        <p:nvPicPr>
          <p:cNvPr id="159" name="図 1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526" y="3076646"/>
            <a:ext cx="1479074" cy="340531"/>
          </a:xfrm>
          <a:prstGeom prst="rect">
            <a:avLst/>
          </a:prstGeom>
        </p:spPr>
      </p:pic>
      <p:pic>
        <p:nvPicPr>
          <p:cNvPr id="160" name="図 1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926" y="3229046"/>
            <a:ext cx="1479074" cy="340531"/>
          </a:xfrm>
          <a:prstGeom prst="rect">
            <a:avLst/>
          </a:prstGeom>
        </p:spPr>
      </p:pic>
      <p:pic>
        <p:nvPicPr>
          <p:cNvPr id="161" name="図 1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326" y="3381446"/>
            <a:ext cx="1479074" cy="340531"/>
          </a:xfrm>
          <a:prstGeom prst="rect">
            <a:avLst/>
          </a:prstGeom>
        </p:spPr>
      </p:pic>
      <p:pic>
        <p:nvPicPr>
          <p:cNvPr id="162" name="図 1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726" y="3533846"/>
            <a:ext cx="1479074" cy="340531"/>
          </a:xfrm>
          <a:prstGeom prst="rect">
            <a:avLst/>
          </a:prstGeom>
        </p:spPr>
      </p:pic>
      <p:pic>
        <p:nvPicPr>
          <p:cNvPr id="163" name="図 1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126" y="3686246"/>
            <a:ext cx="1479074" cy="340531"/>
          </a:xfrm>
          <a:prstGeom prst="rect">
            <a:avLst/>
          </a:prstGeom>
        </p:spPr>
      </p:pic>
      <p:pic>
        <p:nvPicPr>
          <p:cNvPr id="164" name="図 1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526" y="3838646"/>
            <a:ext cx="1479074" cy="340531"/>
          </a:xfrm>
          <a:prstGeom prst="rect">
            <a:avLst/>
          </a:prstGeom>
        </p:spPr>
      </p:pic>
      <p:pic>
        <p:nvPicPr>
          <p:cNvPr id="165" name="図 1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300" y="2910245"/>
            <a:ext cx="1479074" cy="340531"/>
          </a:xfrm>
          <a:prstGeom prst="rect">
            <a:avLst/>
          </a:prstGeom>
        </p:spPr>
      </p:pic>
      <p:pic>
        <p:nvPicPr>
          <p:cNvPr id="166" name="図 1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700" y="3062645"/>
            <a:ext cx="1479074" cy="340531"/>
          </a:xfrm>
          <a:prstGeom prst="rect">
            <a:avLst/>
          </a:prstGeom>
        </p:spPr>
      </p:pic>
      <p:pic>
        <p:nvPicPr>
          <p:cNvPr id="167" name="図 1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100" y="3215045"/>
            <a:ext cx="1479074" cy="340531"/>
          </a:xfrm>
          <a:prstGeom prst="rect">
            <a:avLst/>
          </a:prstGeom>
        </p:spPr>
      </p:pic>
      <p:pic>
        <p:nvPicPr>
          <p:cNvPr id="168" name="図 1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500" y="3367445"/>
            <a:ext cx="1479074" cy="340531"/>
          </a:xfrm>
          <a:prstGeom prst="rect">
            <a:avLst/>
          </a:prstGeom>
        </p:spPr>
      </p:pic>
      <p:pic>
        <p:nvPicPr>
          <p:cNvPr id="169" name="図 1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900" y="3519845"/>
            <a:ext cx="1479074" cy="340531"/>
          </a:xfrm>
          <a:prstGeom prst="rect">
            <a:avLst/>
          </a:prstGeom>
        </p:spPr>
      </p:pic>
      <p:pic>
        <p:nvPicPr>
          <p:cNvPr id="170" name="図 1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300" y="3672245"/>
            <a:ext cx="1479074" cy="340531"/>
          </a:xfrm>
          <a:prstGeom prst="rect">
            <a:avLst/>
          </a:prstGeom>
        </p:spPr>
      </p:pic>
      <p:sp>
        <p:nvSpPr>
          <p:cNvPr id="171" name="正方形/長方形 170"/>
          <p:cNvSpPr/>
          <p:nvPr/>
        </p:nvSpPr>
        <p:spPr>
          <a:xfrm>
            <a:off x="5364110" y="2438610"/>
            <a:ext cx="3591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16GB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memoryCard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x 2400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3" name="正方形/長方形 172"/>
          <p:cNvSpPr/>
          <p:nvPr/>
        </p:nvSpPr>
        <p:spPr>
          <a:xfrm>
            <a:off x="107380" y="3058967"/>
            <a:ext cx="533851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If we limit ourselves to the 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"capacity"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of the brain, current computer hardware is now </a:t>
            </a:r>
            <a:r>
              <a:rPr lang="en-US" altLang="ja-JP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can 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be achieved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!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4" name="図 1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751" y="3251324"/>
            <a:ext cx="1479074" cy="340531"/>
          </a:xfrm>
          <a:prstGeom prst="rect">
            <a:avLst/>
          </a:prstGeom>
        </p:spPr>
      </p:pic>
      <p:pic>
        <p:nvPicPr>
          <p:cNvPr id="175" name="図 1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151" y="3403724"/>
            <a:ext cx="1479074" cy="340531"/>
          </a:xfrm>
          <a:prstGeom prst="rect">
            <a:avLst/>
          </a:prstGeom>
        </p:spPr>
      </p:pic>
      <p:pic>
        <p:nvPicPr>
          <p:cNvPr id="176" name="図 1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551" y="3556124"/>
            <a:ext cx="1479074" cy="340531"/>
          </a:xfrm>
          <a:prstGeom prst="rect">
            <a:avLst/>
          </a:prstGeom>
        </p:spPr>
      </p:pic>
      <p:pic>
        <p:nvPicPr>
          <p:cNvPr id="177" name="図 1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951" y="3708524"/>
            <a:ext cx="1479074" cy="340531"/>
          </a:xfrm>
          <a:prstGeom prst="rect">
            <a:avLst/>
          </a:prstGeom>
        </p:spPr>
      </p:pic>
      <p:pic>
        <p:nvPicPr>
          <p:cNvPr id="178" name="図 1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351" y="3860924"/>
            <a:ext cx="1479074" cy="340531"/>
          </a:xfrm>
          <a:prstGeom prst="rect">
            <a:avLst/>
          </a:prstGeom>
        </p:spPr>
      </p:pic>
      <p:pic>
        <p:nvPicPr>
          <p:cNvPr id="179" name="図 1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751" y="4013324"/>
            <a:ext cx="1479074" cy="340531"/>
          </a:xfrm>
          <a:prstGeom prst="rect">
            <a:avLst/>
          </a:prstGeom>
        </p:spPr>
      </p:pic>
      <p:pic>
        <p:nvPicPr>
          <p:cNvPr id="180" name="図 1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476" y="3384238"/>
            <a:ext cx="1479074" cy="340531"/>
          </a:xfrm>
          <a:prstGeom prst="rect">
            <a:avLst/>
          </a:prstGeom>
        </p:spPr>
      </p:pic>
      <p:pic>
        <p:nvPicPr>
          <p:cNvPr id="181" name="図 1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876" y="3536638"/>
            <a:ext cx="1479074" cy="340531"/>
          </a:xfrm>
          <a:prstGeom prst="rect">
            <a:avLst/>
          </a:prstGeom>
        </p:spPr>
      </p:pic>
      <p:pic>
        <p:nvPicPr>
          <p:cNvPr id="182" name="図 1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276" y="3689038"/>
            <a:ext cx="1479074" cy="340531"/>
          </a:xfrm>
          <a:prstGeom prst="rect">
            <a:avLst/>
          </a:prstGeom>
        </p:spPr>
      </p:pic>
      <p:pic>
        <p:nvPicPr>
          <p:cNvPr id="183" name="図 1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676" y="3841438"/>
            <a:ext cx="1479074" cy="340531"/>
          </a:xfrm>
          <a:prstGeom prst="rect">
            <a:avLst/>
          </a:prstGeom>
        </p:spPr>
      </p:pic>
      <p:pic>
        <p:nvPicPr>
          <p:cNvPr id="184" name="図 1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076" y="3993838"/>
            <a:ext cx="1479074" cy="340531"/>
          </a:xfrm>
          <a:prstGeom prst="rect">
            <a:avLst/>
          </a:prstGeom>
        </p:spPr>
      </p:pic>
      <p:pic>
        <p:nvPicPr>
          <p:cNvPr id="185" name="図 1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476" y="4146238"/>
            <a:ext cx="1479074" cy="340531"/>
          </a:xfrm>
          <a:prstGeom prst="rect">
            <a:avLst/>
          </a:prstGeom>
        </p:spPr>
      </p:pic>
      <p:pic>
        <p:nvPicPr>
          <p:cNvPr id="186" name="図 1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526" y="3478629"/>
            <a:ext cx="1479074" cy="340531"/>
          </a:xfrm>
          <a:prstGeom prst="rect">
            <a:avLst/>
          </a:prstGeom>
        </p:spPr>
      </p:pic>
      <p:pic>
        <p:nvPicPr>
          <p:cNvPr id="187" name="図 1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926" y="3631029"/>
            <a:ext cx="1479074" cy="340531"/>
          </a:xfrm>
          <a:prstGeom prst="rect">
            <a:avLst/>
          </a:prstGeom>
        </p:spPr>
      </p:pic>
      <p:pic>
        <p:nvPicPr>
          <p:cNvPr id="188" name="図 1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326" y="3783429"/>
            <a:ext cx="1479074" cy="340531"/>
          </a:xfrm>
          <a:prstGeom prst="rect">
            <a:avLst/>
          </a:prstGeom>
        </p:spPr>
      </p:pic>
      <p:pic>
        <p:nvPicPr>
          <p:cNvPr id="189" name="図 1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726" y="3935829"/>
            <a:ext cx="1479074" cy="340531"/>
          </a:xfrm>
          <a:prstGeom prst="rect">
            <a:avLst/>
          </a:prstGeom>
        </p:spPr>
      </p:pic>
      <p:pic>
        <p:nvPicPr>
          <p:cNvPr id="190" name="図 1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126" y="4088229"/>
            <a:ext cx="1479074" cy="340531"/>
          </a:xfrm>
          <a:prstGeom prst="rect">
            <a:avLst/>
          </a:prstGeom>
        </p:spPr>
      </p:pic>
      <p:pic>
        <p:nvPicPr>
          <p:cNvPr id="191" name="図 1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526" y="4240629"/>
            <a:ext cx="1479074" cy="340531"/>
          </a:xfrm>
          <a:prstGeom prst="rect">
            <a:avLst/>
          </a:prstGeom>
        </p:spPr>
      </p:pic>
      <p:pic>
        <p:nvPicPr>
          <p:cNvPr id="192" name="図 1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300" y="3312228"/>
            <a:ext cx="1479074" cy="340531"/>
          </a:xfrm>
          <a:prstGeom prst="rect">
            <a:avLst/>
          </a:prstGeom>
        </p:spPr>
      </p:pic>
      <p:pic>
        <p:nvPicPr>
          <p:cNvPr id="193" name="図 1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700" y="3464628"/>
            <a:ext cx="1479074" cy="340531"/>
          </a:xfrm>
          <a:prstGeom prst="rect">
            <a:avLst/>
          </a:prstGeom>
        </p:spPr>
      </p:pic>
      <p:pic>
        <p:nvPicPr>
          <p:cNvPr id="194" name="図 1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100" y="3617028"/>
            <a:ext cx="1479074" cy="340531"/>
          </a:xfrm>
          <a:prstGeom prst="rect">
            <a:avLst/>
          </a:prstGeom>
        </p:spPr>
      </p:pic>
      <p:pic>
        <p:nvPicPr>
          <p:cNvPr id="195" name="図 1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500" y="3769428"/>
            <a:ext cx="1479074" cy="340531"/>
          </a:xfrm>
          <a:prstGeom prst="rect">
            <a:avLst/>
          </a:prstGeom>
        </p:spPr>
      </p:pic>
      <p:pic>
        <p:nvPicPr>
          <p:cNvPr id="196" name="図 1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900" y="3921828"/>
            <a:ext cx="1479074" cy="340531"/>
          </a:xfrm>
          <a:prstGeom prst="rect">
            <a:avLst/>
          </a:prstGeom>
        </p:spPr>
      </p:pic>
      <p:pic>
        <p:nvPicPr>
          <p:cNvPr id="197" name="図 1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300" y="4074228"/>
            <a:ext cx="1479074" cy="340531"/>
          </a:xfrm>
          <a:prstGeom prst="rect">
            <a:avLst/>
          </a:prstGeom>
        </p:spPr>
      </p:pic>
      <p:sp>
        <p:nvSpPr>
          <p:cNvPr id="198" name="タイトル 1"/>
          <p:cNvSpPr txBox="1">
            <a:spLocks/>
          </p:cNvSpPr>
          <p:nvPr/>
        </p:nvSpPr>
        <p:spPr bwMode="gray">
          <a:xfrm>
            <a:off x="389272" y="4102142"/>
            <a:ext cx="6126998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But… the calculation times are 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7172" name="Picture 4" descr="2023年】ゲーミングPCのおすすめ16選 安いモノからハイスペックモデルまで紹介！｜ビックカメラ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83" y="4653170"/>
            <a:ext cx="2456888" cy="16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ヒトの脳は3000年前に縮小した、その理由は...... ｜ニューズウィーク日本版 オフィシャルサイ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208" y="4695103"/>
            <a:ext cx="2303586" cy="171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" name="タイトル 1"/>
          <p:cNvSpPr txBox="1">
            <a:spLocks/>
          </p:cNvSpPr>
          <p:nvPr/>
        </p:nvSpPr>
        <p:spPr bwMode="gray">
          <a:xfrm>
            <a:off x="-59311" y="6337809"/>
            <a:ext cx="3965317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More than </a:t>
            </a:r>
            <a:r>
              <a:rPr lang="en-US" altLang="ja-JP" sz="28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100 days</a:t>
            </a:r>
            <a:endParaRPr lang="ja-JP" altLang="en-US" sz="2800" b="1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02" name="タイトル 1"/>
          <p:cNvSpPr txBox="1">
            <a:spLocks/>
          </p:cNvSpPr>
          <p:nvPr/>
        </p:nvSpPr>
        <p:spPr bwMode="gray">
          <a:xfrm>
            <a:off x="4806962" y="6337809"/>
            <a:ext cx="3429144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Within </a:t>
            </a:r>
            <a:r>
              <a:rPr lang="en-US" altLang="ja-JP" sz="28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2 seconds</a:t>
            </a:r>
            <a:endParaRPr lang="ja-JP" altLang="en-US" sz="2800" b="1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03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7786299" cy="523220"/>
          </a:xfrm>
        </p:spPr>
        <p:txBody>
          <a:bodyPr/>
          <a:lstStyle/>
          <a:p>
            <a:pPr algn="l"/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Incredible massively parallel processing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603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6624762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3.1 What’s “Neural Network(</a:t>
            </a:r>
            <a:r>
              <a:rPr lang="en-US" altLang="ja-JP" sz="2800" b="1" dirty="0" err="1" smtClean="0">
                <a:latin typeface="Meiryo UI" pitchFamily="50" charset="-128"/>
                <a:ea typeface="Meiryo UI" pitchFamily="50" charset="-128"/>
              </a:rPr>
              <a:t>NN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)”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0" y="860390"/>
            <a:ext cx="910863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(1)</a:t>
            </a:r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seful </a:t>
            </a:r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completion 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functions</a:t>
            </a:r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and or </a:t>
            </a:r>
          </a:p>
          <a:p>
            <a:pPr algn="ctr"/>
            <a:r>
              <a:rPr lang="en-US" altLang="ja-JP" sz="2800" b="1" dirty="0" smtClean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2) Ultra-high recognition method</a:t>
            </a:r>
            <a:endParaRPr lang="ja-JP" altLang="en-US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タイトル 1"/>
          <p:cNvSpPr txBox="1">
            <a:spLocks/>
          </p:cNvSpPr>
          <p:nvPr/>
        </p:nvSpPr>
        <p:spPr bwMode="gray">
          <a:xfrm>
            <a:off x="0" y="1985969"/>
            <a:ext cx="9149945" cy="280076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Most importantly, </a:t>
            </a:r>
            <a:r>
              <a:rPr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NN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makes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problems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easier for us. 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lang="en-US" altLang="ja-JP" sz="20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No logic, No algorithm </a:t>
            </a:r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and </a:t>
            </a:r>
            <a:r>
              <a:rPr lang="en-US" altLang="ja-JP" sz="20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No </a:t>
            </a:r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mechanism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is required, however</a:t>
            </a:r>
            <a:b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</a:t>
            </a:r>
            <a:r>
              <a:rPr lang="en-US" altLang="ja-JP" sz="20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powerful  computer resources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are require absolutely.</a:t>
            </a:r>
          </a:p>
          <a:p>
            <a:pPr algn="l"/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Success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of </a:t>
            </a:r>
            <a:r>
              <a:rPr lang="en-US" altLang="ja-JP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NN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learning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depend on your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"luck" or 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"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intuition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".</a:t>
            </a:r>
          </a:p>
          <a:p>
            <a:pPr algn="l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In fact, there is a disgustingly </a:t>
            </a:r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large number of examples of </a:t>
            </a:r>
            <a:endParaRPr lang="en-US" altLang="ja-JP" sz="20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"</a:t>
            </a:r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learning </a:t>
            </a:r>
            <a:r>
              <a:rPr lang="en-US" altLang="ja-JP" sz="20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failures“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gray">
          <a:xfrm>
            <a:off x="0" y="5373270"/>
            <a:ext cx="914994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Today, I would like to talk to you </a:t>
            </a:r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real </a:t>
            </a:r>
            <a:r>
              <a:rPr lang="en-US" altLang="ja-JP" b="1" dirty="0" err="1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NN’s</a:t>
            </a:r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stories</a:t>
            </a:r>
            <a:endParaRPr lang="en-US" altLang="ja-JP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4067930" y="4896652"/>
            <a:ext cx="792110" cy="404608"/>
          </a:xfrm>
          <a:prstGeom prst="downArrow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8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6624762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3.2 What’s “Neural Network(</a:t>
            </a:r>
            <a:r>
              <a:rPr lang="en-US" altLang="ja-JP" sz="2800" b="1" dirty="0" err="1" smtClean="0">
                <a:latin typeface="Meiryo UI" pitchFamily="50" charset="-128"/>
                <a:ea typeface="Meiryo UI" pitchFamily="50" charset="-128"/>
              </a:rPr>
              <a:t>NN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)”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0" y="860390"/>
            <a:ext cx="910863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model of human brain cells (neurons) that can learn input-output relationships by force.</a:t>
            </a:r>
            <a:endParaRPr lang="ja-JP" altLang="en-US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gray">
          <a:xfrm>
            <a:off x="0" y="5085230"/>
            <a:ext cx="914994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Why the </a:t>
            </a:r>
            <a:r>
              <a:rPr lang="en-US" altLang="ja-JP" b="1" dirty="0" err="1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NN</a:t>
            </a:r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works well? </a:t>
            </a:r>
            <a:endParaRPr lang="en-US" altLang="ja-JP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円/楕円 2"/>
          <p:cNvSpPr/>
          <p:nvPr/>
        </p:nvSpPr>
        <p:spPr>
          <a:xfrm>
            <a:off x="3106231" y="2824572"/>
            <a:ext cx="369668" cy="36966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8" name="円/楕円 45"/>
          <p:cNvSpPr/>
          <p:nvPr/>
        </p:nvSpPr>
        <p:spPr>
          <a:xfrm>
            <a:off x="3106231" y="3437967"/>
            <a:ext cx="369668" cy="36966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0" name="円/楕円 46"/>
          <p:cNvSpPr/>
          <p:nvPr/>
        </p:nvSpPr>
        <p:spPr>
          <a:xfrm>
            <a:off x="3116392" y="4049357"/>
            <a:ext cx="369668" cy="36966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1" name="円/楕円 47"/>
          <p:cNvSpPr/>
          <p:nvPr/>
        </p:nvSpPr>
        <p:spPr>
          <a:xfrm>
            <a:off x="4288367" y="2233504"/>
            <a:ext cx="369668" cy="369668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2" name="円/楕円 48"/>
          <p:cNvSpPr/>
          <p:nvPr/>
        </p:nvSpPr>
        <p:spPr>
          <a:xfrm>
            <a:off x="4288367" y="2846899"/>
            <a:ext cx="369668" cy="369668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3" name="円/楕円 49"/>
          <p:cNvSpPr/>
          <p:nvPr/>
        </p:nvSpPr>
        <p:spPr>
          <a:xfrm>
            <a:off x="4298529" y="3458289"/>
            <a:ext cx="369668" cy="369668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4" name="円/楕円 50"/>
          <p:cNvSpPr/>
          <p:nvPr/>
        </p:nvSpPr>
        <p:spPr>
          <a:xfrm>
            <a:off x="4308690" y="4102167"/>
            <a:ext cx="369668" cy="369668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5" name="円/楕円 51"/>
          <p:cNvSpPr/>
          <p:nvPr/>
        </p:nvSpPr>
        <p:spPr>
          <a:xfrm>
            <a:off x="4308690" y="4715562"/>
            <a:ext cx="369668" cy="369668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6" name="円/楕円 52"/>
          <p:cNvSpPr/>
          <p:nvPr/>
        </p:nvSpPr>
        <p:spPr>
          <a:xfrm>
            <a:off x="5545640" y="3076456"/>
            <a:ext cx="369668" cy="369668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7" name="円/楕円 53"/>
          <p:cNvSpPr/>
          <p:nvPr/>
        </p:nvSpPr>
        <p:spPr>
          <a:xfrm>
            <a:off x="5545640" y="3689850"/>
            <a:ext cx="369668" cy="369668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cxnSp>
        <p:nvCxnSpPr>
          <p:cNvPr id="18" name="直線矢印コネクタ 17"/>
          <p:cNvCxnSpPr>
            <a:stCxn id="7" idx="6"/>
            <a:endCxn id="11" idx="2"/>
          </p:cNvCxnSpPr>
          <p:nvPr/>
        </p:nvCxnSpPr>
        <p:spPr>
          <a:xfrm flipV="1">
            <a:off x="3475899" y="2418338"/>
            <a:ext cx="812468" cy="591068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7" idx="6"/>
            <a:endCxn id="12" idx="2"/>
          </p:cNvCxnSpPr>
          <p:nvPr/>
        </p:nvCxnSpPr>
        <p:spPr>
          <a:xfrm>
            <a:off x="3475899" y="3009406"/>
            <a:ext cx="812468" cy="22327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7" idx="6"/>
            <a:endCxn id="13" idx="2"/>
          </p:cNvCxnSpPr>
          <p:nvPr/>
        </p:nvCxnSpPr>
        <p:spPr>
          <a:xfrm>
            <a:off x="3475899" y="3009406"/>
            <a:ext cx="822629" cy="633717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7" idx="6"/>
            <a:endCxn id="14" idx="2"/>
          </p:cNvCxnSpPr>
          <p:nvPr/>
        </p:nvCxnSpPr>
        <p:spPr>
          <a:xfrm>
            <a:off x="3475899" y="3009406"/>
            <a:ext cx="832791" cy="1277595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7" idx="6"/>
            <a:endCxn id="15" idx="2"/>
          </p:cNvCxnSpPr>
          <p:nvPr/>
        </p:nvCxnSpPr>
        <p:spPr>
          <a:xfrm>
            <a:off x="3475899" y="3009406"/>
            <a:ext cx="832791" cy="1890989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8" idx="6"/>
            <a:endCxn id="12" idx="2"/>
          </p:cNvCxnSpPr>
          <p:nvPr/>
        </p:nvCxnSpPr>
        <p:spPr>
          <a:xfrm flipV="1">
            <a:off x="3475899" y="3031733"/>
            <a:ext cx="812468" cy="591068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8" idx="6"/>
            <a:endCxn id="13" idx="2"/>
          </p:cNvCxnSpPr>
          <p:nvPr/>
        </p:nvCxnSpPr>
        <p:spPr>
          <a:xfrm>
            <a:off x="3475899" y="3622801"/>
            <a:ext cx="822629" cy="20322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8" idx="6"/>
            <a:endCxn id="14" idx="2"/>
          </p:cNvCxnSpPr>
          <p:nvPr/>
        </p:nvCxnSpPr>
        <p:spPr>
          <a:xfrm>
            <a:off x="3475899" y="3622801"/>
            <a:ext cx="832791" cy="66420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8" idx="6"/>
            <a:endCxn id="15" idx="2"/>
          </p:cNvCxnSpPr>
          <p:nvPr/>
        </p:nvCxnSpPr>
        <p:spPr>
          <a:xfrm>
            <a:off x="3475899" y="3622801"/>
            <a:ext cx="832791" cy="1277595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endCxn id="11" idx="2"/>
          </p:cNvCxnSpPr>
          <p:nvPr/>
        </p:nvCxnSpPr>
        <p:spPr>
          <a:xfrm flipV="1">
            <a:off x="3486060" y="2418338"/>
            <a:ext cx="802307" cy="1218702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V="1">
            <a:off x="3475899" y="3616718"/>
            <a:ext cx="812468" cy="591068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3475899" y="4207787"/>
            <a:ext cx="822629" cy="20322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3475899" y="4207787"/>
            <a:ext cx="832791" cy="66420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3486060" y="3003324"/>
            <a:ext cx="802307" cy="1218702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10" idx="6"/>
            <a:endCxn id="11" idx="2"/>
          </p:cNvCxnSpPr>
          <p:nvPr/>
        </p:nvCxnSpPr>
        <p:spPr>
          <a:xfrm flipV="1">
            <a:off x="3486060" y="2418338"/>
            <a:ext cx="802307" cy="1815853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11" idx="6"/>
            <a:endCxn id="16" idx="2"/>
          </p:cNvCxnSpPr>
          <p:nvPr/>
        </p:nvCxnSpPr>
        <p:spPr>
          <a:xfrm>
            <a:off x="4658036" y="2418338"/>
            <a:ext cx="887605" cy="842951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stCxn id="12" idx="6"/>
            <a:endCxn id="16" idx="2"/>
          </p:cNvCxnSpPr>
          <p:nvPr/>
        </p:nvCxnSpPr>
        <p:spPr>
          <a:xfrm>
            <a:off x="4658036" y="3031733"/>
            <a:ext cx="887605" cy="229557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13" idx="6"/>
            <a:endCxn id="16" idx="2"/>
          </p:cNvCxnSpPr>
          <p:nvPr/>
        </p:nvCxnSpPr>
        <p:spPr>
          <a:xfrm flipV="1">
            <a:off x="4668197" y="3261290"/>
            <a:ext cx="877444" cy="381834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stCxn id="14" idx="6"/>
            <a:endCxn id="16" idx="2"/>
          </p:cNvCxnSpPr>
          <p:nvPr/>
        </p:nvCxnSpPr>
        <p:spPr>
          <a:xfrm flipV="1">
            <a:off x="4678358" y="3261290"/>
            <a:ext cx="867282" cy="1025712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stCxn id="15" idx="6"/>
            <a:endCxn id="16" idx="2"/>
          </p:cNvCxnSpPr>
          <p:nvPr/>
        </p:nvCxnSpPr>
        <p:spPr>
          <a:xfrm flipV="1">
            <a:off x="4678358" y="3261290"/>
            <a:ext cx="867282" cy="1639106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>
            <a:stCxn id="11" idx="6"/>
            <a:endCxn id="17" idx="2"/>
          </p:cNvCxnSpPr>
          <p:nvPr/>
        </p:nvCxnSpPr>
        <p:spPr>
          <a:xfrm>
            <a:off x="4658036" y="2418338"/>
            <a:ext cx="887605" cy="1456346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stCxn id="12" idx="6"/>
            <a:endCxn id="17" idx="2"/>
          </p:cNvCxnSpPr>
          <p:nvPr/>
        </p:nvCxnSpPr>
        <p:spPr>
          <a:xfrm>
            <a:off x="4658036" y="3031733"/>
            <a:ext cx="887605" cy="842951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stCxn id="13" idx="6"/>
            <a:endCxn id="17" idx="2"/>
          </p:cNvCxnSpPr>
          <p:nvPr/>
        </p:nvCxnSpPr>
        <p:spPr>
          <a:xfrm>
            <a:off x="4668197" y="3643123"/>
            <a:ext cx="877444" cy="231561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stCxn id="14" idx="6"/>
            <a:endCxn id="17" idx="2"/>
          </p:cNvCxnSpPr>
          <p:nvPr/>
        </p:nvCxnSpPr>
        <p:spPr>
          <a:xfrm flipV="1">
            <a:off x="4678358" y="3874684"/>
            <a:ext cx="867282" cy="412317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>
            <a:stCxn id="15" idx="6"/>
            <a:endCxn id="17" idx="2"/>
          </p:cNvCxnSpPr>
          <p:nvPr/>
        </p:nvCxnSpPr>
        <p:spPr>
          <a:xfrm flipV="1">
            <a:off x="4678358" y="3874684"/>
            <a:ext cx="867282" cy="1025712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2377055" y="3025650"/>
            <a:ext cx="759659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2377055" y="3606557"/>
            <a:ext cx="759659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2377055" y="4240274"/>
            <a:ext cx="759659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915309" y="3236889"/>
            <a:ext cx="759659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5915309" y="3870606"/>
            <a:ext cx="759659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2123660" y="2338591"/>
            <a:ext cx="17340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Input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layer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3410454" y="1863836"/>
            <a:ext cx="2241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Middle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layer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 rot="16200000">
            <a:off x="979405" y="3207020"/>
            <a:ext cx="1868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Input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pattern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 rot="16200000">
            <a:off x="5916253" y="3252614"/>
            <a:ext cx="2112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Output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pattern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5407533" y="4557133"/>
            <a:ext cx="1330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Synapse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2397378" y="4557133"/>
            <a:ext cx="1322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Neuron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7" name="直線コネクタ 56"/>
          <p:cNvCxnSpPr/>
          <p:nvPr/>
        </p:nvCxnSpPr>
        <p:spPr>
          <a:xfrm>
            <a:off x="5143485" y="4345894"/>
            <a:ext cx="369668" cy="26404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H="1">
            <a:off x="2978285" y="4293084"/>
            <a:ext cx="316858" cy="31685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正方形/長方形 58"/>
          <p:cNvSpPr/>
          <p:nvPr/>
        </p:nvSpPr>
        <p:spPr>
          <a:xfrm>
            <a:off x="5242205" y="2338591"/>
            <a:ext cx="1930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Output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layer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0" name="タイトル 1"/>
          <p:cNvSpPr txBox="1">
            <a:spLocks/>
          </p:cNvSpPr>
          <p:nvPr/>
        </p:nvSpPr>
        <p:spPr bwMode="gray">
          <a:xfrm>
            <a:off x="0" y="5891195"/>
            <a:ext cx="9149945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No one can explain it</a:t>
            </a:r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 </a:t>
            </a:r>
          </a:p>
          <a:p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“Work well” is just “work well” </a:t>
            </a:r>
            <a:endParaRPr lang="en-US" altLang="ja-JP" sz="28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下矢印 60"/>
          <p:cNvSpPr/>
          <p:nvPr/>
        </p:nvSpPr>
        <p:spPr>
          <a:xfrm>
            <a:off x="4067930" y="5539196"/>
            <a:ext cx="792110" cy="404608"/>
          </a:xfrm>
          <a:prstGeom prst="downArrow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45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3191" y="116540"/>
            <a:ext cx="6624762" cy="523220"/>
          </a:xfrm>
        </p:spPr>
        <p:txBody>
          <a:bodyPr/>
          <a:lstStyle/>
          <a:p>
            <a:pPr algn="l"/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3.3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</a:rPr>
              <a:t>What’s “Neural Network(</a:t>
            </a:r>
            <a:r>
              <a:rPr lang="en-US" altLang="ja-JP" sz="2800" b="1" dirty="0" err="1">
                <a:latin typeface="Meiryo UI" pitchFamily="50" charset="-128"/>
                <a:ea typeface="Meiryo UI" pitchFamily="50" charset="-128"/>
              </a:rPr>
              <a:t>NN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)”</a:t>
            </a:r>
            <a:endParaRPr kumimoji="1"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0" y="860390"/>
            <a:ext cx="910863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00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mechanism is very simple</a:t>
            </a:r>
            <a:endParaRPr lang="ja-JP" altLang="en-US" sz="2800" b="1" dirty="0">
              <a:solidFill>
                <a:srgbClr val="00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gray">
          <a:xfrm>
            <a:off x="0" y="5877340"/>
            <a:ext cx="9149945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</a:t>
            </a:r>
            <a:r>
              <a:rPr lang="en-US" altLang="ja-JP" sz="2800" b="1" dirty="0" err="1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NN</a:t>
            </a:r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learning" means keeping </a:t>
            </a:r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“W” </a:t>
            </a:r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and </a:t>
            </a:r>
            <a:r>
              <a:rPr lang="en-US" altLang="ja-JP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“b” </a:t>
            </a:r>
            <a:r>
              <a:rPr lang="en-US" altLang="ja-JP" sz="28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changing.</a:t>
            </a:r>
          </a:p>
        </p:txBody>
      </p:sp>
      <p:sp>
        <p:nvSpPr>
          <p:cNvPr id="13" name="円/楕円 49"/>
          <p:cNvSpPr/>
          <p:nvPr/>
        </p:nvSpPr>
        <p:spPr>
          <a:xfrm>
            <a:off x="1755613" y="2001688"/>
            <a:ext cx="1296210" cy="1296210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cxnSp>
        <p:nvCxnSpPr>
          <p:cNvPr id="37" name="直線矢印コネクタ 36"/>
          <p:cNvCxnSpPr>
            <a:stCxn id="13" idx="6"/>
          </p:cNvCxnSpPr>
          <p:nvPr/>
        </p:nvCxnSpPr>
        <p:spPr>
          <a:xfrm>
            <a:off x="3051823" y="2649793"/>
            <a:ext cx="36801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タイトル 1"/>
          <p:cNvSpPr txBox="1">
            <a:spLocks/>
          </p:cNvSpPr>
          <p:nvPr/>
        </p:nvSpPr>
        <p:spPr bwMode="gray">
          <a:xfrm>
            <a:off x="1671863" y="2426677"/>
            <a:ext cx="73564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+b</a:t>
            </a:r>
            <a:endParaRPr lang="en-US" altLang="ja-JP" b="1" baseline="-25000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0" name="直線矢印コネクタ 19"/>
          <p:cNvCxnSpPr>
            <a:stCxn id="64" idx="6"/>
          </p:cNvCxnSpPr>
          <p:nvPr/>
        </p:nvCxnSpPr>
        <p:spPr>
          <a:xfrm>
            <a:off x="741072" y="1770160"/>
            <a:ext cx="1008354" cy="750934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80" idx="1"/>
          </p:cNvCxnSpPr>
          <p:nvPr/>
        </p:nvCxnSpPr>
        <p:spPr>
          <a:xfrm flipV="1">
            <a:off x="755470" y="2723710"/>
            <a:ext cx="1021776" cy="694051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グループ化 66"/>
          <p:cNvGrpSpPr/>
          <p:nvPr/>
        </p:nvGrpSpPr>
        <p:grpSpPr>
          <a:xfrm>
            <a:off x="225461" y="1512355"/>
            <a:ext cx="529783" cy="2223932"/>
            <a:chOff x="3106231" y="2978851"/>
            <a:chExt cx="379829" cy="1594453"/>
          </a:xfrm>
        </p:grpSpPr>
        <p:sp>
          <p:nvSpPr>
            <p:cNvPr id="64" name="円/楕円 2"/>
            <p:cNvSpPr/>
            <p:nvPr/>
          </p:nvSpPr>
          <p:spPr>
            <a:xfrm>
              <a:off x="3106231" y="2978851"/>
              <a:ext cx="369668" cy="3696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65" name="円/楕円 45"/>
            <p:cNvSpPr/>
            <p:nvPr/>
          </p:nvSpPr>
          <p:spPr>
            <a:xfrm>
              <a:off x="3106231" y="3592246"/>
              <a:ext cx="369668" cy="3696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66" name="円/楕円 46"/>
            <p:cNvSpPr/>
            <p:nvPr/>
          </p:nvSpPr>
          <p:spPr>
            <a:xfrm>
              <a:off x="3116392" y="4203636"/>
              <a:ext cx="369668" cy="3696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</p:grpSp>
      <p:cxnSp>
        <p:nvCxnSpPr>
          <p:cNvPr id="70" name="直線矢印コネクタ 69"/>
          <p:cNvCxnSpPr/>
          <p:nvPr/>
        </p:nvCxnSpPr>
        <p:spPr>
          <a:xfrm flipV="1">
            <a:off x="761591" y="2618415"/>
            <a:ext cx="1006046" cy="19394"/>
          </a:xfrm>
          <a:prstGeom prst="straightConnector1">
            <a:avLst/>
          </a:prstGeom>
          <a:ln w="381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タイトル 1"/>
          <p:cNvSpPr txBox="1">
            <a:spLocks/>
          </p:cNvSpPr>
          <p:nvPr/>
        </p:nvSpPr>
        <p:spPr bwMode="gray">
          <a:xfrm>
            <a:off x="227723" y="1511526"/>
            <a:ext cx="571559" cy="35869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r>
              <a:rPr lang="en-US" altLang="ja-JP" b="1" baseline="-250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lang="en-US" altLang="ja-JP" b="1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5" name="タイトル 1"/>
          <p:cNvSpPr txBox="1">
            <a:spLocks/>
          </p:cNvSpPr>
          <p:nvPr/>
        </p:nvSpPr>
        <p:spPr bwMode="gray">
          <a:xfrm>
            <a:off x="227723" y="2367526"/>
            <a:ext cx="571559" cy="35869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r>
              <a:rPr lang="en-US" altLang="ja-JP" b="1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lang="en-US" altLang="ja-JP" b="1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タイトル 1"/>
          <p:cNvSpPr txBox="1">
            <a:spLocks/>
          </p:cNvSpPr>
          <p:nvPr/>
        </p:nvSpPr>
        <p:spPr bwMode="gray">
          <a:xfrm>
            <a:off x="227723" y="3207195"/>
            <a:ext cx="571559" cy="35869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r>
              <a:rPr lang="en-US" altLang="ja-JP" b="1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lang="en-US" altLang="ja-JP" b="1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タイトル 1"/>
          <p:cNvSpPr txBox="1">
            <a:spLocks/>
          </p:cNvSpPr>
          <p:nvPr/>
        </p:nvSpPr>
        <p:spPr bwMode="gray">
          <a:xfrm>
            <a:off x="698163" y="1972634"/>
            <a:ext cx="72275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2000" b="1" dirty="0" err="1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</a:t>
            </a:r>
            <a:r>
              <a:rPr lang="en-US" altLang="ja-JP" sz="2000" b="1" baseline="-25000" dirty="0" err="1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lang="en-US" altLang="ja-JP" sz="2000" b="1" baseline="-25000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タイトル 1"/>
          <p:cNvSpPr txBox="1">
            <a:spLocks/>
          </p:cNvSpPr>
          <p:nvPr/>
        </p:nvSpPr>
        <p:spPr bwMode="gray">
          <a:xfrm>
            <a:off x="749797" y="2608340"/>
            <a:ext cx="65061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2000" b="1" dirty="0" err="1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</a:t>
            </a:r>
            <a:r>
              <a:rPr lang="en-US" altLang="ja-JP" sz="2000" b="1" baseline="-25000" dirty="0" err="1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lang="en-US" altLang="ja-JP" sz="2000" b="1" baseline="-25000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タイトル 1"/>
          <p:cNvSpPr txBox="1">
            <a:spLocks/>
          </p:cNvSpPr>
          <p:nvPr/>
        </p:nvSpPr>
        <p:spPr bwMode="gray">
          <a:xfrm>
            <a:off x="755470" y="3217706"/>
            <a:ext cx="72275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sz="2000" b="1" dirty="0" err="1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</a:t>
            </a:r>
            <a:r>
              <a:rPr lang="en-US" altLang="ja-JP" sz="2000" b="1" baseline="-25000" dirty="0" err="1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lang="en-US" altLang="ja-JP" sz="2000" b="1" baseline="-25000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5" name="直線矢印コネクタ 84"/>
          <p:cNvCxnSpPr/>
          <p:nvPr/>
        </p:nvCxnSpPr>
        <p:spPr>
          <a:xfrm>
            <a:off x="2294203" y="2054062"/>
            <a:ext cx="0" cy="121745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タイトル 1"/>
          <p:cNvSpPr txBox="1">
            <a:spLocks/>
          </p:cNvSpPr>
          <p:nvPr/>
        </p:nvSpPr>
        <p:spPr bwMode="gray">
          <a:xfrm>
            <a:off x="2256625" y="2426676"/>
            <a:ext cx="87966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f(u)</a:t>
            </a:r>
            <a:endParaRPr lang="en-US" altLang="ja-JP" b="1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2" name="タイトル 1"/>
          <p:cNvSpPr txBox="1">
            <a:spLocks/>
          </p:cNvSpPr>
          <p:nvPr/>
        </p:nvSpPr>
        <p:spPr bwMode="gray">
          <a:xfrm>
            <a:off x="3879751" y="1621943"/>
            <a:ext cx="504728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u = </a:t>
            </a:r>
            <a:r>
              <a:rPr lang="en-US" altLang="ja-JP" b="1" dirty="0" err="1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</a:t>
            </a:r>
            <a:r>
              <a:rPr lang="en-US" altLang="ja-JP" b="1" baseline="-25000" dirty="0" err="1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r>
              <a:rPr lang="en-US" altLang="ja-JP" b="1" baseline="-250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en-US" altLang="ja-JP" b="1" baseline="-25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+</a:t>
            </a:r>
            <a:r>
              <a:rPr lang="en-US" altLang="ja-JP" b="1" dirty="0" err="1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</a:t>
            </a:r>
            <a:r>
              <a:rPr lang="en-US" altLang="ja-JP" b="1" baseline="-25000" dirty="0" err="1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r>
              <a:rPr lang="en-US" altLang="ja-JP" b="1" baseline="-250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+</a:t>
            </a:r>
            <a:r>
              <a:rPr lang="en-US" altLang="ja-JP" b="1" dirty="0" err="1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</a:t>
            </a:r>
            <a:r>
              <a:rPr lang="en-US" altLang="ja-JP" b="1" baseline="-25000" dirty="0" err="1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r>
              <a:rPr lang="en-US" altLang="ja-JP" b="1" baseline="-250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en-US" altLang="ja-JP" b="1" baseline="-25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+ </a:t>
            </a:r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endParaRPr lang="en-US" altLang="ja-JP" b="1" baseline="-25000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3" name="タイトル 1"/>
          <p:cNvSpPr txBox="1">
            <a:spLocks/>
          </p:cNvSpPr>
          <p:nvPr/>
        </p:nvSpPr>
        <p:spPr bwMode="gray">
          <a:xfrm>
            <a:off x="3867928" y="2458683"/>
            <a:ext cx="1208142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f(u)</a:t>
            </a:r>
            <a:endParaRPr lang="en-US" altLang="ja-JP" b="1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5" name="直線コネクタ 94"/>
          <p:cNvCxnSpPr/>
          <p:nvPr/>
        </p:nvCxnSpPr>
        <p:spPr>
          <a:xfrm>
            <a:off x="4160183" y="3112349"/>
            <a:ext cx="208829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タイトル 1"/>
          <p:cNvSpPr txBox="1">
            <a:spLocks/>
          </p:cNvSpPr>
          <p:nvPr/>
        </p:nvSpPr>
        <p:spPr bwMode="gray">
          <a:xfrm>
            <a:off x="4232193" y="3141791"/>
            <a:ext cx="2144272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 + </a:t>
            </a:r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exp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(-u)</a:t>
            </a:r>
            <a:endParaRPr lang="en-US" altLang="ja-JP" b="1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8" name="タイトル 1"/>
          <p:cNvSpPr txBox="1">
            <a:spLocks/>
          </p:cNvSpPr>
          <p:nvPr/>
        </p:nvSpPr>
        <p:spPr bwMode="gray">
          <a:xfrm>
            <a:off x="4384227" y="2599051"/>
            <a:ext cx="179223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lang="en-US" altLang="ja-JP" b="1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0" name="図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07" y="2198023"/>
            <a:ext cx="2692360" cy="1730557"/>
          </a:xfrm>
          <a:prstGeom prst="rect">
            <a:avLst/>
          </a:prstGeom>
        </p:spPr>
      </p:pic>
      <p:sp>
        <p:nvSpPr>
          <p:cNvPr id="101" name="タイトル 1"/>
          <p:cNvSpPr txBox="1">
            <a:spLocks/>
          </p:cNvSpPr>
          <p:nvPr/>
        </p:nvSpPr>
        <p:spPr bwMode="gray">
          <a:xfrm>
            <a:off x="3792415" y="2847429"/>
            <a:ext cx="36764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=</a:t>
            </a:r>
            <a:endParaRPr lang="en-US" altLang="ja-JP" b="1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3" name="左中かっこ 102"/>
          <p:cNvSpPr/>
          <p:nvPr/>
        </p:nvSpPr>
        <p:spPr>
          <a:xfrm>
            <a:off x="3491850" y="1484730"/>
            <a:ext cx="355559" cy="2356998"/>
          </a:xfrm>
          <a:prstGeom prst="leftBrace">
            <a:avLst>
              <a:gd name="adj1" fmla="val 47085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タイトル 1"/>
          <p:cNvSpPr txBox="1">
            <a:spLocks/>
          </p:cNvSpPr>
          <p:nvPr/>
        </p:nvSpPr>
        <p:spPr bwMode="gray">
          <a:xfrm>
            <a:off x="3691546" y="4076502"/>
            <a:ext cx="5417084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Rounded MT Bold" pitchFamily="34" charset="0"/>
                <a:ea typeface="HGPｺﾞｼｯｸE" pitchFamily="50" charset="-128"/>
              </a:defRPr>
            </a:lvl9pPr>
          </a:lstStyle>
          <a:p>
            <a:pPr algn="l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f(u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) has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just two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states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: </a:t>
            </a:r>
          </a:p>
          <a:p>
            <a:pPr algn="l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0(no ignition)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and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1(ignition)</a:t>
            </a:r>
          </a:p>
          <a:p>
            <a:pPr algn="l"/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NN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is the chain of ignition</a:t>
            </a:r>
          </a:p>
        </p:txBody>
      </p:sp>
      <p:sp>
        <p:nvSpPr>
          <p:cNvPr id="123" name="フリーフォーム 122"/>
          <p:cNvSpPr/>
          <p:nvPr/>
        </p:nvSpPr>
        <p:spPr>
          <a:xfrm>
            <a:off x="7872517" y="2333998"/>
            <a:ext cx="981144" cy="510595"/>
          </a:xfrm>
          <a:custGeom>
            <a:avLst/>
            <a:gdLst>
              <a:gd name="connsiteX0" fmla="*/ 0 w 981144"/>
              <a:gd name="connsiteY0" fmla="*/ 510595 h 510595"/>
              <a:gd name="connsiteX1" fmla="*/ 317036 w 981144"/>
              <a:gd name="connsiteY1" fmla="*/ 166861 h 510595"/>
              <a:gd name="connsiteX2" fmla="*/ 697480 w 981144"/>
              <a:gd name="connsiteY2" fmla="*/ 30035 h 510595"/>
              <a:gd name="connsiteX3" fmla="*/ 981144 w 981144"/>
              <a:gd name="connsiteY3" fmla="*/ 0 h 51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144" h="510595">
                <a:moveTo>
                  <a:pt x="0" y="510595"/>
                </a:moveTo>
                <a:cubicBezTo>
                  <a:pt x="100394" y="378774"/>
                  <a:pt x="200789" y="246954"/>
                  <a:pt x="317036" y="166861"/>
                </a:cubicBezTo>
                <a:cubicBezTo>
                  <a:pt x="433283" y="86768"/>
                  <a:pt x="586795" y="57845"/>
                  <a:pt x="697480" y="30035"/>
                </a:cubicBezTo>
                <a:cubicBezTo>
                  <a:pt x="808165" y="2225"/>
                  <a:pt x="894654" y="1112"/>
                  <a:pt x="981144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/>
          <p:cNvSpPr/>
          <p:nvPr/>
        </p:nvSpPr>
        <p:spPr>
          <a:xfrm rot="10800000">
            <a:off x="6634731" y="3223184"/>
            <a:ext cx="981144" cy="510595"/>
          </a:xfrm>
          <a:custGeom>
            <a:avLst/>
            <a:gdLst>
              <a:gd name="connsiteX0" fmla="*/ 0 w 981144"/>
              <a:gd name="connsiteY0" fmla="*/ 510595 h 510595"/>
              <a:gd name="connsiteX1" fmla="*/ 317036 w 981144"/>
              <a:gd name="connsiteY1" fmla="*/ 166861 h 510595"/>
              <a:gd name="connsiteX2" fmla="*/ 697480 w 981144"/>
              <a:gd name="connsiteY2" fmla="*/ 30035 h 510595"/>
              <a:gd name="connsiteX3" fmla="*/ 981144 w 981144"/>
              <a:gd name="connsiteY3" fmla="*/ 0 h 51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144" h="510595">
                <a:moveTo>
                  <a:pt x="0" y="510595"/>
                </a:moveTo>
                <a:cubicBezTo>
                  <a:pt x="100394" y="378774"/>
                  <a:pt x="200789" y="246954"/>
                  <a:pt x="317036" y="166861"/>
                </a:cubicBezTo>
                <a:cubicBezTo>
                  <a:pt x="433283" y="86768"/>
                  <a:pt x="586795" y="57845"/>
                  <a:pt x="697480" y="30035"/>
                </a:cubicBezTo>
                <a:cubicBezTo>
                  <a:pt x="808165" y="2225"/>
                  <a:pt x="894654" y="1112"/>
                  <a:pt x="981144" y="0"/>
                </a:cubicBezTo>
              </a:path>
            </a:pathLst>
          </a:custGeom>
          <a:noFill/>
          <a:ln w="635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炎、火のイラスト | 商用OKの無料イラスト素材サイト ツカッ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0392" y="2303156"/>
            <a:ext cx="461969" cy="46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図 1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09" y="3178058"/>
            <a:ext cx="557939" cy="531169"/>
          </a:xfrm>
          <a:prstGeom prst="rect">
            <a:avLst/>
          </a:prstGeom>
        </p:spPr>
      </p:pic>
      <p:pic>
        <p:nvPicPr>
          <p:cNvPr id="127" name="図 1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0" y="3797271"/>
            <a:ext cx="3410235" cy="2203201"/>
          </a:xfrm>
          <a:prstGeom prst="rect">
            <a:avLst/>
          </a:prstGeom>
        </p:spPr>
      </p:pic>
      <p:pic>
        <p:nvPicPr>
          <p:cNvPr id="131" name="Picture 2" descr="炎、火のイラスト | 商用OKの無料イラスト素材サイト ツカッ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4120" y="3948555"/>
            <a:ext cx="461969" cy="46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炎、火のイラスト | 商用OKの無料イラスト素材サイト ツカッ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71253" y="4054881"/>
            <a:ext cx="461969" cy="46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炎、火のイラスト | 商用OKの無料イラスト素材サイト ツカッ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71253" y="5559391"/>
            <a:ext cx="461969" cy="46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炎、火のイラスト | 商用OKの無料イラスト素材サイト ツカッ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2337" y="4680992"/>
            <a:ext cx="461969" cy="46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5" name="直線矢印コネクタ 134"/>
          <p:cNvCxnSpPr/>
          <p:nvPr/>
        </p:nvCxnSpPr>
        <p:spPr>
          <a:xfrm>
            <a:off x="317823" y="4409086"/>
            <a:ext cx="634221" cy="1547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矢印コネクタ 138"/>
          <p:cNvCxnSpPr/>
          <p:nvPr/>
        </p:nvCxnSpPr>
        <p:spPr>
          <a:xfrm>
            <a:off x="1237032" y="4393611"/>
            <a:ext cx="634221" cy="1547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矢印コネクタ 139"/>
          <p:cNvCxnSpPr/>
          <p:nvPr/>
        </p:nvCxnSpPr>
        <p:spPr>
          <a:xfrm>
            <a:off x="1245249" y="4429900"/>
            <a:ext cx="626004" cy="1424262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矢印コネクタ 141"/>
          <p:cNvCxnSpPr/>
          <p:nvPr/>
        </p:nvCxnSpPr>
        <p:spPr>
          <a:xfrm>
            <a:off x="2152916" y="4445375"/>
            <a:ext cx="637546" cy="596508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矢印コネクタ 143"/>
          <p:cNvCxnSpPr/>
          <p:nvPr/>
        </p:nvCxnSpPr>
        <p:spPr>
          <a:xfrm flipV="1">
            <a:off x="2214228" y="5135844"/>
            <a:ext cx="558109" cy="576819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矢印コネクタ 146"/>
          <p:cNvCxnSpPr/>
          <p:nvPr/>
        </p:nvCxnSpPr>
        <p:spPr>
          <a:xfrm>
            <a:off x="330132" y="5329768"/>
            <a:ext cx="634221" cy="1547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矢印コネクタ 147"/>
          <p:cNvCxnSpPr/>
          <p:nvPr/>
        </p:nvCxnSpPr>
        <p:spPr>
          <a:xfrm>
            <a:off x="3102729" y="5063720"/>
            <a:ext cx="588817" cy="1448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5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S9u_Special">
      <a:majorFont>
        <a:latin typeface="Arial Rounded MT Bold"/>
        <a:ea typeface="HGPｺﾞｼｯｸE"/>
        <a:cs typeface=""/>
      </a:majorFont>
      <a:minorFont>
        <a:latin typeface="Calibri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chemeClr val="tx1"/>
          </a:solidFill>
          <a:tailEnd type="arrow"/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52959</TotalTime>
  <Words>2273</Words>
  <Application>Microsoft Office PowerPoint</Application>
  <PresentationFormat>画面に合わせる (4:3)</PresentationFormat>
  <Paragraphs>636</Paragraphs>
  <Slides>50</Slides>
  <Notes>33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61" baseType="lpstr">
      <vt:lpstr>HGPｺﾞｼｯｸE</vt:lpstr>
      <vt:lpstr>HGP創英角ﾎﾟｯﾌﾟ体</vt:lpstr>
      <vt:lpstr>Meiryo UI</vt:lpstr>
      <vt:lpstr>ＭＳ Ｐゴシック</vt:lpstr>
      <vt:lpstr>メイリオ</vt:lpstr>
      <vt:lpstr>Arial</vt:lpstr>
      <vt:lpstr>Arial Rounded MT Bold</vt:lpstr>
      <vt:lpstr>Calibri</vt:lpstr>
      <vt:lpstr>Times New Roman</vt:lpstr>
      <vt:lpstr>Wingdings</vt:lpstr>
      <vt:lpstr>Office ​​テーマ</vt:lpstr>
      <vt:lpstr>Introduction to AI Technologies 2nd</vt:lpstr>
      <vt:lpstr>2. Today’s Topic</vt:lpstr>
      <vt:lpstr>2. Today’s Topics</vt:lpstr>
      <vt:lpstr>3. Neural Network</vt:lpstr>
      <vt:lpstr>3.0 Neural Network</vt:lpstr>
      <vt:lpstr>Incredible massively parallel processing</vt:lpstr>
      <vt:lpstr>3.1 What’s “Neural Network(NN)”</vt:lpstr>
      <vt:lpstr>3.2 What’s “Neural Network(NN)”</vt:lpstr>
      <vt:lpstr>3.3 What’s “Neural Network(NN)”</vt:lpstr>
      <vt:lpstr>3.4 How to learn NN </vt:lpstr>
      <vt:lpstr>3.5 Purpose of NN</vt:lpstr>
      <vt:lpstr>3.6 Preparing the learning data</vt:lpstr>
      <vt:lpstr>3.7 How to learn the data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3.8 How to use the NN</vt:lpstr>
      <vt:lpstr>PowerPoint プレゼンテーション</vt:lpstr>
      <vt:lpstr>3.9 XOR problem using NN(1)</vt:lpstr>
      <vt:lpstr>3.10 XOR problem using NN(2)</vt:lpstr>
      <vt:lpstr>3.11 XOR problem using NN(3)</vt:lpstr>
      <vt:lpstr>PowerPoint プレゼンテーション</vt:lpstr>
      <vt:lpstr>PowerPoint プレゼンテーション</vt:lpstr>
      <vt:lpstr>Exercise </vt:lpstr>
      <vt:lpstr>Intermission 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4. DNN：Deep Neural Network</vt:lpstr>
      <vt:lpstr>4.1 Two types of DNN</vt:lpstr>
      <vt:lpstr>4.2 CNN and AE</vt:lpstr>
      <vt:lpstr>4.3 How to understand CNN</vt:lpstr>
      <vt:lpstr>4.4 CNN Process(1)</vt:lpstr>
      <vt:lpstr>PowerPoint プレゼンテーション</vt:lpstr>
      <vt:lpstr>PowerPoint プレゼンテーション</vt:lpstr>
      <vt:lpstr>4.5 CNN Process(2)</vt:lpstr>
      <vt:lpstr>4.6 CNN Process(3)</vt:lpstr>
      <vt:lpstr>4.7 CNN Process(4)</vt:lpstr>
      <vt:lpstr>PowerPoint プレゼンテーション</vt:lpstr>
      <vt:lpstr>PowerPoint プレゼンテーション</vt:lpstr>
      <vt:lpstr>4.8 CNN Process(5)</vt:lpstr>
      <vt:lpstr>4.9 AE Process(1)</vt:lpstr>
      <vt:lpstr>4.10 AE Process(2)</vt:lpstr>
      <vt:lpstr>Cat, Cat, Cat, Cat, Cat, Cat, Cat, Cat…</vt:lpstr>
      <vt:lpstr>4.11 AE Process(3)</vt:lpstr>
      <vt:lpstr>Intermission 2</vt:lpstr>
      <vt:lpstr>PowerPoint プレゼンテーション</vt:lpstr>
      <vt:lpstr>PowerPoint プレゼンテーション</vt:lpstr>
    </vt:vector>
  </TitlesOfParts>
  <Company>システム開発研究所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506u</dc:creator>
  <cp:lastModifiedBy>江端智一 / EBATA，TOMOICHI</cp:lastModifiedBy>
  <cp:revision>4416</cp:revision>
  <cp:lastPrinted>2022-08-22T04:52:49Z</cp:lastPrinted>
  <dcterms:created xsi:type="dcterms:W3CDTF">2014-01-07T05:18:57Z</dcterms:created>
  <dcterms:modified xsi:type="dcterms:W3CDTF">2023-03-09T14:30:25Z</dcterms:modified>
</cp:coreProperties>
</file>