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1521" r:id="rId5"/>
    <p:sldId id="561" r:id="rId6"/>
    <p:sldId id="1348" r:id="rId7"/>
    <p:sldId id="1522" r:id="rId8"/>
    <p:sldId id="1493" r:id="rId9"/>
    <p:sldId id="1523" r:id="rId10"/>
    <p:sldId id="1494" r:id="rId11"/>
    <p:sldId id="1524" r:id="rId12"/>
    <p:sldId id="1495" r:id="rId13"/>
    <p:sldId id="1525" r:id="rId14"/>
    <p:sldId id="1497" r:id="rId15"/>
    <p:sldId id="1526" r:id="rId16"/>
    <p:sldId id="1498" r:id="rId17"/>
    <p:sldId id="1527" r:id="rId18"/>
    <p:sldId id="1499" r:id="rId19"/>
    <p:sldId id="1528" r:id="rId20"/>
    <p:sldId id="1501" r:id="rId21"/>
    <p:sldId id="1529" r:id="rId22"/>
    <p:sldId id="1511" r:id="rId23"/>
    <p:sldId id="1530" r:id="rId24"/>
    <p:sldId id="1502" r:id="rId25"/>
    <p:sldId id="1531" r:id="rId26"/>
    <p:sldId id="1503" r:id="rId27"/>
    <p:sldId id="1532" r:id="rId28"/>
    <p:sldId id="1504" r:id="rId29"/>
    <p:sldId id="1533" r:id="rId30"/>
    <p:sldId id="1505" r:id="rId31"/>
    <p:sldId id="1534" r:id="rId32"/>
    <p:sldId id="1506" r:id="rId33"/>
    <p:sldId id="1535" r:id="rId34"/>
    <p:sldId id="1507" r:id="rId35"/>
    <p:sldId id="1536" r:id="rId36"/>
    <p:sldId id="1509" r:id="rId37"/>
    <p:sldId id="1537" r:id="rId38"/>
    <p:sldId id="1510" r:id="rId39"/>
    <p:sldId id="1538" r:id="rId40"/>
    <p:sldId id="1512" r:id="rId41"/>
    <p:sldId id="1539" r:id="rId42"/>
    <p:sldId id="1496" r:id="rId43"/>
    <p:sldId id="1540" r:id="rId44"/>
    <p:sldId id="1514" r:id="rId45"/>
    <p:sldId id="1541" r:id="rId46"/>
    <p:sldId id="1513" r:id="rId47"/>
    <p:sldId id="1542" r:id="rId48"/>
    <p:sldId id="1515" r:id="rId49"/>
    <p:sldId id="1543" r:id="rId50"/>
    <p:sldId id="1516" r:id="rId51"/>
    <p:sldId id="1544" r:id="rId52"/>
    <p:sldId id="1517" r:id="rId53"/>
    <p:sldId id="1545" r:id="rId54"/>
    <p:sldId id="1518" r:id="rId55"/>
    <p:sldId id="1546" r:id="rId56"/>
    <p:sldId id="1520" r:id="rId57"/>
    <p:sldId id="1519" r:id="rId58"/>
    <p:sldId id="1487" r:id="rId59"/>
    <p:sldId id="1488" r:id="rId60"/>
    <p:sldId id="1490" r:id="rId61"/>
  </p:sldIdLst>
  <p:sldSz cx="12192000" cy="6858000"/>
  <p:notesSz cx="6888163" cy="100187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8" userDrawn="1">
          <p15:clr>
            <a:srgbClr val="A4A3A4"/>
          </p15:clr>
        </p15:guide>
        <p15:guide id="3" orient="horz" pos="3156" userDrawn="1">
          <p15:clr>
            <a:srgbClr val="A4A3A4"/>
          </p15:clr>
        </p15:guide>
        <p15:guide id="4"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株)日立製作所"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101"/>
    <a:srgbClr val="3399FF"/>
    <a:srgbClr val="CC00CC"/>
    <a:srgbClr val="FFCCCC"/>
    <a:srgbClr val="FBF2D1"/>
    <a:srgbClr val="CCFF99"/>
    <a:srgbClr val="99FF33"/>
    <a:srgbClr val="FF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E41F1-9543-4F5B-B2CD-67729635B065}" v="7" dt="2022-10-20T12:09:26.4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994" autoAdjust="0"/>
  </p:normalViewPr>
  <p:slideViewPr>
    <p:cSldViewPr>
      <p:cViewPr varScale="1">
        <p:scale>
          <a:sx n="80" d="100"/>
          <a:sy n="80" d="100"/>
        </p:scale>
        <p:origin x="288" y="60"/>
      </p:cViewPr>
      <p:guideLst>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3" d="100"/>
          <a:sy n="53" d="100"/>
        </p:scale>
        <p:origin x="2946" y="72"/>
      </p:cViewPr>
      <p:guideLst>
        <p:guide orient="horz" pos="3133"/>
        <p:guide pos="2148"/>
        <p:guide orient="horz" pos="3156"/>
        <p:guide pos="217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a Tomoichi" userId="S::ebata-tomoichi-vh_ynu.jp#ext#@ynuacjpoffice365.onmicrosoft.com::74a45532-1976-4b2a-8275-23d8c8117fdf" providerId="AD" clId="Web-{D30E41F1-9543-4F5B-B2CD-67729635B065}"/>
    <pc:docChg chg="modSld">
      <pc:chgData name="Ebata Tomoichi" userId="S::ebata-tomoichi-vh_ynu.jp#ext#@ynuacjpoffice365.onmicrosoft.com::74a45532-1976-4b2a-8275-23d8c8117fdf" providerId="AD" clId="Web-{D30E41F1-9543-4F5B-B2CD-67729635B065}" dt="2022-10-20T12:09:25.404" v="4" actId="20577"/>
      <pc:docMkLst>
        <pc:docMk/>
      </pc:docMkLst>
      <pc:sldChg chg="modSp">
        <pc:chgData name="Ebata Tomoichi" userId="S::ebata-tomoichi-vh_ynu.jp#ext#@ynuacjpoffice365.onmicrosoft.com::74a45532-1976-4b2a-8275-23d8c8117fdf" providerId="AD" clId="Web-{D30E41F1-9543-4F5B-B2CD-67729635B065}" dt="2022-10-20T12:09:25.404" v="4" actId="20577"/>
        <pc:sldMkLst>
          <pc:docMk/>
          <pc:sldMk cId="635357157" sldId="561"/>
        </pc:sldMkLst>
        <pc:spChg chg="mod">
          <ac:chgData name="Ebata Tomoichi" userId="S::ebata-tomoichi-vh_ynu.jp#ext#@ynuacjpoffice365.onmicrosoft.com::74a45532-1976-4b2a-8275-23d8c8117fdf" providerId="AD" clId="Web-{D30E41F1-9543-4F5B-B2CD-67729635B065}" dt="2022-10-20T12:09:25.404" v="4" actId="20577"/>
          <ac:spMkLst>
            <pc:docMk/>
            <pc:sldMk cId="635357157" sldId="561"/>
            <ac:spMk id="1229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4871" cy="500936"/>
          </a:xfrm>
          <a:prstGeom prst="rect">
            <a:avLst/>
          </a:prstGeom>
        </p:spPr>
        <p:txBody>
          <a:bodyPr vert="horz" lIns="93107" tIns="46554" rIns="93107" bIns="4655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901699" y="0"/>
            <a:ext cx="2984871" cy="500936"/>
          </a:xfrm>
          <a:prstGeom prst="rect">
            <a:avLst/>
          </a:prstGeom>
        </p:spPr>
        <p:txBody>
          <a:bodyPr vert="horz" lIns="93107" tIns="46554" rIns="93107" bIns="46554" rtlCol="0"/>
          <a:lstStyle>
            <a:lvl1pPr algn="r" fontAlgn="auto">
              <a:spcBef>
                <a:spcPts val="0"/>
              </a:spcBef>
              <a:spcAft>
                <a:spcPts val="0"/>
              </a:spcAft>
              <a:defRPr sz="1200">
                <a:latin typeface="+mn-lt"/>
                <a:ea typeface="+mn-ea"/>
              </a:defRPr>
            </a:lvl1pPr>
          </a:lstStyle>
          <a:p>
            <a:pPr>
              <a:defRPr/>
            </a:pPr>
            <a:fld id="{39A4AE67-E5AE-4F95-A8F7-AFE736099505}" type="datetimeFigureOut">
              <a:rPr lang="ja-JP" altLang="en-US"/>
              <a:pPr>
                <a:defRPr/>
              </a:pPr>
              <a:t>2024/1/27</a:t>
            </a:fld>
            <a:endParaRPr lang="ja-JP" altLang="en-US"/>
          </a:p>
        </p:txBody>
      </p:sp>
      <p:sp>
        <p:nvSpPr>
          <p:cNvPr id="4" name="スライド イメージ プレースホルダー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3107" tIns="46554" rIns="93107" bIns="46554" rtlCol="0" anchor="ctr"/>
          <a:lstStyle/>
          <a:p>
            <a:pPr lvl="0"/>
            <a:endParaRPr lang="ja-JP" altLang="en-US" noProof="0"/>
          </a:p>
        </p:txBody>
      </p:sp>
      <p:sp>
        <p:nvSpPr>
          <p:cNvPr id="5" name="ノート プレースホルダー 4"/>
          <p:cNvSpPr>
            <a:spLocks noGrp="1"/>
          </p:cNvSpPr>
          <p:nvPr>
            <p:ph type="body" sz="quarter" idx="3"/>
          </p:nvPr>
        </p:nvSpPr>
        <p:spPr>
          <a:xfrm>
            <a:off x="688817" y="4758891"/>
            <a:ext cx="5510530" cy="4508421"/>
          </a:xfrm>
          <a:prstGeom prst="rect">
            <a:avLst/>
          </a:prstGeom>
        </p:spPr>
        <p:txBody>
          <a:bodyPr vert="horz" lIns="93107" tIns="46554" rIns="93107" bIns="46554"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516039"/>
            <a:ext cx="2984871" cy="500936"/>
          </a:xfrm>
          <a:prstGeom prst="rect">
            <a:avLst/>
          </a:prstGeom>
        </p:spPr>
        <p:txBody>
          <a:bodyPr vert="horz" lIns="93107" tIns="46554" rIns="93107" bIns="4655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901699" y="9516039"/>
            <a:ext cx="2984871" cy="500936"/>
          </a:xfrm>
          <a:prstGeom prst="rect">
            <a:avLst/>
          </a:prstGeom>
        </p:spPr>
        <p:txBody>
          <a:bodyPr vert="horz" lIns="93107" tIns="46554" rIns="93107" bIns="46554" rtlCol="0" anchor="b"/>
          <a:lstStyle>
            <a:lvl1pPr algn="r" fontAlgn="auto">
              <a:spcBef>
                <a:spcPts val="0"/>
              </a:spcBef>
              <a:spcAft>
                <a:spcPts val="0"/>
              </a:spcAft>
              <a:defRPr sz="1200">
                <a:latin typeface="+mn-lt"/>
                <a:ea typeface="+mn-ea"/>
              </a:defRPr>
            </a:lvl1pPr>
          </a:lstStyle>
          <a:p>
            <a:pPr>
              <a:defRPr/>
            </a:pPr>
            <a:fld id="{EC8ABC8D-28C8-435D-8DD1-964633E86151}" type="slidenum">
              <a:rPr lang="ja-JP" altLang="en-US"/>
              <a:pPr>
                <a:defRPr/>
              </a:pPr>
              <a:t>‹#›</a:t>
            </a:fld>
            <a:endParaRPr lang="ja-JP" altLang="en-US"/>
          </a:p>
        </p:txBody>
      </p:sp>
    </p:spTree>
    <p:extLst>
      <p:ext uri="{BB962C8B-B14F-4D97-AF65-F5344CB8AC3E}">
        <p14:creationId xmlns:p14="http://schemas.microsoft.com/office/powerpoint/2010/main" val="126929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4775" y="750888"/>
            <a:ext cx="6678613" cy="37576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8ABC8D-28C8-435D-8DD1-964633E86151}" type="slidenum">
              <a:rPr lang="ja-JP" altLang="en-US" smtClean="0"/>
              <a:pPr>
                <a:defRPr/>
              </a:pPr>
              <a:t>1</a:t>
            </a:fld>
            <a:endParaRPr lang="ja-JP" altLang="en-US"/>
          </a:p>
        </p:txBody>
      </p:sp>
    </p:spTree>
    <p:extLst>
      <p:ext uri="{BB962C8B-B14F-4D97-AF65-F5344CB8AC3E}">
        <p14:creationId xmlns:p14="http://schemas.microsoft.com/office/powerpoint/2010/main" val="164868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10</a:t>
            </a:fld>
            <a:endParaRPr lang="ja-JP" altLang="en-US"/>
          </a:p>
        </p:txBody>
      </p:sp>
    </p:spTree>
    <p:extLst>
      <p:ext uri="{BB962C8B-B14F-4D97-AF65-F5344CB8AC3E}">
        <p14:creationId xmlns:p14="http://schemas.microsoft.com/office/powerpoint/2010/main" val="513599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11</a:t>
            </a:fld>
            <a:endParaRPr lang="ja-JP" altLang="en-US"/>
          </a:p>
        </p:txBody>
      </p:sp>
    </p:spTree>
    <p:extLst>
      <p:ext uri="{BB962C8B-B14F-4D97-AF65-F5344CB8AC3E}">
        <p14:creationId xmlns:p14="http://schemas.microsoft.com/office/powerpoint/2010/main" val="320246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12</a:t>
            </a:fld>
            <a:endParaRPr lang="ja-JP" altLang="en-US"/>
          </a:p>
        </p:txBody>
      </p:sp>
    </p:spTree>
    <p:extLst>
      <p:ext uri="{BB962C8B-B14F-4D97-AF65-F5344CB8AC3E}">
        <p14:creationId xmlns:p14="http://schemas.microsoft.com/office/powerpoint/2010/main" val="391268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13</a:t>
            </a:fld>
            <a:endParaRPr lang="ja-JP" altLang="en-US"/>
          </a:p>
        </p:txBody>
      </p:sp>
    </p:spTree>
    <p:extLst>
      <p:ext uri="{BB962C8B-B14F-4D97-AF65-F5344CB8AC3E}">
        <p14:creationId xmlns:p14="http://schemas.microsoft.com/office/powerpoint/2010/main" val="61171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14</a:t>
            </a:fld>
            <a:endParaRPr lang="ja-JP" altLang="en-US"/>
          </a:p>
        </p:txBody>
      </p:sp>
    </p:spTree>
    <p:extLst>
      <p:ext uri="{BB962C8B-B14F-4D97-AF65-F5344CB8AC3E}">
        <p14:creationId xmlns:p14="http://schemas.microsoft.com/office/powerpoint/2010/main" val="2260249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15</a:t>
            </a:fld>
            <a:endParaRPr lang="ja-JP" altLang="en-US"/>
          </a:p>
        </p:txBody>
      </p:sp>
    </p:spTree>
    <p:extLst>
      <p:ext uri="{BB962C8B-B14F-4D97-AF65-F5344CB8AC3E}">
        <p14:creationId xmlns:p14="http://schemas.microsoft.com/office/powerpoint/2010/main" val="347612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16</a:t>
            </a:fld>
            <a:endParaRPr lang="ja-JP" altLang="en-US"/>
          </a:p>
        </p:txBody>
      </p:sp>
    </p:spTree>
    <p:extLst>
      <p:ext uri="{BB962C8B-B14F-4D97-AF65-F5344CB8AC3E}">
        <p14:creationId xmlns:p14="http://schemas.microsoft.com/office/powerpoint/2010/main" val="364237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19</a:t>
            </a:fld>
            <a:endParaRPr lang="ja-JP" altLang="en-US"/>
          </a:p>
        </p:txBody>
      </p:sp>
    </p:spTree>
    <p:extLst>
      <p:ext uri="{BB962C8B-B14F-4D97-AF65-F5344CB8AC3E}">
        <p14:creationId xmlns:p14="http://schemas.microsoft.com/office/powerpoint/2010/main" val="200983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20</a:t>
            </a:fld>
            <a:endParaRPr lang="ja-JP" altLang="en-US"/>
          </a:p>
        </p:txBody>
      </p:sp>
    </p:spTree>
    <p:extLst>
      <p:ext uri="{BB962C8B-B14F-4D97-AF65-F5344CB8AC3E}">
        <p14:creationId xmlns:p14="http://schemas.microsoft.com/office/powerpoint/2010/main" val="337522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37</a:t>
            </a:fld>
            <a:endParaRPr lang="ja-JP" altLang="en-US"/>
          </a:p>
        </p:txBody>
      </p:sp>
    </p:spTree>
    <p:extLst>
      <p:ext uri="{BB962C8B-B14F-4D97-AF65-F5344CB8AC3E}">
        <p14:creationId xmlns:p14="http://schemas.microsoft.com/office/powerpoint/2010/main" val="174492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4775" y="750888"/>
            <a:ext cx="6678613" cy="37576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8ABC8D-28C8-435D-8DD1-964633E86151}" type="slidenum">
              <a:rPr lang="ja-JP" altLang="en-US" smtClean="0"/>
              <a:pPr>
                <a:defRPr/>
              </a:pPr>
              <a:t>2</a:t>
            </a:fld>
            <a:endParaRPr lang="ja-JP" altLang="en-US"/>
          </a:p>
        </p:txBody>
      </p:sp>
    </p:spTree>
    <p:extLst>
      <p:ext uri="{BB962C8B-B14F-4D97-AF65-F5344CB8AC3E}">
        <p14:creationId xmlns:p14="http://schemas.microsoft.com/office/powerpoint/2010/main" val="4259973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38</a:t>
            </a:fld>
            <a:endParaRPr lang="ja-JP" altLang="en-US"/>
          </a:p>
        </p:txBody>
      </p:sp>
    </p:spTree>
    <p:extLst>
      <p:ext uri="{BB962C8B-B14F-4D97-AF65-F5344CB8AC3E}">
        <p14:creationId xmlns:p14="http://schemas.microsoft.com/office/powerpoint/2010/main" val="76695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39</a:t>
            </a:fld>
            <a:endParaRPr lang="ja-JP" altLang="en-US"/>
          </a:p>
        </p:txBody>
      </p:sp>
    </p:spTree>
    <p:extLst>
      <p:ext uri="{BB962C8B-B14F-4D97-AF65-F5344CB8AC3E}">
        <p14:creationId xmlns:p14="http://schemas.microsoft.com/office/powerpoint/2010/main" val="27924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40</a:t>
            </a:fld>
            <a:endParaRPr lang="ja-JP" altLang="en-US"/>
          </a:p>
        </p:txBody>
      </p:sp>
    </p:spTree>
    <p:extLst>
      <p:ext uri="{BB962C8B-B14F-4D97-AF65-F5344CB8AC3E}">
        <p14:creationId xmlns:p14="http://schemas.microsoft.com/office/powerpoint/2010/main" val="232089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41</a:t>
            </a:fld>
            <a:endParaRPr lang="ja-JP" altLang="en-US"/>
          </a:p>
        </p:txBody>
      </p:sp>
    </p:spTree>
    <p:extLst>
      <p:ext uri="{BB962C8B-B14F-4D97-AF65-F5344CB8AC3E}">
        <p14:creationId xmlns:p14="http://schemas.microsoft.com/office/powerpoint/2010/main" val="1708822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42</a:t>
            </a:fld>
            <a:endParaRPr lang="ja-JP" altLang="en-US"/>
          </a:p>
        </p:txBody>
      </p:sp>
    </p:spTree>
    <p:extLst>
      <p:ext uri="{BB962C8B-B14F-4D97-AF65-F5344CB8AC3E}">
        <p14:creationId xmlns:p14="http://schemas.microsoft.com/office/powerpoint/2010/main" val="119923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43</a:t>
            </a:fld>
            <a:endParaRPr lang="ja-JP" altLang="en-US"/>
          </a:p>
        </p:txBody>
      </p:sp>
    </p:spTree>
    <p:extLst>
      <p:ext uri="{BB962C8B-B14F-4D97-AF65-F5344CB8AC3E}">
        <p14:creationId xmlns:p14="http://schemas.microsoft.com/office/powerpoint/2010/main" val="1558025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44</a:t>
            </a:fld>
            <a:endParaRPr lang="ja-JP" altLang="en-US"/>
          </a:p>
        </p:txBody>
      </p:sp>
    </p:spTree>
    <p:extLst>
      <p:ext uri="{BB962C8B-B14F-4D97-AF65-F5344CB8AC3E}">
        <p14:creationId xmlns:p14="http://schemas.microsoft.com/office/powerpoint/2010/main" val="396859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45</a:t>
            </a:fld>
            <a:endParaRPr lang="ja-JP" altLang="en-US"/>
          </a:p>
        </p:txBody>
      </p:sp>
    </p:spTree>
    <p:extLst>
      <p:ext uri="{BB962C8B-B14F-4D97-AF65-F5344CB8AC3E}">
        <p14:creationId xmlns:p14="http://schemas.microsoft.com/office/powerpoint/2010/main" val="352581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46</a:t>
            </a:fld>
            <a:endParaRPr lang="ja-JP" altLang="en-US"/>
          </a:p>
        </p:txBody>
      </p:sp>
    </p:spTree>
    <p:extLst>
      <p:ext uri="{BB962C8B-B14F-4D97-AF65-F5344CB8AC3E}">
        <p14:creationId xmlns:p14="http://schemas.microsoft.com/office/powerpoint/2010/main" val="5613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47</a:t>
            </a:fld>
            <a:endParaRPr lang="ja-JP" altLang="en-US"/>
          </a:p>
        </p:txBody>
      </p:sp>
    </p:spTree>
    <p:extLst>
      <p:ext uri="{BB962C8B-B14F-4D97-AF65-F5344CB8AC3E}">
        <p14:creationId xmlns:p14="http://schemas.microsoft.com/office/powerpoint/2010/main" val="310594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a:t>
            </a:fld>
            <a:endParaRPr lang="ja-JP" altLang="en-US"/>
          </a:p>
        </p:txBody>
      </p:sp>
    </p:spTree>
    <p:extLst>
      <p:ext uri="{BB962C8B-B14F-4D97-AF65-F5344CB8AC3E}">
        <p14:creationId xmlns:p14="http://schemas.microsoft.com/office/powerpoint/2010/main" val="2705136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48</a:t>
            </a:fld>
            <a:endParaRPr lang="ja-JP" altLang="en-US"/>
          </a:p>
        </p:txBody>
      </p:sp>
    </p:spTree>
    <p:extLst>
      <p:ext uri="{BB962C8B-B14F-4D97-AF65-F5344CB8AC3E}">
        <p14:creationId xmlns:p14="http://schemas.microsoft.com/office/powerpoint/2010/main" val="324872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49</a:t>
            </a:fld>
            <a:endParaRPr lang="ja-JP" altLang="en-US"/>
          </a:p>
        </p:txBody>
      </p:sp>
    </p:spTree>
    <p:extLst>
      <p:ext uri="{BB962C8B-B14F-4D97-AF65-F5344CB8AC3E}">
        <p14:creationId xmlns:p14="http://schemas.microsoft.com/office/powerpoint/2010/main" val="1493935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50</a:t>
            </a:fld>
            <a:endParaRPr lang="ja-JP" altLang="en-US"/>
          </a:p>
        </p:txBody>
      </p:sp>
    </p:spTree>
    <p:extLst>
      <p:ext uri="{BB962C8B-B14F-4D97-AF65-F5344CB8AC3E}">
        <p14:creationId xmlns:p14="http://schemas.microsoft.com/office/powerpoint/2010/main" val="66400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51</a:t>
            </a:fld>
            <a:endParaRPr lang="ja-JP" altLang="en-US"/>
          </a:p>
        </p:txBody>
      </p:sp>
    </p:spTree>
    <p:extLst>
      <p:ext uri="{BB962C8B-B14F-4D97-AF65-F5344CB8AC3E}">
        <p14:creationId xmlns:p14="http://schemas.microsoft.com/office/powerpoint/2010/main" val="1352647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52</a:t>
            </a:fld>
            <a:endParaRPr lang="ja-JP" altLang="en-US"/>
          </a:p>
        </p:txBody>
      </p:sp>
    </p:spTree>
    <p:extLst>
      <p:ext uri="{BB962C8B-B14F-4D97-AF65-F5344CB8AC3E}">
        <p14:creationId xmlns:p14="http://schemas.microsoft.com/office/powerpoint/2010/main" val="158316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53</a:t>
            </a:fld>
            <a:endParaRPr lang="ja-JP" altLang="en-US"/>
          </a:p>
        </p:txBody>
      </p:sp>
    </p:spTree>
    <p:extLst>
      <p:ext uri="{BB962C8B-B14F-4D97-AF65-F5344CB8AC3E}">
        <p14:creationId xmlns:p14="http://schemas.microsoft.com/office/powerpoint/2010/main" val="114139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54</a:t>
            </a:fld>
            <a:endParaRPr lang="ja-JP" altLang="en-US"/>
          </a:p>
        </p:txBody>
      </p:sp>
    </p:spTree>
    <p:extLst>
      <p:ext uri="{BB962C8B-B14F-4D97-AF65-F5344CB8AC3E}">
        <p14:creationId xmlns:p14="http://schemas.microsoft.com/office/powerpoint/2010/main" val="160493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55</a:t>
            </a:fld>
            <a:endParaRPr lang="ja-JP" altLang="en-US"/>
          </a:p>
        </p:txBody>
      </p:sp>
    </p:spTree>
    <p:extLst>
      <p:ext uri="{BB962C8B-B14F-4D97-AF65-F5344CB8AC3E}">
        <p14:creationId xmlns:p14="http://schemas.microsoft.com/office/powerpoint/2010/main" val="34395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56</a:t>
            </a:fld>
            <a:endParaRPr lang="ja-JP" altLang="en-US"/>
          </a:p>
        </p:txBody>
      </p:sp>
    </p:spTree>
    <p:extLst>
      <p:ext uri="{BB962C8B-B14F-4D97-AF65-F5344CB8AC3E}">
        <p14:creationId xmlns:p14="http://schemas.microsoft.com/office/powerpoint/2010/main" val="3380346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57</a:t>
            </a:fld>
            <a:endParaRPr lang="ja-JP" altLang="en-US"/>
          </a:p>
        </p:txBody>
      </p:sp>
    </p:spTree>
    <p:extLst>
      <p:ext uri="{BB962C8B-B14F-4D97-AF65-F5344CB8AC3E}">
        <p14:creationId xmlns:p14="http://schemas.microsoft.com/office/powerpoint/2010/main" val="274270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a:t>
            </a:fld>
            <a:endParaRPr lang="ja-JP" altLang="en-US"/>
          </a:p>
        </p:txBody>
      </p:sp>
    </p:spTree>
    <p:extLst>
      <p:ext uri="{BB962C8B-B14F-4D97-AF65-F5344CB8AC3E}">
        <p14:creationId xmlns:p14="http://schemas.microsoft.com/office/powerpoint/2010/main" val="306612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a:t>
            </a:fld>
            <a:endParaRPr lang="ja-JP" altLang="en-US"/>
          </a:p>
        </p:txBody>
      </p:sp>
    </p:spTree>
    <p:extLst>
      <p:ext uri="{BB962C8B-B14F-4D97-AF65-F5344CB8AC3E}">
        <p14:creationId xmlns:p14="http://schemas.microsoft.com/office/powerpoint/2010/main" val="284724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6</a:t>
            </a:fld>
            <a:endParaRPr lang="ja-JP" altLang="en-US"/>
          </a:p>
        </p:txBody>
      </p:sp>
    </p:spTree>
    <p:extLst>
      <p:ext uri="{BB962C8B-B14F-4D97-AF65-F5344CB8AC3E}">
        <p14:creationId xmlns:p14="http://schemas.microsoft.com/office/powerpoint/2010/main" val="40983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7</a:t>
            </a:fld>
            <a:endParaRPr lang="ja-JP" altLang="en-US"/>
          </a:p>
        </p:txBody>
      </p:sp>
    </p:spTree>
    <p:extLst>
      <p:ext uri="{BB962C8B-B14F-4D97-AF65-F5344CB8AC3E}">
        <p14:creationId xmlns:p14="http://schemas.microsoft.com/office/powerpoint/2010/main" val="153463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8</a:t>
            </a:fld>
            <a:endParaRPr lang="ja-JP" altLang="en-US"/>
          </a:p>
        </p:txBody>
      </p:sp>
    </p:spTree>
    <p:extLst>
      <p:ext uri="{BB962C8B-B14F-4D97-AF65-F5344CB8AC3E}">
        <p14:creationId xmlns:p14="http://schemas.microsoft.com/office/powerpoint/2010/main" val="53231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78613"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9</a:t>
            </a:fld>
            <a:endParaRPr lang="ja-JP" altLang="en-US"/>
          </a:p>
        </p:txBody>
      </p:sp>
    </p:spTree>
    <p:extLst>
      <p:ext uri="{BB962C8B-B14F-4D97-AF65-F5344CB8AC3E}">
        <p14:creationId xmlns:p14="http://schemas.microsoft.com/office/powerpoint/2010/main" val="419849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宛名有)">
    <p:spTree>
      <p:nvGrpSpPr>
        <p:cNvPr id="1" name=""/>
        <p:cNvGrpSpPr/>
        <p:nvPr/>
      </p:nvGrpSpPr>
      <p:grpSpPr>
        <a:xfrm>
          <a:off x="0" y="0"/>
          <a:ext cx="0" cy="0"/>
          <a:chOff x="0" y="0"/>
          <a:chExt cx="0" cy="0"/>
        </a:xfrm>
      </p:grpSpPr>
      <p:sp>
        <p:nvSpPr>
          <p:cNvPr id="6"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7" name="グループ化 3"/>
          <p:cNvGrpSpPr>
            <a:grpSpLocks/>
          </p:cNvGrpSpPr>
          <p:nvPr userDrawn="1"/>
        </p:nvGrpSpPr>
        <p:grpSpPr bwMode="auto">
          <a:xfrm>
            <a:off x="433757" y="2763842"/>
            <a:ext cx="2903417" cy="109537"/>
            <a:chOff x="312738" y="2747963"/>
            <a:chExt cx="1970087" cy="109537"/>
          </a:xfrm>
        </p:grpSpPr>
        <p:sp>
          <p:nvSpPr>
            <p:cNvPr id="8" name="正方形/長方形 7"/>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9" name="正方形/長方形 8"/>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4" name="テキスト プレースホルダー 43"/>
          <p:cNvSpPr>
            <a:spLocks noGrp="1"/>
          </p:cNvSpPr>
          <p:nvPr>
            <p:ph type="body" sz="quarter" idx="10"/>
          </p:nvPr>
        </p:nvSpPr>
        <p:spPr>
          <a:xfrm>
            <a:off x="3260971" y="4716467"/>
            <a:ext cx="5759940" cy="1160809"/>
          </a:xfrm>
          <a:prstGeom prst="rect">
            <a:avLst/>
          </a:prstGeom>
        </p:spPr>
        <p:txBody>
          <a:bodyPr/>
          <a:lstStyle>
            <a:lvl1pPr marL="0" inden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altLang="ja-JP" dirty="0"/>
          </a:p>
          <a:p>
            <a:pPr lvl="0"/>
            <a:endParaRPr lang="ja-JP" altLang="en-US" dirty="0"/>
          </a:p>
        </p:txBody>
      </p:sp>
      <p:sp>
        <p:nvSpPr>
          <p:cNvPr id="51" name="テキスト プレースホルダー 50"/>
          <p:cNvSpPr>
            <a:spLocks noGrp="1"/>
          </p:cNvSpPr>
          <p:nvPr>
            <p:ph type="body" sz="quarter" idx="11"/>
          </p:nvPr>
        </p:nvSpPr>
        <p:spPr>
          <a:xfrm>
            <a:off x="433755" y="2276876"/>
            <a:ext cx="4165355" cy="432073"/>
          </a:xfrm>
          <a:prstGeom prst="rect">
            <a:avLst/>
          </a:prstGeom>
        </p:spPr>
        <p:txBody>
          <a:bodyPr/>
          <a:lstStyle>
            <a:lvl1pPr marL="342900" indent="-342900">
              <a:buNone/>
              <a:defRPr lang="ja-JP" altLang="en-US" sz="2100" smtClean="0">
                <a:latin typeface="+mj-lt"/>
              </a:defRPr>
            </a:lvl1pPr>
            <a:lvl2pPr>
              <a:defRPr lang="ja-JP" altLang="en-US" smtClean="0"/>
            </a:lvl2pPr>
            <a:lvl3pPr>
              <a:defRPr lang="ja-JP" altLang="en-US" smtClean="0"/>
            </a:lvl3pPr>
            <a:lvl4pPr>
              <a:defRPr lang="ja-JP" altLang="en-US" smtClean="0"/>
            </a:lvl4pPr>
            <a:lvl5pPr>
              <a:defRPr lang="ja-JP" altLang="en-US"/>
            </a:lvl5pPr>
          </a:lstStyle>
          <a:p>
            <a:pPr lvl="0"/>
            <a:endParaRPr lang="ja-JP" altLang="en-US" dirty="0"/>
          </a:p>
        </p:txBody>
      </p:sp>
    </p:spTree>
    <p:extLst>
      <p:ext uri="{BB962C8B-B14F-4D97-AF65-F5344CB8AC3E}">
        <p14:creationId xmlns:p14="http://schemas.microsoft.com/office/powerpoint/2010/main" val="141959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33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6695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日立ロゴ">
    <p:spTree>
      <p:nvGrpSpPr>
        <p:cNvPr id="1" name=""/>
        <p:cNvGrpSpPr/>
        <p:nvPr/>
      </p:nvGrpSpPr>
      <p:grpSpPr>
        <a:xfrm>
          <a:off x="0" y="0"/>
          <a:ext cx="0" cy="0"/>
          <a:chOff x="0" y="0"/>
          <a:chExt cx="0" cy="0"/>
        </a:xfrm>
      </p:grpSpPr>
      <p:sp>
        <p:nvSpPr>
          <p:cNvPr id="2" name="正方形/長方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lgn="ctr">
              <a:defRPr/>
            </a:pPr>
            <a:endParaRPr lang="ja-JP" altLang="en-US"/>
          </a:p>
        </p:txBody>
      </p:sp>
    </p:spTree>
    <p:extLst>
      <p:ext uri="{BB962C8B-B14F-4D97-AF65-F5344CB8AC3E}">
        <p14:creationId xmlns:p14="http://schemas.microsoft.com/office/powerpoint/2010/main" val="203173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8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703477" y="179482"/>
            <a:ext cx="3629519" cy="461665"/>
          </a:xfrm>
          <a:prstGeom prst="rect">
            <a:avLst/>
          </a:prstGeom>
        </p:spPr>
        <p:txBody>
          <a:bodyPr wrap="none">
            <a:spAutoFit/>
          </a:bodyPr>
          <a:lstStyle>
            <a:lvl1pPr>
              <a:defRPr sz="2400">
                <a:solidFill>
                  <a:schemeClr val="tx1"/>
                </a:solidFill>
                <a:latin typeface="+mj-ea"/>
                <a:ea typeface="+mj-ea"/>
              </a:defRPr>
            </a:lvl1pPr>
          </a:lstStyle>
          <a:p>
            <a:r>
              <a:rPr lang="ja-JP" altLang="en-US" dirty="0"/>
              <a:t>マスタ タイトルの書式設定</a:t>
            </a:r>
          </a:p>
        </p:txBody>
      </p:sp>
      <p:sp>
        <p:nvSpPr>
          <p:cNvPr id="87" name="正方形/長方形 11"/>
          <p:cNvSpPr>
            <a:spLocks noChangeArrowheads="1"/>
          </p:cNvSpPr>
          <p:nvPr/>
        </p:nvSpPr>
        <p:spPr bwMode="gray">
          <a:xfrm>
            <a:off x="1" y="739776"/>
            <a:ext cx="12192000" cy="74485"/>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 name="グループ化 62"/>
          <p:cNvGrpSpPr/>
          <p:nvPr userDrawn="1"/>
        </p:nvGrpSpPr>
        <p:grpSpPr bwMode="gray">
          <a:xfrm>
            <a:off x="-6" y="739776"/>
            <a:ext cx="1975115" cy="74485"/>
            <a:chOff x="312738" y="2747963"/>
            <a:chExt cx="1970087" cy="109537"/>
          </a:xfrm>
        </p:grpSpPr>
        <p:sp>
          <p:nvSpPr>
            <p:cNvPr id="89" name="正方形/長方形 88"/>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90" name="正方形/長方形 89"/>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Tree>
    <p:extLst>
      <p:ext uri="{BB962C8B-B14F-4D97-AF65-F5344CB8AC3E}">
        <p14:creationId xmlns:p14="http://schemas.microsoft.com/office/powerpoint/2010/main" val="243120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表紙(宛名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3"/>
          <p:cNvGrpSpPr>
            <a:grpSpLocks/>
          </p:cNvGrpSpPr>
          <p:nvPr userDrawn="1"/>
        </p:nvGrpSpPr>
        <p:grpSpPr bwMode="auto">
          <a:xfrm>
            <a:off x="433757" y="2763842"/>
            <a:ext cx="2903417" cy="109537"/>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246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無地)">
    <p:spTree>
      <p:nvGrpSpPr>
        <p:cNvPr id="1" name=""/>
        <p:cNvGrpSpPr/>
        <p:nvPr/>
      </p:nvGrpSpPr>
      <p:grpSpPr>
        <a:xfrm>
          <a:off x="0" y="0"/>
          <a:ext cx="0" cy="0"/>
          <a:chOff x="0" y="0"/>
          <a:chExt cx="0" cy="0"/>
        </a:xfrm>
      </p:grpSpPr>
      <p:sp>
        <p:nvSpPr>
          <p:cNvPr id="2"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3" name="グループ化 3"/>
          <p:cNvGrpSpPr>
            <a:grpSpLocks/>
          </p:cNvGrpSpPr>
          <p:nvPr userDrawn="1"/>
        </p:nvGrpSpPr>
        <p:grpSpPr bwMode="auto">
          <a:xfrm>
            <a:off x="433757" y="2763842"/>
            <a:ext cx="2903417" cy="109537"/>
            <a:chOff x="312738" y="2747963"/>
            <a:chExt cx="1970087" cy="109537"/>
          </a:xfrm>
        </p:grpSpPr>
        <p:sp>
          <p:nvSpPr>
            <p:cNvPr id="4" name="正方形/長方形 3"/>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5" name="正方形/長方形 4"/>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Tree>
    <p:extLst>
      <p:ext uri="{BB962C8B-B14F-4D97-AF65-F5344CB8AC3E}">
        <p14:creationId xmlns:p14="http://schemas.microsoft.com/office/powerpoint/2010/main" val="359509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Contents有)">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32" name="Text Box 29"/>
          <p:cNvSpPr txBox="1">
            <a:spLocks noChangeArrowheads="1"/>
          </p:cNvSpPr>
          <p:nvPr userDrawn="1"/>
        </p:nvSpPr>
        <p:spPr bwMode="gray">
          <a:xfrm>
            <a:off x="730744" y="2159000"/>
            <a:ext cx="1877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3000">
                <a:solidFill>
                  <a:srgbClr val="1A1A1A"/>
                </a:solidFill>
                <a:latin typeface="Arial Rounded MT Bold" pitchFamily="34" charset="0"/>
                <a:ea typeface="HGPｺﾞｼｯｸE" pitchFamily="50" charset="-128"/>
                <a:cs typeface="Arial" charset="0"/>
              </a:rPr>
              <a:t>Contents</a:t>
            </a:r>
          </a:p>
        </p:txBody>
      </p:sp>
      <p:sp>
        <p:nvSpPr>
          <p:cNvPr id="31"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410581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Contents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a:t>マスター タイトルの書式設定</a:t>
            </a:r>
          </a:p>
        </p:txBody>
      </p:sp>
    </p:spTree>
    <p:extLst>
      <p:ext uri="{BB962C8B-B14F-4D97-AF65-F5344CB8AC3E}">
        <p14:creationId xmlns:p14="http://schemas.microsoft.com/office/powerpoint/2010/main" val="13169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62"/>
          <p:cNvGrpSpPr>
            <a:grpSpLocks/>
          </p:cNvGrpSpPr>
          <p:nvPr userDrawn="1"/>
        </p:nvGrpSpPr>
        <p:grpSpPr bwMode="auto">
          <a:xfrm>
            <a:off x="1" y="739779"/>
            <a:ext cx="1975339" cy="74613"/>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Tree>
    <p:extLst>
      <p:ext uri="{BB962C8B-B14F-4D97-AF65-F5344CB8AC3E}">
        <p14:creationId xmlns:p14="http://schemas.microsoft.com/office/powerpoint/2010/main" val="31784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6300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922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62"/>
          <p:cNvGrpSpPr>
            <a:grpSpLocks/>
          </p:cNvGrpSpPr>
          <p:nvPr userDrawn="1"/>
        </p:nvGrpSpPr>
        <p:grpSpPr bwMode="auto">
          <a:xfrm>
            <a:off x="1" y="739779"/>
            <a:ext cx="1975339" cy="74613"/>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83855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4" r:id="rId1"/>
    <p:sldLayoutId id="2147483745" r:id="rId2"/>
    <p:sldLayoutId id="2147483748" r:id="rId3"/>
    <p:sldLayoutId id="2147483746" r:id="rId4"/>
    <p:sldLayoutId id="2147483747" r:id="rId5"/>
    <p:sldLayoutId id="2147483749" r:id="rId6"/>
    <p:sldLayoutId id="2147483750" r:id="rId7"/>
    <p:sldLayoutId id="2147483754" r:id="rId8"/>
    <p:sldLayoutId id="2147483751" r:id="rId9"/>
    <p:sldLayoutId id="2147483752" r:id="rId10"/>
    <p:sldLayoutId id="2147483755" r:id="rId11"/>
    <p:sldLayoutId id="2147483753" r:id="rId12"/>
    <p:sldLayoutId id="2147483743" r:id="rId13"/>
    <p:sldLayoutId id="2147483758"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p.kobore.net/&#27743;&#31471;&#12373;&#12435;&#12398;&#25216;&#34899;&#12513;&#12514;/post-3857/" TargetMode="External"/><Relationship Id="rId7" Type="http://schemas.openxmlformats.org/officeDocument/2006/relationships/image" Target="../media/image15.png"/><Relationship Id="rId2" Type="http://schemas.openxmlformats.org/officeDocument/2006/relationships/hyperlink" Target="https://go-journey.club/archives/14411" TargetMode="Externa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s://wp.kobore.net/&#27743;&#31471;&#12373;&#12435;&#12398;&#25216;&#34899;&#12513;&#12514;/post-3857/" TargetMode="External"/><Relationship Id="rId7" Type="http://schemas.openxmlformats.org/officeDocument/2006/relationships/image" Target="../media/image15.png"/><Relationship Id="rId2" Type="http://schemas.openxmlformats.org/officeDocument/2006/relationships/hyperlink" Target="https://go-journey.club/archives/14411" TargetMode="Externa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www.amazon.co.jp/gp/product/B08D6CYBNS/ref=ppx_yo_dt_b_search_asin_title?ie=UTF8&amp;psc=1"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eetimes.itmedia.co.jp/ee/articles/2206/30/news033_10.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amazon.co.jp/gp/product/B08D6CYBNS/ref=ppx_yo_dt_b_search_asin_title?ie=UTF8&amp;psc=1"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eetimes.itmedia.co.jp/ee/articles/2206/30/news033_10.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bwMode="auto">
          <a:xfrm>
            <a:off x="407209" y="3501010"/>
            <a:ext cx="11377581" cy="5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3200" b="1" dirty="0" err="1" smtClean="0">
                <a:latin typeface="Meiryo UI" panose="020B0604030504040204" pitchFamily="50" charset="-128"/>
                <a:ea typeface="Meiryo UI" panose="020B0604030504040204" pitchFamily="50" charset="-128"/>
              </a:rPr>
              <a:t>TUE</a:t>
            </a:r>
            <a:r>
              <a:rPr lang="en-US" altLang="ja-JP" sz="3200" b="1" dirty="0" err="1">
                <a:latin typeface="Meiryo UI" panose="020B0604030504040204" pitchFamily="50" charset="-128"/>
                <a:ea typeface="Meiryo UI" panose="020B0604030504040204" pitchFamily="50" charset="-128"/>
              </a:rPr>
              <a:t>L</a:t>
            </a:r>
            <a:r>
              <a:rPr lang="en-US" altLang="ja-JP" sz="3200" b="1" dirty="0" smtClean="0">
                <a:latin typeface="Meiryo UI" panose="020B0604030504040204" pitchFamily="50" charset="-128"/>
                <a:ea typeface="Meiryo UI" panose="020B0604030504040204" pitchFamily="50" charset="-128"/>
              </a:rPr>
              <a:t> SQL-DB</a:t>
            </a:r>
            <a:r>
              <a:rPr lang="ja-JP" altLang="en-US" sz="3200" b="1" dirty="0" smtClean="0">
                <a:latin typeface="Meiryo UI" panose="020B0604030504040204" pitchFamily="50" charset="-128"/>
                <a:ea typeface="Meiryo UI" panose="020B0604030504040204" pitchFamily="50" charset="-128"/>
              </a:rPr>
              <a:t>サーバの使い方と作り方</a:t>
            </a:r>
            <a:endParaRPr lang="ja-JP" altLang="en-US" sz="3200" b="1" dirty="0">
              <a:latin typeface="Meiryo UI" panose="020B0604030504040204" pitchFamily="50" charset="-128"/>
              <a:ea typeface="Meiryo UI" panose="020B0604030504040204" pitchFamily="50" charset="-128"/>
            </a:endParaRPr>
          </a:p>
        </p:txBody>
      </p:sp>
      <p:sp>
        <p:nvSpPr>
          <p:cNvPr id="5" name="Text Box 83"/>
          <p:cNvSpPr txBox="1">
            <a:spLocks noChangeArrowheads="1"/>
          </p:cNvSpPr>
          <p:nvPr/>
        </p:nvSpPr>
        <p:spPr bwMode="gray">
          <a:xfrm>
            <a:off x="8097609" y="5240969"/>
            <a:ext cx="409439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eaLnBrk="1" hangingPunct="1"/>
            <a:r>
              <a:rPr lang="ja-JP" altLang="en-US" sz="2000" b="1" dirty="0">
                <a:latin typeface="Meiryo UI" pitchFamily="50" charset="-128"/>
                <a:ea typeface="Meiryo UI" pitchFamily="50" charset="-128"/>
              </a:rPr>
              <a:t>発表日</a:t>
            </a:r>
            <a:r>
              <a:rPr lang="en-US" altLang="ja-JP" sz="2000" b="1" dirty="0">
                <a:latin typeface="Meiryo UI" pitchFamily="50" charset="-128"/>
                <a:ea typeface="Meiryo UI" pitchFamily="50" charset="-128"/>
              </a:rPr>
              <a:t>:</a:t>
            </a:r>
            <a:r>
              <a:rPr lang="ja-JP" altLang="en-US" sz="2000" b="1" dirty="0">
                <a:latin typeface="Meiryo UI" pitchFamily="50" charset="-128"/>
                <a:ea typeface="Meiryo UI" pitchFamily="50" charset="-128"/>
              </a:rPr>
              <a:t>           </a:t>
            </a:r>
            <a:r>
              <a:rPr lang="en-US" altLang="ja-JP" sz="2000" b="1" dirty="0" smtClean="0">
                <a:latin typeface="Meiryo UI" pitchFamily="50" charset="-128"/>
                <a:ea typeface="Meiryo UI" pitchFamily="50" charset="-128"/>
              </a:rPr>
              <a:t>2024/01/30</a:t>
            </a:r>
            <a:endParaRPr lang="en-US" altLang="ja-JP" sz="2000" b="1" dirty="0">
              <a:latin typeface="Meiryo UI" pitchFamily="50" charset="-128"/>
              <a:ea typeface="Meiryo UI" pitchFamily="50" charset="-128"/>
            </a:endParaRPr>
          </a:p>
          <a:p>
            <a:pPr eaLnBrk="1" hangingPunct="1"/>
            <a:r>
              <a:rPr lang="ja-JP" altLang="en-US" sz="2000" b="1" dirty="0">
                <a:latin typeface="Meiryo UI" pitchFamily="50" charset="-128"/>
                <a:ea typeface="Meiryo UI" pitchFamily="50" charset="-128"/>
              </a:rPr>
              <a:t>研究室</a:t>
            </a:r>
            <a:r>
              <a:rPr lang="en-US" altLang="ja-JP" sz="2000" b="1" dirty="0">
                <a:latin typeface="Meiryo UI" pitchFamily="50" charset="-128"/>
                <a:ea typeface="Meiryo UI" pitchFamily="50" charset="-128"/>
              </a:rPr>
              <a:t>:</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a:t>
            </a:r>
            <a:r>
              <a:rPr lang="ja-JP" altLang="en-US" sz="2000" b="1" dirty="0">
                <a:latin typeface="Meiryo UI" pitchFamily="50" charset="-128"/>
                <a:ea typeface="Meiryo UI" pitchFamily="50" charset="-128"/>
              </a:rPr>
              <a:t>交通と都市 研究室</a:t>
            </a:r>
            <a:endParaRPr lang="en-US" altLang="ja-JP" sz="2000" b="1" dirty="0">
              <a:latin typeface="Meiryo UI" pitchFamily="50" charset="-128"/>
              <a:ea typeface="Meiryo UI" pitchFamily="50" charset="-128"/>
            </a:endParaRPr>
          </a:p>
          <a:p>
            <a:pPr eaLnBrk="1" hangingPunct="1"/>
            <a:r>
              <a:rPr lang="ja-JP" altLang="en-US" sz="2000" b="1" dirty="0">
                <a:latin typeface="Meiryo UI" pitchFamily="50" charset="-128"/>
                <a:ea typeface="Meiryo UI" pitchFamily="50" charset="-128"/>
              </a:rPr>
              <a:t>指導教官</a:t>
            </a:r>
            <a:r>
              <a:rPr lang="en-US" altLang="ja-JP" sz="2000" b="1" dirty="0">
                <a:latin typeface="Meiryo UI" pitchFamily="50" charset="-128"/>
                <a:ea typeface="Meiryo UI" pitchFamily="50" charset="-128"/>
              </a:rPr>
              <a:t>:        </a:t>
            </a:r>
            <a:r>
              <a:rPr lang="ja-JP" altLang="en-US" sz="2000" b="1" i="0" dirty="0">
                <a:solidFill>
                  <a:srgbClr val="242424"/>
                </a:solidFill>
                <a:effectLst/>
                <a:latin typeface="Meiryo UI" panose="020B0604030504040204" pitchFamily="50" charset="-128"/>
                <a:ea typeface="Meiryo UI" panose="020B0604030504040204" pitchFamily="50" charset="-128"/>
              </a:rPr>
              <a:t>田中 伸治教授</a:t>
            </a:r>
            <a:endParaRPr lang="en-US" altLang="ja-JP" sz="2000" b="1" dirty="0">
              <a:latin typeface="Meiryo UI" panose="020B0604030504040204" pitchFamily="50" charset="-128"/>
              <a:ea typeface="Meiryo UI" panose="020B0604030504040204" pitchFamily="50" charset="-128"/>
            </a:endParaRPr>
          </a:p>
          <a:p>
            <a:pPr eaLnBrk="1" hangingPunct="1"/>
            <a:r>
              <a:rPr lang="ja-JP" altLang="en-US" sz="2000" b="1" dirty="0">
                <a:latin typeface="Meiryo UI" pitchFamily="50" charset="-128"/>
                <a:ea typeface="Meiryo UI" pitchFamily="50" charset="-128"/>
              </a:rPr>
              <a:t>学籍番号</a:t>
            </a:r>
            <a:r>
              <a:rPr lang="en-US" altLang="ja-JP" sz="2000" b="1" dirty="0">
                <a:latin typeface="Meiryo UI" pitchFamily="50" charset="-128"/>
                <a:ea typeface="Meiryo UI" pitchFamily="50" charset="-128"/>
              </a:rPr>
              <a:t>:</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a:t>
            </a:r>
            <a:r>
              <a:rPr lang="en-US" altLang="ja-JP" sz="2000" b="1" dirty="0" err="1">
                <a:latin typeface="Meiryo UI" pitchFamily="50" charset="-128"/>
                <a:ea typeface="Meiryo UI" pitchFamily="50" charset="-128"/>
              </a:rPr>
              <a:t>22WA003</a:t>
            </a:r>
            <a:endParaRPr lang="en-US" altLang="ja-JP" sz="2000" b="1" dirty="0">
              <a:latin typeface="Meiryo UI" pitchFamily="50" charset="-128"/>
              <a:ea typeface="Meiryo UI" pitchFamily="50" charset="-128"/>
            </a:endParaRPr>
          </a:p>
          <a:p>
            <a:pPr eaLnBrk="1" hangingPunct="1"/>
            <a:r>
              <a:rPr lang="ja-JP" altLang="en-US" sz="2000" b="1" dirty="0">
                <a:latin typeface="Meiryo UI" pitchFamily="50" charset="-128"/>
                <a:ea typeface="Meiryo UI" pitchFamily="50" charset="-128"/>
              </a:rPr>
              <a:t>氏名</a:t>
            </a:r>
            <a:r>
              <a:rPr lang="en-US" altLang="ja-JP" sz="2000" b="1" dirty="0">
                <a:latin typeface="Meiryo UI" pitchFamily="50" charset="-128"/>
                <a:ea typeface="Meiryo UI" pitchFamily="50" charset="-128"/>
              </a:rPr>
              <a:t>:		</a:t>
            </a:r>
            <a:r>
              <a:rPr lang="ja-JP" altLang="en-US" sz="2000" b="1" dirty="0">
                <a:latin typeface="Meiryo UI" pitchFamily="50" charset="-128"/>
                <a:ea typeface="Meiryo UI" pitchFamily="50" charset="-128"/>
              </a:rPr>
              <a:t>江端 智一</a:t>
            </a:r>
          </a:p>
        </p:txBody>
      </p:sp>
    </p:spTree>
    <p:extLst>
      <p:ext uri="{BB962C8B-B14F-4D97-AF65-F5344CB8AC3E}">
        <p14:creationId xmlns:p14="http://schemas.microsoft.com/office/powerpoint/2010/main" val="15343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テクサポと学ぶ PostgreSQL #1 導入 | Developers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10" y="4401044"/>
            <a:ext cx="3074291" cy="161400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21979" y="116540"/>
            <a:ext cx="7234288" cy="584775"/>
          </a:xfrm>
        </p:spPr>
        <p:txBody>
          <a:bodyPr/>
          <a:lstStyle/>
          <a:p>
            <a:pPr algn="l"/>
            <a:r>
              <a:rPr lang="en-US" altLang="ja-JP" sz="3200" b="1" dirty="0" smtClean="0">
                <a:latin typeface="Meiryo UI" panose="020B0604030504040204" pitchFamily="50" charset="-128"/>
                <a:ea typeface="Meiryo UI" panose="020B0604030504040204" pitchFamily="50" charset="-128"/>
              </a:rPr>
              <a:t>3.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Features</a:t>
            </a:r>
            <a:endParaRPr lang="ja-JP" altLang="en-US" sz="3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Cheap, small, power saving and free </a:t>
            </a:r>
            <a:r>
              <a:rPr lang="en-US" altLang="ja-JP" sz="2800" b="1" dirty="0" smtClean="0">
                <a:latin typeface="Meiryo UI" panose="020B0604030504040204" pitchFamily="50" charset="-128"/>
                <a:ea typeface="Meiryo UI" panose="020B0604030504040204" pitchFamily="50" charset="-128"/>
              </a:rPr>
              <a:t>software</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47161" y="1513758"/>
            <a:ext cx="8785220" cy="50407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1. </a:t>
            </a:r>
            <a:r>
              <a:rPr lang="en-US" altLang="ja-JP" sz="2800" dirty="0" smtClean="0"/>
              <a:t>Raspberry </a:t>
            </a:r>
            <a:r>
              <a:rPr lang="en-US" altLang="ja-JP" sz="2800" dirty="0" err="1" smtClean="0"/>
              <a:t>Pi4</a:t>
            </a:r>
            <a:r>
              <a:rPr lang="en-US" altLang="ja-JP" sz="2800" dirty="0" smtClean="0"/>
              <a:t>             2</a:t>
            </a:r>
            <a:r>
              <a:rPr lang="en-US" altLang="ja-JP" sz="2800" dirty="0"/>
              <a:t>. Linux</a:t>
            </a:r>
            <a:r>
              <a:rPr lang="en-US" altLang="ja-JP" sz="2000" dirty="0"/>
              <a:t>(Raspberry Pi OS)</a:t>
            </a:r>
            <a:r>
              <a:rPr lang="en-US" altLang="ja-JP" sz="2800" dirty="0"/>
              <a:t> </a:t>
            </a:r>
            <a:endParaRPr lang="ja-JP" altLang="ja-JP" sz="3200" dirty="0">
              <a:cs typeface="メイリオ" panose="020B0604030504040204" pitchFamily="50" charset="-128"/>
            </a:endParaRP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latin typeface="Meiryo UI" panose="020B0604030504040204" pitchFamily="50" charset="-128"/>
                <a:ea typeface="Meiryo UI" panose="020B0604030504040204" pitchFamily="50" charset="-128"/>
              </a:rPr>
              <a:t>Hand-held database </a:t>
            </a:r>
            <a:r>
              <a:rPr lang="en-US" altLang="ja-JP" sz="3600" b="1" dirty="0" smtClean="0">
                <a:latin typeface="Meiryo UI" panose="020B0604030504040204" pitchFamily="50" charset="-128"/>
                <a:ea typeface="Meiryo UI" panose="020B0604030504040204" pitchFamily="50" charset="-128"/>
              </a:rPr>
              <a:t>can </a:t>
            </a:r>
            <a:r>
              <a:rPr lang="en-US" altLang="ja-JP" sz="3600" b="1" dirty="0">
                <a:latin typeface="Meiryo UI" panose="020B0604030504040204" pitchFamily="50" charset="-128"/>
                <a:ea typeface="Meiryo UI" panose="020B0604030504040204" pitchFamily="50" charset="-128"/>
              </a:rPr>
              <a:t>be easily </a:t>
            </a:r>
            <a:r>
              <a:rPr lang="en-US" altLang="ja-JP" sz="3600" b="1" dirty="0" smtClean="0">
                <a:latin typeface="Meiryo UI" panose="020B0604030504040204" pitchFamily="50" charset="-128"/>
                <a:ea typeface="Meiryo UI" panose="020B0604030504040204" pitchFamily="50" charset="-128"/>
              </a:rPr>
              <a:t>copied</a:t>
            </a:r>
            <a:endParaRPr lang="ja-JP" altLang="en-US" sz="3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24850" y="2059505"/>
            <a:ext cx="2376330" cy="1599651"/>
          </a:xfrm>
          <a:prstGeom prst="rect">
            <a:avLst/>
          </a:prstGeom>
        </p:spPr>
      </p:pic>
      <p:sp>
        <p:nvSpPr>
          <p:cNvPr id="7" name="正方形/長方形 6"/>
          <p:cNvSpPr/>
          <p:nvPr/>
        </p:nvSpPr>
        <p:spPr>
          <a:xfrm>
            <a:off x="2182682" y="2121834"/>
            <a:ext cx="2204345" cy="1631216"/>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 Compact, low-cost (9,900 yen) computer board</a:t>
            </a:r>
            <a:endParaRPr lang="en-US" altLang="ja-JP" sz="2000" b="1" dirty="0" smtClean="0">
              <a:latin typeface="Meiryo UI" panose="020B0604030504040204" pitchFamily="50" charset="-128"/>
              <a:ea typeface="Meiryo UI" panose="020B0604030504040204" pitchFamily="50" charset="-128"/>
            </a:endParaRPr>
          </a:p>
        </p:txBody>
      </p:sp>
      <p:pic>
        <p:nvPicPr>
          <p:cNvPr id="1026" name="Picture 2" descr="ラズパイがオンメモリーOSでサクサク動く、軽量Linux「Quirky」 | 日経クロステック（xTE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6813" y="2086756"/>
            <a:ext cx="1993531" cy="148452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698529" y="2105561"/>
            <a:ext cx="1989434" cy="1323439"/>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Raspberry Pi optimized operating system</a:t>
            </a:r>
            <a:endParaRPr lang="ja-JP" altLang="en-US" sz="2000" b="1"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47161" y="3901708"/>
            <a:ext cx="7561050" cy="50407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3. Docker                        4. PostgreSQL </a:t>
            </a:r>
            <a:endParaRPr lang="ja-JP" altLang="ja-JP" sz="3200" dirty="0">
              <a:cs typeface="メイリオ" panose="020B0604030504040204" pitchFamily="50" charset="-128"/>
            </a:endParaRPr>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80" y="4509150"/>
            <a:ext cx="1656230" cy="1390974"/>
          </a:xfrm>
          <a:prstGeom prst="rect">
            <a:avLst/>
          </a:prstGeom>
        </p:spPr>
      </p:pic>
      <p:sp>
        <p:nvSpPr>
          <p:cNvPr id="14" name="正方形/長方形 13"/>
          <p:cNvSpPr/>
          <p:nvPr/>
        </p:nvSpPr>
        <p:spPr>
          <a:xfrm>
            <a:off x="1914575" y="3970885"/>
            <a:ext cx="2646583" cy="1938992"/>
          </a:xfrm>
          <a:prstGeom prst="rect">
            <a:avLst/>
          </a:prstGeom>
        </p:spPr>
        <p:txBody>
          <a:bodyPr wrap="square">
            <a:spAutoFit/>
          </a:bodyPr>
          <a:lstStyle/>
          <a:p>
            <a:pPr algn="ctr"/>
            <a:r>
              <a:rPr lang="en-US" altLang="ja-JP" sz="2000" b="1" dirty="0">
                <a:latin typeface="Meiryo UI" panose="020B0604030504040204" pitchFamily="50" charset="-128"/>
                <a:ea typeface="Meiryo UI" panose="020B0604030504040204" pitchFamily="50" charset="-128"/>
              </a:rPr>
              <a:t>■ Platforms that allow multiple different operating systems (</a:t>
            </a:r>
            <a:r>
              <a:rPr lang="en-US" altLang="ja-JP" sz="2000" b="1" dirty="0" smtClean="0">
                <a:latin typeface="Meiryo UI" panose="020B0604030504040204" pitchFamily="50" charset="-128"/>
                <a:ea typeface="Meiryo UI" panose="020B0604030504040204" pitchFamily="50" charset="-128"/>
              </a:rPr>
              <a:t>containers</a:t>
            </a:r>
            <a:endParaRPr lang="ja-JP" altLang="en-US"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6384040" y="4372933"/>
            <a:ext cx="2185137" cy="1631216"/>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■Open source relational database management system</a:t>
            </a:r>
            <a:endParaRPr lang="en-US" altLang="ja-JP" sz="2000" b="1" dirty="0">
              <a:latin typeface="Meiryo UI" panose="020B0604030504040204" pitchFamily="50" charset="-128"/>
              <a:ea typeface="Meiryo UI" panose="020B0604030504040204" pitchFamily="50" charset="-128"/>
            </a:endParaRPr>
          </a:p>
        </p:txBody>
      </p:sp>
      <p:pic>
        <p:nvPicPr>
          <p:cNvPr id="25" name="Picture 6" descr="テクサポと学ぶ PostgreSQL #1 導入 | Developers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6910" y="2155362"/>
            <a:ext cx="1201699" cy="7443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p:cNvPicPr>
          <p:nvPr/>
        </p:nvPicPr>
        <p:blipFill>
          <a:blip r:embed="rId4"/>
          <a:stretch>
            <a:fillRect/>
          </a:stretch>
        </p:blipFill>
        <p:spPr>
          <a:xfrm>
            <a:off x="8760370" y="5014485"/>
            <a:ext cx="951835" cy="810340"/>
          </a:xfrm>
          <a:prstGeom prst="rect">
            <a:avLst/>
          </a:prstGeom>
        </p:spPr>
      </p:pic>
      <p:sp>
        <p:nvSpPr>
          <p:cNvPr id="18" name="正方形/長方形 17"/>
          <p:cNvSpPr/>
          <p:nvPr/>
        </p:nvSpPr>
        <p:spPr>
          <a:xfrm>
            <a:off x="8787276" y="5014485"/>
            <a:ext cx="206866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8787276" y="4053736"/>
            <a:ext cx="206866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pic>
        <p:nvPicPr>
          <p:cNvPr id="21" name="Picture 2" descr="ラズパイがオンメモリーOSでサクサク動く、軽量Linux「Quirky」 | 日経クロステック（xTE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4441" y="4146320"/>
            <a:ext cx="639004" cy="60561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9385760" y="3081322"/>
            <a:ext cx="1469007"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8428" y="3116420"/>
            <a:ext cx="606661" cy="664159"/>
          </a:xfrm>
          <a:prstGeom prst="rect">
            <a:avLst/>
          </a:prstGeom>
        </p:spPr>
      </p:pic>
      <p:sp>
        <p:nvSpPr>
          <p:cNvPr id="24" name="正方形/長方形 23"/>
          <p:cNvSpPr/>
          <p:nvPr/>
        </p:nvSpPr>
        <p:spPr>
          <a:xfrm>
            <a:off x="9455117" y="2116163"/>
            <a:ext cx="137287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9536497" y="5071376"/>
            <a:ext cx="1291497" cy="707886"/>
          </a:xfrm>
          <a:prstGeom prst="rect">
            <a:avLst/>
          </a:prstGeom>
        </p:spPr>
        <p:txBody>
          <a:bodyPr wrap="square">
            <a:spAutoFit/>
          </a:bodyPr>
          <a:lstStyle/>
          <a:p>
            <a:pPr algn="ctr"/>
            <a:r>
              <a:rPr lang="ja-JP" altLang="en-US" sz="2000" b="1" dirty="0" smtClean="0"/>
              <a:t>Raspberry Pi4</a:t>
            </a:r>
            <a:endParaRPr lang="ja-JP" altLang="en-US" sz="2000" b="1" dirty="0"/>
          </a:p>
        </p:txBody>
      </p:sp>
      <p:sp>
        <p:nvSpPr>
          <p:cNvPr id="27" name="正方形/長方形 26"/>
          <p:cNvSpPr/>
          <p:nvPr/>
        </p:nvSpPr>
        <p:spPr>
          <a:xfrm>
            <a:off x="9523398" y="4083669"/>
            <a:ext cx="1331369" cy="1029502"/>
          </a:xfrm>
          <a:prstGeom prst="rect">
            <a:avLst/>
          </a:prstGeom>
        </p:spPr>
        <p:txBody>
          <a:bodyPr wrap="square">
            <a:spAutoFit/>
          </a:bodyPr>
          <a:lstStyle/>
          <a:p>
            <a:pPr algn="ctr"/>
            <a:r>
              <a:rPr lang="ja-JP" altLang="en-US" sz="2000" b="1" dirty="0" smtClean="0"/>
              <a:t>Raspberry Pi </a:t>
            </a:r>
            <a:r>
              <a:rPr lang="en-US" altLang="ja-JP" sz="2000" b="1" dirty="0" smtClean="0"/>
              <a:t>OS</a:t>
            </a:r>
            <a:endParaRPr lang="ja-JP" altLang="en-US" sz="2000" b="1" dirty="0"/>
          </a:p>
        </p:txBody>
      </p:sp>
      <p:sp>
        <p:nvSpPr>
          <p:cNvPr id="15" name="円柱 14"/>
          <p:cNvSpPr/>
          <p:nvPr/>
        </p:nvSpPr>
        <p:spPr>
          <a:xfrm>
            <a:off x="10251797" y="2220485"/>
            <a:ext cx="176370" cy="348125"/>
          </a:xfrm>
          <a:prstGeom prst="can">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柱 28"/>
          <p:cNvSpPr/>
          <p:nvPr/>
        </p:nvSpPr>
        <p:spPr>
          <a:xfrm>
            <a:off x="10535976" y="2220485"/>
            <a:ext cx="176370" cy="348125"/>
          </a:xfrm>
          <a:prstGeom prst="can">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6" name="図 25"/>
          <p:cNvPicPr>
            <a:picLocks noChangeAspect="1"/>
          </p:cNvPicPr>
          <p:nvPr/>
        </p:nvPicPr>
        <p:blipFill>
          <a:blip r:embed="rId10"/>
          <a:stretch>
            <a:fillRect/>
          </a:stretch>
        </p:blipFill>
        <p:spPr>
          <a:xfrm>
            <a:off x="11208710" y="3800766"/>
            <a:ext cx="697324" cy="1974656"/>
          </a:xfrm>
          <a:prstGeom prst="rect">
            <a:avLst/>
          </a:prstGeom>
        </p:spPr>
      </p:pic>
      <p:pic>
        <p:nvPicPr>
          <p:cNvPr id="28" name="図 27"/>
          <p:cNvPicPr>
            <a:picLocks noChangeAspect="1"/>
          </p:cNvPicPr>
          <p:nvPr/>
        </p:nvPicPr>
        <p:blipFill>
          <a:blip r:embed="rId11"/>
          <a:stretch>
            <a:fillRect/>
          </a:stretch>
        </p:blipFill>
        <p:spPr>
          <a:xfrm>
            <a:off x="10996202" y="2639516"/>
            <a:ext cx="1112724" cy="921146"/>
          </a:xfrm>
          <a:prstGeom prst="rect">
            <a:avLst/>
          </a:prstGeom>
        </p:spPr>
      </p:pic>
      <p:cxnSp>
        <p:nvCxnSpPr>
          <p:cNvPr id="31" name="カギ線コネクタ 30"/>
          <p:cNvCxnSpPr>
            <a:stCxn id="15" idx="3"/>
            <a:endCxn id="26" idx="2"/>
          </p:cNvCxnSpPr>
          <p:nvPr/>
        </p:nvCxnSpPr>
        <p:spPr>
          <a:xfrm rot="16200000" flipH="1">
            <a:off x="9345271" y="3563321"/>
            <a:ext cx="3206812" cy="1217390"/>
          </a:xfrm>
          <a:prstGeom prst="bentConnector3">
            <a:avLst>
              <a:gd name="adj1" fmla="val 107129"/>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8" idx="2"/>
            <a:endCxn id="26" idx="0"/>
          </p:cNvCxnSpPr>
          <p:nvPr/>
        </p:nvCxnSpPr>
        <p:spPr>
          <a:xfrm>
            <a:off x="11552564" y="3560662"/>
            <a:ext cx="4808" cy="2401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21979" y="1513758"/>
            <a:ext cx="4489801" cy="2339024"/>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角丸四角形 38"/>
          <p:cNvSpPr/>
          <p:nvPr/>
        </p:nvSpPr>
        <p:spPr>
          <a:xfrm>
            <a:off x="4580012" y="1513758"/>
            <a:ext cx="4247327" cy="2339024"/>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角丸四角形 39"/>
          <p:cNvSpPr/>
          <p:nvPr/>
        </p:nvSpPr>
        <p:spPr>
          <a:xfrm>
            <a:off x="21979" y="3949317"/>
            <a:ext cx="4489801" cy="2039651"/>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角丸四角形 40"/>
          <p:cNvSpPr/>
          <p:nvPr/>
        </p:nvSpPr>
        <p:spPr>
          <a:xfrm>
            <a:off x="4591111" y="3949317"/>
            <a:ext cx="3948113" cy="2039651"/>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p:cNvSpPr/>
          <p:nvPr/>
        </p:nvSpPr>
        <p:spPr>
          <a:xfrm>
            <a:off x="8760370" y="1529937"/>
            <a:ext cx="3528490" cy="400110"/>
          </a:xfrm>
          <a:prstGeom prst="rect">
            <a:avLst/>
          </a:prstGeom>
        </p:spPr>
        <p:txBody>
          <a:bodyPr wrap="square">
            <a:spAutoFit/>
          </a:bodyPr>
          <a:lstStyle/>
          <a:p>
            <a:pPr algn="ctr"/>
            <a:r>
              <a:rPr lang="en-US" altLang="ja-JP" sz="2000" b="1" dirty="0">
                <a:latin typeface="Meiryo UI" panose="020B0604030504040204" pitchFamily="50" charset="-128"/>
                <a:ea typeface="Meiryo UI" panose="020B0604030504040204" pitchFamily="50" charset="-128"/>
              </a:rPr>
              <a:t>C</a:t>
            </a:r>
            <a:r>
              <a:rPr lang="en-US" altLang="ja-JP" sz="2000" b="1" dirty="0" smtClean="0">
                <a:latin typeface="Meiryo UI" panose="020B0604030504040204" pitchFamily="50" charset="-128"/>
                <a:ea typeface="Meiryo UI" panose="020B0604030504040204" pitchFamily="50" charset="-128"/>
              </a:rPr>
              <a:t>onfiguration </a:t>
            </a:r>
            <a:r>
              <a:rPr lang="en-US" altLang="ja-JP" sz="2000" b="1" dirty="0">
                <a:latin typeface="Meiryo UI" panose="020B0604030504040204" pitchFamily="50" charset="-128"/>
                <a:ea typeface="Meiryo UI" panose="020B0604030504040204" pitchFamily="50" charset="-128"/>
              </a:rPr>
              <a:t>diagram</a:t>
            </a:r>
            <a:endParaRPr lang="en-US" altLang="ja-JP" sz="20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711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169457" cy="584775"/>
          </a:xfrm>
        </p:spPr>
        <p:txBody>
          <a:bodyPr/>
          <a:lstStyle/>
          <a:p>
            <a:pPr algn="l"/>
            <a:r>
              <a:rPr lang="en-US" altLang="ja-JP" sz="3200" b="1" dirty="0" smtClean="0">
                <a:latin typeface="Meiryo UI" panose="020B0604030504040204" pitchFamily="50" charset="-128"/>
                <a:ea typeface="Meiryo UI" panose="020B0604030504040204" pitchFamily="50" charset="-128"/>
              </a:rPr>
              <a:t>4. </a:t>
            </a:r>
            <a:r>
              <a:rPr lang="ja-JP" altLang="en-US" sz="3200" b="1" dirty="0" smtClean="0">
                <a:latin typeface="Meiryo UI" panose="020B0604030504040204" pitchFamily="50" charset="-128"/>
                <a:ea typeface="Meiryo UI" panose="020B0604030504040204" pitchFamily="50" charset="-128"/>
              </a:rPr>
              <a:t>本</a:t>
            </a:r>
            <a:r>
              <a:rPr lang="ja-JP" altLang="en-US" sz="3200" b="1" dirty="0">
                <a:latin typeface="Meiryo UI" panose="020B0604030504040204" pitchFamily="50" charset="-128"/>
                <a:ea typeface="Meiryo UI" panose="020B0604030504040204" pitchFamily="50" charset="-128"/>
              </a:rPr>
              <a:t>資料</a:t>
            </a:r>
            <a:r>
              <a:rPr lang="ja-JP" altLang="en-US" sz="3200" b="1" dirty="0" smtClean="0">
                <a:latin typeface="Meiryo UI" panose="020B0604030504040204" pitchFamily="50" charset="-128"/>
                <a:ea typeface="Meiryo UI" panose="020B0604030504040204" pitchFamily="50" charset="-128"/>
              </a:rPr>
              <a:t>の</a:t>
            </a:r>
            <a:r>
              <a:rPr lang="ja-JP" altLang="en-US" sz="3200" b="1" dirty="0" smtClean="0">
                <a:latin typeface="Meiryo UI" panose="020B0604030504040204" pitchFamily="50" charset="-128"/>
                <a:ea typeface="Meiryo UI" panose="020B0604030504040204" pitchFamily="50" charset="-128"/>
              </a:rPr>
              <a:t>目的</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err="1" smtClean="0">
                <a:latin typeface="Meiryo UI" panose="020B0604030504040204" pitchFamily="50" charset="-128"/>
                <a:ea typeface="Meiryo UI" panose="020B0604030504040204" pitchFamily="50" charset="-128"/>
              </a:rPr>
              <a:t>TUEL</a:t>
            </a:r>
            <a:r>
              <a:rPr lang="ja-JP" altLang="en-US" sz="2800" b="1" dirty="0" smtClean="0">
                <a:latin typeface="Meiryo UI" panose="020B0604030504040204" pitchFamily="50" charset="-128"/>
                <a:ea typeface="Meiryo UI" panose="020B0604030504040204" pitchFamily="50" charset="-128"/>
              </a:rPr>
              <a:t>の</a:t>
            </a:r>
            <a:r>
              <a:rPr lang="en-US" altLang="ja-JP" sz="2800" b="1" dirty="0" smtClean="0">
                <a:latin typeface="Meiryo UI" panose="020B0604030504040204" pitchFamily="50" charset="-128"/>
                <a:ea typeface="Meiryo UI" panose="020B0604030504040204" pitchFamily="50" charset="-128"/>
              </a:rPr>
              <a:t>SQL-DB</a:t>
            </a:r>
            <a:r>
              <a:rPr lang="ja-JP" altLang="en-US" sz="2800" b="1" dirty="0" smtClean="0">
                <a:latin typeface="Meiryo UI" panose="020B0604030504040204" pitchFamily="50" charset="-128"/>
                <a:ea typeface="Meiryo UI" panose="020B0604030504040204" pitchFamily="50" charset="-128"/>
              </a:rPr>
              <a:t>を作ってみたので、実際に使って、自分で作ってみて下さい</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35200" y="2060810"/>
            <a:ext cx="11558177"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smtClean="0"/>
              <a:t>国交省のオープンデータを使って</a:t>
            </a:r>
            <a:r>
              <a:rPr lang="en-US" altLang="ja-JP" sz="2800" dirty="0" smtClean="0"/>
              <a:t>DB</a:t>
            </a:r>
            <a:r>
              <a:rPr lang="ja-JP" altLang="en-US" sz="2800" dirty="0" smtClean="0"/>
              <a:t>を作ってみたので、</a:t>
            </a:r>
            <a:r>
              <a:rPr lang="ja-JP" altLang="en-US" sz="2800" dirty="0" smtClean="0">
                <a:solidFill>
                  <a:srgbClr val="0000FF"/>
                </a:solidFill>
              </a:rPr>
              <a:t>使ってみて下さい</a:t>
            </a:r>
            <a:r>
              <a:rPr lang="en-US" altLang="ja-JP" sz="2800" dirty="0" smtClean="0">
                <a:solidFill>
                  <a:srgbClr val="0000FF"/>
                </a:solidFill>
              </a:rPr>
              <a:t/>
            </a:r>
            <a:br>
              <a:rPr lang="en-US" altLang="ja-JP" sz="2800" dirty="0" smtClean="0">
                <a:solidFill>
                  <a:srgbClr val="0000FF"/>
                </a:solidFill>
              </a:rPr>
            </a:br>
            <a:r>
              <a:rPr lang="ja-JP" altLang="en-US" sz="2800" dirty="0" smtClean="0"/>
              <a:t>→ 希望者には、</a:t>
            </a:r>
            <a:r>
              <a:rPr lang="ja-JP" altLang="en-US" sz="2800" dirty="0" smtClean="0">
                <a:solidFill>
                  <a:srgbClr val="0000FF"/>
                </a:solidFill>
              </a:rPr>
              <a:t>クローンを提供します</a:t>
            </a:r>
            <a:r>
              <a:rPr lang="en-US" altLang="ja-JP" sz="2800" dirty="0" smtClean="0"/>
              <a:t>(</a:t>
            </a:r>
            <a:r>
              <a:rPr lang="ja-JP" altLang="en-US" sz="2800" dirty="0" smtClean="0"/>
              <a:t>ラズパイは自費購入して下さい</a:t>
            </a:r>
            <a:r>
              <a:rPr lang="en-US" altLang="ja-JP" sz="2800" dirty="0" smtClean="0"/>
              <a:t>)</a:t>
            </a:r>
          </a:p>
          <a:p>
            <a:pPr marL="457200" indent="-457200" algn="l">
              <a:buFont typeface="+mj-lt"/>
              <a:buAutoNum type="arabicPeriod"/>
            </a:pPr>
            <a:endParaRPr lang="en-US" altLang="ja-JP" sz="2800" dirty="0"/>
          </a:p>
          <a:p>
            <a:pPr marL="457200" indent="-457200" algn="l">
              <a:buFont typeface="+mj-lt"/>
              <a:buAutoNum type="arabicPeriod"/>
            </a:pPr>
            <a:r>
              <a:rPr lang="ja-JP" altLang="en-US" sz="2800" dirty="0" smtClean="0"/>
              <a:t>上記</a:t>
            </a:r>
            <a:r>
              <a:rPr lang="en-US" altLang="ja-JP" sz="2800" dirty="0" smtClean="0"/>
              <a:t>1.</a:t>
            </a:r>
            <a:r>
              <a:rPr lang="ja-JP" altLang="en-US" sz="2800" dirty="0" smtClean="0"/>
              <a:t>の作り方を全部開示しますので、それを真似して、</a:t>
            </a:r>
            <a:r>
              <a:rPr lang="ja-JP" altLang="en-US" sz="2800" dirty="0" smtClean="0">
                <a:solidFill>
                  <a:srgbClr val="0000FF"/>
                </a:solidFill>
              </a:rPr>
              <a:t>自分で作ってみて下さい</a:t>
            </a:r>
            <a:endParaRPr lang="en-US" altLang="ja-JP" sz="2800" dirty="0" smtClean="0">
              <a:solidFill>
                <a:srgbClr val="0000FF"/>
              </a:solidFill>
            </a:endParaRPr>
          </a:p>
          <a:p>
            <a:pPr marL="457200" indent="-457200" algn="l">
              <a:buFont typeface="+mj-lt"/>
              <a:buAutoNum type="arabicPeriod"/>
            </a:pPr>
            <a:endParaRPr lang="en-US" altLang="ja-JP" sz="2800" dirty="0"/>
          </a:p>
          <a:p>
            <a:pPr marL="457200" indent="-457200" algn="l">
              <a:buFont typeface="+mj-lt"/>
              <a:buAutoNum type="arabicPeriod"/>
            </a:pPr>
            <a:r>
              <a:rPr lang="ja-JP" altLang="en-US" sz="2800" dirty="0" smtClean="0">
                <a:cs typeface="メイリオ" panose="020B0604030504040204" pitchFamily="50" charset="-128"/>
              </a:rPr>
              <a:t>「</a:t>
            </a: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-DB</a:t>
            </a:r>
            <a:r>
              <a:rPr lang="ja-JP" altLang="en-US" sz="2800" dirty="0" smtClean="0">
                <a:cs typeface="メイリオ" panose="020B0604030504040204" pitchFamily="50" charset="-128"/>
              </a:rPr>
              <a:t>を壊すかもしれないから怖い」という人は、</a:t>
            </a:r>
            <a:r>
              <a:rPr lang="ja-JP" altLang="en-US" sz="2800" dirty="0" smtClean="0">
                <a:solidFill>
                  <a:srgbClr val="0000FF"/>
                </a:solidFill>
                <a:cs typeface="メイリオ" panose="020B0604030504040204" pitchFamily="50" charset="-128"/>
              </a:rPr>
              <a:t>自分の</a:t>
            </a:r>
            <a:r>
              <a:rPr lang="ja-JP" altLang="en-US" sz="2800" dirty="0">
                <a:solidFill>
                  <a:srgbClr val="0000FF"/>
                </a:solidFill>
                <a:cs typeface="メイリオ" panose="020B0604030504040204" pitchFamily="50" charset="-128"/>
              </a:rPr>
              <a:t>パソコン</a:t>
            </a:r>
            <a:r>
              <a:rPr lang="ja-JP" altLang="en-US" sz="2800" dirty="0" smtClean="0">
                <a:solidFill>
                  <a:srgbClr val="0000FF"/>
                </a:solidFill>
                <a:cs typeface="メイリオ" panose="020B0604030504040204" pitchFamily="50" charset="-128"/>
              </a:rPr>
              <a:t>、またはラズパイで試してみて</a:t>
            </a:r>
            <a:r>
              <a:rPr lang="ja-JP" altLang="en-US" sz="2800" dirty="0" smtClean="0">
                <a:cs typeface="メイリオ" panose="020B0604030504040204" pitchFamily="50" charset="-128"/>
              </a:rPr>
              <a:t>から、そのデータを</a:t>
            </a: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-DB</a:t>
            </a:r>
            <a:r>
              <a:rPr lang="ja-JP" altLang="en-US" sz="2800" dirty="0">
                <a:cs typeface="メイリオ" panose="020B0604030504040204" pitchFamily="50" charset="-128"/>
              </a:rPr>
              <a:t>に</a:t>
            </a:r>
            <a:r>
              <a:rPr lang="ja-JP" altLang="en-US" sz="2800" dirty="0" smtClean="0">
                <a:solidFill>
                  <a:srgbClr val="0000FF"/>
                </a:solidFill>
                <a:cs typeface="メイリオ" panose="020B0604030504040204" pitchFamily="50" charset="-128"/>
              </a:rPr>
              <a:t>インポート</a:t>
            </a:r>
            <a:r>
              <a:rPr lang="ja-JP" altLang="en-US" sz="2800" dirty="0" smtClean="0">
                <a:cs typeface="メイリオ" panose="020B0604030504040204" pitchFamily="50" charset="-128"/>
              </a:rPr>
              <a:t>して下さい</a:t>
            </a:r>
            <a:endParaRPr lang="ja-JP" altLang="ja-JP" sz="3200" dirty="0">
              <a:cs typeface="メイリオ" panose="020B0604030504040204" pitchFamily="50" charset="-128"/>
            </a:endParaRP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Meiryo UI" panose="020B0604030504040204" pitchFamily="50" charset="-128"/>
                <a:ea typeface="Meiryo UI" panose="020B0604030504040204" pitchFamily="50" charset="-128"/>
              </a:rPr>
              <a:t>SQL</a:t>
            </a:r>
            <a:r>
              <a:rPr lang="ja-JP" altLang="en-US" sz="3600" b="1" dirty="0" smtClean="0">
                <a:latin typeface="Meiryo UI" panose="020B0604030504040204" pitchFamily="50" charset="-128"/>
                <a:ea typeface="Meiryo UI" panose="020B0604030504040204" pitchFamily="50" charset="-128"/>
              </a:rPr>
              <a:t>を理解する最速の手段は、「自分で</a:t>
            </a:r>
            <a:r>
              <a:rPr lang="en-US" altLang="ja-JP" sz="3600" b="1" dirty="0" smtClean="0">
                <a:latin typeface="Meiryo UI" panose="020B0604030504040204" pitchFamily="50" charset="-128"/>
                <a:ea typeface="Meiryo UI" panose="020B0604030504040204" pitchFamily="50" charset="-128"/>
              </a:rPr>
              <a:t>DB</a:t>
            </a:r>
            <a:r>
              <a:rPr lang="ja-JP" altLang="en-US" sz="3600" b="1" dirty="0" smtClean="0">
                <a:latin typeface="Meiryo UI" panose="020B0604030504040204" pitchFamily="50" charset="-128"/>
                <a:ea typeface="Meiryo UI" panose="020B0604030504040204" pitchFamily="50" charset="-128"/>
              </a:rPr>
              <a:t>を作る</a:t>
            </a:r>
            <a:r>
              <a:rPr lang="en-US" altLang="ja-JP" sz="3600" b="1" dirty="0" smtClean="0">
                <a:latin typeface="Meiryo UI" panose="020B0604030504040204" pitchFamily="50" charset="-128"/>
                <a:ea typeface="Meiryo UI" panose="020B0604030504040204" pitchFamily="50" charset="-128"/>
              </a:rPr>
              <a:t>/</a:t>
            </a:r>
            <a:r>
              <a:rPr lang="ja-JP" altLang="en-US" sz="3600" b="1" dirty="0" smtClean="0">
                <a:latin typeface="Meiryo UI" panose="020B0604030504040204" pitchFamily="50" charset="-128"/>
                <a:ea typeface="Meiryo UI" panose="020B0604030504040204" pitchFamily="50" charset="-128"/>
              </a:rPr>
              <a:t>触る」こと</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437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169457" cy="584775"/>
          </a:xfrm>
        </p:spPr>
        <p:txBody>
          <a:bodyPr/>
          <a:lstStyle/>
          <a:p>
            <a:pPr algn="l"/>
            <a:r>
              <a:rPr lang="en-US" altLang="ja-JP" sz="3200" b="1" dirty="0" smtClean="0">
                <a:latin typeface="Meiryo UI" panose="020B0604030504040204" pitchFamily="50" charset="-128"/>
                <a:ea typeface="Meiryo UI" panose="020B0604030504040204" pitchFamily="50" charset="-128"/>
              </a:rPr>
              <a:t>4. </a:t>
            </a:r>
            <a:r>
              <a:rPr lang="ja-JP" altLang="en-US" sz="3200" b="1" dirty="0" smtClean="0">
                <a:latin typeface="Meiryo UI" panose="020B0604030504040204" pitchFamily="50" charset="-128"/>
                <a:ea typeface="Meiryo UI" panose="020B0604030504040204" pitchFamily="50" charset="-128"/>
              </a:rPr>
              <a:t>本</a:t>
            </a:r>
            <a:r>
              <a:rPr lang="ja-JP" altLang="en-US" sz="3200" b="1" dirty="0">
                <a:latin typeface="Meiryo UI" panose="020B0604030504040204" pitchFamily="50" charset="-128"/>
                <a:ea typeface="Meiryo UI" panose="020B0604030504040204" pitchFamily="50" charset="-128"/>
              </a:rPr>
              <a:t>資料</a:t>
            </a:r>
            <a:r>
              <a:rPr lang="ja-JP" altLang="en-US" sz="3200" b="1" dirty="0" smtClean="0">
                <a:latin typeface="Meiryo UI" panose="020B0604030504040204" pitchFamily="50" charset="-128"/>
                <a:ea typeface="Meiryo UI" panose="020B0604030504040204" pitchFamily="50" charset="-128"/>
              </a:rPr>
              <a:t>の</a:t>
            </a:r>
            <a:r>
              <a:rPr lang="ja-JP" altLang="en-US" sz="3200" b="1" dirty="0" smtClean="0">
                <a:latin typeface="Meiryo UI" panose="020B0604030504040204" pitchFamily="50" charset="-128"/>
                <a:ea typeface="Meiryo UI" panose="020B0604030504040204" pitchFamily="50" charset="-128"/>
              </a:rPr>
              <a:t>目的</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I made a SQL-DB for </a:t>
            </a:r>
            <a:r>
              <a:rPr lang="en-US" altLang="ja-JP" sz="2800" b="1" dirty="0" err="1">
                <a:latin typeface="Meiryo UI" panose="020B0604030504040204" pitchFamily="50" charset="-128"/>
                <a:ea typeface="Meiryo UI" panose="020B0604030504040204" pitchFamily="50" charset="-128"/>
              </a:rPr>
              <a:t>TUEL</a:t>
            </a:r>
            <a:r>
              <a:rPr lang="en-US" altLang="ja-JP" sz="2800" b="1" dirty="0">
                <a:latin typeface="Meiryo UI" panose="020B0604030504040204" pitchFamily="50" charset="-128"/>
                <a:ea typeface="Meiryo UI" panose="020B0604030504040204" pitchFamily="50" charset="-128"/>
              </a:rPr>
              <a:t>, so you can actually use </a:t>
            </a:r>
            <a:r>
              <a:rPr lang="en-US" altLang="ja-JP" sz="2800" b="1" dirty="0" smtClean="0">
                <a:latin typeface="Meiryo UI" panose="020B0604030504040204" pitchFamily="50" charset="-128"/>
                <a:ea typeface="Meiryo UI" panose="020B0604030504040204" pitchFamily="50" charset="-128"/>
              </a:rPr>
              <a:t>or make it</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35200" y="1916790"/>
            <a:ext cx="11558177"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dirty="0"/>
              <a:t>I made a DB using open data from the Ministry of Land, Infrastructure, Transport and Tourism, </a:t>
            </a:r>
            <a:r>
              <a:rPr lang="en-US" altLang="ja-JP" dirty="0">
                <a:solidFill>
                  <a:srgbClr val="0000FF"/>
                </a:solidFill>
              </a:rPr>
              <a:t>so please use it </a:t>
            </a:r>
            <a:r>
              <a:rPr lang="en-US" altLang="ja-JP" dirty="0"/>
              <a:t>-&gt; I will </a:t>
            </a:r>
            <a:r>
              <a:rPr lang="en-US" altLang="ja-JP" dirty="0">
                <a:solidFill>
                  <a:srgbClr val="0000FF"/>
                </a:solidFill>
              </a:rPr>
              <a:t>provide a clone</a:t>
            </a:r>
            <a:r>
              <a:rPr lang="en-US" altLang="ja-JP" dirty="0"/>
              <a:t> for those who wish to use it (please purchase a </a:t>
            </a:r>
            <a:r>
              <a:rPr lang="en-US" altLang="ja-JP" dirty="0" err="1"/>
              <a:t>raspi</a:t>
            </a:r>
            <a:r>
              <a:rPr lang="en-US" altLang="ja-JP" dirty="0"/>
              <a:t> at your own expense</a:t>
            </a:r>
            <a:r>
              <a:rPr lang="en-US" altLang="ja-JP" dirty="0" smtClean="0"/>
              <a:t>).</a:t>
            </a:r>
          </a:p>
          <a:p>
            <a:pPr marL="457200" indent="-457200" algn="l">
              <a:buFont typeface="+mj-lt"/>
              <a:buAutoNum type="arabicPeriod"/>
            </a:pPr>
            <a:endParaRPr lang="en-US" altLang="ja-JP" dirty="0"/>
          </a:p>
          <a:p>
            <a:pPr marL="457200" indent="-457200" algn="l">
              <a:buFont typeface="+mj-lt"/>
              <a:buAutoNum type="arabicPeriod"/>
            </a:pPr>
            <a:r>
              <a:rPr lang="en-US" altLang="ja-JP" dirty="0"/>
              <a:t>I will disclose all the methods of making 1. above, so you can copy them and </a:t>
            </a:r>
            <a:r>
              <a:rPr lang="en-US" altLang="ja-JP" dirty="0">
                <a:solidFill>
                  <a:srgbClr val="0000FF"/>
                </a:solidFill>
              </a:rPr>
              <a:t>make your own</a:t>
            </a:r>
            <a:r>
              <a:rPr lang="en-US" altLang="ja-JP" dirty="0" smtClean="0"/>
              <a:t>.</a:t>
            </a:r>
          </a:p>
          <a:p>
            <a:pPr marL="457200" indent="-457200" algn="l">
              <a:buFont typeface="+mj-lt"/>
              <a:buAutoNum type="arabicPeriod"/>
            </a:pPr>
            <a:endParaRPr lang="en-US" altLang="ja-JP" dirty="0"/>
          </a:p>
          <a:p>
            <a:pPr marL="457200" indent="-457200" algn="l">
              <a:buFont typeface="+mj-lt"/>
              <a:buAutoNum type="arabicPeriod"/>
            </a:pPr>
            <a:r>
              <a:rPr lang="en-US" altLang="ja-JP" dirty="0">
                <a:cs typeface="メイリオ" panose="020B0604030504040204" pitchFamily="50" charset="-128"/>
              </a:rPr>
              <a:t>If you are afraid of breaking </a:t>
            </a:r>
            <a:r>
              <a:rPr lang="en-US" altLang="ja-JP" dirty="0" err="1">
                <a:cs typeface="メイリオ" panose="020B0604030504040204" pitchFamily="50" charset="-128"/>
              </a:rPr>
              <a:t>TUEL</a:t>
            </a:r>
            <a:r>
              <a:rPr lang="en-US" altLang="ja-JP" dirty="0">
                <a:cs typeface="メイリオ" panose="020B0604030504040204" pitchFamily="50" charset="-128"/>
              </a:rPr>
              <a:t>-DB, </a:t>
            </a:r>
            <a:r>
              <a:rPr lang="en-US" altLang="ja-JP" dirty="0">
                <a:solidFill>
                  <a:srgbClr val="0000FF"/>
                </a:solidFill>
                <a:cs typeface="メイリオ" panose="020B0604030504040204" pitchFamily="50" charset="-128"/>
              </a:rPr>
              <a:t>try it on your own computer or </a:t>
            </a:r>
            <a:r>
              <a:rPr lang="en-US" altLang="ja-JP" dirty="0" err="1">
                <a:solidFill>
                  <a:srgbClr val="0000FF"/>
                </a:solidFill>
                <a:cs typeface="メイリオ" panose="020B0604030504040204" pitchFamily="50" charset="-128"/>
              </a:rPr>
              <a:t>Raspi</a:t>
            </a:r>
            <a:r>
              <a:rPr lang="en-US" altLang="ja-JP" dirty="0">
                <a:cs typeface="メイリオ" panose="020B0604030504040204" pitchFamily="50" charset="-128"/>
              </a:rPr>
              <a:t>, and then </a:t>
            </a:r>
            <a:r>
              <a:rPr lang="en-US" altLang="ja-JP" dirty="0">
                <a:solidFill>
                  <a:srgbClr val="0000FF"/>
                </a:solidFill>
                <a:cs typeface="メイリオ" panose="020B0604030504040204" pitchFamily="50" charset="-128"/>
              </a:rPr>
              <a:t>import</a:t>
            </a:r>
            <a:r>
              <a:rPr lang="en-US" altLang="ja-JP" dirty="0">
                <a:cs typeface="メイリオ" panose="020B0604030504040204" pitchFamily="50" charset="-128"/>
              </a:rPr>
              <a:t> the data into </a:t>
            </a:r>
            <a:r>
              <a:rPr lang="en-US" altLang="ja-JP" dirty="0" err="1">
                <a:cs typeface="メイリオ" panose="020B0604030504040204" pitchFamily="50" charset="-128"/>
              </a:rPr>
              <a:t>TUEL</a:t>
            </a:r>
            <a:r>
              <a:rPr lang="en-US" altLang="ja-JP" dirty="0">
                <a:cs typeface="メイリオ" panose="020B0604030504040204" pitchFamily="50" charset="-128"/>
              </a:rPr>
              <a:t>-DB!</a:t>
            </a: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latin typeface="Meiryo UI" panose="020B0604030504040204" pitchFamily="50" charset="-128"/>
                <a:ea typeface="Meiryo UI" panose="020B0604030504040204" pitchFamily="50" charset="-128"/>
              </a:rPr>
              <a:t>The fastest way to understand SQL is </a:t>
            </a:r>
            <a:r>
              <a:rPr lang="en-US" altLang="ja-JP" sz="3600" b="1" dirty="0" smtClean="0">
                <a:latin typeface="Meiryo UI" panose="020B0604030504040204" pitchFamily="50" charset="-128"/>
                <a:ea typeface="Meiryo UI" panose="020B0604030504040204" pitchFamily="50" charset="-128"/>
              </a:rPr>
              <a:t>“DIY”</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018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533340" cy="584775"/>
          </a:xfrm>
        </p:spPr>
        <p:txBody>
          <a:bodyPr/>
          <a:lstStyle/>
          <a:p>
            <a:pPr algn="l"/>
            <a:r>
              <a:rPr lang="en-US" altLang="ja-JP" sz="3200" b="1" dirty="0" smtClean="0">
                <a:latin typeface="Meiryo UI" panose="020B0604030504040204" pitchFamily="50" charset="-128"/>
                <a:ea typeface="Meiryo UI" panose="020B0604030504040204" pitchFamily="50" charset="-128"/>
              </a:rPr>
              <a:t>5-1. </a:t>
            </a:r>
            <a:r>
              <a:rPr lang="ja-JP" altLang="en-US" sz="3200" b="1" dirty="0" smtClean="0">
                <a:latin typeface="Meiryo UI" panose="020B0604030504040204" pitchFamily="50" charset="-128"/>
                <a:ea typeface="Meiryo UI" panose="020B0604030504040204" pitchFamily="50" charset="-128"/>
              </a:rPr>
              <a:t>注意事項</a:t>
            </a:r>
            <a:r>
              <a:rPr lang="en-US" altLang="ja-JP" sz="3200" b="1" dirty="0" smtClean="0">
                <a:latin typeface="Meiryo UI" panose="020B0604030504040204" pitchFamily="50" charset="-128"/>
                <a:ea typeface="Meiryo UI" panose="020B0604030504040204" pitchFamily="50" charset="-128"/>
              </a:rPr>
              <a:t>(1)</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smtClean="0">
                <a:solidFill>
                  <a:srgbClr val="FF0000"/>
                </a:solidFill>
                <a:latin typeface="Meiryo UI" panose="020B0604030504040204" pitchFamily="50" charset="-128"/>
                <a:ea typeface="Meiryo UI" panose="020B0604030504040204" pitchFamily="50" charset="-128"/>
              </a:rPr>
              <a:t>使用許諾のないデータ</a:t>
            </a:r>
            <a:r>
              <a:rPr lang="ja-JP" altLang="en-US" sz="2800" b="1" dirty="0">
                <a:solidFill>
                  <a:srgbClr val="FF0000"/>
                </a:solidFill>
                <a:latin typeface="Meiryo UI" panose="020B0604030504040204" pitchFamily="50" charset="-128"/>
                <a:ea typeface="Meiryo UI" panose="020B0604030504040204" pitchFamily="50" charset="-128"/>
              </a:rPr>
              <a:t>は</a:t>
            </a:r>
            <a:r>
              <a:rPr lang="ja-JP" altLang="en-US" sz="2800" b="1" dirty="0" smtClean="0">
                <a:solidFill>
                  <a:srgbClr val="FF0000"/>
                </a:solidFill>
                <a:latin typeface="Meiryo UI" panose="020B0604030504040204" pitchFamily="50" charset="-128"/>
                <a:ea typeface="Meiryo UI" panose="020B0604030504040204" pitchFamily="50" charset="-128"/>
              </a:rPr>
              <a:t>、</a:t>
            </a:r>
            <a:r>
              <a:rPr lang="en-US" altLang="ja-JP" sz="2800" b="1" dirty="0" smtClean="0">
                <a:solidFill>
                  <a:srgbClr val="FF0000"/>
                </a:solidFill>
                <a:latin typeface="Meiryo UI" panose="020B0604030504040204" pitchFamily="50" charset="-128"/>
                <a:ea typeface="Meiryo UI" panose="020B0604030504040204" pitchFamily="50" charset="-128"/>
              </a:rPr>
              <a:t> </a:t>
            </a:r>
            <a:r>
              <a:rPr lang="en-US" altLang="ja-JP" sz="2800" b="1" dirty="0" err="1">
                <a:solidFill>
                  <a:srgbClr val="FF0000"/>
                </a:solidFill>
                <a:latin typeface="Meiryo UI" panose="020B0604030504040204" pitchFamily="50" charset="-128"/>
                <a:ea typeface="Meiryo UI" panose="020B0604030504040204" pitchFamily="50" charset="-128"/>
              </a:rPr>
              <a:t>TUEL</a:t>
            </a:r>
            <a:r>
              <a:rPr lang="en-US" altLang="ja-JP" sz="2800" b="1" dirty="0">
                <a:solidFill>
                  <a:srgbClr val="FF0000"/>
                </a:solidFill>
                <a:latin typeface="Meiryo UI" panose="020B0604030504040204" pitchFamily="50" charset="-128"/>
                <a:ea typeface="Meiryo UI" panose="020B0604030504040204" pitchFamily="50" charset="-128"/>
              </a:rPr>
              <a:t> SQL-DB</a:t>
            </a:r>
            <a:r>
              <a:rPr lang="ja-JP" altLang="en-US" sz="2800" b="1" dirty="0" smtClean="0">
                <a:solidFill>
                  <a:srgbClr val="FF0000"/>
                </a:solidFill>
                <a:latin typeface="Meiryo UI" panose="020B0604030504040204" pitchFamily="50" charset="-128"/>
                <a:ea typeface="Meiryo UI" panose="020B0604030504040204" pitchFamily="50" charset="-128"/>
              </a:rPr>
              <a:t>サーバにインポートしてはなりません</a:t>
            </a:r>
            <a:endParaRPr lang="en-US" altLang="ja-JP" sz="2800" b="1" dirty="0">
              <a:solidFill>
                <a:srgbClr val="FF0000"/>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19171" y="2213158"/>
            <a:ext cx="12072830"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a:t>「</a:t>
            </a:r>
            <a:r>
              <a:rPr lang="ja-JP" altLang="en-US" sz="2800" dirty="0" smtClean="0"/>
              <a:t>東京圏パーソントリップデータ」</a:t>
            </a:r>
            <a:r>
              <a:rPr lang="en-US" altLang="ja-JP" sz="2800" dirty="0" smtClean="0"/>
              <a:t/>
            </a:r>
            <a:br>
              <a:rPr lang="en-US" altLang="ja-JP" sz="2800" dirty="0" smtClean="0"/>
            </a:br>
            <a:r>
              <a:rPr lang="ja-JP" altLang="en-US" sz="2800" dirty="0" smtClean="0"/>
              <a:t>→ 認可を受けた法人</a:t>
            </a:r>
            <a:r>
              <a:rPr lang="en-US" altLang="ja-JP" sz="2800" dirty="0" smtClean="0"/>
              <a:t>/</a:t>
            </a:r>
            <a:r>
              <a:rPr lang="ja-JP" altLang="en-US" sz="2800" dirty="0" smtClean="0"/>
              <a:t>個人のみが使用可能。国交省の審査が必要</a:t>
            </a:r>
            <a:r>
              <a:rPr lang="en-US" altLang="ja-JP" sz="2800" dirty="0" smtClean="0"/>
              <a:t>(</a:t>
            </a:r>
            <a:r>
              <a:rPr lang="ja-JP" altLang="en-US" sz="2800" dirty="0" smtClean="0"/>
              <a:t>後述</a:t>
            </a:r>
            <a:r>
              <a:rPr lang="en-US" altLang="ja-JP" sz="2800" dirty="0" smtClean="0"/>
              <a:t>)</a:t>
            </a:r>
          </a:p>
          <a:p>
            <a:pPr marL="457200" indent="-457200" algn="l">
              <a:buFont typeface="+mj-lt"/>
              <a:buAutoNum type="arabicPeriod"/>
            </a:pPr>
            <a:endParaRPr lang="en-US" altLang="ja-JP" sz="2800" dirty="0"/>
          </a:p>
          <a:p>
            <a:pPr marL="457200" indent="-457200" algn="l">
              <a:buFont typeface="+mj-lt"/>
              <a:buAutoNum type="arabicPeriod"/>
            </a:pPr>
            <a:r>
              <a:rPr lang="ja-JP" altLang="en-US" sz="2800" dirty="0" smtClean="0"/>
              <a:t>「東京</a:t>
            </a:r>
            <a:r>
              <a:rPr lang="en-US" altLang="ja-JP" sz="2800" dirty="0" smtClean="0"/>
              <a:t>2020</a:t>
            </a:r>
            <a:r>
              <a:rPr lang="ja-JP" altLang="en-US" sz="2800" dirty="0" smtClean="0"/>
              <a:t>大会の交通・輸送に関する各種データ」</a:t>
            </a:r>
            <a:r>
              <a:rPr lang="en-US" altLang="ja-JP" sz="2800" dirty="0" smtClean="0"/>
              <a:t> </a:t>
            </a:r>
            <a:br>
              <a:rPr lang="en-US" altLang="ja-JP" sz="2800" dirty="0" smtClean="0"/>
            </a:br>
            <a:r>
              <a:rPr lang="ja-JP" altLang="en-US" sz="2800" dirty="0" smtClean="0"/>
              <a:t>→ 個人</a:t>
            </a:r>
            <a:r>
              <a:rPr lang="en-US" altLang="ja-JP" sz="2800" dirty="0" smtClean="0"/>
              <a:t>/</a:t>
            </a:r>
            <a:r>
              <a:rPr lang="ja-JP" altLang="en-US" sz="2800" dirty="0" smtClean="0"/>
              <a:t>法人での同意書の提出が必要</a:t>
            </a:r>
            <a:endParaRPr lang="en-US" altLang="ja-JP" sz="2800" dirty="0" smtClean="0"/>
          </a:p>
          <a:p>
            <a:pPr marL="457200" indent="-457200" algn="l">
              <a:buFont typeface="+mj-lt"/>
              <a:buAutoNum type="arabicPeriod"/>
            </a:pPr>
            <a:endParaRPr lang="en-US" altLang="ja-JP" sz="2800" dirty="0"/>
          </a:p>
          <a:p>
            <a:pPr marL="457200" indent="-457200" algn="l">
              <a:buFont typeface="+mj-lt"/>
              <a:buAutoNum type="arabicPeriod"/>
            </a:pPr>
            <a:r>
              <a:rPr lang="ja-JP" altLang="en-US" sz="2800" dirty="0" smtClean="0"/>
              <a:t>大抵の</a:t>
            </a:r>
            <a:r>
              <a:rPr lang="ja-JP" altLang="en-US" sz="2800" dirty="0"/>
              <a:t>アンケート</a:t>
            </a:r>
            <a:r>
              <a:rPr lang="ja-JP" altLang="en-US" sz="2800" dirty="0" smtClean="0"/>
              <a:t>データ</a:t>
            </a:r>
            <a:r>
              <a:rPr lang="en-US" altLang="ja-JP" sz="2800" dirty="0" smtClean="0"/>
              <a:t/>
            </a:r>
            <a:br>
              <a:rPr lang="en-US" altLang="ja-JP" sz="2800" dirty="0" smtClean="0"/>
            </a:br>
            <a:r>
              <a:rPr lang="ja-JP" altLang="en-US" sz="2800" dirty="0" smtClean="0"/>
              <a:t>→ 個人情報保護法に抵触せず、かつ、</a:t>
            </a:r>
            <a:r>
              <a:rPr lang="en-US" altLang="ja-JP" sz="2800" dirty="0" err="1" smtClean="0"/>
              <a:t>YNU</a:t>
            </a:r>
            <a:r>
              <a:rPr lang="ja-JP" altLang="en-US" sz="2800" dirty="0" smtClean="0"/>
              <a:t>の学内審査が必要</a:t>
            </a:r>
            <a:endParaRPr lang="en-US" altLang="ja-JP" sz="2800" dirty="0" smtClean="0"/>
          </a:p>
        </p:txBody>
      </p:sp>
      <p:sp>
        <p:nvSpPr>
          <p:cNvPr id="8" name="角丸四角形 7"/>
          <p:cNvSpPr/>
          <p:nvPr/>
        </p:nvSpPr>
        <p:spPr>
          <a:xfrm>
            <a:off x="47160" y="6093370"/>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Meiryo UI" panose="020B0604030504040204" pitchFamily="50" charset="-128"/>
                <a:ea typeface="Meiryo UI" panose="020B0604030504040204" pitchFamily="50" charset="-128"/>
              </a:rPr>
              <a:t>・・・って、ほとんどのデータは、</a:t>
            </a:r>
            <a:r>
              <a:rPr lang="en-US" altLang="ja-JP" sz="3600" b="1" dirty="0" smtClean="0">
                <a:latin typeface="Meiryo UI" panose="020B0604030504040204" pitchFamily="50" charset="-128"/>
                <a:ea typeface="Meiryo UI" panose="020B0604030504040204" pitchFamily="50" charset="-128"/>
              </a:rPr>
              <a:t>DB</a:t>
            </a:r>
            <a:r>
              <a:rPr lang="ja-JP" altLang="en-US" sz="3600" b="1" dirty="0" smtClean="0">
                <a:latin typeface="Meiryo UI" panose="020B0604030504040204" pitchFamily="50" charset="-128"/>
                <a:ea typeface="Meiryo UI" panose="020B0604030504040204" pitchFamily="50" charset="-128"/>
              </a:rPr>
              <a:t>化できないじゃ</a:t>
            </a:r>
            <a:r>
              <a:rPr lang="ja-JP" altLang="en-US" sz="3600" b="1" dirty="0" err="1" smtClean="0">
                <a:latin typeface="Meiryo UI" panose="020B0604030504040204" pitchFamily="50" charset="-128"/>
                <a:ea typeface="Meiryo UI" panose="020B0604030504040204" pitchFamily="50" charset="-128"/>
              </a:rPr>
              <a:t>んか</a:t>
            </a:r>
            <a:r>
              <a:rPr lang="ja-JP" altLang="en-US" sz="3600" b="1" dirty="0" smtClean="0">
                <a:latin typeface="Meiryo UI" panose="020B0604030504040204" pitchFamily="50" charset="-128"/>
                <a:ea typeface="Meiryo UI" panose="020B0604030504040204" pitchFamily="50" charset="-128"/>
              </a:rPr>
              <a:t>？</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9170" y="1524251"/>
            <a:ext cx="4752660" cy="523220"/>
          </a:xfrm>
          <a:prstGeom prst="rect">
            <a:avLst/>
          </a:prstGeom>
          <a:solidFill>
            <a:schemeClr val="bg1">
              <a:lumMod val="95000"/>
            </a:schemeClr>
          </a:solidFill>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使用許諾が</a:t>
            </a:r>
            <a:r>
              <a:rPr lang="ja-JP" altLang="en-US" sz="2800" b="1" dirty="0" smtClean="0">
                <a:solidFill>
                  <a:srgbClr val="0000FF"/>
                </a:solidFill>
                <a:latin typeface="Meiryo UI" panose="020B0604030504040204" pitchFamily="50" charset="-128"/>
                <a:ea typeface="Meiryo UI" panose="020B0604030504040204" pitchFamily="50" charset="-128"/>
              </a:rPr>
              <a:t>必須</a:t>
            </a:r>
            <a:r>
              <a:rPr lang="ja-JP" altLang="en-US" sz="2800" b="1" dirty="0" smtClean="0">
                <a:latin typeface="Meiryo UI" panose="020B0604030504040204" pitchFamily="50" charset="-128"/>
                <a:ea typeface="Meiryo UI" panose="020B0604030504040204" pitchFamily="50" charset="-128"/>
              </a:rPr>
              <a:t>のデータの例</a:t>
            </a:r>
            <a:endParaRPr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669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280065" cy="584775"/>
          </a:xfrm>
        </p:spPr>
        <p:txBody>
          <a:bodyPr/>
          <a:lstStyle/>
          <a:p>
            <a:pPr algn="l"/>
            <a:r>
              <a:rPr lang="en-US" altLang="ja-JP" sz="3200" b="1" dirty="0" smtClean="0">
                <a:latin typeface="Meiryo UI" panose="020B0604030504040204" pitchFamily="50" charset="-128"/>
                <a:ea typeface="Meiryo UI" panose="020B0604030504040204" pitchFamily="50" charset="-128"/>
              </a:rPr>
              <a:t>5-1. </a:t>
            </a:r>
            <a:r>
              <a:rPr lang="en-US" altLang="ja-JP" sz="3200" b="1" dirty="0">
                <a:latin typeface="Meiryo UI" panose="020B0604030504040204" pitchFamily="50" charset="-128"/>
                <a:ea typeface="Meiryo UI" panose="020B0604030504040204" pitchFamily="50" charset="-128"/>
              </a:rPr>
              <a:t>Notes (1)</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solidFill>
                  <a:srgbClr val="FF0000"/>
                </a:solidFill>
                <a:latin typeface="Meiryo UI" panose="020B0604030504040204" pitchFamily="50" charset="-128"/>
                <a:ea typeface="Meiryo UI" panose="020B0604030504040204" pitchFamily="50" charset="-128"/>
              </a:rPr>
              <a:t>Unlicensed data must not be </a:t>
            </a:r>
            <a:r>
              <a:rPr lang="en-US" altLang="ja-JP" sz="2800" b="1" dirty="0" smtClean="0">
                <a:solidFill>
                  <a:srgbClr val="FF0000"/>
                </a:solidFill>
                <a:latin typeface="Meiryo UI" panose="020B0604030504040204" pitchFamily="50" charset="-128"/>
                <a:ea typeface="Meiryo UI" panose="020B0604030504040204" pitchFamily="50" charset="-128"/>
              </a:rPr>
              <a:t>imported</a:t>
            </a:r>
            <a:endParaRPr lang="en-US" altLang="ja-JP" sz="2800" b="1" dirty="0">
              <a:solidFill>
                <a:srgbClr val="FF0000"/>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19171" y="2173637"/>
            <a:ext cx="12072830"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sz="2800" dirty="0"/>
              <a:t>Tokyo area person trip data.</a:t>
            </a:r>
            <a:r>
              <a:rPr lang="en-US" altLang="ja-JP" sz="2800" dirty="0" smtClean="0"/>
              <a:t/>
            </a:r>
            <a:br>
              <a:rPr lang="en-US" altLang="ja-JP" sz="2800" dirty="0" smtClean="0"/>
            </a:br>
            <a:r>
              <a:rPr lang="ja-JP" altLang="en-US" dirty="0" smtClean="0"/>
              <a:t>→ </a:t>
            </a:r>
            <a:r>
              <a:rPr lang="en-US" altLang="ja-JP" dirty="0"/>
              <a:t>Can only be used by authorized corporations/individuals. Requires review by </a:t>
            </a:r>
            <a:r>
              <a:rPr lang="en-US" altLang="ja-JP" dirty="0" err="1"/>
              <a:t>MLIT</a:t>
            </a:r>
            <a:r>
              <a:rPr lang="en-US" altLang="ja-JP" dirty="0"/>
              <a:t> (see below</a:t>
            </a:r>
            <a:r>
              <a:rPr lang="en-US" altLang="ja-JP" dirty="0" smtClean="0"/>
              <a:t>).</a:t>
            </a:r>
          </a:p>
          <a:p>
            <a:pPr marL="457200" indent="-457200" algn="l">
              <a:buFont typeface="+mj-lt"/>
              <a:buAutoNum type="arabicPeriod"/>
            </a:pPr>
            <a:endParaRPr lang="en-US" altLang="ja-JP" dirty="0" smtClean="0"/>
          </a:p>
          <a:p>
            <a:pPr marL="457200" indent="-457200" algn="l">
              <a:buFont typeface="+mj-lt"/>
              <a:buAutoNum type="arabicPeriod"/>
            </a:pPr>
            <a:r>
              <a:rPr lang="en-US" altLang="ja-JP" sz="2800" dirty="0"/>
              <a:t>Data on Tokyo 2020 Games traffic and transportation.</a:t>
            </a:r>
            <a:r>
              <a:rPr lang="en-US" altLang="ja-JP" sz="2800" dirty="0" smtClean="0"/>
              <a:t/>
            </a:r>
            <a:br>
              <a:rPr lang="en-US" altLang="ja-JP" sz="2800" dirty="0" smtClean="0"/>
            </a:br>
            <a:r>
              <a:rPr lang="ja-JP" altLang="en-US" dirty="0" smtClean="0"/>
              <a:t>→ </a:t>
            </a:r>
            <a:r>
              <a:rPr lang="en-US" altLang="ja-JP" dirty="0"/>
              <a:t>Individual/corporate consent form required</a:t>
            </a:r>
            <a:r>
              <a:rPr lang="en-US" altLang="ja-JP" dirty="0" smtClean="0"/>
              <a:t>.</a:t>
            </a:r>
          </a:p>
          <a:p>
            <a:pPr marL="457200" indent="-457200" algn="l">
              <a:buFont typeface="+mj-lt"/>
              <a:buAutoNum type="arabicPeriod"/>
            </a:pPr>
            <a:endParaRPr lang="en-US" altLang="ja-JP" dirty="0"/>
          </a:p>
          <a:p>
            <a:pPr marL="457200" indent="-457200" algn="l">
              <a:buFont typeface="+mj-lt"/>
              <a:buAutoNum type="arabicPeriod"/>
            </a:pPr>
            <a:r>
              <a:rPr lang="en-US" altLang="ja-JP" sz="2800" dirty="0"/>
              <a:t>Most survey data</a:t>
            </a:r>
            <a:r>
              <a:rPr lang="en-US" altLang="ja-JP" sz="2800" dirty="0" smtClean="0"/>
              <a:t/>
            </a:r>
            <a:br>
              <a:rPr lang="en-US" altLang="ja-JP" sz="2800" dirty="0" smtClean="0"/>
            </a:br>
            <a:r>
              <a:rPr lang="ja-JP" altLang="en-US" dirty="0" smtClean="0"/>
              <a:t>→ </a:t>
            </a:r>
            <a:r>
              <a:rPr lang="en-US" altLang="ja-JP" dirty="0"/>
              <a:t>Not in violation of the Personal Information Protection Law and subject to </a:t>
            </a:r>
            <a:r>
              <a:rPr lang="en-US" altLang="ja-JP" dirty="0" err="1"/>
              <a:t>YNU's</a:t>
            </a:r>
            <a:r>
              <a:rPr lang="en-US" altLang="ja-JP" dirty="0"/>
              <a:t> internal review</a:t>
            </a:r>
            <a:endParaRPr lang="en-US" altLang="ja-JP" dirty="0" smtClean="0"/>
          </a:p>
        </p:txBody>
      </p:sp>
      <p:sp>
        <p:nvSpPr>
          <p:cNvPr id="8" name="角丸四角形 7"/>
          <p:cNvSpPr/>
          <p:nvPr/>
        </p:nvSpPr>
        <p:spPr>
          <a:xfrm>
            <a:off x="47160" y="6093370"/>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latin typeface="Meiryo UI" panose="020B0604030504040204" pitchFamily="50" charset="-128"/>
                <a:ea typeface="Meiryo UI" panose="020B0604030504040204" pitchFamily="50" charset="-128"/>
              </a:rPr>
              <a:t>But, most of the data can't be converted to </a:t>
            </a:r>
            <a:r>
              <a:rPr lang="en-US" altLang="ja-JP" sz="3600" b="1" dirty="0" smtClean="0">
                <a:latin typeface="Meiryo UI" panose="020B0604030504040204" pitchFamily="50" charset="-128"/>
                <a:ea typeface="Meiryo UI" panose="020B0604030504040204" pitchFamily="50" charset="-128"/>
              </a:rPr>
              <a:t>DB</a:t>
            </a:r>
            <a:endParaRPr lang="ja-JP" altLang="en-US" sz="36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9170" y="1484730"/>
            <a:ext cx="9649340" cy="523220"/>
          </a:xfrm>
          <a:prstGeom prst="rect">
            <a:avLst/>
          </a:prstGeom>
          <a:solidFill>
            <a:schemeClr val="bg1">
              <a:lumMod val="95000"/>
            </a:schemeClr>
          </a:solidFill>
        </p:spPr>
        <p:txBody>
          <a:bodyPr wrap="square">
            <a:spAutoFit/>
          </a:bodyPr>
          <a:lstStyle/>
          <a:p>
            <a:r>
              <a:rPr lang="en-US" altLang="ja-JP" sz="2800" b="1" dirty="0">
                <a:latin typeface="Meiryo UI" panose="020B0604030504040204" pitchFamily="50" charset="-128"/>
                <a:ea typeface="Meiryo UI" panose="020B0604030504040204" pitchFamily="50" charset="-128"/>
              </a:rPr>
              <a:t>Examples of data for which </a:t>
            </a:r>
            <a:r>
              <a:rPr lang="en-US" altLang="ja-JP" sz="2800" b="1" dirty="0">
                <a:solidFill>
                  <a:srgbClr val="0000FF"/>
                </a:solidFill>
                <a:latin typeface="Meiryo UI" panose="020B0604030504040204" pitchFamily="50" charset="-128"/>
                <a:ea typeface="Meiryo UI" panose="020B0604030504040204" pitchFamily="50" charset="-128"/>
              </a:rPr>
              <a:t>a license is required</a:t>
            </a:r>
            <a:endParaRPr lang="ja-JP" altLang="en-US" sz="2800"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9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533340" cy="584775"/>
          </a:xfrm>
        </p:spPr>
        <p:txBody>
          <a:bodyPr/>
          <a:lstStyle/>
          <a:p>
            <a:pPr algn="l"/>
            <a:r>
              <a:rPr lang="en-US" altLang="ja-JP" sz="3200" b="1" dirty="0" smtClean="0">
                <a:latin typeface="Meiryo UI" panose="020B0604030504040204" pitchFamily="50" charset="-128"/>
                <a:ea typeface="Meiryo UI" panose="020B0604030504040204" pitchFamily="50" charset="-128"/>
              </a:rPr>
              <a:t>5-2. </a:t>
            </a:r>
            <a:r>
              <a:rPr lang="ja-JP" altLang="en-US" sz="3200" b="1" dirty="0" smtClean="0">
                <a:latin typeface="Meiryo UI" panose="020B0604030504040204" pitchFamily="50" charset="-128"/>
                <a:ea typeface="Meiryo UI" panose="020B0604030504040204" pitchFamily="50" charset="-128"/>
              </a:rPr>
              <a:t>注意事項</a:t>
            </a:r>
            <a:r>
              <a:rPr lang="en-US" altLang="ja-JP" sz="3200" b="1" dirty="0" smtClean="0">
                <a:latin typeface="Meiryo UI" panose="020B0604030504040204" pitchFamily="50" charset="-128"/>
                <a:ea typeface="Meiryo UI" panose="020B0604030504040204" pitchFamily="50" charset="-128"/>
              </a:rPr>
              <a:t>(2)</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smtClean="0">
                <a:latin typeface="Meiryo UI" panose="020B0604030504040204" pitchFamily="50" charset="-128"/>
                <a:ea typeface="Meiryo UI" panose="020B0604030504040204" pitchFamily="50" charset="-128"/>
              </a:rPr>
              <a:t>ほとんど</a:t>
            </a:r>
            <a:r>
              <a:rPr lang="ja-JP" altLang="en-US" sz="2800" b="1" dirty="0">
                <a:latin typeface="Meiryo UI" panose="020B0604030504040204" pitchFamily="50" charset="-128"/>
                <a:ea typeface="Meiryo UI" panose="020B0604030504040204" pitchFamily="50" charset="-128"/>
              </a:rPr>
              <a:t>のデータは、</a:t>
            </a:r>
            <a:r>
              <a:rPr lang="en-US" altLang="ja-JP" sz="2800" b="1" dirty="0">
                <a:latin typeface="Meiryo UI" panose="020B0604030504040204" pitchFamily="50" charset="-128"/>
                <a:ea typeface="Meiryo UI" panose="020B0604030504040204" pitchFamily="50" charset="-128"/>
              </a:rPr>
              <a:t>DB</a:t>
            </a:r>
            <a:r>
              <a:rPr lang="ja-JP" altLang="en-US" sz="2800" b="1" dirty="0">
                <a:latin typeface="Meiryo UI" panose="020B0604030504040204" pitchFamily="50" charset="-128"/>
                <a:ea typeface="Meiryo UI" panose="020B0604030504040204" pitchFamily="50" charset="-128"/>
              </a:rPr>
              <a:t>化できないじゃ</a:t>
            </a:r>
            <a:r>
              <a:rPr lang="ja-JP" altLang="en-US" sz="2800" b="1" dirty="0" err="1">
                <a:latin typeface="Meiryo UI" panose="020B0604030504040204" pitchFamily="50" charset="-128"/>
                <a:ea typeface="Meiryo UI" panose="020B0604030504040204" pitchFamily="50" charset="-128"/>
              </a:rPr>
              <a:t>んか</a:t>
            </a:r>
            <a:r>
              <a:rPr lang="ja-JP" altLang="en-US" sz="2800" b="1" dirty="0" smtClean="0">
                <a:latin typeface="Meiryo UI" panose="020B0604030504040204" pitchFamily="50" charset="-128"/>
                <a:ea typeface="Meiryo UI" panose="020B0604030504040204" pitchFamily="50" charset="-128"/>
              </a:rPr>
              <a:t>？ → </a:t>
            </a:r>
            <a:r>
              <a:rPr lang="ja-JP" altLang="en-US" sz="2800" b="1" dirty="0" smtClean="0">
                <a:solidFill>
                  <a:srgbClr val="0000FF"/>
                </a:solidFill>
                <a:latin typeface="Meiryo UI" panose="020B0604030504040204" pitchFamily="50" charset="-128"/>
                <a:ea typeface="Meiryo UI" panose="020B0604030504040204" pitchFamily="50" charset="-128"/>
              </a:rPr>
              <a:t>そうでもない</a:t>
            </a:r>
            <a:endParaRPr lang="ja-JP" altLang="en-US" sz="2800" b="1" dirty="0">
              <a:solidFill>
                <a:srgbClr val="0000FF"/>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19170" y="1964736"/>
            <a:ext cx="12072830"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smtClean="0"/>
              <a:t>国交省や</a:t>
            </a:r>
            <a:r>
              <a:rPr lang="en-US" altLang="ja-JP" sz="2800" dirty="0" err="1" smtClean="0"/>
              <a:t>OpenStreetMap</a:t>
            </a:r>
            <a:r>
              <a:rPr lang="ja-JP" altLang="en-US" sz="2800" dirty="0" smtClean="0"/>
              <a:t>が、</a:t>
            </a:r>
            <a:r>
              <a:rPr lang="ja-JP" altLang="en-US" sz="2800" dirty="0" smtClean="0">
                <a:solidFill>
                  <a:srgbClr val="0000FF"/>
                </a:solidFill>
              </a:rPr>
              <a:t>ホームページで開示しているデータ</a:t>
            </a:r>
            <a:r>
              <a:rPr lang="en-US" altLang="ja-JP" sz="2800" dirty="0" smtClean="0"/>
              <a:t/>
            </a:r>
            <a:br>
              <a:rPr lang="en-US" altLang="ja-JP" sz="2800" dirty="0" smtClean="0"/>
            </a:br>
            <a:r>
              <a:rPr lang="ja-JP" altLang="en-US" sz="2800" dirty="0" smtClean="0"/>
              <a:t>→ 非営利目的であれば、問題ない</a:t>
            </a:r>
            <a:r>
              <a:rPr lang="en-US" altLang="ja-JP" sz="2800" dirty="0" smtClean="0"/>
              <a:t>(</a:t>
            </a:r>
            <a:r>
              <a:rPr lang="ja-JP" altLang="en-US" sz="2800" dirty="0" smtClean="0"/>
              <a:t>後述</a:t>
            </a:r>
            <a:r>
              <a:rPr lang="en-US" altLang="ja-JP" sz="2800" dirty="0" smtClean="0"/>
              <a:t>)</a:t>
            </a:r>
          </a:p>
          <a:p>
            <a:pPr marL="457200" indent="-457200" algn="l">
              <a:buFont typeface="+mj-lt"/>
              <a:buAutoNum type="arabicPeriod"/>
            </a:pPr>
            <a:endParaRPr lang="en-US" altLang="ja-JP" sz="1000" dirty="0"/>
          </a:p>
          <a:p>
            <a:pPr marL="457200" indent="-457200" algn="l">
              <a:buFont typeface="+mj-lt"/>
              <a:buAutoNum type="arabicPeriod"/>
            </a:pPr>
            <a:r>
              <a:rPr lang="ja-JP" altLang="en-US" sz="2800" dirty="0"/>
              <a:t>対象の個人</a:t>
            </a:r>
            <a:r>
              <a:rPr lang="ja-JP" altLang="en-US" sz="2800" dirty="0" smtClean="0"/>
              <a:t>から</a:t>
            </a:r>
            <a:r>
              <a:rPr lang="ja-JP" altLang="en-US" sz="2800" dirty="0" smtClean="0">
                <a:solidFill>
                  <a:srgbClr val="0000FF"/>
                </a:solidFill>
              </a:rPr>
              <a:t>事前</a:t>
            </a:r>
            <a:r>
              <a:rPr lang="ja-JP" altLang="en-US" sz="2800" dirty="0">
                <a:solidFill>
                  <a:srgbClr val="0000FF"/>
                </a:solidFill>
              </a:rPr>
              <a:t>に</a:t>
            </a:r>
            <a:r>
              <a:rPr lang="ja-JP" altLang="en-US" sz="2800" dirty="0" smtClean="0">
                <a:solidFill>
                  <a:srgbClr val="0000FF"/>
                </a:solidFill>
              </a:rPr>
              <a:t>公開</a:t>
            </a:r>
            <a:r>
              <a:rPr lang="ja-JP" altLang="en-US" sz="2800" dirty="0">
                <a:solidFill>
                  <a:srgbClr val="0000FF"/>
                </a:solidFill>
              </a:rPr>
              <a:t>の許諾を得たデータ</a:t>
            </a:r>
            <a:r>
              <a:rPr lang="en-US" altLang="ja-JP" sz="2800" dirty="0">
                <a:solidFill>
                  <a:srgbClr val="0000FF"/>
                </a:solidFill>
              </a:rPr>
              <a:t/>
            </a:r>
            <a:br>
              <a:rPr lang="en-US" altLang="ja-JP" sz="2800" dirty="0">
                <a:solidFill>
                  <a:srgbClr val="0000FF"/>
                </a:solidFill>
              </a:rPr>
            </a:br>
            <a:r>
              <a:rPr lang="ja-JP" altLang="en-US" sz="2800" dirty="0"/>
              <a:t>→ </a:t>
            </a:r>
            <a:r>
              <a:rPr lang="ja-JP" altLang="en-US" sz="2800" dirty="0" smtClean="0"/>
              <a:t>一人一人</a:t>
            </a:r>
            <a:r>
              <a:rPr lang="ja-JP" altLang="en-US" sz="2800" dirty="0"/>
              <a:t>から事前に</a:t>
            </a:r>
            <a:r>
              <a:rPr lang="en-US" altLang="ja-JP" sz="2800" dirty="0"/>
              <a:t>DB</a:t>
            </a:r>
            <a:r>
              <a:rPr lang="ja-JP" altLang="en-US" sz="2800" dirty="0"/>
              <a:t>公開の許諾を</a:t>
            </a:r>
            <a:r>
              <a:rPr lang="ja-JP" altLang="en-US" sz="2800" dirty="0" smtClean="0"/>
              <a:t>得れば問題</a:t>
            </a:r>
            <a:r>
              <a:rPr lang="ja-JP" altLang="en-US" sz="2800" dirty="0"/>
              <a:t>は</a:t>
            </a:r>
            <a:r>
              <a:rPr lang="ja-JP" altLang="en-US" sz="2800" dirty="0" smtClean="0"/>
              <a:t>ない</a:t>
            </a:r>
            <a:r>
              <a:rPr lang="en-US" altLang="ja-JP" sz="2800" dirty="0" smtClean="0"/>
              <a:t>(</a:t>
            </a:r>
            <a:r>
              <a:rPr lang="ja-JP" altLang="en-US" sz="2800" dirty="0" smtClean="0"/>
              <a:t>但し、個人を特定できないように加工すること</a:t>
            </a:r>
            <a:r>
              <a:rPr lang="en-US" altLang="ja-JP" sz="2800" dirty="0" smtClean="0"/>
              <a:t>)</a:t>
            </a:r>
          </a:p>
          <a:p>
            <a:pPr marL="457200" indent="-457200" algn="l">
              <a:buFont typeface="+mj-lt"/>
              <a:buAutoNum type="arabicPeriod"/>
            </a:pPr>
            <a:endParaRPr lang="en-US" altLang="ja-JP" sz="1000" dirty="0"/>
          </a:p>
          <a:p>
            <a:pPr marL="457200" indent="-457200" algn="l">
              <a:buFont typeface="+mj-lt"/>
              <a:buAutoNum type="arabicPeriod"/>
            </a:pPr>
            <a:r>
              <a:rPr lang="ja-JP" altLang="en-US" sz="2800" dirty="0"/>
              <a:t>学生の皆さんが、</a:t>
            </a:r>
            <a:r>
              <a:rPr lang="ja-JP" altLang="en-US" sz="2800" dirty="0">
                <a:solidFill>
                  <a:srgbClr val="0000FF"/>
                </a:solidFill>
              </a:rPr>
              <a:t>自力</a:t>
            </a:r>
            <a:r>
              <a:rPr lang="ja-JP" altLang="en-US" sz="2800" dirty="0" smtClean="0">
                <a:solidFill>
                  <a:srgbClr val="0000FF"/>
                </a:solidFill>
              </a:rPr>
              <a:t>で算出した計算</a:t>
            </a:r>
            <a:r>
              <a:rPr lang="en-US" altLang="ja-JP" sz="2800" dirty="0" smtClean="0">
                <a:solidFill>
                  <a:srgbClr val="0000FF"/>
                </a:solidFill>
              </a:rPr>
              <a:t>(</a:t>
            </a:r>
            <a:r>
              <a:rPr lang="ja-JP" altLang="en-US" sz="2800" dirty="0" smtClean="0">
                <a:solidFill>
                  <a:srgbClr val="0000FF"/>
                </a:solidFill>
              </a:rPr>
              <a:t>シミュレーション</a:t>
            </a:r>
            <a:r>
              <a:rPr lang="en-US" altLang="ja-JP" sz="2800" dirty="0" smtClean="0">
                <a:solidFill>
                  <a:srgbClr val="0000FF"/>
                </a:solidFill>
              </a:rPr>
              <a:t>)</a:t>
            </a:r>
            <a:r>
              <a:rPr lang="ja-JP" altLang="en-US" sz="2800" dirty="0" smtClean="0">
                <a:solidFill>
                  <a:srgbClr val="0000FF"/>
                </a:solidFill>
              </a:rPr>
              <a:t>結果</a:t>
            </a:r>
            <a:r>
              <a:rPr lang="en-US" altLang="ja-JP" sz="2800" dirty="0" smtClean="0">
                <a:solidFill>
                  <a:srgbClr val="0000FF"/>
                </a:solidFill>
              </a:rPr>
              <a:t/>
            </a:r>
            <a:br>
              <a:rPr lang="en-US" altLang="ja-JP" sz="2800" dirty="0" smtClean="0">
                <a:solidFill>
                  <a:srgbClr val="0000FF"/>
                </a:solidFill>
              </a:rPr>
            </a:br>
            <a:r>
              <a:rPr lang="ja-JP" altLang="en-US" sz="2800" dirty="0" smtClean="0"/>
              <a:t>→ データではないので、</a:t>
            </a:r>
            <a:r>
              <a:rPr lang="ja-JP" altLang="en-US" sz="2800" dirty="0" smtClean="0">
                <a:solidFill>
                  <a:srgbClr val="0000FF"/>
                </a:solidFill>
              </a:rPr>
              <a:t>文句を言われる筋合いはない</a:t>
            </a:r>
            <a:endParaRPr lang="en-US" altLang="ja-JP" sz="2800" dirty="0" smtClean="0">
              <a:solidFill>
                <a:srgbClr val="0000FF"/>
              </a:solidFill>
            </a:endParaRPr>
          </a:p>
          <a:p>
            <a:pPr marL="457200" indent="-457200" algn="l">
              <a:buFont typeface="+mj-lt"/>
              <a:buAutoNum type="arabicPeriod"/>
            </a:pPr>
            <a:endParaRPr lang="en-US" altLang="ja-JP" sz="1000" dirty="0">
              <a:solidFill>
                <a:srgbClr val="0000FF"/>
              </a:solidFill>
            </a:endParaRPr>
          </a:p>
          <a:p>
            <a:pPr marL="457200" indent="-457200" algn="l">
              <a:buFont typeface="+mj-lt"/>
              <a:buAutoNum type="arabicPeriod"/>
            </a:pPr>
            <a:r>
              <a:rPr lang="ja-JP" altLang="en-US" sz="2800" dirty="0" smtClean="0">
                <a:solidFill>
                  <a:srgbClr val="0000FF"/>
                </a:solidFill>
              </a:rPr>
              <a:t>個人で</a:t>
            </a:r>
            <a:r>
              <a:rPr lang="en-US" altLang="ja-JP" sz="2800" dirty="0" smtClean="0"/>
              <a:t>DB</a:t>
            </a:r>
            <a:r>
              <a:rPr lang="ja-JP" altLang="en-US" sz="2800" dirty="0" smtClean="0"/>
              <a:t>を作成し、</a:t>
            </a:r>
            <a:r>
              <a:rPr lang="ja-JP" altLang="en-US" sz="2800" dirty="0" smtClean="0">
                <a:solidFill>
                  <a:srgbClr val="0000FF"/>
                </a:solidFill>
              </a:rPr>
              <a:t>個人で</a:t>
            </a:r>
            <a:r>
              <a:rPr lang="en-US" altLang="ja-JP" sz="2800" dirty="0" smtClean="0"/>
              <a:t>DB</a:t>
            </a:r>
            <a:r>
              <a:rPr lang="ja-JP" altLang="en-US" sz="2800" dirty="0" smtClean="0"/>
              <a:t>を利用し、</a:t>
            </a:r>
            <a:r>
              <a:rPr lang="ja-JP" altLang="en-US" sz="2800" dirty="0" smtClean="0">
                <a:solidFill>
                  <a:srgbClr val="0000FF"/>
                </a:solidFill>
              </a:rPr>
              <a:t>個人で</a:t>
            </a:r>
            <a:r>
              <a:rPr lang="ja-JP" altLang="en-US" sz="2800" dirty="0" smtClean="0"/>
              <a:t>勉強</a:t>
            </a:r>
            <a:r>
              <a:rPr lang="en-US" altLang="ja-JP" sz="2800" dirty="0" smtClean="0"/>
              <a:t>/</a:t>
            </a:r>
            <a:r>
              <a:rPr lang="ja-JP" altLang="en-US" sz="2800" dirty="0" smtClean="0"/>
              <a:t>分析をして、卒論、修論、学会での</a:t>
            </a:r>
            <a:r>
              <a:rPr lang="ja-JP" altLang="en-US" sz="2800" dirty="0" smtClean="0">
                <a:solidFill>
                  <a:srgbClr val="0000FF"/>
                </a:solidFill>
              </a:rPr>
              <a:t>成果に一切使わず、</a:t>
            </a:r>
            <a:r>
              <a:rPr lang="ja-JP" altLang="en-US" sz="2800" dirty="0" smtClean="0"/>
              <a:t>卒業後にその</a:t>
            </a:r>
            <a:r>
              <a:rPr lang="en-US" altLang="ja-JP" sz="2800" dirty="0" smtClean="0"/>
              <a:t>DB</a:t>
            </a:r>
            <a:r>
              <a:rPr lang="ja-JP" altLang="en-US" sz="2800" dirty="0" smtClean="0"/>
              <a:t>を</a:t>
            </a:r>
            <a:r>
              <a:rPr lang="ja-JP" altLang="en-US" sz="2800" dirty="0" smtClean="0">
                <a:solidFill>
                  <a:srgbClr val="0000FF"/>
                </a:solidFill>
              </a:rPr>
              <a:t>完全に破却する</a:t>
            </a:r>
            <a:r>
              <a:rPr lang="en-US" altLang="ja-JP" sz="2800" dirty="0" smtClean="0">
                <a:solidFill>
                  <a:srgbClr val="0000FF"/>
                </a:solidFill>
              </a:rPr>
              <a:t>――</a:t>
            </a:r>
            <a:r>
              <a:rPr lang="ja-JP" altLang="en-US" sz="2800" dirty="0" smtClean="0">
                <a:solidFill>
                  <a:srgbClr val="0000FF"/>
                </a:solidFill>
              </a:rPr>
              <a:t> という</a:t>
            </a:r>
            <a:r>
              <a:rPr lang="en-US" altLang="ja-JP" sz="2800" dirty="0" smtClean="0">
                <a:solidFill>
                  <a:srgbClr val="0000FF"/>
                </a:solidFill>
              </a:rPr>
              <a:t>DB</a:t>
            </a:r>
            <a:r>
              <a:rPr lang="ja-JP" altLang="en-US" sz="2800" dirty="0" smtClean="0">
                <a:solidFill>
                  <a:srgbClr val="0000FF"/>
                </a:solidFill>
              </a:rPr>
              <a:t>の作成</a:t>
            </a:r>
            <a:r>
              <a:rPr lang="en-US" altLang="ja-JP" sz="2800" dirty="0" smtClean="0">
                <a:solidFill>
                  <a:srgbClr val="0000FF"/>
                </a:solidFill>
              </a:rPr>
              <a:t>/</a:t>
            </a:r>
            <a:r>
              <a:rPr lang="ja-JP" altLang="en-US" sz="2800" dirty="0" smtClean="0">
                <a:solidFill>
                  <a:srgbClr val="0000FF"/>
                </a:solidFill>
              </a:rPr>
              <a:t>利用について</a:t>
            </a:r>
            <a:r>
              <a:rPr lang="ja-JP" altLang="en-US" sz="2800" dirty="0" smtClean="0"/>
              <a:t>は、</a:t>
            </a:r>
            <a:r>
              <a:rPr lang="en-US" altLang="ja-JP" sz="2800" dirty="0"/>
              <a:t> </a:t>
            </a:r>
            <a:r>
              <a:rPr lang="en-US" altLang="ja-JP" sz="2800" dirty="0" err="1" smtClean="0"/>
              <a:t>TUEL</a:t>
            </a:r>
            <a:r>
              <a:rPr lang="ja-JP" altLang="en-US" sz="2800" dirty="0" smtClean="0"/>
              <a:t> </a:t>
            </a:r>
            <a:r>
              <a:rPr lang="en-US" altLang="ja-JP" sz="2800" dirty="0" smtClean="0"/>
              <a:t>SQL-DB</a:t>
            </a:r>
            <a:r>
              <a:rPr lang="ja-JP" altLang="en-US" sz="2800" dirty="0" smtClean="0"/>
              <a:t>の対象ではありません</a:t>
            </a:r>
            <a:endParaRPr lang="en-US" altLang="ja-JP" sz="2800" dirty="0" smtClean="0">
              <a:solidFill>
                <a:srgbClr val="0000FF"/>
              </a:solidFill>
            </a:endParaRPr>
          </a:p>
        </p:txBody>
      </p:sp>
      <p:sp>
        <p:nvSpPr>
          <p:cNvPr id="7" name="正方形/長方形 6"/>
          <p:cNvSpPr/>
          <p:nvPr/>
        </p:nvSpPr>
        <p:spPr>
          <a:xfrm>
            <a:off x="119170" y="1484730"/>
            <a:ext cx="4392610" cy="523220"/>
          </a:xfrm>
          <a:prstGeom prst="rect">
            <a:avLst/>
          </a:prstGeom>
          <a:solidFill>
            <a:schemeClr val="bg1">
              <a:lumMod val="95000"/>
            </a:schemeClr>
          </a:solidFill>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使用許諾が</a:t>
            </a:r>
            <a:r>
              <a:rPr lang="ja-JP" altLang="en-US" sz="2800" b="1" dirty="0" smtClean="0">
                <a:solidFill>
                  <a:srgbClr val="0000FF"/>
                </a:solidFill>
                <a:latin typeface="Meiryo UI" panose="020B0604030504040204" pitchFamily="50" charset="-128"/>
                <a:ea typeface="Meiryo UI" panose="020B0604030504040204" pitchFamily="50" charset="-128"/>
              </a:rPr>
              <a:t>不要</a:t>
            </a:r>
            <a:r>
              <a:rPr lang="ja-JP" altLang="en-US" sz="2800" b="1" dirty="0" smtClean="0">
                <a:latin typeface="Meiryo UI" panose="020B0604030504040204" pitchFamily="50" charset="-128"/>
                <a:ea typeface="Meiryo UI" panose="020B0604030504040204" pitchFamily="50" charset="-128"/>
              </a:rPr>
              <a:t>なデータ例</a:t>
            </a:r>
            <a:endParaRPr lang="ja-JP" altLang="en-US" sz="2800" b="1" dirty="0">
              <a:latin typeface="Meiryo UI" panose="020B0604030504040204" pitchFamily="50" charset="-128"/>
              <a:ea typeface="Meiryo UI" panose="020B0604030504040204" pitchFamily="50" charset="-128"/>
            </a:endParaRPr>
          </a:p>
        </p:txBody>
      </p:sp>
      <p:sp>
        <p:nvSpPr>
          <p:cNvPr id="3" name="角丸四角形 2"/>
          <p:cNvSpPr/>
          <p:nvPr/>
        </p:nvSpPr>
        <p:spPr>
          <a:xfrm>
            <a:off x="119170" y="5409366"/>
            <a:ext cx="12072830" cy="1368190"/>
          </a:xfrm>
          <a:prstGeom prst="roundRect">
            <a:avLst>
              <a:gd name="adj" fmla="val 10184"/>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0908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280065" cy="584775"/>
          </a:xfrm>
        </p:spPr>
        <p:txBody>
          <a:bodyPr/>
          <a:lstStyle/>
          <a:p>
            <a:pPr algn="l"/>
            <a:r>
              <a:rPr lang="en-US" altLang="ja-JP" sz="3200" b="1" dirty="0" smtClean="0">
                <a:latin typeface="Meiryo UI" panose="020B0604030504040204" pitchFamily="50" charset="-128"/>
                <a:ea typeface="Meiryo UI" panose="020B0604030504040204" pitchFamily="50" charset="-128"/>
              </a:rPr>
              <a:t>5-2. </a:t>
            </a:r>
            <a:r>
              <a:rPr lang="en-US" altLang="ja-JP" sz="3200" b="1" dirty="0">
                <a:latin typeface="Meiryo UI" panose="020B0604030504040204" pitchFamily="50" charset="-128"/>
                <a:ea typeface="Meiryo UI" panose="020B0604030504040204" pitchFamily="50" charset="-128"/>
              </a:rPr>
              <a:t>Notes (2)</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Most of the data can't be converted to DB, right? → Not really.</a:t>
            </a:r>
            <a:endParaRPr lang="ja-JP" altLang="en-US" sz="2800" b="1" dirty="0">
              <a:solidFill>
                <a:srgbClr val="0000FF"/>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19170" y="1964736"/>
            <a:ext cx="12072830" cy="4893264"/>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dirty="0">
                <a:solidFill>
                  <a:srgbClr val="0000FF"/>
                </a:solidFill>
              </a:rPr>
              <a:t>Data disclosed </a:t>
            </a:r>
            <a:r>
              <a:rPr lang="en-US" altLang="ja-JP" dirty="0"/>
              <a:t>by </a:t>
            </a:r>
            <a:r>
              <a:rPr lang="en-US" altLang="ja-JP" dirty="0" err="1"/>
              <a:t>MLIT</a:t>
            </a:r>
            <a:r>
              <a:rPr lang="en-US" altLang="ja-JP" dirty="0"/>
              <a:t> and </a:t>
            </a:r>
            <a:r>
              <a:rPr lang="en-US" altLang="ja-JP" dirty="0" err="1"/>
              <a:t>OpenStreetMap</a:t>
            </a:r>
            <a:r>
              <a:rPr lang="en-US" altLang="ja-JP" dirty="0"/>
              <a:t> on their </a:t>
            </a:r>
            <a:r>
              <a:rPr lang="en-US" altLang="ja-JP" dirty="0" smtClean="0"/>
              <a:t>websites </a:t>
            </a:r>
            <a:br>
              <a:rPr lang="en-US" altLang="ja-JP" dirty="0" smtClean="0"/>
            </a:br>
            <a:r>
              <a:rPr lang="ja-JP" altLang="en-US" dirty="0" smtClean="0"/>
              <a:t>→ </a:t>
            </a:r>
            <a:r>
              <a:rPr lang="en-US" altLang="ja-JP" dirty="0"/>
              <a:t>For non-commercial purposes, no problem (see below</a:t>
            </a:r>
            <a:r>
              <a:rPr lang="en-US" altLang="ja-JP" dirty="0" smtClean="0"/>
              <a:t>)</a:t>
            </a:r>
          </a:p>
          <a:p>
            <a:pPr marL="457200" indent="-457200" algn="l">
              <a:buFont typeface="+mj-lt"/>
              <a:buAutoNum type="arabicPeriod"/>
            </a:pPr>
            <a:endParaRPr lang="en-US" altLang="ja-JP" sz="900" dirty="0"/>
          </a:p>
          <a:p>
            <a:pPr marL="457200" indent="-457200" algn="l">
              <a:buFont typeface="+mj-lt"/>
              <a:buAutoNum type="arabicPeriod"/>
            </a:pPr>
            <a:r>
              <a:rPr lang="en-US" altLang="ja-JP" dirty="0">
                <a:solidFill>
                  <a:srgbClr val="0000FF"/>
                </a:solidFill>
              </a:rPr>
              <a:t>Data with prior permission </a:t>
            </a:r>
            <a:r>
              <a:rPr lang="en-US" altLang="ja-JP" dirty="0"/>
              <a:t>for release from the subject individual</a:t>
            </a:r>
            <a:r>
              <a:rPr lang="en-US" altLang="ja-JP" dirty="0">
                <a:solidFill>
                  <a:srgbClr val="0000FF"/>
                </a:solidFill>
              </a:rPr>
              <a:t/>
            </a:r>
            <a:br>
              <a:rPr lang="en-US" altLang="ja-JP" dirty="0">
                <a:solidFill>
                  <a:srgbClr val="0000FF"/>
                </a:solidFill>
              </a:rPr>
            </a:br>
            <a:r>
              <a:rPr lang="ja-JP" altLang="en-US" dirty="0"/>
              <a:t>→ </a:t>
            </a:r>
            <a:r>
              <a:rPr lang="en-US" altLang="ja-JP" dirty="0"/>
              <a:t>No problem if you obtain prior permission from each person to release the DB (however, the DB must be processed in such a way that individuals cannot be identified</a:t>
            </a:r>
            <a:r>
              <a:rPr lang="en-US" altLang="ja-JP" dirty="0" smtClean="0"/>
              <a:t>).</a:t>
            </a:r>
          </a:p>
          <a:p>
            <a:pPr marL="457200" indent="-457200" algn="l">
              <a:buFont typeface="+mj-lt"/>
              <a:buAutoNum type="arabicPeriod"/>
            </a:pPr>
            <a:endParaRPr lang="en-US" altLang="ja-JP" sz="900" dirty="0"/>
          </a:p>
          <a:p>
            <a:pPr marL="457200" indent="-457200" algn="l">
              <a:buFont typeface="+mj-lt"/>
              <a:buAutoNum type="arabicPeriod"/>
            </a:pPr>
            <a:r>
              <a:rPr lang="en-US" altLang="ja-JP" dirty="0">
                <a:solidFill>
                  <a:srgbClr val="0000FF"/>
                </a:solidFill>
              </a:rPr>
              <a:t>Calculation (simulation) results </a:t>
            </a:r>
            <a:r>
              <a:rPr lang="en-US" altLang="ja-JP" dirty="0"/>
              <a:t>calculated by students on their own </a:t>
            </a:r>
            <a:r>
              <a:rPr lang="en-US" altLang="ja-JP" dirty="0" smtClean="0"/>
              <a:t/>
            </a:r>
            <a:br>
              <a:rPr lang="en-US" altLang="ja-JP" dirty="0" smtClean="0"/>
            </a:br>
            <a:r>
              <a:rPr lang="ja-JP" altLang="en-US" dirty="0" smtClean="0"/>
              <a:t>→ </a:t>
            </a:r>
            <a:r>
              <a:rPr lang="en-US" altLang="ja-JP" dirty="0"/>
              <a:t>It's not data, </a:t>
            </a:r>
            <a:r>
              <a:rPr lang="en-US" altLang="ja-JP" dirty="0">
                <a:solidFill>
                  <a:srgbClr val="0000FF"/>
                </a:solidFill>
              </a:rPr>
              <a:t>so there's no reason to complain</a:t>
            </a:r>
            <a:r>
              <a:rPr lang="en-US" altLang="ja-JP" dirty="0" smtClean="0"/>
              <a:t>.</a:t>
            </a:r>
          </a:p>
          <a:p>
            <a:pPr marL="457200" indent="-457200" algn="l">
              <a:buFont typeface="+mj-lt"/>
              <a:buAutoNum type="arabicPeriod"/>
            </a:pPr>
            <a:endParaRPr lang="en-US" altLang="ja-JP" sz="900" dirty="0" smtClean="0">
              <a:solidFill>
                <a:srgbClr val="0000FF"/>
              </a:solidFill>
            </a:endParaRPr>
          </a:p>
          <a:p>
            <a:pPr marL="457200" indent="-457200" algn="l">
              <a:buFont typeface="+mj-lt"/>
              <a:buAutoNum type="arabicPeriod"/>
            </a:pPr>
            <a:r>
              <a:rPr lang="en-US" altLang="ja-JP" dirty="0"/>
              <a:t>If you create a DB </a:t>
            </a:r>
            <a:r>
              <a:rPr lang="en-US" altLang="ja-JP" dirty="0">
                <a:solidFill>
                  <a:srgbClr val="0000FF"/>
                </a:solidFill>
              </a:rPr>
              <a:t>by yourself</a:t>
            </a:r>
            <a:r>
              <a:rPr lang="en-US" altLang="ja-JP" dirty="0"/>
              <a:t>, use it </a:t>
            </a:r>
            <a:r>
              <a:rPr lang="en-US" altLang="ja-JP" dirty="0">
                <a:solidFill>
                  <a:srgbClr val="0000FF"/>
                </a:solidFill>
              </a:rPr>
              <a:t>by yourself</a:t>
            </a:r>
            <a:r>
              <a:rPr lang="en-US" altLang="ja-JP" dirty="0"/>
              <a:t>, study/analyze it </a:t>
            </a:r>
            <a:r>
              <a:rPr lang="en-US" altLang="ja-JP" dirty="0">
                <a:solidFill>
                  <a:srgbClr val="0000FF"/>
                </a:solidFill>
              </a:rPr>
              <a:t>by yourself</a:t>
            </a:r>
            <a:r>
              <a:rPr lang="en-US" altLang="ja-JP" dirty="0"/>
              <a:t>, </a:t>
            </a:r>
            <a:r>
              <a:rPr lang="en-US" altLang="ja-JP" dirty="0">
                <a:solidFill>
                  <a:srgbClr val="0000FF"/>
                </a:solidFill>
              </a:rPr>
              <a:t>do not use it </a:t>
            </a:r>
            <a:r>
              <a:rPr lang="en-US" altLang="ja-JP" dirty="0"/>
              <a:t>for your thesis, master's thesis, or conference results, and then </a:t>
            </a:r>
            <a:r>
              <a:rPr lang="en-US" altLang="ja-JP" dirty="0">
                <a:solidFill>
                  <a:srgbClr val="0000FF"/>
                </a:solidFill>
              </a:rPr>
              <a:t>completely destroy </a:t>
            </a:r>
            <a:r>
              <a:rPr lang="en-US" altLang="ja-JP" dirty="0"/>
              <a:t>the DB after graduation, then </a:t>
            </a:r>
            <a:r>
              <a:rPr lang="en-US" altLang="ja-JP" dirty="0" err="1">
                <a:solidFill>
                  <a:srgbClr val="0000FF"/>
                </a:solidFill>
              </a:rPr>
              <a:t>TUEL</a:t>
            </a:r>
            <a:r>
              <a:rPr lang="en-US" altLang="ja-JP" dirty="0">
                <a:solidFill>
                  <a:srgbClr val="0000FF"/>
                </a:solidFill>
              </a:rPr>
              <a:t> SQL-DB does not apply to your creation/use of the DB.</a:t>
            </a:r>
            <a:endParaRPr lang="en-US" altLang="ja-JP" dirty="0" smtClean="0">
              <a:solidFill>
                <a:srgbClr val="0000FF"/>
              </a:solidFill>
            </a:endParaRPr>
          </a:p>
        </p:txBody>
      </p:sp>
      <p:sp>
        <p:nvSpPr>
          <p:cNvPr id="7" name="正方形/長方形 6"/>
          <p:cNvSpPr/>
          <p:nvPr/>
        </p:nvSpPr>
        <p:spPr>
          <a:xfrm>
            <a:off x="119170" y="1484730"/>
            <a:ext cx="9505320" cy="523220"/>
          </a:xfrm>
          <a:prstGeom prst="rect">
            <a:avLst/>
          </a:prstGeom>
          <a:solidFill>
            <a:schemeClr val="bg1">
              <a:lumMod val="95000"/>
            </a:schemeClr>
          </a:solidFill>
        </p:spPr>
        <p:txBody>
          <a:bodyPr wrap="square">
            <a:spAutoFit/>
          </a:bodyPr>
          <a:lstStyle/>
          <a:p>
            <a:r>
              <a:rPr lang="en-US" altLang="ja-JP" sz="2800" b="1" dirty="0">
                <a:latin typeface="Meiryo UI" panose="020B0604030504040204" pitchFamily="50" charset="-128"/>
                <a:ea typeface="Meiryo UI" panose="020B0604030504040204" pitchFamily="50" charset="-128"/>
              </a:rPr>
              <a:t>Examples of data for which </a:t>
            </a:r>
            <a:r>
              <a:rPr lang="en-US" altLang="ja-JP" sz="2800" b="1" dirty="0">
                <a:solidFill>
                  <a:srgbClr val="0000FF"/>
                </a:solidFill>
                <a:latin typeface="Meiryo UI" panose="020B0604030504040204" pitchFamily="50" charset="-128"/>
                <a:ea typeface="Meiryo UI" panose="020B0604030504040204" pitchFamily="50" charset="-128"/>
              </a:rPr>
              <a:t>no license is required</a:t>
            </a:r>
            <a:endParaRPr lang="ja-JP" altLang="en-US" sz="2800" b="1" dirty="0">
              <a:solidFill>
                <a:srgbClr val="0000FF"/>
              </a:solidFill>
              <a:latin typeface="Meiryo UI" panose="020B0604030504040204" pitchFamily="50" charset="-128"/>
              <a:ea typeface="Meiryo UI" panose="020B0604030504040204" pitchFamily="50" charset="-128"/>
            </a:endParaRPr>
          </a:p>
        </p:txBody>
      </p:sp>
      <p:sp>
        <p:nvSpPr>
          <p:cNvPr id="3" name="角丸四角形 2"/>
          <p:cNvSpPr/>
          <p:nvPr/>
        </p:nvSpPr>
        <p:spPr>
          <a:xfrm>
            <a:off x="95106" y="5373088"/>
            <a:ext cx="12072830" cy="1440200"/>
          </a:xfrm>
          <a:prstGeom prst="roundRect">
            <a:avLst>
              <a:gd name="adj" fmla="val 10184"/>
            </a:avLst>
          </a:prstGeom>
          <a:ln w="635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8672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318029" cy="584775"/>
          </a:xfrm>
        </p:spPr>
        <p:txBody>
          <a:bodyPr/>
          <a:lstStyle/>
          <a:p>
            <a:pPr algn="l"/>
            <a:r>
              <a:rPr lang="en-US" altLang="ja-JP" sz="3200" b="1" dirty="0" smtClean="0">
                <a:latin typeface="Meiryo UI" panose="020B0604030504040204" pitchFamily="50" charset="-128"/>
                <a:ea typeface="Meiryo UI" panose="020B0604030504040204" pitchFamily="50" charset="-128"/>
              </a:rPr>
              <a:t>6.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データの中身</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国土数値情報の「交通流動量 パーソントリップ発生・集中量データ」</a:t>
            </a:r>
          </a:p>
        </p:txBody>
      </p:sp>
      <p:sp>
        <p:nvSpPr>
          <p:cNvPr id="5" name="正方形/長方形 4"/>
          <p:cNvSpPr/>
          <p:nvPr/>
        </p:nvSpPr>
        <p:spPr>
          <a:xfrm>
            <a:off x="119170" y="1484730"/>
            <a:ext cx="2304320" cy="523220"/>
          </a:xfrm>
          <a:prstGeom prst="rect">
            <a:avLst/>
          </a:prstGeom>
          <a:solidFill>
            <a:schemeClr val="bg1">
              <a:lumMod val="95000"/>
            </a:schemeClr>
          </a:solidFill>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データの概要</a:t>
            </a:r>
            <a:endParaRPr lang="ja-JP" altLang="en-US" sz="28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523377" y="2085320"/>
            <a:ext cx="11369653" cy="1200329"/>
          </a:xfrm>
          <a:prstGeom prst="rect">
            <a:avLst/>
          </a:prstGeom>
        </p:spPr>
        <p:txBody>
          <a:bodyPr wrap="square">
            <a:spAutoFit/>
          </a:bodyPr>
          <a:lstStyle/>
          <a:p>
            <a:r>
              <a:rPr lang="en-US" altLang="ja-JP" sz="2400" b="1" dirty="0" smtClean="0">
                <a:latin typeface="Meiryo UI" panose="020B0604030504040204" pitchFamily="50" charset="-128"/>
                <a:ea typeface="Meiryo UI" panose="020B0604030504040204" pitchFamily="50" charset="-128"/>
              </a:rPr>
              <a:t>(1)</a:t>
            </a:r>
            <a:r>
              <a:rPr lang="ja-JP" altLang="en-US" sz="2400" b="1" dirty="0" smtClean="0">
                <a:latin typeface="Meiryo UI" panose="020B0604030504040204" pitchFamily="50" charset="-128"/>
                <a:ea typeface="Meiryo UI" panose="020B0604030504040204" pitchFamily="50" charset="-128"/>
              </a:rPr>
              <a:t>日本</a:t>
            </a:r>
            <a:r>
              <a:rPr lang="ja-JP" altLang="en-US" sz="2400" b="1" dirty="0">
                <a:latin typeface="Meiryo UI" panose="020B0604030504040204" pitchFamily="50" charset="-128"/>
                <a:ea typeface="Meiryo UI" panose="020B0604030504040204" pitchFamily="50" charset="-128"/>
              </a:rPr>
              <a:t>の特定の地域における人々の移動パターンを示す</a:t>
            </a:r>
            <a:r>
              <a:rPr lang="ja-JP" altLang="en-US" sz="2400" b="1" dirty="0" smtClean="0">
                <a:latin typeface="Meiryo UI" panose="020B0604030504040204" pitchFamily="50" charset="-128"/>
                <a:ea typeface="Meiryo UI" panose="020B0604030504040204" pitchFamily="50" charset="-128"/>
              </a:rPr>
              <a:t>データ</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en-US" altLang="ja-JP" sz="2400" b="1" dirty="0" smtClean="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この</a:t>
            </a:r>
            <a:r>
              <a:rPr lang="ja-JP" altLang="en-US" sz="2400" b="1" dirty="0">
                <a:latin typeface="Meiryo UI" panose="020B0604030504040204" pitchFamily="50" charset="-128"/>
                <a:ea typeface="Meiryo UI" panose="020B0604030504040204" pitchFamily="50" charset="-128"/>
              </a:rPr>
              <a:t>データは、人々がどの地点からどの地点へ移動するか（パーソントリップの発生と集中）、どのような輸送手段を利用するか、移動の目的は何かなどの情報を</a:t>
            </a:r>
            <a:r>
              <a:rPr lang="ja-JP" altLang="en-US" sz="2400" b="1" dirty="0" smtClean="0">
                <a:latin typeface="Meiryo UI" panose="020B0604030504040204" pitchFamily="50" charset="-128"/>
                <a:ea typeface="Meiryo UI" panose="020B0604030504040204" pitchFamily="50" charset="-128"/>
              </a:rPr>
              <a:t>含む</a:t>
            </a:r>
            <a:endParaRPr lang="ja-JP" altLang="en-US" sz="24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119170" y="3285649"/>
            <a:ext cx="2880400" cy="523220"/>
          </a:xfrm>
          <a:prstGeom prst="rect">
            <a:avLst/>
          </a:prstGeom>
          <a:solidFill>
            <a:schemeClr val="bg1">
              <a:lumMod val="95000"/>
            </a:schemeClr>
          </a:solidFill>
        </p:spPr>
        <p:txBody>
          <a:bodyPr wrap="square">
            <a:spAutoFit/>
          </a:bodyPr>
          <a:lstStyle/>
          <a:p>
            <a:r>
              <a:rPr lang="ja-JP" altLang="en-US" sz="2800" b="1" dirty="0" smtClean="0">
                <a:latin typeface="Meiryo UI" panose="020B0604030504040204" pitchFamily="50" charset="-128"/>
                <a:ea typeface="Meiryo UI" panose="020B0604030504040204" pitchFamily="50" charset="-128"/>
              </a:rPr>
              <a:t>使用許諾の確認</a:t>
            </a:r>
            <a:endParaRPr lang="ja-JP" altLang="en-US" sz="28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510890" y="3861060"/>
            <a:ext cx="4576130" cy="2979553"/>
          </a:xfrm>
          <a:prstGeom prst="rect">
            <a:avLst/>
          </a:prstGeom>
        </p:spPr>
      </p:pic>
      <p:pic>
        <p:nvPicPr>
          <p:cNvPr id="9" name="図 8"/>
          <p:cNvPicPr>
            <a:picLocks noChangeAspect="1"/>
          </p:cNvPicPr>
          <p:nvPr/>
        </p:nvPicPr>
        <p:blipFill>
          <a:blip r:embed="rId3"/>
          <a:stretch>
            <a:fillRect/>
          </a:stretch>
        </p:blipFill>
        <p:spPr>
          <a:xfrm>
            <a:off x="5309287" y="3861060"/>
            <a:ext cx="5409524" cy="926984"/>
          </a:xfrm>
          <a:prstGeom prst="rect">
            <a:avLst/>
          </a:prstGeom>
        </p:spPr>
      </p:pic>
      <p:cxnSp>
        <p:nvCxnSpPr>
          <p:cNvPr id="10" name="直線コネクタ 9"/>
          <p:cNvCxnSpPr/>
          <p:nvPr/>
        </p:nvCxnSpPr>
        <p:spPr>
          <a:xfrm>
            <a:off x="704300" y="6252734"/>
            <a:ext cx="1503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91930" y="4524494"/>
            <a:ext cx="4776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207460" y="4380474"/>
            <a:ext cx="3384470" cy="1872260"/>
          </a:xfrm>
          <a:prstGeom prst="line">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087020" y="4807943"/>
            <a:ext cx="6987368" cy="1785104"/>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このデータは、都市計画や交通システムの分析、研究において非常に重要です。交通の流れを理解し、交通インフラの改善、交通渋滞の緩和、公共交通の最適化などに利用されることがあります</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また</a:t>
            </a:r>
            <a:r>
              <a:rPr lang="ja-JP" altLang="en-US" b="1" dirty="0">
                <a:latin typeface="Meiryo UI" panose="020B0604030504040204" pitchFamily="50" charset="-128"/>
                <a:ea typeface="Meiryo UI" panose="020B0604030504040204" pitchFamily="50" charset="-128"/>
              </a:rPr>
              <a:t>、国土数値情報は公開データであり、</a:t>
            </a:r>
            <a:r>
              <a:rPr lang="ja-JP" altLang="en-US" sz="2800" b="1" dirty="0">
                <a:solidFill>
                  <a:srgbClr val="0000FF"/>
                </a:solidFill>
                <a:latin typeface="Meiryo UI" panose="020B0604030504040204" pitchFamily="50" charset="-128"/>
                <a:ea typeface="Meiryo UI" panose="020B0604030504040204" pitchFamily="50" charset="-128"/>
              </a:rPr>
              <a:t>誰でも無償でアクセスし使用することが可能です</a:t>
            </a:r>
            <a:r>
              <a:rPr lang="ja-JP" altLang="en-US" sz="2800"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5435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309287" y="3717040"/>
            <a:ext cx="5409524" cy="926984"/>
          </a:xfrm>
          <a:prstGeom prst="rect">
            <a:avLst/>
          </a:prstGeom>
        </p:spPr>
      </p:pic>
      <p:sp>
        <p:nvSpPr>
          <p:cNvPr id="3" name="タイトル 1"/>
          <p:cNvSpPr>
            <a:spLocks noGrp="1"/>
          </p:cNvSpPr>
          <p:nvPr>
            <p:ph type="title"/>
          </p:nvPr>
        </p:nvSpPr>
        <p:spPr>
          <a:xfrm>
            <a:off x="21979" y="116540"/>
            <a:ext cx="8434745" cy="584775"/>
          </a:xfrm>
        </p:spPr>
        <p:txBody>
          <a:bodyPr/>
          <a:lstStyle/>
          <a:p>
            <a:pPr algn="l"/>
            <a:r>
              <a:rPr lang="en-US" altLang="ja-JP" sz="3200" b="1" dirty="0" smtClean="0">
                <a:latin typeface="Meiryo UI" panose="020B0604030504040204" pitchFamily="50" charset="-128"/>
                <a:ea typeface="Meiryo UI" panose="020B0604030504040204" pitchFamily="50" charset="-128"/>
              </a:rPr>
              <a:t>6.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Data Contents</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954107"/>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Traffic Flow Volume, Person Trip Occurrence and Concentration </a:t>
            </a:r>
            <a:r>
              <a:rPr lang="en-US" altLang="ja-JP" sz="2800" b="1" dirty="0" smtClean="0">
                <a:latin typeface="Meiryo UI" panose="020B0604030504040204" pitchFamily="50" charset="-128"/>
                <a:ea typeface="Meiryo UI" panose="020B0604030504040204" pitchFamily="50" charset="-128"/>
              </a:rPr>
              <a:t>Data</a:t>
            </a:r>
            <a:endParaRPr lang="ja-JP" altLang="en-US" sz="28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523377" y="1916790"/>
            <a:ext cx="11369653" cy="2308324"/>
          </a:xfrm>
          <a:prstGeom prst="rect">
            <a:avLst/>
          </a:prstGeom>
        </p:spPr>
        <p:txBody>
          <a:bodyPr wrap="square">
            <a:spAutoFit/>
          </a:bodyPr>
          <a:lstStyle/>
          <a:p>
            <a:pPr marL="457200" indent="-457200">
              <a:buAutoNum type="arabicParenBoth"/>
            </a:pPr>
            <a:r>
              <a:rPr lang="en-US" altLang="ja-JP" sz="2400" b="1" dirty="0" smtClean="0">
                <a:latin typeface="Meiryo UI" panose="020B0604030504040204" pitchFamily="50" charset="-128"/>
                <a:ea typeface="Meiryo UI" panose="020B0604030504040204" pitchFamily="50" charset="-128"/>
              </a:rPr>
              <a:t>Data </a:t>
            </a:r>
            <a:r>
              <a:rPr lang="en-US" altLang="ja-JP" sz="2400" b="1" dirty="0">
                <a:latin typeface="Meiryo UI" panose="020B0604030504040204" pitchFamily="50" charset="-128"/>
                <a:ea typeface="Meiryo UI" panose="020B0604030504040204" pitchFamily="50" charset="-128"/>
              </a:rPr>
              <a:t>showing the movement patterns of people in a particular region of Japan </a:t>
            </a:r>
            <a:endParaRPr lang="en-US" altLang="ja-JP" sz="2400" b="1" dirty="0" smtClean="0">
              <a:latin typeface="Meiryo UI" panose="020B0604030504040204" pitchFamily="50" charset="-128"/>
              <a:ea typeface="Meiryo UI" panose="020B0604030504040204" pitchFamily="50" charset="-128"/>
            </a:endParaRPr>
          </a:p>
          <a:p>
            <a:pPr marL="457200" indent="-457200">
              <a:buAutoNum type="arabicParenBoth"/>
            </a:pPr>
            <a:r>
              <a:rPr lang="en-US" altLang="ja-JP" sz="2400" b="1" dirty="0" smtClean="0">
                <a:latin typeface="Meiryo UI" panose="020B0604030504040204" pitchFamily="50" charset="-128"/>
                <a:ea typeface="Meiryo UI" panose="020B0604030504040204" pitchFamily="50" charset="-128"/>
              </a:rPr>
              <a:t>This </a:t>
            </a:r>
            <a:r>
              <a:rPr lang="en-US" altLang="ja-JP" sz="2400" b="1" dirty="0">
                <a:latin typeface="Meiryo UI" panose="020B0604030504040204" pitchFamily="50" charset="-128"/>
                <a:ea typeface="Meiryo UI" panose="020B0604030504040204" pitchFamily="50" charset="-128"/>
              </a:rPr>
              <a:t>data includes information on which points people move from and to which points (person trip occurrence and concentration), what means of transportation they use, and what is the purpose of their movement.</a:t>
            </a:r>
            <a:endParaRPr lang="ja-JP" altLang="en-US" sz="2400" b="1"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510890" y="3861060"/>
            <a:ext cx="4576130" cy="2979553"/>
          </a:xfrm>
          <a:prstGeom prst="rect">
            <a:avLst/>
          </a:prstGeom>
        </p:spPr>
      </p:pic>
      <p:cxnSp>
        <p:nvCxnSpPr>
          <p:cNvPr id="10" name="直線コネクタ 9"/>
          <p:cNvCxnSpPr/>
          <p:nvPr/>
        </p:nvCxnSpPr>
        <p:spPr>
          <a:xfrm>
            <a:off x="704300" y="6252734"/>
            <a:ext cx="1503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591930" y="4365130"/>
            <a:ext cx="4776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207460" y="4380474"/>
            <a:ext cx="3384470" cy="1872260"/>
          </a:xfrm>
          <a:prstGeom prst="line">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087020" y="4392490"/>
            <a:ext cx="7104980" cy="2492990"/>
          </a:xfrm>
          <a:prstGeom prst="rect">
            <a:avLst/>
          </a:prstGeom>
        </p:spPr>
        <p:txBody>
          <a:bodyPr wrap="square">
            <a:spAutoFit/>
          </a:bodyPr>
          <a:lstStyle/>
          <a:p>
            <a:r>
              <a:rPr lang="en-US" altLang="ja-JP" b="1" dirty="0">
                <a:latin typeface="Meiryo UI" panose="020B0604030504040204" pitchFamily="50" charset="-128"/>
                <a:ea typeface="Meiryo UI" panose="020B0604030504040204" pitchFamily="50" charset="-128"/>
              </a:rPr>
              <a:t>This data is very important in urban planning, transportation systems analysis and research. It may be used to understand traffic flows, improve transportation infrastructure, alleviate traffic congestion, and optimize public transportation</a:t>
            </a:r>
            <a:r>
              <a:rPr lang="en-US" altLang="ja-JP" b="1" dirty="0" smtClean="0">
                <a:latin typeface="Meiryo UI" panose="020B0604030504040204" pitchFamily="50" charset="-128"/>
                <a:ea typeface="Meiryo UI" panose="020B0604030504040204" pitchFamily="50" charset="-128"/>
              </a:rPr>
              <a:t>.</a:t>
            </a:r>
          </a:p>
          <a:p>
            <a:r>
              <a:rPr lang="en-US" altLang="ja-JP" b="1" dirty="0" smtClean="0">
                <a:latin typeface="Meiryo UI" panose="020B0604030504040204" pitchFamily="50" charset="-128"/>
                <a:ea typeface="Meiryo UI" panose="020B0604030504040204" pitchFamily="50" charset="-128"/>
              </a:rPr>
              <a:t>In </a:t>
            </a:r>
            <a:r>
              <a:rPr lang="en-US" altLang="ja-JP" b="1" dirty="0">
                <a:latin typeface="Meiryo UI" panose="020B0604030504040204" pitchFamily="50" charset="-128"/>
                <a:ea typeface="Meiryo UI" panose="020B0604030504040204" pitchFamily="50" charset="-128"/>
              </a:rPr>
              <a:t>addition, National Land Numerical Data is public data and can be accessed and </a:t>
            </a:r>
            <a:r>
              <a:rPr lang="en-US" altLang="ja-JP" sz="2400" b="1" dirty="0">
                <a:solidFill>
                  <a:srgbClr val="0000FF"/>
                </a:solidFill>
                <a:latin typeface="Meiryo UI" panose="020B0604030504040204" pitchFamily="50" charset="-128"/>
                <a:ea typeface="Meiryo UI" panose="020B0604030504040204" pitchFamily="50" charset="-128"/>
              </a:rPr>
              <a:t>used by anyone free of charge.</a:t>
            </a:r>
            <a:endParaRPr lang="ja-JP" altLang="en-US" sz="2400"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4934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6" y="3212970"/>
            <a:ext cx="1217555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en-US" altLang="ja-JP" sz="3600" dirty="0" smtClean="0">
                <a:cs typeface="メイリオ" panose="020B0604030504040204" pitchFamily="50" charset="-128"/>
              </a:rPr>
              <a:t>7. </a:t>
            </a:r>
            <a:r>
              <a:rPr lang="en-US" altLang="ja-JP" sz="3600" dirty="0" err="1">
                <a:cs typeface="メイリオ" panose="020B0604030504040204" pitchFamily="50" charset="-128"/>
              </a:rPr>
              <a:t>TUEL</a:t>
            </a:r>
            <a:r>
              <a:rPr lang="en-US" altLang="ja-JP" sz="3600" dirty="0">
                <a:cs typeface="メイリオ" panose="020B0604030504040204" pitchFamily="50" charset="-128"/>
              </a:rPr>
              <a:t> SQL-DB</a:t>
            </a:r>
            <a:r>
              <a:rPr lang="ja-JP" altLang="en-US" sz="3600" dirty="0">
                <a:cs typeface="メイリオ" panose="020B0604030504040204" pitchFamily="50" charset="-128"/>
              </a:rPr>
              <a:t>サーバの使い方</a:t>
            </a:r>
            <a:endParaRPr lang="en-US" altLang="ja-JP" sz="3600" dirty="0">
              <a:cs typeface="メイリオ" panose="020B0604030504040204" pitchFamily="50" charset="-128"/>
            </a:endParaRPr>
          </a:p>
          <a:p>
            <a:pPr>
              <a:lnSpc>
                <a:spcPct val="150000"/>
              </a:lnSpc>
            </a:pPr>
            <a:endParaRPr lang="ja-JP" altLang="ja-JP" sz="28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403702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bwMode="auto">
          <a:xfrm>
            <a:off x="407209" y="3501010"/>
            <a:ext cx="11377581" cy="5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3200" b="1" dirty="0">
                <a:latin typeface="Meiryo UI" panose="020B0604030504040204" pitchFamily="50" charset="-128"/>
                <a:ea typeface="Meiryo UI" panose="020B0604030504040204" pitchFamily="50" charset="-128"/>
              </a:rPr>
              <a:t>How to use and create a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a:t>
            </a:r>
            <a:endParaRPr lang="ja-JP" altLang="en-US" sz="3200" b="1" dirty="0">
              <a:latin typeface="Meiryo UI" panose="020B0604030504040204" pitchFamily="50" charset="-128"/>
              <a:ea typeface="Meiryo UI" panose="020B0604030504040204" pitchFamily="50" charset="-128"/>
            </a:endParaRPr>
          </a:p>
        </p:txBody>
      </p:sp>
      <p:sp>
        <p:nvSpPr>
          <p:cNvPr id="6" name="Text Box 83"/>
          <p:cNvSpPr txBox="1">
            <a:spLocks noChangeArrowheads="1"/>
          </p:cNvSpPr>
          <p:nvPr/>
        </p:nvSpPr>
        <p:spPr bwMode="gray">
          <a:xfrm>
            <a:off x="8138485" y="5534561"/>
            <a:ext cx="40252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eaLnBrk="1" hangingPunct="1"/>
            <a:r>
              <a:rPr lang="en-US" altLang="ja-JP" sz="2000" b="1" dirty="0" smtClean="0">
                <a:latin typeface="Meiryo UI" pitchFamily="50" charset="-128"/>
                <a:ea typeface="Meiryo UI" pitchFamily="50" charset="-128"/>
              </a:rPr>
              <a:t>Date:           </a:t>
            </a:r>
            <a:r>
              <a:rPr lang="en-US" altLang="ja-JP" sz="2000" b="1" dirty="0">
                <a:latin typeface="Meiryo UI" pitchFamily="50" charset="-128"/>
                <a:ea typeface="Meiryo UI" pitchFamily="50" charset="-128"/>
              </a:rPr>
              <a:t>2024/01/30</a:t>
            </a:r>
          </a:p>
          <a:p>
            <a:pPr eaLnBrk="1" hangingPunct="1"/>
            <a:r>
              <a:rPr lang="en-US" altLang="ja-JP" sz="2000" b="1" dirty="0" smtClean="0">
                <a:latin typeface="Meiryo UI" pitchFamily="50" charset="-128"/>
                <a:ea typeface="Meiryo UI" pitchFamily="50" charset="-128"/>
              </a:rPr>
              <a:t>Lab</a:t>
            </a:r>
            <a:r>
              <a:rPr lang="en-US" altLang="ja-JP" sz="2000" b="1" dirty="0" smtClean="0">
                <a:latin typeface="Meiryo UI" pitchFamily="50" charset="-128"/>
                <a:ea typeface="Meiryo UI" pitchFamily="50" charset="-128"/>
              </a:rPr>
              <a:t>:</a:t>
            </a:r>
            <a:r>
              <a:rPr lang="ja-JP" altLang="en-US" sz="2000" b="1" dirty="0" smtClean="0">
                <a:latin typeface="Meiryo UI" pitchFamily="50" charset="-128"/>
                <a:ea typeface="Meiryo UI" pitchFamily="50" charset="-128"/>
              </a:rPr>
              <a:t> </a:t>
            </a:r>
            <a:r>
              <a:rPr lang="en-US" altLang="ja-JP" sz="2000" b="1" dirty="0" smtClean="0">
                <a:latin typeface="Meiryo UI" pitchFamily="50" charset="-128"/>
                <a:ea typeface="Meiryo UI" pitchFamily="50" charset="-128"/>
              </a:rPr>
              <a:t>	          </a:t>
            </a:r>
            <a:r>
              <a:rPr lang="en-US" altLang="ja-JP" sz="2000" b="1" dirty="0" err="1" smtClean="0">
                <a:latin typeface="Meiryo UI" pitchFamily="50" charset="-128"/>
                <a:ea typeface="Meiryo UI" pitchFamily="50" charset="-128"/>
              </a:rPr>
              <a:t>TUEL</a:t>
            </a:r>
            <a:endParaRPr lang="en-US" altLang="ja-JP" sz="2000" b="1" dirty="0" smtClean="0">
              <a:latin typeface="Meiryo UI" pitchFamily="50" charset="-128"/>
              <a:ea typeface="Meiryo UI" pitchFamily="50" charset="-128"/>
            </a:endParaRPr>
          </a:p>
          <a:p>
            <a:pPr eaLnBrk="1" hangingPunct="1"/>
            <a:r>
              <a:rPr lang="en-US" altLang="ja-JP" sz="2000" b="1" dirty="0" smtClean="0">
                <a:latin typeface="Meiryo UI" pitchFamily="50" charset="-128"/>
                <a:ea typeface="Meiryo UI" pitchFamily="50" charset="-128"/>
              </a:rPr>
              <a:t>Student ID:</a:t>
            </a:r>
            <a:r>
              <a:rPr lang="ja-JP" altLang="en-US" sz="2000" b="1" dirty="0" smtClean="0">
                <a:latin typeface="Meiryo UI" pitchFamily="50" charset="-128"/>
                <a:ea typeface="Meiryo UI" pitchFamily="50" charset="-128"/>
              </a:rPr>
              <a:t> </a:t>
            </a:r>
            <a:r>
              <a:rPr lang="en-US" altLang="ja-JP" sz="2000" b="1" dirty="0">
                <a:latin typeface="Meiryo UI" pitchFamily="50" charset="-128"/>
                <a:ea typeface="Meiryo UI" pitchFamily="50" charset="-128"/>
              </a:rPr>
              <a:t> </a:t>
            </a:r>
            <a:r>
              <a:rPr lang="en-US" altLang="ja-JP" sz="2000" b="1" dirty="0" err="1" smtClean="0">
                <a:latin typeface="Meiryo UI" pitchFamily="50" charset="-128"/>
                <a:ea typeface="Meiryo UI" pitchFamily="50" charset="-128"/>
              </a:rPr>
              <a:t>D22WA003</a:t>
            </a:r>
            <a:endParaRPr lang="en-US" altLang="ja-JP" sz="2000" b="1" dirty="0" smtClean="0">
              <a:latin typeface="Meiryo UI" pitchFamily="50" charset="-128"/>
              <a:ea typeface="Meiryo UI" pitchFamily="50" charset="-128"/>
            </a:endParaRPr>
          </a:p>
          <a:p>
            <a:pPr eaLnBrk="1" hangingPunct="1"/>
            <a:r>
              <a:rPr lang="en-US" altLang="ja-JP" sz="2000" b="1" dirty="0" smtClean="0">
                <a:latin typeface="Meiryo UI" pitchFamily="50" charset="-128"/>
                <a:ea typeface="Meiryo UI" pitchFamily="50" charset="-128"/>
              </a:rPr>
              <a:t>Name:	</a:t>
            </a:r>
            <a:r>
              <a:rPr lang="en-US" altLang="ja-JP" sz="2000" b="1" dirty="0" smtClean="0">
                <a:latin typeface="Meiryo UI" pitchFamily="50" charset="-128"/>
                <a:ea typeface="Meiryo UI" pitchFamily="50" charset="-128"/>
              </a:rPr>
              <a:t>          </a:t>
            </a:r>
            <a:r>
              <a:rPr lang="en-US" altLang="ja-JP" sz="2000" b="1" dirty="0" err="1" smtClean="0">
                <a:latin typeface="Meiryo UI" pitchFamily="50" charset="-128"/>
                <a:ea typeface="Meiryo UI" pitchFamily="50" charset="-128"/>
              </a:rPr>
              <a:t>Tomoichi</a:t>
            </a:r>
            <a:r>
              <a:rPr lang="en-US" altLang="ja-JP" sz="2000" b="1" dirty="0" smtClean="0">
                <a:latin typeface="Meiryo UI" pitchFamily="50" charset="-128"/>
                <a:ea typeface="Meiryo UI" pitchFamily="50" charset="-128"/>
              </a:rPr>
              <a:t> </a:t>
            </a:r>
            <a:r>
              <a:rPr lang="en-US" altLang="ja-JP" sz="2000" b="1" dirty="0" smtClean="0">
                <a:latin typeface="Meiryo UI" pitchFamily="50" charset="-128"/>
                <a:ea typeface="Meiryo UI" pitchFamily="50" charset="-128"/>
              </a:rPr>
              <a:t>Ebata</a:t>
            </a:r>
            <a:endParaRPr lang="ja-JP" altLang="en-US" sz="2000" b="1" dirty="0">
              <a:latin typeface="Meiryo UI" pitchFamily="50" charset="-128"/>
              <a:ea typeface="Meiryo UI" pitchFamily="50" charset="-128"/>
            </a:endParaRPr>
          </a:p>
        </p:txBody>
      </p:sp>
    </p:spTree>
    <p:extLst>
      <p:ext uri="{BB962C8B-B14F-4D97-AF65-F5344CB8AC3E}">
        <p14:creationId xmlns:p14="http://schemas.microsoft.com/office/powerpoint/2010/main" val="635357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6" y="3212970"/>
            <a:ext cx="1217555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en-US" altLang="ja-JP" sz="3600" dirty="0" smtClean="0">
                <a:cs typeface="メイリオ" panose="020B0604030504040204" pitchFamily="50" charset="-128"/>
              </a:rPr>
              <a:t>7. </a:t>
            </a:r>
            <a:r>
              <a:rPr lang="en-US" altLang="ja-JP" sz="3600" dirty="0">
                <a:cs typeface="メイリオ" panose="020B0604030504040204" pitchFamily="50" charset="-128"/>
              </a:rPr>
              <a:t>How to use </a:t>
            </a:r>
            <a:r>
              <a:rPr lang="en-US" altLang="ja-JP" sz="3600" dirty="0" err="1">
                <a:cs typeface="メイリオ" panose="020B0604030504040204" pitchFamily="50" charset="-128"/>
              </a:rPr>
              <a:t>TUEL</a:t>
            </a:r>
            <a:r>
              <a:rPr lang="en-US" altLang="ja-JP" sz="3600" dirty="0">
                <a:cs typeface="メイリオ" panose="020B0604030504040204" pitchFamily="50" charset="-128"/>
              </a:rPr>
              <a:t> SQL-DB Server</a:t>
            </a:r>
            <a:endParaRPr lang="ja-JP" altLang="ja-JP" sz="28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22843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7-1.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(1)</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1) PC</a:t>
            </a:r>
            <a:r>
              <a:rPr lang="ja-JP" altLang="en-US" sz="2800" b="1" dirty="0" smtClean="0">
                <a:latin typeface="Meiryo UI" panose="020B0604030504040204" pitchFamily="50" charset="-128"/>
                <a:ea typeface="Meiryo UI" panose="020B0604030504040204" pitchFamily="50" charset="-128"/>
              </a:rPr>
              <a:t>への</a:t>
            </a:r>
            <a:r>
              <a:rPr lang="en-US" altLang="ja-JP" sz="2800" b="1" dirty="0" err="1" smtClean="0">
                <a:latin typeface="Meiryo UI" panose="020B0604030504040204" pitchFamily="50" charset="-128"/>
                <a:ea typeface="Meiryo UI" panose="020B0604030504040204" pitchFamily="50" charset="-128"/>
              </a:rPr>
              <a:t>PSQL</a:t>
            </a:r>
            <a:r>
              <a:rPr lang="en-US" altLang="ja-JP" sz="2800" b="1" dirty="0" smtClean="0">
                <a:latin typeface="Meiryo UI" panose="020B0604030504040204" pitchFamily="50" charset="-128"/>
                <a:ea typeface="Meiryo UI" panose="020B0604030504040204" pitchFamily="50" charset="-128"/>
              </a:rPr>
              <a:t>(SQL</a:t>
            </a:r>
            <a:r>
              <a:rPr lang="ja-JP" altLang="en-US" sz="2800" b="1" dirty="0" smtClean="0">
                <a:latin typeface="Meiryo UI" panose="020B0604030504040204" pitchFamily="50" charset="-128"/>
                <a:ea typeface="Meiryo UI" panose="020B0604030504040204" pitchFamily="50" charset="-128"/>
              </a:rPr>
              <a:t>クライアント</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のインストール</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119171" y="1596001"/>
            <a:ext cx="12072830" cy="2200768"/>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a:t>
            </a:r>
            <a:r>
              <a:rPr lang="en-US" altLang="ja-JP" sz="2800" dirty="0" err="1"/>
              <a:t>PostgreSQL】Windows</a:t>
            </a:r>
            <a:r>
              <a:rPr lang="en-US" altLang="ja-JP" sz="2800" dirty="0"/>
              <a:t> </a:t>
            </a:r>
            <a:r>
              <a:rPr lang="ja-JP" altLang="en-US" sz="2800" dirty="0"/>
              <a:t>に </a:t>
            </a:r>
            <a:r>
              <a:rPr lang="en-US" altLang="ja-JP" sz="2800" dirty="0" err="1"/>
              <a:t>psql</a:t>
            </a:r>
            <a:r>
              <a:rPr lang="en-US" altLang="ja-JP" sz="2800" dirty="0"/>
              <a:t> </a:t>
            </a:r>
            <a:r>
              <a:rPr lang="ja-JP" altLang="en-US" sz="2800" dirty="0"/>
              <a:t>コマンドだけをインストールする</a:t>
            </a:r>
            <a:r>
              <a:rPr lang="ja-JP" altLang="en-US" sz="2800" dirty="0" smtClean="0"/>
              <a:t>手順</a:t>
            </a:r>
            <a:r>
              <a:rPr lang="en-US" altLang="ja-JP" sz="2800" dirty="0" smtClean="0"/>
              <a:t>』</a:t>
            </a:r>
            <a:r>
              <a:rPr lang="ja-JP" altLang="en-US" sz="2800" dirty="0" smtClean="0"/>
              <a:t>を実施して下さい</a:t>
            </a:r>
            <a:r>
              <a:rPr lang="en-US" altLang="ja-JP" sz="2800" dirty="0" smtClean="0"/>
              <a:t/>
            </a:r>
            <a:br>
              <a:rPr lang="en-US" altLang="ja-JP" sz="2800" dirty="0" smtClean="0"/>
            </a:br>
            <a:r>
              <a:rPr lang="en-US" altLang="ja-JP" dirty="0" smtClean="0">
                <a:hlinkClick r:id="rId2"/>
              </a:rPr>
              <a:t>https</a:t>
            </a:r>
            <a:r>
              <a:rPr lang="en-US" altLang="ja-JP" dirty="0">
                <a:hlinkClick r:id="rId2"/>
              </a:rPr>
              <a:t>://</a:t>
            </a:r>
            <a:r>
              <a:rPr lang="en-US" altLang="ja-JP" dirty="0" smtClean="0">
                <a:hlinkClick r:id="rId2"/>
              </a:rPr>
              <a:t>go-journey.club/archives/14411</a:t>
            </a:r>
            <a:r>
              <a:rPr lang="en-US" altLang="ja-JP" sz="2800" dirty="0" smtClean="0"/>
              <a:t/>
            </a:r>
            <a:br>
              <a:rPr lang="en-US" altLang="ja-JP" sz="2800" dirty="0" smtClean="0"/>
            </a:br>
            <a:r>
              <a:rPr lang="ja-JP" altLang="en-US" sz="2800" dirty="0" smtClean="0"/>
              <a:t>                                ↓</a:t>
            </a:r>
            <a:r>
              <a:rPr lang="en-US" altLang="ja-JP" sz="2800" dirty="0"/>
              <a:t/>
            </a:r>
            <a:br>
              <a:rPr lang="en-US" altLang="ja-JP" sz="2800" dirty="0"/>
            </a:br>
            <a:r>
              <a:rPr lang="en-US" altLang="ja-JP" dirty="0">
                <a:hlinkClick r:id="rId3"/>
              </a:rPr>
              <a:t>https://wp.kobore.net/</a:t>
            </a:r>
            <a:r>
              <a:rPr lang="ja-JP" altLang="en-US" dirty="0">
                <a:hlinkClick r:id="rId3"/>
              </a:rPr>
              <a:t>江端さんの技術メモ</a:t>
            </a:r>
            <a:r>
              <a:rPr lang="en-US" altLang="ja-JP" dirty="0">
                <a:hlinkClick r:id="rId3"/>
              </a:rPr>
              <a:t>/post-3857</a:t>
            </a:r>
            <a:r>
              <a:rPr lang="en-US" altLang="ja-JP" dirty="0" smtClean="0">
                <a:hlinkClick r:id="rId3"/>
              </a:rPr>
              <a:t>/</a:t>
            </a:r>
            <a:endParaRPr lang="en-US" altLang="ja-JP" dirty="0" smtClean="0"/>
          </a:p>
        </p:txBody>
      </p:sp>
      <p:pic>
        <p:nvPicPr>
          <p:cNvPr id="1026" name="Picture 2" descr="【PostgreSQL】Windows に psql コマンドだけをインストールする手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90" y="4084809"/>
            <a:ext cx="3600500" cy="1867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p.kobore.net/wp-content/uploads/2021/08/img_6125d0210069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740" y="3796769"/>
            <a:ext cx="2128639" cy="2368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p.kobore.net/wp-content/uploads/2021/08/img_6125d043958c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080" y="3796769"/>
            <a:ext cx="2502225" cy="2368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p.kobore.net/wp-content/uploads/2021/08/img_6125d05be75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4006" y="3777374"/>
            <a:ext cx="2506814" cy="2383138"/>
          </a:xfrm>
          <a:prstGeom prst="rect">
            <a:avLst/>
          </a:prstGeom>
          <a:noFill/>
          <a:extLst>
            <a:ext uri="{909E8E84-426E-40DD-AFC4-6F175D3DCCD1}">
              <a14:hiddenFill xmlns:a14="http://schemas.microsoft.com/office/drawing/2010/main">
                <a:solidFill>
                  <a:srgbClr val="FFFFFF"/>
                </a:solidFill>
              </a14:hiddenFill>
            </a:ext>
          </a:extLst>
        </p:spPr>
      </p:pic>
      <p:sp>
        <p:nvSpPr>
          <p:cNvPr id="16" name="右矢印 15"/>
          <p:cNvSpPr/>
          <p:nvPr/>
        </p:nvSpPr>
        <p:spPr>
          <a:xfrm>
            <a:off x="3920120"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矢印 20"/>
          <p:cNvSpPr/>
          <p:nvPr/>
        </p:nvSpPr>
        <p:spPr>
          <a:xfrm>
            <a:off x="6312030"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矢印 21"/>
          <p:cNvSpPr/>
          <p:nvPr/>
        </p:nvSpPr>
        <p:spPr>
          <a:xfrm>
            <a:off x="9174305"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9405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7-1.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(1)</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1) Install </a:t>
            </a:r>
            <a:r>
              <a:rPr lang="en-US" altLang="ja-JP" sz="2800" b="1" dirty="0" err="1">
                <a:latin typeface="Meiryo UI" panose="020B0604030504040204" pitchFamily="50" charset="-128"/>
                <a:ea typeface="Meiryo UI" panose="020B0604030504040204" pitchFamily="50" charset="-128"/>
              </a:rPr>
              <a:t>PSQL</a:t>
            </a:r>
            <a:r>
              <a:rPr lang="en-US" altLang="ja-JP" sz="2800" b="1" dirty="0">
                <a:latin typeface="Meiryo UI" panose="020B0604030504040204" pitchFamily="50" charset="-128"/>
                <a:ea typeface="Meiryo UI" panose="020B0604030504040204" pitchFamily="50" charset="-128"/>
              </a:rPr>
              <a:t> (SQL client) on PC</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119171" y="1596001"/>
            <a:ext cx="12072830" cy="2200768"/>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a:t>Please follow the instructions in "[PostgreSQL] Installing only the </a:t>
            </a:r>
            <a:r>
              <a:rPr lang="en-US" altLang="ja-JP" sz="2800" dirty="0" err="1"/>
              <a:t>psql</a:t>
            </a:r>
            <a:r>
              <a:rPr lang="en-US" altLang="ja-JP" sz="2800" dirty="0"/>
              <a:t> command on Windows".</a:t>
            </a:r>
            <a:r>
              <a:rPr lang="en-US" altLang="ja-JP" sz="2800" dirty="0" smtClean="0"/>
              <a:t/>
            </a:r>
            <a:br>
              <a:rPr lang="en-US" altLang="ja-JP" sz="2800" dirty="0" smtClean="0"/>
            </a:br>
            <a:r>
              <a:rPr lang="en-US" altLang="ja-JP" dirty="0" smtClean="0">
                <a:hlinkClick r:id="rId2"/>
              </a:rPr>
              <a:t>https</a:t>
            </a:r>
            <a:r>
              <a:rPr lang="en-US" altLang="ja-JP" dirty="0">
                <a:hlinkClick r:id="rId2"/>
              </a:rPr>
              <a:t>://</a:t>
            </a:r>
            <a:r>
              <a:rPr lang="en-US" altLang="ja-JP" dirty="0" smtClean="0">
                <a:hlinkClick r:id="rId2"/>
              </a:rPr>
              <a:t>go-journey.club/archives/14411</a:t>
            </a:r>
            <a:r>
              <a:rPr lang="en-US" altLang="ja-JP" sz="2800" dirty="0" smtClean="0"/>
              <a:t/>
            </a:r>
            <a:br>
              <a:rPr lang="en-US" altLang="ja-JP" sz="2800" dirty="0" smtClean="0"/>
            </a:br>
            <a:r>
              <a:rPr lang="ja-JP" altLang="en-US" sz="2800" dirty="0" smtClean="0"/>
              <a:t>                                ↓</a:t>
            </a:r>
            <a:r>
              <a:rPr lang="en-US" altLang="ja-JP" sz="2800" dirty="0"/>
              <a:t/>
            </a:r>
            <a:br>
              <a:rPr lang="en-US" altLang="ja-JP" sz="2800" dirty="0"/>
            </a:br>
            <a:r>
              <a:rPr lang="en-US" altLang="ja-JP" dirty="0">
                <a:hlinkClick r:id="rId3"/>
              </a:rPr>
              <a:t>https://wp.kobore.net/</a:t>
            </a:r>
            <a:r>
              <a:rPr lang="ja-JP" altLang="en-US" dirty="0">
                <a:hlinkClick r:id="rId3"/>
              </a:rPr>
              <a:t>江端さんの技術メモ</a:t>
            </a:r>
            <a:r>
              <a:rPr lang="en-US" altLang="ja-JP" dirty="0">
                <a:hlinkClick r:id="rId3"/>
              </a:rPr>
              <a:t>/post-3857</a:t>
            </a:r>
            <a:r>
              <a:rPr lang="en-US" altLang="ja-JP" dirty="0" smtClean="0">
                <a:hlinkClick r:id="rId3"/>
              </a:rPr>
              <a:t>/</a:t>
            </a:r>
            <a:endParaRPr lang="en-US" altLang="ja-JP" dirty="0" smtClean="0"/>
          </a:p>
        </p:txBody>
      </p:sp>
      <p:pic>
        <p:nvPicPr>
          <p:cNvPr id="1026" name="Picture 2" descr="【PostgreSQL】Windows に psql コマンドだけをインストールする手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90" y="4084809"/>
            <a:ext cx="3600500" cy="1867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p.kobore.net/wp-content/uploads/2021/08/img_6125d0210069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740" y="3796769"/>
            <a:ext cx="2128639" cy="2368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p.kobore.net/wp-content/uploads/2021/08/img_6125d043958c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2080" y="3796769"/>
            <a:ext cx="2502225" cy="23686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p.kobore.net/wp-content/uploads/2021/08/img_6125d05be75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4006" y="3777374"/>
            <a:ext cx="2506814" cy="2383138"/>
          </a:xfrm>
          <a:prstGeom prst="rect">
            <a:avLst/>
          </a:prstGeom>
          <a:noFill/>
          <a:extLst>
            <a:ext uri="{909E8E84-426E-40DD-AFC4-6F175D3DCCD1}">
              <a14:hiddenFill xmlns:a14="http://schemas.microsoft.com/office/drawing/2010/main">
                <a:solidFill>
                  <a:srgbClr val="FFFFFF"/>
                </a:solidFill>
              </a14:hiddenFill>
            </a:ext>
          </a:extLst>
        </p:spPr>
      </p:pic>
      <p:sp>
        <p:nvSpPr>
          <p:cNvPr id="16" name="右矢印 15"/>
          <p:cNvSpPr/>
          <p:nvPr/>
        </p:nvSpPr>
        <p:spPr>
          <a:xfrm>
            <a:off x="3920120"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右矢印 20"/>
          <p:cNvSpPr/>
          <p:nvPr/>
        </p:nvSpPr>
        <p:spPr>
          <a:xfrm>
            <a:off x="6312030"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矢印 21"/>
          <p:cNvSpPr/>
          <p:nvPr/>
        </p:nvSpPr>
        <p:spPr>
          <a:xfrm>
            <a:off x="9174305" y="4790110"/>
            <a:ext cx="360050" cy="457286"/>
          </a:xfrm>
          <a:prstGeom prst="right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0982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7-2.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(2)</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a:t>
            </a:r>
            <a:r>
              <a:rPr lang="en-US" altLang="ja-JP" sz="2800" b="1" dirty="0">
                <a:latin typeface="Meiryo UI" panose="020B0604030504040204" pitchFamily="50" charset="-128"/>
                <a:ea typeface="Meiryo UI" panose="020B0604030504040204" pitchFamily="50" charset="-128"/>
              </a:rPr>
              <a:t>2</a:t>
            </a:r>
            <a:r>
              <a:rPr lang="en-US" altLang="ja-JP" sz="2800" b="1" dirty="0" smtClean="0">
                <a:latin typeface="Meiryo UI" panose="020B0604030504040204" pitchFamily="50" charset="-128"/>
                <a:ea typeface="Meiryo UI" panose="020B0604030504040204" pitchFamily="50" charset="-128"/>
              </a:rPr>
              <a:t>) SQL-DB</a:t>
            </a:r>
            <a:r>
              <a:rPr lang="ja-JP" altLang="en-US" sz="2800" b="1" dirty="0" err="1" smtClean="0">
                <a:latin typeface="Meiryo UI" panose="020B0604030504040204" pitchFamily="50" charset="-128"/>
                <a:ea typeface="Meiryo UI" panose="020B0604030504040204" pitchFamily="50" charset="-128"/>
              </a:rPr>
              <a:t>への</a:t>
            </a:r>
            <a:r>
              <a:rPr lang="ja-JP" altLang="en-US" sz="2800" b="1" dirty="0" smtClean="0">
                <a:latin typeface="Meiryo UI" panose="020B0604030504040204" pitchFamily="50" charset="-128"/>
                <a:ea typeface="Meiryo UI" panose="020B0604030504040204" pitchFamily="50" charset="-128"/>
              </a:rPr>
              <a:t>アクセス</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119171" y="1596001"/>
            <a:ext cx="12072830"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“&gt;</a:t>
            </a:r>
            <a:r>
              <a:rPr lang="en-US" altLang="ja-JP" sz="2800" dirty="0" err="1" smtClean="0"/>
              <a:t>psql</a:t>
            </a:r>
            <a:r>
              <a:rPr lang="en-US" altLang="ja-JP" sz="2800" dirty="0" smtClean="0"/>
              <a:t> </a:t>
            </a:r>
            <a:r>
              <a:rPr lang="en-US" altLang="ja-JP" sz="2800" dirty="0"/>
              <a:t>-U </a:t>
            </a:r>
            <a:r>
              <a:rPr lang="en-US" altLang="ja-JP" sz="2800" dirty="0" err="1">
                <a:solidFill>
                  <a:srgbClr val="0000FF"/>
                </a:solidFill>
              </a:rPr>
              <a:t>postgres</a:t>
            </a:r>
            <a:r>
              <a:rPr lang="en-US" altLang="ja-JP" sz="2800" dirty="0"/>
              <a:t> -h </a:t>
            </a:r>
            <a:r>
              <a:rPr lang="en-US" altLang="ja-JP" sz="2800" dirty="0" smtClean="0">
                <a:solidFill>
                  <a:srgbClr val="0000FF"/>
                </a:solidFill>
              </a:rPr>
              <a:t>133.34.90.40</a:t>
            </a:r>
            <a:r>
              <a:rPr lang="en-US" altLang="ja-JP" sz="2800" dirty="0" smtClean="0"/>
              <a:t> </a:t>
            </a:r>
            <a:r>
              <a:rPr lang="en-US" altLang="ja-JP" sz="2800" dirty="0"/>
              <a:t>-p </a:t>
            </a:r>
            <a:r>
              <a:rPr lang="en-US" altLang="ja-JP" sz="2800" dirty="0" smtClean="0">
                <a:solidFill>
                  <a:srgbClr val="0000FF"/>
                </a:solidFill>
              </a:rPr>
              <a:t>15432</a:t>
            </a:r>
            <a:r>
              <a:rPr lang="en-US" altLang="ja-JP" sz="2800" dirty="0" smtClean="0"/>
              <a:t>”</a:t>
            </a:r>
            <a:br>
              <a:rPr lang="en-US" altLang="ja-JP" sz="2800" dirty="0" smtClean="0"/>
            </a:br>
            <a:r>
              <a:rPr lang="ja-JP" altLang="en-US" sz="2800" dirty="0" smtClean="0"/>
              <a:t>    パスワード</a:t>
            </a:r>
            <a:r>
              <a:rPr lang="en-US" altLang="ja-JP" sz="2800" dirty="0" smtClean="0"/>
              <a:t>”</a:t>
            </a:r>
            <a:r>
              <a:rPr lang="en-US" altLang="ja-JP" sz="2800" dirty="0" err="1" smtClean="0">
                <a:solidFill>
                  <a:srgbClr val="0000FF"/>
                </a:solidFill>
              </a:rPr>
              <a:t>4039ynu</a:t>
            </a:r>
            <a:r>
              <a:rPr lang="en-US" altLang="ja-JP" sz="2800" dirty="0" smtClean="0"/>
              <a:t>”</a:t>
            </a:r>
            <a:r>
              <a:rPr lang="ja-JP" altLang="en-US" sz="2800" dirty="0" smtClean="0"/>
              <a:t>でアクセス</a:t>
            </a:r>
            <a:endParaRPr lang="en-US" altLang="ja-JP" dirty="0" smtClean="0"/>
          </a:p>
        </p:txBody>
      </p:sp>
      <p:pic>
        <p:nvPicPr>
          <p:cNvPr id="5" name="図 4"/>
          <p:cNvPicPr>
            <a:picLocks noChangeAspect="1"/>
          </p:cNvPicPr>
          <p:nvPr/>
        </p:nvPicPr>
        <p:blipFill>
          <a:blip r:embed="rId2"/>
          <a:stretch>
            <a:fillRect/>
          </a:stretch>
        </p:blipFill>
        <p:spPr>
          <a:xfrm>
            <a:off x="479220" y="2636890"/>
            <a:ext cx="11196464" cy="2520350"/>
          </a:xfrm>
          <a:prstGeom prst="rect">
            <a:avLst/>
          </a:prstGeom>
        </p:spPr>
      </p:pic>
      <p:cxnSp>
        <p:nvCxnSpPr>
          <p:cNvPr id="7" name="直線コネクタ 6"/>
          <p:cNvCxnSpPr/>
          <p:nvPr/>
        </p:nvCxnSpPr>
        <p:spPr>
          <a:xfrm>
            <a:off x="4727810" y="3645030"/>
            <a:ext cx="158422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44090" y="3645030"/>
            <a:ext cx="700114"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863690" y="3861060"/>
            <a:ext cx="100814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287610" y="3626136"/>
            <a:ext cx="100814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72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7-2.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(2)</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2) Access to SQL-DB</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119171" y="1596001"/>
            <a:ext cx="12072830"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“&gt;</a:t>
            </a:r>
            <a:r>
              <a:rPr lang="en-US" altLang="ja-JP" sz="2800" dirty="0" err="1" smtClean="0"/>
              <a:t>psql</a:t>
            </a:r>
            <a:r>
              <a:rPr lang="en-US" altLang="ja-JP" sz="2800" dirty="0" smtClean="0"/>
              <a:t> </a:t>
            </a:r>
            <a:r>
              <a:rPr lang="en-US" altLang="ja-JP" sz="2800" dirty="0"/>
              <a:t>-U </a:t>
            </a:r>
            <a:r>
              <a:rPr lang="en-US" altLang="ja-JP" sz="2800" dirty="0" err="1">
                <a:solidFill>
                  <a:srgbClr val="0000FF"/>
                </a:solidFill>
              </a:rPr>
              <a:t>postgres</a:t>
            </a:r>
            <a:r>
              <a:rPr lang="en-US" altLang="ja-JP" sz="2800" dirty="0"/>
              <a:t> -h </a:t>
            </a:r>
            <a:r>
              <a:rPr lang="en-US" altLang="ja-JP" sz="2800" dirty="0" smtClean="0">
                <a:solidFill>
                  <a:srgbClr val="0000FF"/>
                </a:solidFill>
              </a:rPr>
              <a:t>133.34.90.40</a:t>
            </a:r>
            <a:r>
              <a:rPr lang="en-US" altLang="ja-JP" sz="2800" dirty="0" smtClean="0"/>
              <a:t> </a:t>
            </a:r>
            <a:r>
              <a:rPr lang="en-US" altLang="ja-JP" sz="2800" dirty="0"/>
              <a:t>-p </a:t>
            </a:r>
            <a:r>
              <a:rPr lang="en-US" altLang="ja-JP" sz="2800" dirty="0" smtClean="0">
                <a:solidFill>
                  <a:srgbClr val="0000FF"/>
                </a:solidFill>
              </a:rPr>
              <a:t>15432</a:t>
            </a:r>
            <a:r>
              <a:rPr lang="en-US" altLang="ja-JP" sz="2800" dirty="0" smtClean="0"/>
              <a:t>”</a:t>
            </a:r>
            <a:br>
              <a:rPr lang="en-US" altLang="ja-JP" sz="2800" dirty="0" smtClean="0"/>
            </a:br>
            <a:r>
              <a:rPr lang="ja-JP" altLang="en-US" sz="2800" dirty="0" smtClean="0"/>
              <a:t>    </a:t>
            </a:r>
            <a:r>
              <a:rPr lang="en-US" altLang="ja-JP" sz="2800" dirty="0"/>
              <a:t>Access with password "</a:t>
            </a:r>
            <a:r>
              <a:rPr lang="en-US" altLang="ja-JP" sz="2800" dirty="0" err="1" smtClean="0">
                <a:solidFill>
                  <a:srgbClr val="0000FF"/>
                </a:solidFill>
              </a:rPr>
              <a:t>4039ynu</a:t>
            </a:r>
            <a:endParaRPr lang="en-US" altLang="ja-JP" dirty="0" smtClean="0">
              <a:solidFill>
                <a:srgbClr val="0000FF"/>
              </a:solidFill>
            </a:endParaRPr>
          </a:p>
        </p:txBody>
      </p:sp>
      <p:pic>
        <p:nvPicPr>
          <p:cNvPr id="5" name="図 4"/>
          <p:cNvPicPr>
            <a:picLocks noChangeAspect="1"/>
          </p:cNvPicPr>
          <p:nvPr/>
        </p:nvPicPr>
        <p:blipFill>
          <a:blip r:embed="rId2"/>
          <a:stretch>
            <a:fillRect/>
          </a:stretch>
        </p:blipFill>
        <p:spPr>
          <a:xfrm>
            <a:off x="479220" y="2636890"/>
            <a:ext cx="11196464" cy="2520350"/>
          </a:xfrm>
          <a:prstGeom prst="rect">
            <a:avLst/>
          </a:prstGeom>
        </p:spPr>
      </p:pic>
      <p:cxnSp>
        <p:nvCxnSpPr>
          <p:cNvPr id="7" name="直線コネクタ 6"/>
          <p:cNvCxnSpPr/>
          <p:nvPr/>
        </p:nvCxnSpPr>
        <p:spPr>
          <a:xfrm>
            <a:off x="4727810" y="3645030"/>
            <a:ext cx="158422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44090" y="3645030"/>
            <a:ext cx="700114"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863690" y="3861060"/>
            <a:ext cx="100814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287610" y="3626136"/>
            <a:ext cx="1008140"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9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7-3.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(3)</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3) DB</a:t>
            </a:r>
            <a:r>
              <a:rPr lang="ja-JP" altLang="en-US" sz="2800" b="1" dirty="0" smtClean="0">
                <a:latin typeface="Meiryo UI" panose="020B0604030504040204" pitchFamily="50" charset="-128"/>
                <a:ea typeface="Meiryo UI" panose="020B0604030504040204" pitchFamily="50" charset="-128"/>
              </a:rPr>
              <a:t>の内容の確認 </a:t>
            </a:r>
            <a:r>
              <a:rPr lang="en-US" altLang="ja-JP" sz="2800" b="1" dirty="0" smtClean="0">
                <a:latin typeface="Meiryo UI" panose="020B0604030504040204" pitchFamily="50" charset="-128"/>
                <a:ea typeface="Meiryo UI" panose="020B0604030504040204" pitchFamily="50" charset="-128"/>
              </a:rPr>
              <a:t>(list)</a:t>
            </a:r>
            <a:r>
              <a:rPr lang="ja-JP" altLang="en-US" sz="2800" b="1" dirty="0" smtClean="0">
                <a:latin typeface="Meiryo UI" panose="020B0604030504040204" pitchFamily="50" charset="-128"/>
                <a:ea typeface="Meiryo UI" panose="020B0604030504040204" pitchFamily="50" charset="-128"/>
              </a:rPr>
              <a:t>と、接続</a:t>
            </a:r>
            <a:r>
              <a:rPr lang="en-US" altLang="ja-JP" sz="2800" b="1" dirty="0" smtClean="0">
                <a:latin typeface="Meiryo UI" panose="020B0604030504040204" pitchFamily="50" charset="-128"/>
                <a:ea typeface="Meiryo UI" panose="020B0604030504040204" pitchFamily="50" charset="-128"/>
              </a:rPr>
              <a:t>(connect)</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297681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a:t>postgres</a:t>
            </a:r>
            <a:r>
              <a:rPr lang="en-US" altLang="ja-JP" sz="2800" u="sng" dirty="0"/>
              <a:t>=# </a:t>
            </a:r>
            <a:r>
              <a:rPr lang="en-US" altLang="ja-JP" sz="2800" u="sng" dirty="0">
                <a:solidFill>
                  <a:srgbClr val="0000FF"/>
                </a:solidFill>
              </a:rPr>
              <a:t>\l</a:t>
            </a:r>
            <a:endParaRPr lang="en-US" altLang="ja-JP" u="sng" dirty="0" smtClean="0">
              <a:solidFill>
                <a:srgbClr val="0000FF"/>
              </a:solidFill>
            </a:endParaRPr>
          </a:p>
        </p:txBody>
      </p:sp>
      <p:pic>
        <p:nvPicPr>
          <p:cNvPr id="2" name="図 1"/>
          <p:cNvPicPr>
            <a:picLocks noChangeAspect="1"/>
          </p:cNvPicPr>
          <p:nvPr/>
        </p:nvPicPr>
        <p:blipFill>
          <a:blip r:embed="rId2"/>
          <a:stretch>
            <a:fillRect/>
          </a:stretch>
        </p:blipFill>
        <p:spPr>
          <a:xfrm>
            <a:off x="265719" y="2348850"/>
            <a:ext cx="11808669" cy="1988028"/>
          </a:xfrm>
          <a:prstGeom prst="rect">
            <a:avLst/>
          </a:prstGeom>
        </p:spPr>
      </p:pic>
      <p:sp>
        <p:nvSpPr>
          <p:cNvPr id="6" name="正方形/長方形 5"/>
          <p:cNvSpPr/>
          <p:nvPr/>
        </p:nvSpPr>
        <p:spPr>
          <a:xfrm>
            <a:off x="319298" y="3730103"/>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4" name="タイトル 1"/>
          <p:cNvSpPr txBox="1">
            <a:spLocks/>
          </p:cNvSpPr>
          <p:nvPr/>
        </p:nvSpPr>
        <p:spPr>
          <a:xfrm>
            <a:off x="119171" y="141272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smtClean="0"/>
              <a:t>DB</a:t>
            </a:r>
            <a:r>
              <a:rPr lang="ja-JP" altLang="en-US" sz="2800" dirty="0" smtClean="0"/>
              <a:t>リストを表示する</a:t>
            </a:r>
            <a:endParaRPr lang="en-US" altLang="ja-JP" dirty="0" smtClean="0">
              <a:solidFill>
                <a:srgbClr val="0000FF"/>
              </a:solidFill>
            </a:endParaRPr>
          </a:p>
        </p:txBody>
      </p:sp>
      <p:pic>
        <p:nvPicPr>
          <p:cNvPr id="8" name="図 7"/>
          <p:cNvPicPr>
            <a:picLocks noChangeAspect="1"/>
          </p:cNvPicPr>
          <p:nvPr/>
        </p:nvPicPr>
        <p:blipFill>
          <a:blip r:embed="rId3"/>
          <a:stretch>
            <a:fillRect/>
          </a:stretch>
        </p:blipFill>
        <p:spPr>
          <a:xfrm>
            <a:off x="265719" y="5517290"/>
            <a:ext cx="11808669" cy="1271034"/>
          </a:xfrm>
          <a:prstGeom prst="rect">
            <a:avLst/>
          </a:prstGeom>
        </p:spPr>
      </p:pic>
      <p:sp>
        <p:nvSpPr>
          <p:cNvPr id="16" name="正方形/長方形 15"/>
          <p:cNvSpPr/>
          <p:nvPr/>
        </p:nvSpPr>
        <p:spPr>
          <a:xfrm>
            <a:off x="1153436" y="2820099"/>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8" name="正方形/長方形 17"/>
          <p:cNvSpPr/>
          <p:nvPr/>
        </p:nvSpPr>
        <p:spPr>
          <a:xfrm>
            <a:off x="1166498" y="5834773"/>
            <a:ext cx="608901" cy="193138"/>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4" name="カギ線コネクタ 23"/>
          <p:cNvCxnSpPr>
            <a:stCxn id="15" idx="3"/>
            <a:endCxn id="16" idx="3"/>
          </p:cNvCxnSpPr>
          <p:nvPr/>
        </p:nvCxnSpPr>
        <p:spPr>
          <a:xfrm flipH="1">
            <a:off x="1585496" y="2071681"/>
            <a:ext cx="1918144" cy="856433"/>
          </a:xfrm>
          <a:prstGeom prst="bentConnector3">
            <a:avLst>
              <a:gd name="adj1" fmla="val -1191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6" idx="3"/>
            <a:endCxn id="18" idx="3"/>
          </p:cNvCxnSpPr>
          <p:nvPr/>
        </p:nvCxnSpPr>
        <p:spPr>
          <a:xfrm>
            <a:off x="751358" y="3838118"/>
            <a:ext cx="1024041" cy="2093224"/>
          </a:xfrm>
          <a:prstGeom prst="bentConnector3">
            <a:avLst>
              <a:gd name="adj1" fmla="val 122323"/>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119171" y="443714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smtClean="0"/>
              <a:t>“</a:t>
            </a:r>
            <a:r>
              <a:rPr lang="en-US" altLang="ja-JP" sz="2800" dirty="0" err="1" smtClean="0">
                <a:solidFill>
                  <a:srgbClr val="0000FF"/>
                </a:solidFill>
              </a:rPr>
              <a:t>s05</a:t>
            </a:r>
            <a:r>
              <a:rPr lang="en-US" altLang="ja-JP" sz="2800" dirty="0" smtClean="0"/>
              <a:t>”</a:t>
            </a:r>
            <a:r>
              <a:rPr lang="ja-JP" altLang="en-US" sz="2800" dirty="0" smtClean="0"/>
              <a:t>と接続</a:t>
            </a:r>
            <a:r>
              <a:rPr lang="en-US" altLang="ja-JP" sz="2800" dirty="0" smtClean="0"/>
              <a:t>(connect)</a:t>
            </a:r>
            <a:r>
              <a:rPr lang="ja-JP" altLang="en-US" sz="2800" dirty="0" smtClean="0"/>
              <a:t>する</a:t>
            </a:r>
            <a:endParaRPr lang="en-US" altLang="ja-JP" dirty="0" smtClean="0">
              <a:solidFill>
                <a:srgbClr val="0000FF"/>
              </a:solidFill>
            </a:endParaRPr>
          </a:p>
        </p:txBody>
      </p:sp>
      <p:sp>
        <p:nvSpPr>
          <p:cNvPr id="13" name="タイトル 1"/>
          <p:cNvSpPr txBox="1">
            <a:spLocks/>
          </p:cNvSpPr>
          <p:nvPr/>
        </p:nvSpPr>
        <p:spPr>
          <a:xfrm>
            <a:off x="551231" y="4934698"/>
            <a:ext cx="396054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a:t>postgres</a:t>
            </a:r>
            <a:r>
              <a:rPr lang="en-US" altLang="ja-JP" sz="2800" u="sng" dirty="0"/>
              <a:t>=# </a:t>
            </a:r>
            <a:r>
              <a:rPr lang="en-US" altLang="ja-JP" sz="2800" u="sng" dirty="0">
                <a:solidFill>
                  <a:srgbClr val="0000FF"/>
                </a:solidFill>
              </a:rPr>
              <a:t>\c </a:t>
            </a:r>
            <a:r>
              <a:rPr lang="en-US" altLang="ja-JP" sz="2800" u="sng" dirty="0" err="1">
                <a:solidFill>
                  <a:srgbClr val="0000FF"/>
                </a:solidFill>
              </a:rPr>
              <a:t>s05</a:t>
            </a:r>
            <a:endParaRPr lang="en-US" altLang="ja-JP" u="sng" dirty="0" smtClean="0">
              <a:solidFill>
                <a:srgbClr val="0000FF"/>
              </a:solidFill>
            </a:endParaRPr>
          </a:p>
        </p:txBody>
      </p:sp>
    </p:spTree>
    <p:extLst>
      <p:ext uri="{BB962C8B-B14F-4D97-AF65-F5344CB8AC3E}">
        <p14:creationId xmlns:p14="http://schemas.microsoft.com/office/powerpoint/2010/main" val="2845061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7-3.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(3)</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3) Confirm DB contents (list) and connect</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297681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a:t>postgres</a:t>
            </a:r>
            <a:r>
              <a:rPr lang="en-US" altLang="ja-JP" sz="2800" u="sng" dirty="0"/>
              <a:t>=# </a:t>
            </a:r>
            <a:r>
              <a:rPr lang="en-US" altLang="ja-JP" sz="2800" u="sng" dirty="0">
                <a:solidFill>
                  <a:srgbClr val="0000FF"/>
                </a:solidFill>
              </a:rPr>
              <a:t>\l</a:t>
            </a:r>
            <a:endParaRPr lang="en-US" altLang="ja-JP" u="sng" dirty="0" smtClean="0">
              <a:solidFill>
                <a:srgbClr val="0000FF"/>
              </a:solidFill>
            </a:endParaRPr>
          </a:p>
        </p:txBody>
      </p:sp>
      <p:pic>
        <p:nvPicPr>
          <p:cNvPr id="2" name="図 1"/>
          <p:cNvPicPr>
            <a:picLocks noChangeAspect="1"/>
          </p:cNvPicPr>
          <p:nvPr/>
        </p:nvPicPr>
        <p:blipFill>
          <a:blip r:embed="rId2"/>
          <a:stretch>
            <a:fillRect/>
          </a:stretch>
        </p:blipFill>
        <p:spPr>
          <a:xfrm>
            <a:off x="265719" y="2348850"/>
            <a:ext cx="11808669" cy="1988028"/>
          </a:xfrm>
          <a:prstGeom prst="rect">
            <a:avLst/>
          </a:prstGeom>
        </p:spPr>
      </p:pic>
      <p:sp>
        <p:nvSpPr>
          <p:cNvPr id="6" name="正方形/長方形 5"/>
          <p:cNvSpPr/>
          <p:nvPr/>
        </p:nvSpPr>
        <p:spPr>
          <a:xfrm>
            <a:off x="319298" y="3730103"/>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4" name="タイトル 1"/>
          <p:cNvSpPr txBox="1">
            <a:spLocks/>
          </p:cNvSpPr>
          <p:nvPr/>
        </p:nvSpPr>
        <p:spPr>
          <a:xfrm>
            <a:off x="119171" y="141272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Display DB list</a:t>
            </a:r>
            <a:endParaRPr lang="en-US" altLang="ja-JP" dirty="0" smtClean="0">
              <a:solidFill>
                <a:srgbClr val="0000FF"/>
              </a:solidFill>
            </a:endParaRPr>
          </a:p>
        </p:txBody>
      </p:sp>
      <p:pic>
        <p:nvPicPr>
          <p:cNvPr id="8" name="図 7"/>
          <p:cNvPicPr>
            <a:picLocks noChangeAspect="1"/>
          </p:cNvPicPr>
          <p:nvPr/>
        </p:nvPicPr>
        <p:blipFill>
          <a:blip r:embed="rId3"/>
          <a:stretch>
            <a:fillRect/>
          </a:stretch>
        </p:blipFill>
        <p:spPr>
          <a:xfrm>
            <a:off x="265719" y="5517290"/>
            <a:ext cx="11808669" cy="1271034"/>
          </a:xfrm>
          <a:prstGeom prst="rect">
            <a:avLst/>
          </a:prstGeom>
        </p:spPr>
      </p:pic>
      <p:sp>
        <p:nvSpPr>
          <p:cNvPr id="16" name="正方形/長方形 15"/>
          <p:cNvSpPr/>
          <p:nvPr/>
        </p:nvSpPr>
        <p:spPr>
          <a:xfrm>
            <a:off x="1153436" y="2820099"/>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8" name="正方形/長方形 17"/>
          <p:cNvSpPr/>
          <p:nvPr/>
        </p:nvSpPr>
        <p:spPr>
          <a:xfrm>
            <a:off x="1166498" y="5834773"/>
            <a:ext cx="608901" cy="193138"/>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4" name="カギ線コネクタ 23"/>
          <p:cNvCxnSpPr>
            <a:stCxn id="15" idx="3"/>
            <a:endCxn id="16" idx="3"/>
          </p:cNvCxnSpPr>
          <p:nvPr/>
        </p:nvCxnSpPr>
        <p:spPr>
          <a:xfrm flipH="1">
            <a:off x="1585496" y="2071681"/>
            <a:ext cx="1918144" cy="856433"/>
          </a:xfrm>
          <a:prstGeom prst="bentConnector3">
            <a:avLst>
              <a:gd name="adj1" fmla="val -1191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6" idx="3"/>
            <a:endCxn id="18" idx="3"/>
          </p:cNvCxnSpPr>
          <p:nvPr/>
        </p:nvCxnSpPr>
        <p:spPr>
          <a:xfrm>
            <a:off x="751358" y="3838118"/>
            <a:ext cx="1024041" cy="2093224"/>
          </a:xfrm>
          <a:prstGeom prst="bentConnector3">
            <a:avLst>
              <a:gd name="adj1" fmla="val 122323"/>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119171" y="443714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Connect with "</a:t>
            </a:r>
            <a:r>
              <a:rPr lang="en-US" altLang="ja-JP" sz="2800" dirty="0" err="1">
                <a:solidFill>
                  <a:srgbClr val="0000FF"/>
                </a:solidFill>
              </a:rPr>
              <a:t>s05</a:t>
            </a:r>
            <a:endParaRPr lang="en-US" altLang="ja-JP" sz="2800" dirty="0">
              <a:solidFill>
                <a:srgbClr val="0000FF"/>
              </a:solidFill>
            </a:endParaRPr>
          </a:p>
          <a:p>
            <a:pPr algn="l"/>
            <a:endParaRPr lang="en-US" altLang="ja-JP" sz="2800" dirty="0"/>
          </a:p>
        </p:txBody>
      </p:sp>
      <p:sp>
        <p:nvSpPr>
          <p:cNvPr id="13" name="タイトル 1"/>
          <p:cNvSpPr txBox="1">
            <a:spLocks/>
          </p:cNvSpPr>
          <p:nvPr/>
        </p:nvSpPr>
        <p:spPr>
          <a:xfrm>
            <a:off x="551231" y="4934698"/>
            <a:ext cx="396054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a:t>postgres</a:t>
            </a:r>
            <a:r>
              <a:rPr lang="en-US" altLang="ja-JP" sz="2800" u="sng" dirty="0"/>
              <a:t>=# </a:t>
            </a:r>
            <a:r>
              <a:rPr lang="en-US" altLang="ja-JP" sz="2800" u="sng" dirty="0">
                <a:solidFill>
                  <a:srgbClr val="0000FF"/>
                </a:solidFill>
              </a:rPr>
              <a:t>\c </a:t>
            </a:r>
            <a:r>
              <a:rPr lang="en-US" altLang="ja-JP" sz="2800" u="sng" dirty="0" err="1">
                <a:solidFill>
                  <a:srgbClr val="0000FF"/>
                </a:solidFill>
              </a:rPr>
              <a:t>s05</a:t>
            </a:r>
            <a:endParaRPr lang="en-US" altLang="ja-JP" u="sng" dirty="0" smtClean="0">
              <a:solidFill>
                <a:srgbClr val="0000FF"/>
              </a:solidFill>
            </a:endParaRPr>
          </a:p>
        </p:txBody>
      </p:sp>
    </p:spTree>
    <p:extLst>
      <p:ext uri="{BB962C8B-B14F-4D97-AF65-F5344CB8AC3E}">
        <p14:creationId xmlns:p14="http://schemas.microsoft.com/office/powerpoint/2010/main" val="4135400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65718" y="2348850"/>
            <a:ext cx="5901389" cy="2458912"/>
          </a:xfrm>
          <a:prstGeom prst="rect">
            <a:avLst/>
          </a:prstGeom>
        </p:spPr>
      </p:pic>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7-4.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(4)</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4) DB</a:t>
            </a:r>
            <a:r>
              <a:rPr lang="ja-JP" altLang="en-US" sz="2800" b="1" dirty="0" smtClean="0">
                <a:latin typeface="Meiryo UI" panose="020B0604030504040204" pitchFamily="50" charset="-128"/>
                <a:ea typeface="Meiryo UI" panose="020B0604030504040204" pitchFamily="50" charset="-128"/>
              </a:rPr>
              <a:t>のテーブルリストの表示</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340887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smtClean="0">
                <a:solidFill>
                  <a:srgbClr val="0000FF"/>
                </a:solidFill>
              </a:rPr>
              <a:t>\</a:t>
            </a:r>
            <a:r>
              <a:rPr lang="en-US" altLang="ja-JP" sz="2800" u="sng" dirty="0" err="1" smtClean="0">
                <a:solidFill>
                  <a:srgbClr val="0000FF"/>
                </a:solidFill>
              </a:rPr>
              <a:t>dt</a:t>
            </a:r>
            <a:endParaRPr lang="en-US" altLang="ja-JP" u="sng" dirty="0" smtClean="0">
              <a:solidFill>
                <a:srgbClr val="0000FF"/>
              </a:solidFill>
            </a:endParaRPr>
          </a:p>
        </p:txBody>
      </p:sp>
      <p:sp>
        <p:nvSpPr>
          <p:cNvPr id="6" name="正方形/長方形 5"/>
          <p:cNvSpPr/>
          <p:nvPr/>
        </p:nvSpPr>
        <p:spPr>
          <a:xfrm>
            <a:off x="725232" y="3182981"/>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4" name="タイトル 1"/>
          <p:cNvSpPr txBox="1">
            <a:spLocks/>
          </p:cNvSpPr>
          <p:nvPr/>
        </p:nvSpPr>
        <p:spPr>
          <a:xfrm>
            <a:off x="119171" y="141272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smtClean="0"/>
              <a:t>DB</a:t>
            </a:r>
            <a:r>
              <a:rPr lang="ja-JP" altLang="en-US" sz="2800" dirty="0" smtClean="0"/>
              <a:t>のテーブルリストの表示</a:t>
            </a:r>
            <a:endParaRPr lang="en-US" altLang="ja-JP" dirty="0" smtClean="0">
              <a:solidFill>
                <a:srgbClr val="0000FF"/>
              </a:solidFill>
            </a:endParaRPr>
          </a:p>
        </p:txBody>
      </p:sp>
      <p:sp>
        <p:nvSpPr>
          <p:cNvPr id="18" name="正方形/長方形 17"/>
          <p:cNvSpPr/>
          <p:nvPr/>
        </p:nvSpPr>
        <p:spPr>
          <a:xfrm>
            <a:off x="1055300" y="3856240"/>
            <a:ext cx="1368190" cy="652909"/>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4" name="カギ線コネクタ 23"/>
          <p:cNvCxnSpPr>
            <a:stCxn id="15" idx="3"/>
            <a:endCxn id="6" idx="3"/>
          </p:cNvCxnSpPr>
          <p:nvPr/>
        </p:nvCxnSpPr>
        <p:spPr>
          <a:xfrm flipH="1">
            <a:off x="1157292" y="2071681"/>
            <a:ext cx="2778408" cy="1219315"/>
          </a:xfrm>
          <a:prstGeom prst="bentConnector3">
            <a:avLst>
              <a:gd name="adj1" fmla="val -822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179561" y="2646719"/>
            <a:ext cx="608901"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1" name="正方形/長方形 10"/>
          <p:cNvSpPr/>
          <p:nvPr/>
        </p:nvSpPr>
        <p:spPr>
          <a:xfrm>
            <a:off x="6393939" y="1554939"/>
            <a:ext cx="5328740" cy="646331"/>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https://nlftp.mlit.go.jp/ksj/gml/datalist/KsjTmplt-S05-a-v2_2.html</a:t>
            </a:r>
          </a:p>
        </p:txBody>
      </p:sp>
      <p:pic>
        <p:nvPicPr>
          <p:cNvPr id="20" name="図 19"/>
          <p:cNvPicPr>
            <a:picLocks noChangeAspect="1"/>
          </p:cNvPicPr>
          <p:nvPr/>
        </p:nvPicPr>
        <p:blipFill>
          <a:blip r:embed="rId3"/>
          <a:stretch>
            <a:fillRect/>
          </a:stretch>
        </p:blipFill>
        <p:spPr>
          <a:xfrm>
            <a:off x="6384040" y="2349193"/>
            <a:ext cx="5263112" cy="2808047"/>
          </a:xfrm>
          <a:prstGeom prst="rect">
            <a:avLst/>
          </a:prstGeom>
        </p:spPr>
      </p:pic>
      <p:sp>
        <p:nvSpPr>
          <p:cNvPr id="23" name="正方形/長方形 22"/>
          <p:cNvSpPr/>
          <p:nvPr/>
        </p:nvSpPr>
        <p:spPr>
          <a:xfrm>
            <a:off x="10560620" y="3375158"/>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26" name="正方形/長方形 25"/>
          <p:cNvSpPr/>
          <p:nvPr/>
        </p:nvSpPr>
        <p:spPr>
          <a:xfrm>
            <a:off x="10560620" y="4445091"/>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27" name="正方形/長方形 26"/>
          <p:cNvSpPr/>
          <p:nvPr/>
        </p:nvSpPr>
        <p:spPr>
          <a:xfrm>
            <a:off x="10560620" y="4799922"/>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2" name="直線矢印コネクタ 21"/>
          <p:cNvCxnSpPr/>
          <p:nvPr/>
        </p:nvCxnSpPr>
        <p:spPr>
          <a:xfrm flipV="1">
            <a:off x="2351480" y="3501010"/>
            <a:ext cx="8209140" cy="515547"/>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26" idx="1"/>
          </p:cNvCxnSpPr>
          <p:nvPr/>
        </p:nvCxnSpPr>
        <p:spPr>
          <a:xfrm>
            <a:off x="2351480" y="4176696"/>
            <a:ext cx="8209140" cy="391171"/>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27" idx="1"/>
          </p:cNvCxnSpPr>
          <p:nvPr/>
        </p:nvCxnSpPr>
        <p:spPr>
          <a:xfrm>
            <a:off x="2351480" y="4361604"/>
            <a:ext cx="8209140" cy="561094"/>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6626621" y="3375158"/>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36" name="正方形/長方形 35"/>
          <p:cNvSpPr/>
          <p:nvPr/>
        </p:nvSpPr>
        <p:spPr>
          <a:xfrm>
            <a:off x="6626621" y="4438343"/>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37" name="正方形/長方形 36"/>
          <p:cNvSpPr/>
          <p:nvPr/>
        </p:nvSpPr>
        <p:spPr>
          <a:xfrm>
            <a:off x="6626621" y="4794417"/>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Tree>
    <p:extLst>
      <p:ext uri="{BB962C8B-B14F-4D97-AF65-F5344CB8AC3E}">
        <p14:creationId xmlns:p14="http://schemas.microsoft.com/office/powerpoint/2010/main" val="64981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65718" y="2348850"/>
            <a:ext cx="5901389" cy="2458912"/>
          </a:xfrm>
          <a:prstGeom prst="rect">
            <a:avLst/>
          </a:prstGeom>
        </p:spPr>
      </p:pic>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7-4.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(4)</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4) Display DB table list</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340887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smtClean="0">
                <a:solidFill>
                  <a:srgbClr val="0000FF"/>
                </a:solidFill>
              </a:rPr>
              <a:t>\</a:t>
            </a:r>
            <a:r>
              <a:rPr lang="en-US" altLang="ja-JP" sz="2800" u="sng" dirty="0" err="1" smtClean="0">
                <a:solidFill>
                  <a:srgbClr val="0000FF"/>
                </a:solidFill>
              </a:rPr>
              <a:t>dt</a:t>
            </a:r>
            <a:endParaRPr lang="en-US" altLang="ja-JP" u="sng" dirty="0" smtClean="0">
              <a:solidFill>
                <a:srgbClr val="0000FF"/>
              </a:solidFill>
            </a:endParaRPr>
          </a:p>
        </p:txBody>
      </p:sp>
      <p:sp>
        <p:nvSpPr>
          <p:cNvPr id="6" name="正方形/長方形 5"/>
          <p:cNvSpPr/>
          <p:nvPr/>
        </p:nvSpPr>
        <p:spPr>
          <a:xfrm>
            <a:off x="725232" y="3182981"/>
            <a:ext cx="432060" cy="216030"/>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4" name="タイトル 1"/>
          <p:cNvSpPr txBox="1">
            <a:spLocks/>
          </p:cNvSpPr>
          <p:nvPr/>
        </p:nvSpPr>
        <p:spPr>
          <a:xfrm>
            <a:off x="119171" y="1412720"/>
            <a:ext cx="518471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Display DB table list</a:t>
            </a:r>
            <a:endParaRPr lang="en-US" altLang="ja-JP" dirty="0" smtClean="0">
              <a:solidFill>
                <a:srgbClr val="0000FF"/>
              </a:solidFill>
            </a:endParaRPr>
          </a:p>
        </p:txBody>
      </p:sp>
      <p:sp>
        <p:nvSpPr>
          <p:cNvPr id="18" name="正方形/長方形 17"/>
          <p:cNvSpPr/>
          <p:nvPr/>
        </p:nvSpPr>
        <p:spPr>
          <a:xfrm>
            <a:off x="1055300" y="3856240"/>
            <a:ext cx="1368190" cy="652909"/>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4" name="カギ線コネクタ 23"/>
          <p:cNvCxnSpPr>
            <a:stCxn id="15" idx="3"/>
            <a:endCxn id="6" idx="3"/>
          </p:cNvCxnSpPr>
          <p:nvPr/>
        </p:nvCxnSpPr>
        <p:spPr>
          <a:xfrm flipH="1">
            <a:off x="1157292" y="2071681"/>
            <a:ext cx="2778408" cy="1219315"/>
          </a:xfrm>
          <a:prstGeom prst="bentConnector3">
            <a:avLst>
              <a:gd name="adj1" fmla="val -822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179561" y="2646719"/>
            <a:ext cx="608901"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11" name="正方形/長方形 10"/>
          <p:cNvSpPr/>
          <p:nvPr/>
        </p:nvSpPr>
        <p:spPr>
          <a:xfrm>
            <a:off x="6393939" y="1554939"/>
            <a:ext cx="5328740" cy="646331"/>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https://nlftp.mlit.go.jp/ksj/gml/datalist/KsjTmplt-S05-a-v2_2.html</a:t>
            </a:r>
          </a:p>
        </p:txBody>
      </p:sp>
      <p:pic>
        <p:nvPicPr>
          <p:cNvPr id="20" name="図 19"/>
          <p:cNvPicPr>
            <a:picLocks noChangeAspect="1"/>
          </p:cNvPicPr>
          <p:nvPr/>
        </p:nvPicPr>
        <p:blipFill>
          <a:blip r:embed="rId3"/>
          <a:stretch>
            <a:fillRect/>
          </a:stretch>
        </p:blipFill>
        <p:spPr>
          <a:xfrm>
            <a:off x="6384040" y="2349193"/>
            <a:ext cx="5263112" cy="2808047"/>
          </a:xfrm>
          <a:prstGeom prst="rect">
            <a:avLst/>
          </a:prstGeom>
        </p:spPr>
      </p:pic>
      <p:sp>
        <p:nvSpPr>
          <p:cNvPr id="23" name="正方形/長方形 22"/>
          <p:cNvSpPr/>
          <p:nvPr/>
        </p:nvSpPr>
        <p:spPr>
          <a:xfrm>
            <a:off x="10560620" y="3375158"/>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26" name="正方形/長方形 25"/>
          <p:cNvSpPr/>
          <p:nvPr/>
        </p:nvSpPr>
        <p:spPr>
          <a:xfrm>
            <a:off x="10560620" y="4445091"/>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27" name="正方形/長方形 26"/>
          <p:cNvSpPr/>
          <p:nvPr/>
        </p:nvSpPr>
        <p:spPr>
          <a:xfrm>
            <a:off x="10560620" y="4799922"/>
            <a:ext cx="1086532"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2" name="直線矢印コネクタ 21"/>
          <p:cNvCxnSpPr/>
          <p:nvPr/>
        </p:nvCxnSpPr>
        <p:spPr>
          <a:xfrm flipV="1">
            <a:off x="2351480" y="3501010"/>
            <a:ext cx="8209140" cy="515547"/>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26" idx="1"/>
          </p:cNvCxnSpPr>
          <p:nvPr/>
        </p:nvCxnSpPr>
        <p:spPr>
          <a:xfrm>
            <a:off x="2351480" y="4176696"/>
            <a:ext cx="8209140" cy="391171"/>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27" idx="1"/>
          </p:cNvCxnSpPr>
          <p:nvPr/>
        </p:nvCxnSpPr>
        <p:spPr>
          <a:xfrm>
            <a:off x="2351480" y="4361604"/>
            <a:ext cx="8209140" cy="561094"/>
          </a:xfrm>
          <a:prstGeom prst="straightConnector1">
            <a:avLst/>
          </a:prstGeom>
          <a:ln w="635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6626621" y="3375158"/>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36" name="正方形/長方形 35"/>
          <p:cNvSpPr/>
          <p:nvPr/>
        </p:nvSpPr>
        <p:spPr>
          <a:xfrm>
            <a:off x="6626621" y="4438343"/>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
        <p:nvSpPr>
          <p:cNvPr id="37" name="正方形/長方形 36"/>
          <p:cNvSpPr/>
          <p:nvPr/>
        </p:nvSpPr>
        <p:spPr>
          <a:xfrm>
            <a:off x="6626621" y="4794417"/>
            <a:ext cx="40550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spTree>
    <p:extLst>
      <p:ext uri="{BB962C8B-B14F-4D97-AF65-F5344CB8AC3E}">
        <p14:creationId xmlns:p14="http://schemas.microsoft.com/office/powerpoint/2010/main" val="2696575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9171" y="2420860"/>
            <a:ext cx="6120849" cy="2415217"/>
          </a:xfrm>
          <a:prstGeom prst="rect">
            <a:avLst/>
          </a:prstGeom>
        </p:spPr>
      </p:pic>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7-5.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(5)</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5) </a:t>
            </a:r>
            <a:r>
              <a:rPr lang="ja-JP" altLang="en-US" sz="2800" b="1" dirty="0" smtClean="0">
                <a:latin typeface="Meiryo UI" panose="020B0604030504040204" pitchFamily="50" charset="-128"/>
                <a:ea typeface="Meiryo UI" panose="020B0604030504040204" pitchFamily="50" charset="-128"/>
              </a:rPr>
              <a:t>テーブルのスキーマー</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定義</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の確認</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549716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smtClean="0">
                <a:solidFill>
                  <a:srgbClr val="0000FF"/>
                </a:solidFill>
              </a:rPr>
              <a:t>\d</a:t>
            </a:r>
            <a:r>
              <a:rPr lang="ja-JP" altLang="en-US" sz="2800" u="sng" dirty="0" smtClean="0">
                <a:solidFill>
                  <a:srgbClr val="0000FF"/>
                </a:solidFill>
              </a:rPr>
              <a:t> </a:t>
            </a:r>
            <a:r>
              <a:rPr lang="en-US" altLang="ja-JP" sz="2800" u="sng" dirty="0" err="1" smtClean="0">
                <a:solidFill>
                  <a:srgbClr val="0000FF"/>
                </a:solidFill>
              </a:rPr>
              <a:t>a_10_syuto_gml</a:t>
            </a:r>
            <a:endParaRPr lang="en-US" altLang="ja-JP" u="sng" dirty="0" smtClean="0">
              <a:solidFill>
                <a:srgbClr val="0000FF"/>
              </a:solidFill>
            </a:endParaRPr>
          </a:p>
        </p:txBody>
      </p:sp>
      <p:sp>
        <p:nvSpPr>
          <p:cNvPr id="14" name="タイトル 1"/>
          <p:cNvSpPr txBox="1">
            <a:spLocks/>
          </p:cNvSpPr>
          <p:nvPr/>
        </p:nvSpPr>
        <p:spPr>
          <a:xfrm>
            <a:off x="119171" y="1412720"/>
            <a:ext cx="669692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err="1" smtClean="0"/>
              <a:t>a_10_syuto_gml</a:t>
            </a:r>
            <a:r>
              <a:rPr lang="ja-JP" altLang="en-US" sz="2800" dirty="0" smtClean="0"/>
              <a:t>の</a:t>
            </a:r>
            <a:r>
              <a:rPr lang="ja-JP" altLang="en-US" sz="2800" dirty="0"/>
              <a:t>スキーマー</a:t>
            </a:r>
            <a:r>
              <a:rPr lang="ja-JP" altLang="en-US" sz="2800" dirty="0" smtClean="0"/>
              <a:t>の表示</a:t>
            </a:r>
            <a:endParaRPr lang="en-US" altLang="ja-JP" dirty="0" smtClean="0">
              <a:solidFill>
                <a:srgbClr val="0000FF"/>
              </a:solidFill>
            </a:endParaRPr>
          </a:p>
        </p:txBody>
      </p:sp>
      <p:sp>
        <p:nvSpPr>
          <p:cNvPr id="19" name="正方形/長方形 18"/>
          <p:cNvSpPr/>
          <p:nvPr/>
        </p:nvSpPr>
        <p:spPr>
          <a:xfrm>
            <a:off x="119171" y="2578993"/>
            <a:ext cx="129617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1" name="カギ線コネクタ 20"/>
          <p:cNvCxnSpPr>
            <a:stCxn id="15" idx="3"/>
            <a:endCxn id="19" idx="3"/>
          </p:cNvCxnSpPr>
          <p:nvPr/>
        </p:nvCxnSpPr>
        <p:spPr>
          <a:xfrm flipH="1">
            <a:off x="1415350" y="2071681"/>
            <a:ext cx="4608640" cy="630088"/>
          </a:xfrm>
          <a:prstGeom prst="bentConnector3">
            <a:avLst>
              <a:gd name="adj1" fmla="val -4960"/>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s://nlftp.mlit.go.jp/ksj/gml/datalist/img/S05-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766" y="1681129"/>
            <a:ext cx="4557714" cy="509481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046655" y="1451685"/>
            <a:ext cx="5055936"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https://nlftp.mlit.go.jp/ksj/gml/datalist/img/S05-a-1.png</a:t>
            </a:r>
          </a:p>
        </p:txBody>
      </p:sp>
      <p:cxnSp>
        <p:nvCxnSpPr>
          <p:cNvPr id="25" name="直線矢印コネクタ 24"/>
          <p:cNvCxnSpPr/>
          <p:nvPr/>
        </p:nvCxnSpPr>
        <p:spPr>
          <a:xfrm>
            <a:off x="407210" y="3119467"/>
            <a:ext cx="7201000" cy="10387"/>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695250" y="3516204"/>
            <a:ext cx="6840950" cy="84971"/>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1919420" y="4131384"/>
            <a:ext cx="5616780" cy="210078"/>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6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902811" cy="523220"/>
          </a:xfrm>
        </p:spPr>
        <p:txBody>
          <a:bodyPr/>
          <a:lstStyle/>
          <a:p>
            <a:pPr algn="l"/>
            <a:r>
              <a:rPr lang="ja-JP" altLang="en-US" sz="2800" b="1" dirty="0">
                <a:latin typeface="Meiryo UI" pitchFamily="50" charset="-128"/>
                <a:ea typeface="Meiryo UI" pitchFamily="50" charset="-128"/>
              </a:rPr>
              <a:t>目次</a:t>
            </a:r>
          </a:p>
        </p:txBody>
      </p:sp>
      <p:sp>
        <p:nvSpPr>
          <p:cNvPr id="24" name="タイトル 1"/>
          <p:cNvSpPr txBox="1">
            <a:spLocks/>
          </p:cNvSpPr>
          <p:nvPr/>
        </p:nvSpPr>
        <p:spPr>
          <a:xfrm>
            <a:off x="432060" y="908650"/>
            <a:ext cx="11136700" cy="52322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lnSpc>
                <a:spcPct val="150000"/>
              </a:lnSpc>
              <a:buAutoNum type="arabicPeriod"/>
            </a:pP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 </a:t>
            </a:r>
            <a:r>
              <a:rPr lang="en-US" altLang="ja-JP" sz="2800" dirty="0">
                <a:cs typeface="メイリオ" panose="020B0604030504040204" pitchFamily="50" charset="-128"/>
              </a:rPr>
              <a:t>SQL-DB</a:t>
            </a:r>
            <a:r>
              <a:rPr lang="ja-JP" altLang="en-US" sz="2800" dirty="0">
                <a:cs typeface="メイリオ" panose="020B0604030504040204" pitchFamily="50" charset="-128"/>
              </a:rPr>
              <a:t>サーバ作成の</a:t>
            </a:r>
            <a:r>
              <a:rPr lang="ja-JP" altLang="en-US" sz="2800" dirty="0" smtClean="0">
                <a:cs typeface="メイリオ" panose="020B0604030504040204" pitchFamily="50" charset="-128"/>
              </a:rPr>
              <a:t>背景</a:t>
            </a:r>
            <a:endParaRPr lang="en-US" altLang="ja-JP" sz="2800" dirty="0" smtClean="0">
              <a:cs typeface="メイリオ" panose="020B0604030504040204" pitchFamily="50" charset="-128"/>
            </a:endParaRPr>
          </a:p>
          <a:p>
            <a:pPr marL="514350" indent="-514350" algn="l">
              <a:lnSpc>
                <a:spcPct val="150000"/>
              </a:lnSpc>
              <a:buAutoNum type="arabicPeriod"/>
            </a:pPr>
            <a:r>
              <a:rPr lang="en-US" altLang="ja-JP" sz="2800" dirty="0">
                <a:cs typeface="メイリオ" panose="020B0604030504040204" pitchFamily="50" charset="-128"/>
              </a:rPr>
              <a:t>SQL</a:t>
            </a:r>
            <a:r>
              <a:rPr lang="ja-JP" altLang="en-US" sz="2800" dirty="0">
                <a:cs typeface="メイリオ" panose="020B0604030504040204" pitchFamily="50" charset="-128"/>
              </a:rPr>
              <a:t>とは何か</a:t>
            </a:r>
            <a:r>
              <a:rPr lang="ja-JP" altLang="en-US" sz="2800" dirty="0" smtClean="0">
                <a:cs typeface="メイリオ" panose="020B0604030504040204" pitchFamily="50" charset="-128"/>
              </a:rPr>
              <a:t>？</a:t>
            </a:r>
            <a:endParaRPr lang="en-US" altLang="ja-JP" sz="2800" dirty="0" smtClean="0">
              <a:cs typeface="メイリオ" panose="020B0604030504040204" pitchFamily="50" charset="-128"/>
            </a:endParaRPr>
          </a:p>
          <a:p>
            <a:pPr marL="514350" indent="-514350" algn="l">
              <a:lnSpc>
                <a:spcPct val="150000"/>
              </a:lnSpc>
              <a:buAutoNum type="arabicPeriod"/>
            </a:pPr>
            <a:r>
              <a:rPr lang="en-US" altLang="ja-JP" sz="2800" dirty="0" err="1">
                <a:cs typeface="メイリオ" panose="020B0604030504040204" pitchFamily="50" charset="-128"/>
              </a:rPr>
              <a:t>TUEL</a:t>
            </a:r>
            <a:r>
              <a:rPr lang="en-US" altLang="ja-JP" sz="2800" dirty="0">
                <a:cs typeface="メイリオ" panose="020B0604030504040204" pitchFamily="50" charset="-128"/>
              </a:rPr>
              <a:t> SQL-DB</a:t>
            </a:r>
            <a:r>
              <a:rPr lang="ja-JP" altLang="en-US" sz="2800" dirty="0">
                <a:cs typeface="メイリオ" panose="020B0604030504040204" pitchFamily="50" charset="-128"/>
              </a:rPr>
              <a:t>サーバの</a:t>
            </a:r>
            <a:r>
              <a:rPr lang="ja-JP" altLang="en-US" sz="2800" dirty="0" smtClean="0">
                <a:cs typeface="メイリオ" panose="020B0604030504040204" pitchFamily="50" charset="-128"/>
              </a:rPr>
              <a:t>特徴</a:t>
            </a:r>
            <a:endParaRPr lang="en-US" altLang="ja-JP" sz="2800" dirty="0" smtClean="0">
              <a:cs typeface="メイリオ" panose="020B0604030504040204" pitchFamily="50" charset="-128"/>
            </a:endParaRPr>
          </a:p>
          <a:p>
            <a:pPr marL="514350" indent="-514350" algn="l">
              <a:lnSpc>
                <a:spcPct val="150000"/>
              </a:lnSpc>
              <a:buAutoNum type="arabicPeriod"/>
            </a:pPr>
            <a:r>
              <a:rPr lang="ja-JP" altLang="en-US" sz="2800" dirty="0">
                <a:cs typeface="メイリオ" panose="020B0604030504040204" pitchFamily="50" charset="-128"/>
              </a:rPr>
              <a:t>本資料の</a:t>
            </a:r>
            <a:r>
              <a:rPr lang="ja-JP" altLang="en-US" sz="2800" dirty="0" smtClean="0">
                <a:cs typeface="メイリオ" panose="020B0604030504040204" pitchFamily="50" charset="-128"/>
              </a:rPr>
              <a:t>目的</a:t>
            </a:r>
            <a:endParaRPr lang="en-US" altLang="ja-JP" sz="2800" dirty="0" smtClean="0">
              <a:cs typeface="メイリオ" panose="020B0604030504040204" pitchFamily="50" charset="-128"/>
            </a:endParaRPr>
          </a:p>
          <a:p>
            <a:pPr marL="514350" indent="-514350" algn="l">
              <a:lnSpc>
                <a:spcPct val="150000"/>
              </a:lnSpc>
              <a:buAutoNum type="arabicPeriod"/>
            </a:pPr>
            <a:r>
              <a:rPr lang="ja-JP" altLang="en-US" sz="2800" dirty="0" smtClean="0">
                <a:cs typeface="メイリオ" panose="020B0604030504040204" pitchFamily="50" charset="-128"/>
              </a:rPr>
              <a:t>注意事項</a:t>
            </a:r>
            <a:endParaRPr lang="en-US" altLang="ja-JP" sz="2800" dirty="0" smtClean="0">
              <a:cs typeface="メイリオ" panose="020B0604030504040204" pitchFamily="50" charset="-128"/>
            </a:endParaRPr>
          </a:p>
          <a:p>
            <a:pPr marL="514350" indent="-514350" algn="l">
              <a:lnSpc>
                <a:spcPct val="150000"/>
              </a:lnSpc>
              <a:buAutoNum type="arabicPeriod"/>
            </a:pP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 </a:t>
            </a:r>
            <a:r>
              <a:rPr lang="en-US" altLang="ja-JP" sz="2800" dirty="0">
                <a:cs typeface="メイリオ" panose="020B0604030504040204" pitchFamily="50" charset="-128"/>
              </a:rPr>
              <a:t>SQL-DB</a:t>
            </a:r>
            <a:r>
              <a:rPr lang="ja-JP" altLang="en-US" sz="2800" dirty="0">
                <a:cs typeface="メイリオ" panose="020B0604030504040204" pitchFamily="50" charset="-128"/>
              </a:rPr>
              <a:t>サーバのデータの</a:t>
            </a:r>
            <a:r>
              <a:rPr lang="ja-JP" altLang="en-US" sz="2800" dirty="0" smtClean="0">
                <a:cs typeface="メイリオ" panose="020B0604030504040204" pitchFamily="50" charset="-128"/>
              </a:rPr>
              <a:t>中身</a:t>
            </a:r>
            <a:endParaRPr lang="en-US" altLang="ja-JP" sz="2800" dirty="0" smtClean="0">
              <a:cs typeface="メイリオ" panose="020B0604030504040204" pitchFamily="50" charset="-128"/>
            </a:endParaRPr>
          </a:p>
          <a:p>
            <a:pPr marL="514350" indent="-514350" algn="l">
              <a:lnSpc>
                <a:spcPct val="150000"/>
              </a:lnSpc>
              <a:buAutoNum type="arabicPeriod"/>
            </a:pP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 </a:t>
            </a:r>
            <a:r>
              <a:rPr lang="en-US" altLang="ja-JP" sz="2800" dirty="0">
                <a:cs typeface="メイリオ" panose="020B0604030504040204" pitchFamily="50" charset="-128"/>
              </a:rPr>
              <a:t>SQL-DB</a:t>
            </a:r>
            <a:r>
              <a:rPr lang="ja-JP" altLang="en-US" sz="2800" dirty="0">
                <a:cs typeface="メイリオ" panose="020B0604030504040204" pitchFamily="50" charset="-128"/>
              </a:rPr>
              <a:t>サーバの</a:t>
            </a:r>
            <a:r>
              <a:rPr lang="ja-JP" altLang="en-US" sz="2800" dirty="0" smtClean="0">
                <a:cs typeface="メイリオ" panose="020B0604030504040204" pitchFamily="50" charset="-128"/>
              </a:rPr>
              <a:t>使い方</a:t>
            </a:r>
            <a:endParaRPr lang="en-US" altLang="ja-JP" sz="2800" dirty="0" smtClean="0">
              <a:cs typeface="メイリオ" panose="020B0604030504040204" pitchFamily="50" charset="-128"/>
            </a:endParaRPr>
          </a:p>
          <a:p>
            <a:pPr marL="514350" indent="-514350" algn="l">
              <a:lnSpc>
                <a:spcPct val="150000"/>
              </a:lnSpc>
              <a:buAutoNum type="arabicPeriod"/>
            </a:pPr>
            <a:r>
              <a:rPr lang="en-US" altLang="ja-JP" sz="2800" dirty="0" err="1" smtClean="0">
                <a:cs typeface="メイリオ" panose="020B0604030504040204" pitchFamily="50" charset="-128"/>
              </a:rPr>
              <a:t>TUEL</a:t>
            </a:r>
            <a:r>
              <a:rPr lang="en-US" altLang="ja-JP" sz="2800" dirty="0" smtClean="0">
                <a:cs typeface="メイリオ" panose="020B0604030504040204" pitchFamily="50" charset="-128"/>
              </a:rPr>
              <a:t> </a:t>
            </a:r>
            <a:r>
              <a:rPr lang="en-US" altLang="ja-JP" sz="2800" dirty="0">
                <a:cs typeface="メイリオ" panose="020B0604030504040204" pitchFamily="50" charset="-128"/>
              </a:rPr>
              <a:t>SQL-DB</a:t>
            </a:r>
            <a:r>
              <a:rPr lang="ja-JP" altLang="en-US" sz="2800" dirty="0">
                <a:cs typeface="メイリオ" panose="020B0604030504040204" pitchFamily="50" charset="-128"/>
              </a:rPr>
              <a:t>サーバの</a:t>
            </a:r>
            <a:r>
              <a:rPr lang="ja-JP" altLang="en-US" sz="2800" dirty="0" smtClean="0">
                <a:cs typeface="メイリオ" panose="020B0604030504040204" pitchFamily="50" charset="-128"/>
              </a:rPr>
              <a:t>作り方</a:t>
            </a:r>
            <a:endParaRPr lang="en-US" altLang="ja-JP" sz="2800" dirty="0" smtClean="0">
              <a:cs typeface="メイリオ" panose="020B0604030504040204" pitchFamily="50" charset="-128"/>
            </a:endParaRPr>
          </a:p>
          <a:p>
            <a:pPr algn="l">
              <a:lnSpc>
                <a:spcPct val="150000"/>
              </a:lnSpc>
            </a:pPr>
            <a:r>
              <a:rPr lang="ja-JP" altLang="en-US" sz="2800" dirty="0">
                <a:cs typeface="メイリオ" panose="020B0604030504040204" pitchFamily="50" charset="-128"/>
              </a:rPr>
              <a:t>付録</a:t>
            </a:r>
          </a:p>
          <a:p>
            <a:pPr marL="514350" indent="-514350" algn="l">
              <a:lnSpc>
                <a:spcPct val="150000"/>
              </a:lnSpc>
              <a:buAutoNum type="arabicPeriod"/>
            </a:pPr>
            <a:endParaRPr lang="en-US" altLang="ja-JP" sz="2800" dirty="0" smtClean="0">
              <a:cs typeface="メイリオ" panose="020B0604030504040204" pitchFamily="50" charset="-128"/>
            </a:endParaRPr>
          </a:p>
          <a:p>
            <a:pPr marL="514350" indent="-514350" algn="l">
              <a:lnSpc>
                <a:spcPct val="150000"/>
              </a:lnSpc>
              <a:buAutoNum type="arabicPeriod"/>
            </a:pPr>
            <a:endParaRPr lang="ja-JP" altLang="en-US" sz="2800" dirty="0">
              <a:cs typeface="メイリオ" panose="020B0604030504040204" pitchFamily="50" charset="-128"/>
            </a:endParaRPr>
          </a:p>
          <a:p>
            <a:pPr marL="514350" indent="-514350" algn="l">
              <a:lnSpc>
                <a:spcPct val="150000"/>
              </a:lnSpc>
              <a:buAutoNum type="arabicPeriod"/>
            </a:pPr>
            <a:endParaRPr lang="en-US" altLang="ja-JP" sz="2800" dirty="0" smtClean="0">
              <a:cs typeface="メイリオ" panose="020B0604030504040204" pitchFamily="50" charset="-128"/>
            </a:endParaRPr>
          </a:p>
          <a:p>
            <a:pPr marL="514350" indent="-514350" algn="l">
              <a:lnSpc>
                <a:spcPct val="150000"/>
              </a:lnSpc>
              <a:buAutoNum type="arabicPeriod"/>
            </a:pPr>
            <a:endParaRPr lang="en-US" altLang="ja-JP" sz="2800" dirty="0">
              <a:cs typeface="メイリオ" panose="020B0604030504040204" pitchFamily="50" charset="-128"/>
            </a:endParaRPr>
          </a:p>
          <a:p>
            <a:pPr algn="l">
              <a:lnSpc>
                <a:spcPct val="150000"/>
              </a:lnSpc>
            </a:pPr>
            <a:endParaRPr lang="ja-JP" altLang="ja-JP" sz="2800" dirty="0">
              <a:cs typeface="メイリオ" panose="020B0604030504040204" pitchFamily="50" charset="-128"/>
            </a:endParaRPr>
          </a:p>
        </p:txBody>
      </p:sp>
    </p:spTree>
    <p:extLst>
      <p:ext uri="{BB962C8B-B14F-4D97-AF65-F5344CB8AC3E}">
        <p14:creationId xmlns:p14="http://schemas.microsoft.com/office/powerpoint/2010/main" val="59069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lftp.mlit.go.jp/ksj/gml/datalist/img/S05-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766" y="1681129"/>
            <a:ext cx="4557714" cy="5094818"/>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3"/>
          <a:stretch>
            <a:fillRect/>
          </a:stretch>
        </p:blipFill>
        <p:spPr>
          <a:xfrm>
            <a:off x="119171" y="2420860"/>
            <a:ext cx="6120849" cy="2415217"/>
          </a:xfrm>
          <a:prstGeom prst="rect">
            <a:avLst/>
          </a:prstGeom>
        </p:spPr>
      </p:pic>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7-5.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(5)</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5) Check the table's schema (definition)</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549716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smtClean="0">
                <a:solidFill>
                  <a:srgbClr val="0000FF"/>
                </a:solidFill>
              </a:rPr>
              <a:t>\d</a:t>
            </a:r>
            <a:r>
              <a:rPr lang="ja-JP" altLang="en-US" sz="2800" u="sng" dirty="0" smtClean="0">
                <a:solidFill>
                  <a:srgbClr val="0000FF"/>
                </a:solidFill>
              </a:rPr>
              <a:t> </a:t>
            </a:r>
            <a:r>
              <a:rPr lang="en-US" altLang="ja-JP" sz="2800" u="sng" dirty="0" err="1" smtClean="0">
                <a:solidFill>
                  <a:srgbClr val="0000FF"/>
                </a:solidFill>
              </a:rPr>
              <a:t>a_10_syuto_gml</a:t>
            </a:r>
            <a:endParaRPr lang="en-US" altLang="ja-JP" u="sng" dirty="0" smtClean="0">
              <a:solidFill>
                <a:srgbClr val="0000FF"/>
              </a:solidFill>
            </a:endParaRPr>
          </a:p>
        </p:txBody>
      </p:sp>
      <p:sp>
        <p:nvSpPr>
          <p:cNvPr id="14" name="タイトル 1"/>
          <p:cNvSpPr txBox="1">
            <a:spLocks/>
          </p:cNvSpPr>
          <p:nvPr/>
        </p:nvSpPr>
        <p:spPr>
          <a:xfrm>
            <a:off x="119171" y="1412720"/>
            <a:ext cx="856918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Showing the schema of </a:t>
            </a:r>
            <a:r>
              <a:rPr lang="en-US" altLang="ja-JP" sz="2800" dirty="0" err="1"/>
              <a:t>a_10_syuto_gml</a:t>
            </a:r>
            <a:endParaRPr lang="en-US" altLang="ja-JP" dirty="0" smtClean="0">
              <a:solidFill>
                <a:srgbClr val="0000FF"/>
              </a:solidFill>
            </a:endParaRPr>
          </a:p>
        </p:txBody>
      </p:sp>
      <p:sp>
        <p:nvSpPr>
          <p:cNvPr id="19" name="正方形/長方形 18"/>
          <p:cNvSpPr/>
          <p:nvPr/>
        </p:nvSpPr>
        <p:spPr>
          <a:xfrm>
            <a:off x="119171" y="2578993"/>
            <a:ext cx="1296179" cy="245552"/>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1" name="カギ線コネクタ 20"/>
          <p:cNvCxnSpPr>
            <a:stCxn id="15" idx="3"/>
            <a:endCxn id="19" idx="3"/>
          </p:cNvCxnSpPr>
          <p:nvPr/>
        </p:nvCxnSpPr>
        <p:spPr>
          <a:xfrm flipH="1">
            <a:off x="1415350" y="2071681"/>
            <a:ext cx="4608640" cy="630088"/>
          </a:xfrm>
          <a:prstGeom prst="bentConnector3">
            <a:avLst>
              <a:gd name="adj1" fmla="val -4960"/>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136064" y="6581001"/>
            <a:ext cx="5055936"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https://nlftp.mlit.go.jp/ksj/gml/datalist/img/S05-a-1.png</a:t>
            </a:r>
          </a:p>
        </p:txBody>
      </p:sp>
      <p:cxnSp>
        <p:nvCxnSpPr>
          <p:cNvPr id="25" name="直線矢印コネクタ 24"/>
          <p:cNvCxnSpPr/>
          <p:nvPr/>
        </p:nvCxnSpPr>
        <p:spPr>
          <a:xfrm>
            <a:off x="407210" y="3119467"/>
            <a:ext cx="7201000" cy="10387"/>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695250" y="3516204"/>
            <a:ext cx="6840950" cy="84971"/>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1919420" y="4131384"/>
            <a:ext cx="5616780" cy="210078"/>
          </a:xfrm>
          <a:prstGeom prst="straightConnector1">
            <a:avLst/>
          </a:prstGeom>
          <a:ln w="25400">
            <a:solidFill>
              <a:schemeClr val="bg1">
                <a:lumMod val="75000"/>
              </a:schemeClr>
            </a:solidFill>
            <a:headEnd type="triangl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3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431012" y="2299142"/>
            <a:ext cx="11643375" cy="1519269"/>
          </a:xfrm>
          <a:prstGeom prst="rect">
            <a:avLst/>
          </a:prstGeom>
        </p:spPr>
      </p:pic>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7-6.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(6)</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6) </a:t>
            </a:r>
            <a:r>
              <a:rPr lang="ja-JP" altLang="en-US" sz="2800" b="1" dirty="0" smtClean="0">
                <a:latin typeface="Meiryo UI" panose="020B0604030504040204" pitchFamily="50" charset="-128"/>
                <a:ea typeface="Meiryo UI" panose="020B0604030504040204" pitchFamily="50" charset="-128"/>
              </a:rPr>
              <a:t>表示方法</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751344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 from </a:t>
            </a:r>
            <a:r>
              <a:rPr lang="en-US" altLang="ja-JP" sz="2800" u="sng" dirty="0" err="1">
                <a:solidFill>
                  <a:srgbClr val="0000FF"/>
                </a:solidFill>
              </a:rPr>
              <a:t>a_10_syuto_gml</a:t>
            </a:r>
            <a:r>
              <a:rPr lang="en-US" altLang="ja-JP" sz="2800" u="sng" dirty="0">
                <a:solidFill>
                  <a:srgbClr val="0000FF"/>
                </a:solidFill>
              </a:rPr>
              <a:t>;</a:t>
            </a:r>
            <a:endParaRPr lang="en-US" altLang="ja-JP" u="sng" dirty="0" smtClean="0">
              <a:solidFill>
                <a:srgbClr val="0000FF"/>
              </a:solidFill>
            </a:endParaRPr>
          </a:p>
        </p:txBody>
      </p:sp>
      <p:sp>
        <p:nvSpPr>
          <p:cNvPr id="14" name="タイトル 1"/>
          <p:cNvSpPr txBox="1">
            <a:spLocks/>
          </p:cNvSpPr>
          <p:nvPr/>
        </p:nvSpPr>
        <p:spPr>
          <a:xfrm>
            <a:off x="119171" y="1412720"/>
            <a:ext cx="669692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err="1" smtClean="0"/>
              <a:t>a_10_syuto_gml</a:t>
            </a:r>
            <a:r>
              <a:rPr lang="ja-JP" altLang="en-US" sz="2800" dirty="0" smtClean="0"/>
              <a:t>を何もかも表示する</a:t>
            </a:r>
            <a:endParaRPr lang="en-US" altLang="ja-JP" dirty="0" smtClean="0">
              <a:solidFill>
                <a:srgbClr val="0000FF"/>
              </a:solidFill>
            </a:endParaRPr>
          </a:p>
        </p:txBody>
      </p:sp>
      <p:sp>
        <p:nvSpPr>
          <p:cNvPr id="19" name="正方形/長方形 18"/>
          <p:cNvSpPr/>
          <p:nvPr/>
        </p:nvSpPr>
        <p:spPr>
          <a:xfrm>
            <a:off x="407210" y="2507015"/>
            <a:ext cx="2539484" cy="223626"/>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1" name="カギ線コネクタ 20"/>
          <p:cNvCxnSpPr>
            <a:stCxn id="15" idx="3"/>
            <a:endCxn id="19" idx="3"/>
          </p:cNvCxnSpPr>
          <p:nvPr/>
        </p:nvCxnSpPr>
        <p:spPr>
          <a:xfrm flipH="1">
            <a:off x="2946694" y="2071681"/>
            <a:ext cx="5093576" cy="547147"/>
          </a:xfrm>
          <a:prstGeom prst="bentConnector3">
            <a:avLst>
              <a:gd name="adj1" fmla="val -448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431013" y="4217697"/>
            <a:ext cx="9697547"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a:t>
            </a:r>
            <a:r>
              <a:rPr lang="en-US" altLang="ja-JP" sz="2800" u="sng" dirty="0" smtClean="0">
                <a:solidFill>
                  <a:srgbClr val="0000FF"/>
                </a:solidFill>
              </a:rPr>
              <a:t>id, </a:t>
            </a:r>
            <a:r>
              <a:rPr lang="en-US" altLang="ja-JP" sz="2800" u="sng" dirty="0" err="1" smtClean="0">
                <a:solidFill>
                  <a:srgbClr val="0000FF"/>
                </a:solidFill>
              </a:rPr>
              <a:t>zonecode</a:t>
            </a:r>
            <a:r>
              <a:rPr lang="en-US" altLang="ja-JP" sz="2800" u="sng" dirty="0" smtClean="0">
                <a:solidFill>
                  <a:srgbClr val="0000FF"/>
                </a:solidFill>
              </a:rPr>
              <a:t> </a:t>
            </a:r>
            <a:r>
              <a:rPr lang="en-US" altLang="ja-JP" sz="2800" u="sng" dirty="0">
                <a:solidFill>
                  <a:srgbClr val="0000FF"/>
                </a:solidFill>
              </a:rPr>
              <a:t>from </a:t>
            </a:r>
            <a:r>
              <a:rPr lang="en-US" altLang="ja-JP" sz="2800" u="sng" dirty="0" err="1">
                <a:solidFill>
                  <a:srgbClr val="0000FF"/>
                </a:solidFill>
              </a:rPr>
              <a:t>a_10_syuto_gml</a:t>
            </a:r>
            <a:r>
              <a:rPr lang="en-US" altLang="ja-JP" sz="2800" u="sng" dirty="0">
                <a:solidFill>
                  <a:srgbClr val="0000FF"/>
                </a:solidFill>
              </a:rPr>
              <a:t>;</a:t>
            </a:r>
            <a:endParaRPr lang="en-US" altLang="ja-JP" u="sng" dirty="0" smtClean="0">
              <a:solidFill>
                <a:srgbClr val="0000FF"/>
              </a:solidFill>
            </a:endParaRPr>
          </a:p>
        </p:txBody>
      </p:sp>
      <p:sp>
        <p:nvSpPr>
          <p:cNvPr id="22" name="タイトル 1"/>
          <p:cNvSpPr txBox="1">
            <a:spLocks/>
          </p:cNvSpPr>
          <p:nvPr/>
        </p:nvSpPr>
        <p:spPr>
          <a:xfrm>
            <a:off x="109760" y="3801485"/>
            <a:ext cx="10306840"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err="1" smtClean="0"/>
              <a:t>a_10_syuto_gml</a:t>
            </a:r>
            <a:r>
              <a:rPr lang="ja-JP" altLang="en-US" sz="2800" dirty="0" smtClean="0"/>
              <a:t>の </a:t>
            </a:r>
            <a:r>
              <a:rPr lang="en-US" altLang="ja-JP" sz="2800" dirty="0" smtClean="0"/>
              <a:t>“id” </a:t>
            </a:r>
            <a:r>
              <a:rPr lang="ja-JP" altLang="en-US" sz="2800" dirty="0" smtClean="0"/>
              <a:t>と </a:t>
            </a:r>
            <a:r>
              <a:rPr lang="en-US" altLang="ja-JP" sz="2800" dirty="0" smtClean="0"/>
              <a:t>“</a:t>
            </a:r>
            <a:r>
              <a:rPr lang="en-US" altLang="ja-JP" sz="2800" dirty="0" err="1" smtClean="0"/>
              <a:t>zonecode</a:t>
            </a:r>
            <a:r>
              <a:rPr lang="en-US" altLang="ja-JP" sz="2800" dirty="0" smtClean="0"/>
              <a:t>”</a:t>
            </a:r>
            <a:r>
              <a:rPr lang="ja-JP" altLang="en-US" sz="2800" dirty="0" smtClean="0"/>
              <a:t> だけを表示する</a:t>
            </a:r>
            <a:endParaRPr lang="en-US" altLang="ja-JP" dirty="0" smtClean="0">
              <a:solidFill>
                <a:srgbClr val="0000FF"/>
              </a:solidFill>
            </a:endParaRPr>
          </a:p>
        </p:txBody>
      </p:sp>
      <p:pic>
        <p:nvPicPr>
          <p:cNvPr id="34" name="図 33"/>
          <p:cNvPicPr>
            <a:picLocks noChangeAspect="1"/>
          </p:cNvPicPr>
          <p:nvPr/>
        </p:nvPicPr>
        <p:blipFill>
          <a:blip r:embed="rId3"/>
          <a:stretch>
            <a:fillRect/>
          </a:stretch>
        </p:blipFill>
        <p:spPr>
          <a:xfrm>
            <a:off x="407210" y="4772216"/>
            <a:ext cx="9401175" cy="1924050"/>
          </a:xfrm>
          <a:prstGeom prst="rect">
            <a:avLst/>
          </a:prstGeom>
        </p:spPr>
      </p:pic>
      <p:sp>
        <p:nvSpPr>
          <p:cNvPr id="39" name="正方形/長方形 38"/>
          <p:cNvSpPr/>
          <p:nvPr/>
        </p:nvSpPr>
        <p:spPr>
          <a:xfrm>
            <a:off x="335200" y="5013220"/>
            <a:ext cx="3672510" cy="266586"/>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42" name="カギ線コネクタ 41"/>
          <p:cNvCxnSpPr>
            <a:stCxn id="20" idx="3"/>
          </p:cNvCxnSpPr>
          <p:nvPr/>
        </p:nvCxnSpPr>
        <p:spPr>
          <a:xfrm flipH="1">
            <a:off x="4007710" y="4486107"/>
            <a:ext cx="6120850" cy="671133"/>
          </a:xfrm>
          <a:prstGeom prst="bentConnector3">
            <a:avLst>
              <a:gd name="adj1" fmla="val -3735"/>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31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431012" y="2299142"/>
            <a:ext cx="11643375" cy="1519269"/>
          </a:xfrm>
          <a:prstGeom prst="rect">
            <a:avLst/>
          </a:prstGeom>
        </p:spPr>
      </p:pic>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7-6.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(6)</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6) </a:t>
            </a:r>
            <a:r>
              <a:rPr lang="ja-JP" altLang="en-US" sz="2800" b="1" dirty="0">
                <a:latin typeface="Meiryo UI" panose="020B0604030504040204" pitchFamily="50" charset="-128"/>
                <a:ea typeface="Meiryo UI" panose="020B0604030504040204" pitchFamily="50" charset="-128"/>
              </a:rPr>
              <a:t>表示方法</a:t>
            </a:r>
          </a:p>
        </p:txBody>
      </p:sp>
      <p:sp>
        <p:nvSpPr>
          <p:cNvPr id="15" name="タイトル 1"/>
          <p:cNvSpPr txBox="1">
            <a:spLocks/>
          </p:cNvSpPr>
          <p:nvPr/>
        </p:nvSpPr>
        <p:spPr>
          <a:xfrm>
            <a:off x="526827" y="1803271"/>
            <a:ext cx="751344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 from </a:t>
            </a:r>
            <a:r>
              <a:rPr lang="en-US" altLang="ja-JP" sz="2800" u="sng" dirty="0" err="1">
                <a:solidFill>
                  <a:srgbClr val="0000FF"/>
                </a:solidFill>
              </a:rPr>
              <a:t>a_10_syuto_gml</a:t>
            </a:r>
            <a:r>
              <a:rPr lang="en-US" altLang="ja-JP" sz="2800" u="sng" dirty="0">
                <a:solidFill>
                  <a:srgbClr val="0000FF"/>
                </a:solidFill>
              </a:rPr>
              <a:t>;</a:t>
            </a:r>
            <a:endParaRPr lang="en-US" altLang="ja-JP" u="sng" dirty="0" smtClean="0">
              <a:solidFill>
                <a:srgbClr val="0000FF"/>
              </a:solidFill>
            </a:endParaRPr>
          </a:p>
        </p:txBody>
      </p:sp>
      <p:sp>
        <p:nvSpPr>
          <p:cNvPr id="14" name="タイトル 1"/>
          <p:cNvSpPr txBox="1">
            <a:spLocks/>
          </p:cNvSpPr>
          <p:nvPr/>
        </p:nvSpPr>
        <p:spPr>
          <a:xfrm>
            <a:off x="119171" y="1412720"/>
            <a:ext cx="777707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Show </a:t>
            </a:r>
            <a:r>
              <a:rPr lang="en-US" altLang="ja-JP" sz="2800" dirty="0" err="1"/>
              <a:t>a_10_syuto_gml</a:t>
            </a:r>
            <a:r>
              <a:rPr lang="en-US" altLang="ja-JP" sz="2800" dirty="0"/>
              <a:t> for everything</a:t>
            </a:r>
            <a:endParaRPr lang="en-US" altLang="ja-JP" dirty="0" smtClean="0">
              <a:solidFill>
                <a:srgbClr val="0000FF"/>
              </a:solidFill>
            </a:endParaRPr>
          </a:p>
        </p:txBody>
      </p:sp>
      <p:sp>
        <p:nvSpPr>
          <p:cNvPr id="19" name="正方形/長方形 18"/>
          <p:cNvSpPr/>
          <p:nvPr/>
        </p:nvSpPr>
        <p:spPr>
          <a:xfrm>
            <a:off x="407210" y="2507015"/>
            <a:ext cx="2539484" cy="223626"/>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21" name="カギ線コネクタ 20"/>
          <p:cNvCxnSpPr>
            <a:stCxn id="15" idx="3"/>
            <a:endCxn id="19" idx="3"/>
          </p:cNvCxnSpPr>
          <p:nvPr/>
        </p:nvCxnSpPr>
        <p:spPr>
          <a:xfrm flipH="1">
            <a:off x="2946694" y="2071681"/>
            <a:ext cx="5093576" cy="547147"/>
          </a:xfrm>
          <a:prstGeom prst="bentConnector3">
            <a:avLst>
              <a:gd name="adj1" fmla="val -448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431013" y="4217697"/>
            <a:ext cx="9697547"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a:t>
            </a:r>
            <a:r>
              <a:rPr lang="en-US" altLang="ja-JP" sz="2800" u="sng" dirty="0" smtClean="0">
                <a:solidFill>
                  <a:srgbClr val="0000FF"/>
                </a:solidFill>
              </a:rPr>
              <a:t>id, </a:t>
            </a:r>
            <a:r>
              <a:rPr lang="en-US" altLang="ja-JP" sz="2800" u="sng" dirty="0" err="1" smtClean="0">
                <a:solidFill>
                  <a:srgbClr val="0000FF"/>
                </a:solidFill>
              </a:rPr>
              <a:t>zonecode</a:t>
            </a:r>
            <a:r>
              <a:rPr lang="en-US" altLang="ja-JP" sz="2800" u="sng" dirty="0" smtClean="0">
                <a:solidFill>
                  <a:srgbClr val="0000FF"/>
                </a:solidFill>
              </a:rPr>
              <a:t> </a:t>
            </a:r>
            <a:r>
              <a:rPr lang="en-US" altLang="ja-JP" sz="2800" u="sng" dirty="0">
                <a:solidFill>
                  <a:srgbClr val="0000FF"/>
                </a:solidFill>
              </a:rPr>
              <a:t>from </a:t>
            </a:r>
            <a:r>
              <a:rPr lang="en-US" altLang="ja-JP" sz="2800" u="sng" dirty="0" err="1">
                <a:solidFill>
                  <a:srgbClr val="0000FF"/>
                </a:solidFill>
              </a:rPr>
              <a:t>a_10_syuto_gml</a:t>
            </a:r>
            <a:r>
              <a:rPr lang="en-US" altLang="ja-JP" sz="2800" u="sng" dirty="0">
                <a:solidFill>
                  <a:srgbClr val="0000FF"/>
                </a:solidFill>
              </a:rPr>
              <a:t>;</a:t>
            </a:r>
            <a:endParaRPr lang="en-US" altLang="ja-JP" u="sng" dirty="0" smtClean="0">
              <a:solidFill>
                <a:srgbClr val="0000FF"/>
              </a:solidFill>
            </a:endParaRPr>
          </a:p>
        </p:txBody>
      </p:sp>
      <p:sp>
        <p:nvSpPr>
          <p:cNvPr id="22" name="タイトル 1"/>
          <p:cNvSpPr txBox="1">
            <a:spLocks/>
          </p:cNvSpPr>
          <p:nvPr/>
        </p:nvSpPr>
        <p:spPr>
          <a:xfrm>
            <a:off x="109760" y="3801485"/>
            <a:ext cx="11459000"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Show only "id" and "</a:t>
            </a:r>
            <a:r>
              <a:rPr lang="en-US" altLang="ja-JP" sz="2800" dirty="0" err="1"/>
              <a:t>zonecode</a:t>
            </a:r>
            <a:r>
              <a:rPr lang="en-US" altLang="ja-JP" sz="2800" dirty="0"/>
              <a:t>" in </a:t>
            </a:r>
            <a:r>
              <a:rPr lang="en-US" altLang="ja-JP" sz="2800" dirty="0" err="1"/>
              <a:t>a_10_syuto_gml</a:t>
            </a:r>
            <a:endParaRPr lang="en-US" altLang="ja-JP" dirty="0" smtClean="0">
              <a:solidFill>
                <a:srgbClr val="0000FF"/>
              </a:solidFill>
            </a:endParaRPr>
          </a:p>
        </p:txBody>
      </p:sp>
      <p:pic>
        <p:nvPicPr>
          <p:cNvPr id="34" name="図 33"/>
          <p:cNvPicPr>
            <a:picLocks noChangeAspect="1"/>
          </p:cNvPicPr>
          <p:nvPr/>
        </p:nvPicPr>
        <p:blipFill>
          <a:blip r:embed="rId3"/>
          <a:stretch>
            <a:fillRect/>
          </a:stretch>
        </p:blipFill>
        <p:spPr>
          <a:xfrm>
            <a:off x="407210" y="4772216"/>
            <a:ext cx="9401175" cy="1924050"/>
          </a:xfrm>
          <a:prstGeom prst="rect">
            <a:avLst/>
          </a:prstGeom>
        </p:spPr>
      </p:pic>
      <p:sp>
        <p:nvSpPr>
          <p:cNvPr id="39" name="正方形/長方形 38"/>
          <p:cNvSpPr/>
          <p:nvPr/>
        </p:nvSpPr>
        <p:spPr>
          <a:xfrm>
            <a:off x="335200" y="5013220"/>
            <a:ext cx="3672510" cy="266586"/>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42" name="カギ線コネクタ 41"/>
          <p:cNvCxnSpPr>
            <a:stCxn id="20" idx="3"/>
          </p:cNvCxnSpPr>
          <p:nvPr/>
        </p:nvCxnSpPr>
        <p:spPr>
          <a:xfrm flipH="1">
            <a:off x="4007710" y="4486107"/>
            <a:ext cx="6120850" cy="671133"/>
          </a:xfrm>
          <a:prstGeom prst="bentConnector3">
            <a:avLst>
              <a:gd name="adj1" fmla="val -3735"/>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7-7.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(7)</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a:t>
            </a:r>
            <a:r>
              <a:rPr lang="en-US" altLang="ja-JP" sz="2800" b="1" dirty="0" smtClean="0">
                <a:latin typeface="Meiryo UI" panose="020B0604030504040204" pitchFamily="50" charset="-128"/>
                <a:ea typeface="Meiryo UI" panose="020B0604030504040204" pitchFamily="50" charset="-128"/>
              </a:rPr>
              <a:t>7) </a:t>
            </a:r>
            <a:r>
              <a:rPr lang="ja-JP" altLang="en-US" sz="2800" b="1" dirty="0" smtClean="0">
                <a:latin typeface="Meiryo UI" panose="020B0604030504040204" pitchFamily="50" charset="-128"/>
                <a:ea typeface="Meiryo UI" panose="020B0604030504040204" pitchFamily="50" charset="-128"/>
              </a:rPr>
              <a:t>条件抽出方法</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1024982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a:t>
            </a:r>
            <a:r>
              <a:rPr lang="en-US" altLang="ja-JP" sz="2800" u="sng" dirty="0" err="1">
                <a:solidFill>
                  <a:srgbClr val="0000FF"/>
                </a:solidFill>
              </a:rPr>
              <a:t>zonecode</a:t>
            </a:r>
            <a:r>
              <a:rPr lang="en-US" altLang="ja-JP" sz="2800" u="sng" dirty="0">
                <a:solidFill>
                  <a:srgbClr val="0000FF"/>
                </a:solidFill>
              </a:rPr>
              <a:t> from </a:t>
            </a:r>
            <a:r>
              <a:rPr lang="en-US" altLang="ja-JP" sz="2800" u="sng" dirty="0" err="1">
                <a:solidFill>
                  <a:srgbClr val="0000FF"/>
                </a:solidFill>
              </a:rPr>
              <a:t>a_10_syuto_gml</a:t>
            </a:r>
            <a:r>
              <a:rPr lang="en-US" altLang="ja-JP" sz="2800" u="sng" dirty="0">
                <a:solidFill>
                  <a:srgbClr val="0000FF"/>
                </a:solidFill>
              </a:rPr>
              <a:t> where </a:t>
            </a:r>
            <a:r>
              <a:rPr lang="en-US" altLang="ja-JP" sz="2800" u="sng" dirty="0" err="1">
                <a:solidFill>
                  <a:srgbClr val="0000FF"/>
                </a:solidFill>
              </a:rPr>
              <a:t>bus_numberoftripsforgoingtowork</a:t>
            </a:r>
            <a:r>
              <a:rPr lang="en-US" altLang="ja-JP" sz="2800" u="sng" dirty="0">
                <a:solidFill>
                  <a:srgbClr val="0000FF"/>
                </a:solidFill>
              </a:rPr>
              <a:t> &gt; 1000</a:t>
            </a:r>
            <a:r>
              <a:rPr lang="en-US" altLang="ja-JP" sz="2800" u="sng" dirty="0" smtClean="0">
                <a:solidFill>
                  <a:srgbClr val="0000FF"/>
                </a:solidFill>
              </a:rPr>
              <a:t>;</a:t>
            </a:r>
            <a:endParaRPr lang="en-US" altLang="ja-JP" u="sng" dirty="0" smtClean="0">
              <a:solidFill>
                <a:srgbClr val="0000FF"/>
              </a:solidFill>
            </a:endParaRPr>
          </a:p>
        </p:txBody>
      </p:sp>
      <p:sp>
        <p:nvSpPr>
          <p:cNvPr id="14" name="タイトル 1"/>
          <p:cNvSpPr txBox="1">
            <a:spLocks/>
          </p:cNvSpPr>
          <p:nvPr/>
        </p:nvSpPr>
        <p:spPr>
          <a:xfrm>
            <a:off x="119171" y="1412720"/>
            <a:ext cx="1015340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■バス出発トリップ数が</a:t>
            </a:r>
            <a:r>
              <a:rPr lang="en-US" altLang="ja-JP" sz="2800" dirty="0" smtClean="0"/>
              <a:t>1000</a:t>
            </a:r>
            <a:r>
              <a:rPr lang="ja-JP" altLang="en-US" sz="2800" dirty="0" smtClean="0"/>
              <a:t>以上のゾーンコードを出す抽出する</a:t>
            </a:r>
            <a:endParaRPr lang="en-US" altLang="ja-JP" dirty="0" smtClean="0">
              <a:solidFill>
                <a:srgbClr val="0000FF"/>
              </a:solidFill>
            </a:endParaRPr>
          </a:p>
        </p:txBody>
      </p:sp>
      <p:pic>
        <p:nvPicPr>
          <p:cNvPr id="2" name="図 1"/>
          <p:cNvPicPr>
            <a:picLocks noChangeAspect="1"/>
          </p:cNvPicPr>
          <p:nvPr/>
        </p:nvPicPr>
        <p:blipFill>
          <a:blip r:embed="rId2"/>
          <a:stretch>
            <a:fillRect/>
          </a:stretch>
        </p:blipFill>
        <p:spPr>
          <a:xfrm>
            <a:off x="495287" y="2756302"/>
            <a:ext cx="11731316" cy="2400938"/>
          </a:xfrm>
          <a:prstGeom prst="rect">
            <a:avLst/>
          </a:prstGeom>
        </p:spPr>
      </p:pic>
      <p:sp>
        <p:nvSpPr>
          <p:cNvPr id="16" name="正方形/長方形 15"/>
          <p:cNvSpPr/>
          <p:nvPr/>
        </p:nvSpPr>
        <p:spPr>
          <a:xfrm>
            <a:off x="511837" y="3420436"/>
            <a:ext cx="8468707" cy="323644"/>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17" name="カギ線コネクタ 16"/>
          <p:cNvCxnSpPr>
            <a:stCxn id="15" idx="3"/>
            <a:endCxn id="16" idx="3"/>
          </p:cNvCxnSpPr>
          <p:nvPr/>
        </p:nvCxnSpPr>
        <p:spPr>
          <a:xfrm flipH="1">
            <a:off x="8980544" y="2071681"/>
            <a:ext cx="1796106" cy="1510577"/>
          </a:xfrm>
          <a:prstGeom prst="bentConnector3">
            <a:avLst>
              <a:gd name="adj1" fmla="val -1272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a:xfrm>
            <a:off x="119171" y="5252859"/>
            <a:ext cx="410456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■ゾーン数を数える</a:t>
            </a:r>
            <a:r>
              <a:rPr lang="en-US" altLang="ja-JP" sz="2800" dirty="0" smtClean="0"/>
              <a:t>”</a:t>
            </a:r>
            <a:r>
              <a:rPr lang="ja-JP" altLang="en-US" sz="2800" dirty="0" smtClean="0"/>
              <a:t>だけ</a:t>
            </a:r>
            <a:r>
              <a:rPr lang="en-US" altLang="ja-JP" sz="2800" dirty="0" smtClean="0"/>
              <a:t>”</a:t>
            </a:r>
            <a:endParaRPr lang="en-US" altLang="ja-JP" dirty="0" smtClean="0">
              <a:solidFill>
                <a:srgbClr val="0000FF"/>
              </a:solidFill>
            </a:endParaRPr>
          </a:p>
        </p:txBody>
      </p:sp>
      <p:pic>
        <p:nvPicPr>
          <p:cNvPr id="9" name="図 8"/>
          <p:cNvPicPr>
            <a:picLocks noChangeAspect="1"/>
          </p:cNvPicPr>
          <p:nvPr/>
        </p:nvPicPr>
        <p:blipFill>
          <a:blip r:embed="rId3"/>
          <a:stretch>
            <a:fillRect/>
          </a:stretch>
        </p:blipFill>
        <p:spPr>
          <a:xfrm>
            <a:off x="623240" y="5705029"/>
            <a:ext cx="7467600" cy="1108001"/>
          </a:xfrm>
          <a:prstGeom prst="rect">
            <a:avLst/>
          </a:prstGeom>
        </p:spPr>
      </p:pic>
      <p:sp>
        <p:nvSpPr>
          <p:cNvPr id="25" name="タイトル 1"/>
          <p:cNvSpPr txBox="1">
            <a:spLocks/>
          </p:cNvSpPr>
          <p:nvPr/>
        </p:nvSpPr>
        <p:spPr>
          <a:xfrm>
            <a:off x="4295750" y="5237908"/>
            <a:ext cx="6408890"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a:t>
            </a:r>
            <a:r>
              <a:rPr lang="en-US" altLang="ja-JP" sz="2800" u="sng" dirty="0" smtClean="0">
                <a:solidFill>
                  <a:srgbClr val="FF0000"/>
                </a:solidFill>
              </a:rPr>
              <a:t>count(</a:t>
            </a:r>
            <a:r>
              <a:rPr lang="en-US" altLang="ja-JP" sz="2800" u="sng" dirty="0" err="1" smtClean="0">
                <a:solidFill>
                  <a:srgbClr val="0000FF"/>
                </a:solidFill>
              </a:rPr>
              <a:t>zonecode</a:t>
            </a:r>
            <a:r>
              <a:rPr lang="en-US" altLang="ja-JP" sz="2800" u="sng" dirty="0" smtClean="0">
                <a:solidFill>
                  <a:srgbClr val="FF0000"/>
                </a:solidFill>
              </a:rPr>
              <a:t>)</a:t>
            </a:r>
            <a:r>
              <a:rPr lang="en-US" altLang="ja-JP" sz="2800" u="sng" dirty="0" smtClean="0">
                <a:solidFill>
                  <a:srgbClr val="0000FF"/>
                </a:solidFill>
              </a:rPr>
              <a:t>…</a:t>
            </a:r>
            <a:endParaRPr lang="en-US" altLang="ja-JP" u="sng" dirty="0" smtClean="0">
              <a:solidFill>
                <a:srgbClr val="0000FF"/>
              </a:solidFill>
            </a:endParaRPr>
          </a:p>
        </p:txBody>
      </p:sp>
    </p:spTree>
    <p:extLst>
      <p:ext uri="{BB962C8B-B14F-4D97-AF65-F5344CB8AC3E}">
        <p14:creationId xmlns:p14="http://schemas.microsoft.com/office/powerpoint/2010/main" val="135792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7-7.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(7)</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7) Conditional Extraction Method</a:t>
            </a:r>
            <a:endParaRPr lang="ja-JP" altLang="en-US" sz="2800" b="1"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526827" y="1803271"/>
            <a:ext cx="10249823"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u="sng" dirty="0" err="1" smtClean="0"/>
              <a:t>s05</a:t>
            </a:r>
            <a:r>
              <a:rPr lang="en-US" altLang="ja-JP" sz="2800" u="sng" dirty="0" smtClean="0"/>
              <a:t>=# </a:t>
            </a:r>
            <a:r>
              <a:rPr lang="en-US" altLang="ja-JP" sz="2800" u="sng" dirty="0">
                <a:solidFill>
                  <a:srgbClr val="0000FF"/>
                </a:solidFill>
              </a:rPr>
              <a:t>select </a:t>
            </a:r>
            <a:r>
              <a:rPr lang="en-US" altLang="ja-JP" sz="2800" u="sng" dirty="0" err="1">
                <a:solidFill>
                  <a:srgbClr val="0000FF"/>
                </a:solidFill>
              </a:rPr>
              <a:t>zonecode</a:t>
            </a:r>
            <a:r>
              <a:rPr lang="en-US" altLang="ja-JP" sz="2800" u="sng" dirty="0">
                <a:solidFill>
                  <a:srgbClr val="0000FF"/>
                </a:solidFill>
              </a:rPr>
              <a:t> from </a:t>
            </a:r>
            <a:r>
              <a:rPr lang="en-US" altLang="ja-JP" sz="2800" u="sng" dirty="0" err="1">
                <a:solidFill>
                  <a:srgbClr val="0000FF"/>
                </a:solidFill>
              </a:rPr>
              <a:t>a_10_syuto_gml</a:t>
            </a:r>
            <a:r>
              <a:rPr lang="en-US" altLang="ja-JP" sz="2800" u="sng" dirty="0">
                <a:solidFill>
                  <a:srgbClr val="0000FF"/>
                </a:solidFill>
              </a:rPr>
              <a:t> where </a:t>
            </a:r>
            <a:r>
              <a:rPr lang="en-US" altLang="ja-JP" sz="2800" u="sng" dirty="0" err="1">
                <a:solidFill>
                  <a:srgbClr val="0000FF"/>
                </a:solidFill>
              </a:rPr>
              <a:t>bus_numberoftripsforgoingtowork</a:t>
            </a:r>
            <a:r>
              <a:rPr lang="en-US" altLang="ja-JP" sz="2800" u="sng" dirty="0">
                <a:solidFill>
                  <a:srgbClr val="0000FF"/>
                </a:solidFill>
              </a:rPr>
              <a:t> &gt; 1000</a:t>
            </a:r>
            <a:r>
              <a:rPr lang="en-US" altLang="ja-JP" sz="2800" u="sng" dirty="0" smtClean="0">
                <a:solidFill>
                  <a:srgbClr val="0000FF"/>
                </a:solidFill>
              </a:rPr>
              <a:t>;</a:t>
            </a:r>
            <a:endParaRPr lang="en-US" altLang="ja-JP" u="sng" dirty="0" smtClean="0">
              <a:solidFill>
                <a:srgbClr val="0000FF"/>
              </a:solidFill>
            </a:endParaRPr>
          </a:p>
        </p:txBody>
      </p:sp>
      <p:sp>
        <p:nvSpPr>
          <p:cNvPr id="14" name="タイトル 1"/>
          <p:cNvSpPr txBox="1">
            <a:spLocks/>
          </p:cNvSpPr>
          <p:nvPr/>
        </p:nvSpPr>
        <p:spPr>
          <a:xfrm>
            <a:off x="119171" y="1412720"/>
            <a:ext cx="11955217"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dirty="0"/>
              <a:t>Extract zone codes </a:t>
            </a:r>
            <a:r>
              <a:rPr lang="en-US" altLang="ja-JP" dirty="0" smtClean="0"/>
              <a:t>with a </a:t>
            </a:r>
            <a:r>
              <a:rPr lang="en-US" altLang="ja-JP" dirty="0"/>
              <a:t>bus departure trip count of 1000 or more.</a:t>
            </a:r>
            <a:endParaRPr lang="en-US" altLang="ja-JP" sz="2000" dirty="0" smtClean="0">
              <a:solidFill>
                <a:srgbClr val="0000FF"/>
              </a:solidFill>
            </a:endParaRPr>
          </a:p>
        </p:txBody>
      </p:sp>
      <p:pic>
        <p:nvPicPr>
          <p:cNvPr id="2" name="図 1"/>
          <p:cNvPicPr>
            <a:picLocks noChangeAspect="1"/>
          </p:cNvPicPr>
          <p:nvPr/>
        </p:nvPicPr>
        <p:blipFill>
          <a:blip r:embed="rId2"/>
          <a:stretch>
            <a:fillRect/>
          </a:stretch>
        </p:blipFill>
        <p:spPr>
          <a:xfrm>
            <a:off x="495287" y="2756302"/>
            <a:ext cx="11731316" cy="2400938"/>
          </a:xfrm>
          <a:prstGeom prst="rect">
            <a:avLst/>
          </a:prstGeom>
        </p:spPr>
      </p:pic>
      <p:sp>
        <p:nvSpPr>
          <p:cNvPr id="16" name="正方形/長方形 15"/>
          <p:cNvSpPr/>
          <p:nvPr/>
        </p:nvSpPr>
        <p:spPr>
          <a:xfrm>
            <a:off x="511837" y="3420436"/>
            <a:ext cx="8468707" cy="323644"/>
          </a:xfrm>
          <a:prstGeom prst="rect">
            <a:avLst/>
          </a:prstGeom>
          <a:ln w="38100">
            <a:solidFill>
              <a:srgbClr val="FF010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101"/>
              </a:solidFill>
            </a:endParaRPr>
          </a:p>
        </p:txBody>
      </p:sp>
      <p:cxnSp>
        <p:nvCxnSpPr>
          <p:cNvPr id="17" name="カギ線コネクタ 16"/>
          <p:cNvCxnSpPr>
            <a:stCxn id="15" idx="3"/>
            <a:endCxn id="16" idx="3"/>
          </p:cNvCxnSpPr>
          <p:nvPr/>
        </p:nvCxnSpPr>
        <p:spPr>
          <a:xfrm flipH="1">
            <a:off x="8980544" y="2071681"/>
            <a:ext cx="1796106" cy="1510577"/>
          </a:xfrm>
          <a:prstGeom prst="bentConnector3">
            <a:avLst>
              <a:gd name="adj1" fmla="val -12728"/>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a:xfrm>
            <a:off x="119171" y="5252859"/>
            <a:ext cx="756104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a:t>■</a:t>
            </a:r>
            <a:r>
              <a:rPr lang="en-US" altLang="ja-JP" sz="2800" dirty="0" smtClean="0"/>
              <a:t>Just </a:t>
            </a:r>
            <a:r>
              <a:rPr lang="en-US" altLang="ja-JP" sz="2800" dirty="0"/>
              <a:t>"count" the number of zones.</a:t>
            </a:r>
            <a:endParaRPr lang="en-US" altLang="ja-JP" dirty="0" smtClean="0">
              <a:solidFill>
                <a:srgbClr val="0000FF"/>
              </a:solidFill>
            </a:endParaRPr>
          </a:p>
        </p:txBody>
      </p:sp>
      <p:pic>
        <p:nvPicPr>
          <p:cNvPr id="9" name="図 8"/>
          <p:cNvPicPr>
            <a:picLocks noChangeAspect="1"/>
          </p:cNvPicPr>
          <p:nvPr/>
        </p:nvPicPr>
        <p:blipFill>
          <a:blip r:embed="rId3"/>
          <a:stretch>
            <a:fillRect/>
          </a:stretch>
        </p:blipFill>
        <p:spPr>
          <a:xfrm>
            <a:off x="4556753" y="5757257"/>
            <a:ext cx="7467600" cy="1108001"/>
          </a:xfrm>
          <a:prstGeom prst="rect">
            <a:avLst/>
          </a:prstGeom>
        </p:spPr>
      </p:pic>
      <p:sp>
        <p:nvSpPr>
          <p:cNvPr id="25" name="タイトル 1"/>
          <p:cNvSpPr txBox="1">
            <a:spLocks/>
          </p:cNvSpPr>
          <p:nvPr/>
        </p:nvSpPr>
        <p:spPr>
          <a:xfrm>
            <a:off x="495287" y="5885297"/>
            <a:ext cx="4042314"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u="sng" dirty="0" err="1" smtClean="0"/>
              <a:t>s05</a:t>
            </a:r>
            <a:r>
              <a:rPr lang="en-US" altLang="ja-JP" u="sng" dirty="0" smtClean="0"/>
              <a:t>=# </a:t>
            </a:r>
            <a:r>
              <a:rPr lang="en-US" altLang="ja-JP" u="sng" dirty="0">
                <a:solidFill>
                  <a:srgbClr val="0000FF"/>
                </a:solidFill>
              </a:rPr>
              <a:t>select </a:t>
            </a:r>
            <a:r>
              <a:rPr lang="en-US" altLang="ja-JP" u="sng" dirty="0" smtClean="0">
                <a:solidFill>
                  <a:srgbClr val="FF0000"/>
                </a:solidFill>
              </a:rPr>
              <a:t>count(</a:t>
            </a:r>
            <a:r>
              <a:rPr lang="en-US" altLang="ja-JP" u="sng" dirty="0" err="1" smtClean="0">
                <a:solidFill>
                  <a:srgbClr val="0000FF"/>
                </a:solidFill>
              </a:rPr>
              <a:t>zonecode</a:t>
            </a:r>
            <a:r>
              <a:rPr lang="en-US" altLang="ja-JP" u="sng" dirty="0" smtClean="0">
                <a:solidFill>
                  <a:srgbClr val="FF0000"/>
                </a:solidFill>
              </a:rPr>
              <a:t>)</a:t>
            </a:r>
            <a:r>
              <a:rPr lang="en-US" altLang="ja-JP" u="sng" dirty="0" smtClean="0">
                <a:solidFill>
                  <a:srgbClr val="0000FF"/>
                </a:solidFill>
              </a:rPr>
              <a:t>…</a:t>
            </a:r>
            <a:endParaRPr lang="en-US" altLang="ja-JP" sz="2000" u="sng" dirty="0" smtClean="0">
              <a:solidFill>
                <a:srgbClr val="0000FF"/>
              </a:solidFill>
            </a:endParaRPr>
          </a:p>
        </p:txBody>
      </p:sp>
    </p:spTree>
    <p:extLst>
      <p:ext uri="{BB962C8B-B14F-4D97-AF65-F5344CB8AC3E}">
        <p14:creationId xmlns:p14="http://schemas.microsoft.com/office/powerpoint/2010/main" val="3957459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7422225" cy="584775"/>
          </a:xfrm>
        </p:spPr>
        <p:txBody>
          <a:bodyPr/>
          <a:lstStyle/>
          <a:p>
            <a:pPr algn="l"/>
            <a:r>
              <a:rPr lang="en-US" altLang="ja-JP" sz="3200" b="1" dirty="0" smtClean="0">
                <a:latin typeface="Meiryo UI" panose="020B0604030504040204" pitchFamily="50" charset="-128"/>
                <a:ea typeface="Meiryo UI" panose="020B0604030504040204" pitchFamily="50" charset="-128"/>
              </a:rPr>
              <a:t>7-8.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a:latin typeface="Meiryo UI" panose="020B0604030504040204" pitchFamily="50" charset="-128"/>
                <a:ea typeface="Meiryo UI" panose="020B0604030504040204" pitchFamily="50" charset="-128"/>
              </a:rPr>
              <a:t>サーバの</a:t>
            </a:r>
            <a:r>
              <a:rPr lang="ja-JP" altLang="en-US" sz="3200" b="1" dirty="0" smtClean="0">
                <a:latin typeface="Meiryo UI" panose="020B0604030504040204" pitchFamily="50" charset="-128"/>
                <a:ea typeface="Meiryo UI" panose="020B0604030504040204" pitchFamily="50" charset="-128"/>
              </a:rPr>
              <a:t>使い方</a:t>
            </a:r>
            <a:r>
              <a:rPr lang="en-US" altLang="ja-JP" sz="3200" b="1" dirty="0" smtClean="0">
                <a:latin typeface="Meiryo UI" panose="020B0604030504040204" pitchFamily="50" charset="-128"/>
                <a:ea typeface="Meiryo UI" panose="020B0604030504040204" pitchFamily="50" charset="-128"/>
              </a:rPr>
              <a:t>(8)</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(Step 8) </a:t>
            </a:r>
            <a:r>
              <a:rPr lang="ja-JP" altLang="en-US" sz="2800" b="1" dirty="0" smtClean="0">
                <a:latin typeface="Meiryo UI" panose="020B0604030504040204" pitchFamily="50" charset="-128"/>
                <a:ea typeface="Meiryo UI" panose="020B0604030504040204" pitchFamily="50" charset="-128"/>
              </a:rPr>
              <a:t>リアルな</a:t>
            </a:r>
            <a:r>
              <a:rPr lang="en-US" altLang="ja-JP" sz="2800" b="1" dirty="0" smtClean="0">
                <a:latin typeface="Meiryo UI" panose="020B0604030504040204" pitchFamily="50" charset="-128"/>
                <a:ea typeface="Meiryo UI" panose="020B0604030504040204" pitchFamily="50" charset="-128"/>
              </a:rPr>
              <a:t>SQL</a:t>
            </a:r>
            <a:r>
              <a:rPr lang="ja-JP" altLang="en-US" sz="2800" b="1" dirty="0" smtClean="0">
                <a:latin typeface="Meiryo UI" panose="020B0604030504040204" pitchFamily="50" charset="-128"/>
                <a:ea typeface="Meiryo UI" panose="020B0604030504040204" pitchFamily="50" charset="-128"/>
              </a:rPr>
              <a:t>の記載例や、プログラミング例</a:t>
            </a:r>
            <a:endParaRPr lang="ja-JP" altLang="en-US" sz="28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191180" y="1950815"/>
            <a:ext cx="11883208" cy="1815882"/>
          </a:xfrm>
          <a:prstGeom prst="rect">
            <a:avLst/>
          </a:prstGeom>
          <a:solidFill>
            <a:schemeClr val="bg1">
              <a:lumMod val="95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WITH places AS (</a:t>
            </a:r>
          </a:p>
          <a:p>
            <a:r>
              <a:rPr lang="ja-JP" altLang="en-US" sz="1400" dirty="0">
                <a:latin typeface="Meiryo UI" panose="020B0604030504040204" pitchFamily="50" charset="-128"/>
                <a:ea typeface="Meiryo UI" panose="020B0604030504040204" pitchFamily="50" charset="-128"/>
              </a:rPr>
              <a:t>SELECT jsonb_array_elements(place) AS place_elements</a:t>
            </a:r>
          </a:p>
          <a:p>
            <a:r>
              <a:rPr lang="ja-JP" altLang="en-US" sz="1400" dirty="0">
                <a:latin typeface="Meiryo UI" panose="020B0604030504040204" pitchFamily="50" charset="-128"/>
                <a:ea typeface="Meiryo UI" panose="020B0604030504040204" pitchFamily="50" charset="-128"/>
              </a:rPr>
              <a:t>FROM records</a:t>
            </a:r>
          </a:p>
          <a:p>
            <a:r>
              <a:rPr lang="ja-JP" altLang="en-US" sz="1400" dirty="0">
                <a:latin typeface="Meiryo UI" panose="020B0604030504040204" pitchFamily="50" charset="-128"/>
                <a:ea typeface="Meiryo UI" panose="020B0604030504040204" pitchFamily="50" charset="-128"/>
              </a:rPr>
              <a:t>WHERE id = </a:t>
            </a:r>
            <a:r>
              <a:rPr lang="ja-JP" altLang="en-US" sz="1400" dirty="0" smtClean="0">
                <a:latin typeface="Meiryo UI" panose="020B0604030504040204" pitchFamily="50" charset="-128"/>
                <a:ea typeface="Meiryo UI" panose="020B0604030504040204" pitchFamily="50" charset="-128"/>
              </a:rPr>
              <a:t>2)</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SELECT</a:t>
            </a:r>
          </a:p>
          <a:p>
            <a:r>
              <a:rPr lang="ja-JP" altLang="en-US" sz="1400" dirty="0">
                <a:latin typeface="Meiryo UI" panose="020B0604030504040204" pitchFamily="50" charset="-128"/>
                <a:ea typeface="Meiryo UI" panose="020B0604030504040204" pitchFamily="50" charset="-128"/>
              </a:rPr>
              <a:t>(SELECT place_elements FROM places LIMIT 1) AS first_place,</a:t>
            </a:r>
          </a:p>
          <a:p>
            <a:r>
              <a:rPr lang="ja-JP" altLang="en-US" sz="1400" dirty="0">
                <a:latin typeface="Meiryo UI" panose="020B0604030504040204" pitchFamily="50" charset="-128"/>
                <a:ea typeface="Meiryo UI" panose="020B0604030504040204" pitchFamily="50" charset="-128"/>
              </a:rPr>
              <a:t>(SELECT place_elements FROM places ORDER BY jsonb_array_length(place) DESC LIMIT 1) AS </a:t>
            </a:r>
            <a:r>
              <a:rPr lang="ja-JP" altLang="en-US" sz="1400" dirty="0" smtClean="0">
                <a:latin typeface="Meiryo UI" panose="020B0604030504040204" pitchFamily="50" charset="-128"/>
                <a:ea typeface="Meiryo UI" panose="020B0604030504040204" pitchFamily="50" charset="-128"/>
              </a:rPr>
              <a:t>last_place FROM records WHERE </a:t>
            </a:r>
            <a:r>
              <a:rPr lang="ja-JP" altLang="en-US" sz="1400" dirty="0">
                <a:latin typeface="Meiryo UI" panose="020B0604030504040204" pitchFamily="50" charset="-128"/>
                <a:ea typeface="Meiryo UI" panose="020B0604030504040204" pitchFamily="50" charset="-128"/>
              </a:rPr>
              <a:t>id = 2;</a:t>
            </a:r>
          </a:p>
        </p:txBody>
      </p:sp>
      <p:sp>
        <p:nvSpPr>
          <p:cNvPr id="11" name="正方形/長方形 10"/>
          <p:cNvSpPr/>
          <p:nvPr/>
        </p:nvSpPr>
        <p:spPr>
          <a:xfrm>
            <a:off x="217468" y="4710135"/>
            <a:ext cx="11883208" cy="2031325"/>
          </a:xfrm>
          <a:prstGeom prst="rect">
            <a:avLst/>
          </a:prstGeom>
          <a:solidFill>
            <a:schemeClr val="bg1">
              <a:lumMod val="95000"/>
            </a:schemeClr>
          </a:solidFill>
        </p:spPr>
        <p:txBody>
          <a:bodyPr wrap="square">
            <a:spAutoFit/>
          </a:bodyPr>
          <a:lstStyle/>
          <a:p>
            <a:r>
              <a:rPr lang="ja-JP" altLang="en-US" sz="1400" dirty="0" smtClean="0">
                <a:latin typeface="Meiryo UI" panose="020B0604030504040204" pitchFamily="50" charset="-128"/>
                <a:ea typeface="Meiryo UI" panose="020B0604030504040204" pitchFamily="50" charset="-128"/>
              </a:rPr>
              <a:t>func </a:t>
            </a:r>
            <a:r>
              <a:rPr lang="ja-JP" altLang="en-US" sz="1400" dirty="0">
                <a:latin typeface="Meiryo UI" panose="020B0604030504040204" pitchFamily="50" charset="-128"/>
                <a:ea typeface="Meiryo UI" panose="020B0604030504040204" pitchFamily="50" charset="-128"/>
              </a:rPr>
              <a:t>main() {</a:t>
            </a:r>
          </a:p>
          <a:p>
            <a:r>
              <a:rPr lang="ja-JP" altLang="en-US" sz="1400" dirty="0">
                <a:latin typeface="Meiryo UI" panose="020B0604030504040204" pitchFamily="50" charset="-128"/>
                <a:ea typeface="Meiryo UI" panose="020B0604030504040204" pitchFamily="50" charset="-128"/>
              </a:rPr>
              <a:t>	connStr := fmt.Sprintf("host=%s port=%d user=%s password=%s dbname=%s sslmode=disable", host, port, user, password, dbname)</a:t>
            </a:r>
          </a:p>
          <a:p>
            <a:r>
              <a:rPr lang="ja-JP" altLang="en-US" sz="1400" dirty="0">
                <a:latin typeface="Meiryo UI" panose="020B0604030504040204" pitchFamily="50" charset="-128"/>
                <a:ea typeface="Meiryo UI" panose="020B0604030504040204" pitchFamily="50" charset="-128"/>
              </a:rPr>
              <a:t>	db, err := sql.Open("postgres", connStr)</a:t>
            </a:r>
          </a:p>
          <a:p>
            <a:r>
              <a:rPr lang="ja-JP" altLang="en-US" sz="1400" dirty="0" smtClean="0">
                <a:latin typeface="Meiryo UI" panose="020B0604030504040204" pitchFamily="50" charset="-128"/>
                <a:ea typeface="Meiryo UI" panose="020B0604030504040204" pitchFamily="50" charset="-128"/>
              </a:rPr>
              <a:t>	defer </a:t>
            </a:r>
            <a:r>
              <a:rPr lang="ja-JP" altLang="en-US" sz="1400" dirty="0">
                <a:latin typeface="Meiryo UI" panose="020B0604030504040204" pitchFamily="50" charset="-128"/>
                <a:ea typeface="Meiryo UI" panose="020B0604030504040204" pitchFamily="50" charset="-128"/>
              </a:rPr>
              <a:t>db.Close()</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rows, err := db.Query(</a:t>
            </a:r>
            <a:r>
              <a:rPr lang="ja-JP" altLang="en-US" sz="1400" b="1" dirty="0">
                <a:latin typeface="Meiryo UI" panose="020B0604030504040204" pitchFamily="50" charset="-128"/>
                <a:ea typeface="Meiryo UI" panose="020B0604030504040204" pitchFamily="50" charset="-128"/>
              </a:rPr>
              <a:t>"SELECT id, user_id, start_at, end_at, end_at - start_at, distance, prediction_type, place FROM records WHERE user_id = 43 ORDER BY start_at ASC"</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if err != nil {</a:t>
            </a:r>
          </a:p>
          <a:p>
            <a:r>
              <a:rPr lang="ja-JP" altLang="en-US" sz="1400" dirty="0">
                <a:latin typeface="Meiryo UI" panose="020B0604030504040204" pitchFamily="50" charset="-128"/>
                <a:ea typeface="Meiryo UI" panose="020B0604030504040204" pitchFamily="50" charset="-128"/>
              </a:rPr>
              <a:t>        log.Fatal(err</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7" name="タイトル 1"/>
          <p:cNvSpPr txBox="1">
            <a:spLocks/>
          </p:cNvSpPr>
          <p:nvPr/>
        </p:nvSpPr>
        <p:spPr>
          <a:xfrm>
            <a:off x="119171" y="1412720"/>
            <a:ext cx="568878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smtClean="0"/>
              <a:t>SQL</a:t>
            </a:r>
            <a:r>
              <a:rPr lang="ja-JP" altLang="en-US" sz="2800" dirty="0" smtClean="0"/>
              <a:t>文は、こんな感じで使われる</a:t>
            </a:r>
            <a:endParaRPr lang="en-US" altLang="ja-JP" dirty="0" smtClean="0">
              <a:solidFill>
                <a:srgbClr val="0000FF"/>
              </a:solidFill>
            </a:endParaRPr>
          </a:p>
        </p:txBody>
      </p:sp>
      <p:sp>
        <p:nvSpPr>
          <p:cNvPr id="28" name="タイトル 1"/>
          <p:cNvSpPr txBox="1">
            <a:spLocks/>
          </p:cNvSpPr>
          <p:nvPr/>
        </p:nvSpPr>
        <p:spPr>
          <a:xfrm>
            <a:off x="119171" y="4116351"/>
            <a:ext cx="792109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smtClean="0"/>
              <a:t>SQL</a:t>
            </a:r>
            <a:r>
              <a:rPr lang="ja-JP" altLang="en-US" sz="2800" dirty="0" smtClean="0"/>
              <a:t>文を手入力ではなく、プログラムにやらせる</a:t>
            </a:r>
            <a:endParaRPr lang="en-US" altLang="ja-JP" dirty="0" smtClean="0">
              <a:solidFill>
                <a:srgbClr val="0000FF"/>
              </a:solidFill>
            </a:endParaRPr>
          </a:p>
        </p:txBody>
      </p:sp>
    </p:spTree>
    <p:extLst>
      <p:ext uri="{BB962C8B-B14F-4D97-AF65-F5344CB8AC3E}">
        <p14:creationId xmlns:p14="http://schemas.microsoft.com/office/powerpoint/2010/main" val="712813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1979" y="116540"/>
            <a:ext cx="9071138" cy="584775"/>
          </a:xfrm>
        </p:spPr>
        <p:txBody>
          <a:bodyPr/>
          <a:lstStyle/>
          <a:p>
            <a:pPr algn="l"/>
            <a:r>
              <a:rPr lang="en-US" altLang="ja-JP" sz="3200" b="1" dirty="0" smtClean="0">
                <a:latin typeface="Meiryo UI" panose="020B0604030504040204" pitchFamily="50" charset="-128"/>
                <a:ea typeface="Meiryo UI" panose="020B0604030504040204" pitchFamily="50" charset="-128"/>
              </a:rPr>
              <a:t>7-8. </a:t>
            </a:r>
            <a:r>
              <a:rPr lang="en-US" altLang="ja-JP" sz="3200" b="1" dirty="0">
                <a:latin typeface="Meiryo UI" panose="020B0604030504040204" pitchFamily="50" charset="-128"/>
                <a:ea typeface="Meiryo UI" panose="020B0604030504040204" pitchFamily="50" charset="-128"/>
              </a:rPr>
              <a:t>How to use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(8)</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954107"/>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(Step 8) Examples of realistic SQL descriptions and programming examples</a:t>
            </a:r>
            <a:endParaRPr lang="ja-JP" altLang="en-US" sz="28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191180" y="2333218"/>
            <a:ext cx="11883208" cy="1815882"/>
          </a:xfrm>
          <a:prstGeom prst="rect">
            <a:avLst/>
          </a:prstGeom>
          <a:solidFill>
            <a:schemeClr val="bg1">
              <a:lumMod val="95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WITH places AS (</a:t>
            </a:r>
          </a:p>
          <a:p>
            <a:r>
              <a:rPr lang="ja-JP" altLang="en-US" sz="1400" dirty="0">
                <a:latin typeface="Meiryo UI" panose="020B0604030504040204" pitchFamily="50" charset="-128"/>
                <a:ea typeface="Meiryo UI" panose="020B0604030504040204" pitchFamily="50" charset="-128"/>
              </a:rPr>
              <a:t>SELECT jsonb_array_elements(place) AS place_elements</a:t>
            </a:r>
          </a:p>
          <a:p>
            <a:r>
              <a:rPr lang="ja-JP" altLang="en-US" sz="1400" dirty="0">
                <a:latin typeface="Meiryo UI" panose="020B0604030504040204" pitchFamily="50" charset="-128"/>
                <a:ea typeface="Meiryo UI" panose="020B0604030504040204" pitchFamily="50" charset="-128"/>
              </a:rPr>
              <a:t>FROM records</a:t>
            </a:r>
          </a:p>
          <a:p>
            <a:r>
              <a:rPr lang="ja-JP" altLang="en-US" sz="1400" dirty="0">
                <a:latin typeface="Meiryo UI" panose="020B0604030504040204" pitchFamily="50" charset="-128"/>
                <a:ea typeface="Meiryo UI" panose="020B0604030504040204" pitchFamily="50" charset="-128"/>
              </a:rPr>
              <a:t>WHERE id = </a:t>
            </a:r>
            <a:r>
              <a:rPr lang="ja-JP" altLang="en-US" sz="1400" dirty="0" smtClean="0">
                <a:latin typeface="Meiryo UI" panose="020B0604030504040204" pitchFamily="50" charset="-128"/>
                <a:ea typeface="Meiryo UI" panose="020B0604030504040204" pitchFamily="50" charset="-128"/>
              </a:rPr>
              <a:t>2)</a:t>
            </a:r>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SELECT</a:t>
            </a:r>
          </a:p>
          <a:p>
            <a:r>
              <a:rPr lang="ja-JP" altLang="en-US" sz="1400" dirty="0">
                <a:latin typeface="Meiryo UI" panose="020B0604030504040204" pitchFamily="50" charset="-128"/>
                <a:ea typeface="Meiryo UI" panose="020B0604030504040204" pitchFamily="50" charset="-128"/>
              </a:rPr>
              <a:t>(SELECT place_elements FROM places LIMIT 1) AS first_place,</a:t>
            </a:r>
          </a:p>
          <a:p>
            <a:r>
              <a:rPr lang="ja-JP" altLang="en-US" sz="1400" dirty="0">
                <a:latin typeface="Meiryo UI" panose="020B0604030504040204" pitchFamily="50" charset="-128"/>
                <a:ea typeface="Meiryo UI" panose="020B0604030504040204" pitchFamily="50" charset="-128"/>
              </a:rPr>
              <a:t>(SELECT place_elements FROM places ORDER BY jsonb_array_length(place) DESC LIMIT 1) AS </a:t>
            </a:r>
            <a:r>
              <a:rPr lang="ja-JP" altLang="en-US" sz="1400" dirty="0" smtClean="0">
                <a:latin typeface="Meiryo UI" panose="020B0604030504040204" pitchFamily="50" charset="-128"/>
                <a:ea typeface="Meiryo UI" panose="020B0604030504040204" pitchFamily="50" charset="-128"/>
              </a:rPr>
              <a:t>last_place FROM records WHERE </a:t>
            </a:r>
            <a:r>
              <a:rPr lang="ja-JP" altLang="en-US" sz="1400" dirty="0">
                <a:latin typeface="Meiryo UI" panose="020B0604030504040204" pitchFamily="50" charset="-128"/>
                <a:ea typeface="Meiryo UI" panose="020B0604030504040204" pitchFamily="50" charset="-128"/>
              </a:rPr>
              <a:t>id = 2;</a:t>
            </a:r>
          </a:p>
        </p:txBody>
      </p:sp>
      <p:sp>
        <p:nvSpPr>
          <p:cNvPr id="11" name="正方形/長方形 10"/>
          <p:cNvSpPr/>
          <p:nvPr/>
        </p:nvSpPr>
        <p:spPr>
          <a:xfrm>
            <a:off x="217468" y="4710135"/>
            <a:ext cx="11883208" cy="2031325"/>
          </a:xfrm>
          <a:prstGeom prst="rect">
            <a:avLst/>
          </a:prstGeom>
          <a:solidFill>
            <a:schemeClr val="bg1">
              <a:lumMod val="95000"/>
            </a:schemeClr>
          </a:solidFill>
        </p:spPr>
        <p:txBody>
          <a:bodyPr wrap="square">
            <a:spAutoFit/>
          </a:bodyPr>
          <a:lstStyle/>
          <a:p>
            <a:r>
              <a:rPr lang="ja-JP" altLang="en-US" sz="1400" dirty="0" smtClean="0">
                <a:latin typeface="Meiryo UI" panose="020B0604030504040204" pitchFamily="50" charset="-128"/>
                <a:ea typeface="Meiryo UI" panose="020B0604030504040204" pitchFamily="50" charset="-128"/>
              </a:rPr>
              <a:t>func </a:t>
            </a:r>
            <a:r>
              <a:rPr lang="ja-JP" altLang="en-US" sz="1400" dirty="0">
                <a:latin typeface="Meiryo UI" panose="020B0604030504040204" pitchFamily="50" charset="-128"/>
                <a:ea typeface="Meiryo UI" panose="020B0604030504040204" pitchFamily="50" charset="-128"/>
              </a:rPr>
              <a:t>main() {</a:t>
            </a:r>
          </a:p>
          <a:p>
            <a:r>
              <a:rPr lang="ja-JP" altLang="en-US" sz="1400" dirty="0">
                <a:latin typeface="Meiryo UI" panose="020B0604030504040204" pitchFamily="50" charset="-128"/>
                <a:ea typeface="Meiryo UI" panose="020B0604030504040204" pitchFamily="50" charset="-128"/>
              </a:rPr>
              <a:t>	connStr := fmt.Sprintf("host=%s port=%d user=%s password=%s dbname=%s sslmode=disable", host, port, user, password, dbname)</a:t>
            </a:r>
          </a:p>
          <a:p>
            <a:r>
              <a:rPr lang="ja-JP" altLang="en-US" sz="1400" dirty="0">
                <a:latin typeface="Meiryo UI" panose="020B0604030504040204" pitchFamily="50" charset="-128"/>
                <a:ea typeface="Meiryo UI" panose="020B0604030504040204" pitchFamily="50" charset="-128"/>
              </a:rPr>
              <a:t>	db, err := sql.Open("postgres", connStr)</a:t>
            </a:r>
          </a:p>
          <a:p>
            <a:r>
              <a:rPr lang="ja-JP" altLang="en-US" sz="1400" dirty="0" smtClean="0">
                <a:latin typeface="Meiryo UI" panose="020B0604030504040204" pitchFamily="50" charset="-128"/>
                <a:ea typeface="Meiryo UI" panose="020B0604030504040204" pitchFamily="50" charset="-128"/>
              </a:rPr>
              <a:t>	defer </a:t>
            </a:r>
            <a:r>
              <a:rPr lang="ja-JP" altLang="en-US" sz="1400" dirty="0">
                <a:latin typeface="Meiryo UI" panose="020B0604030504040204" pitchFamily="50" charset="-128"/>
                <a:ea typeface="Meiryo UI" panose="020B0604030504040204" pitchFamily="50" charset="-128"/>
              </a:rPr>
              <a:t>db.Close()</a:t>
            </a: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rows, err := db.Query(</a:t>
            </a:r>
            <a:r>
              <a:rPr lang="ja-JP" altLang="en-US" sz="1400" b="1" dirty="0">
                <a:latin typeface="Meiryo UI" panose="020B0604030504040204" pitchFamily="50" charset="-128"/>
                <a:ea typeface="Meiryo UI" panose="020B0604030504040204" pitchFamily="50" charset="-128"/>
              </a:rPr>
              <a:t>"SELECT id, user_id, start_at, end_at, end_at - start_at, distance, prediction_type, place FROM records WHERE user_id = 43 ORDER BY start_at ASC"</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if err != nil {</a:t>
            </a:r>
          </a:p>
          <a:p>
            <a:r>
              <a:rPr lang="ja-JP" altLang="en-US" sz="1400" dirty="0">
                <a:latin typeface="Meiryo UI" panose="020B0604030504040204" pitchFamily="50" charset="-128"/>
                <a:ea typeface="Meiryo UI" panose="020B0604030504040204" pitchFamily="50" charset="-128"/>
              </a:rPr>
              <a:t>        log.Fatal(err</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7" name="タイトル 1"/>
          <p:cNvSpPr txBox="1">
            <a:spLocks/>
          </p:cNvSpPr>
          <p:nvPr/>
        </p:nvSpPr>
        <p:spPr>
          <a:xfrm>
            <a:off x="119171" y="1859977"/>
            <a:ext cx="748903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SQL statements are used like this</a:t>
            </a:r>
            <a:endParaRPr lang="en-US" altLang="ja-JP" dirty="0" smtClean="0">
              <a:solidFill>
                <a:srgbClr val="0000FF"/>
              </a:solidFill>
            </a:endParaRPr>
          </a:p>
        </p:txBody>
      </p:sp>
      <p:sp>
        <p:nvSpPr>
          <p:cNvPr id="28" name="タイトル 1"/>
          <p:cNvSpPr txBox="1">
            <a:spLocks/>
          </p:cNvSpPr>
          <p:nvPr/>
        </p:nvSpPr>
        <p:spPr>
          <a:xfrm>
            <a:off x="119171" y="4188361"/>
            <a:ext cx="11809639" cy="536819"/>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sz="2800" dirty="0" smtClean="0"/>
              <a:t>■</a:t>
            </a:r>
            <a:r>
              <a:rPr lang="en-US" altLang="ja-JP" sz="2800" dirty="0"/>
              <a:t>P</a:t>
            </a:r>
            <a:r>
              <a:rPr lang="en-US" altLang="ja-JP" sz="2800" dirty="0" smtClean="0"/>
              <a:t>rogram </a:t>
            </a:r>
            <a:r>
              <a:rPr lang="en-US" altLang="ja-JP" sz="2800" dirty="0"/>
              <a:t>do the SQL statements </a:t>
            </a:r>
            <a:r>
              <a:rPr lang="en-US" altLang="ja-JP" sz="2800" dirty="0" smtClean="0"/>
              <a:t>manually</a:t>
            </a:r>
            <a:endParaRPr lang="en-US" altLang="ja-JP" dirty="0" smtClean="0">
              <a:solidFill>
                <a:srgbClr val="0000FF"/>
              </a:solidFill>
            </a:endParaRPr>
          </a:p>
        </p:txBody>
      </p:sp>
    </p:spTree>
    <p:extLst>
      <p:ext uri="{BB962C8B-B14F-4D97-AF65-F5344CB8AC3E}">
        <p14:creationId xmlns:p14="http://schemas.microsoft.com/office/powerpoint/2010/main" val="184783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6" y="3212970"/>
            <a:ext cx="1217555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en-US" altLang="ja-JP" sz="3600" dirty="0" smtClean="0">
                <a:cs typeface="メイリオ" panose="020B0604030504040204" pitchFamily="50" charset="-128"/>
              </a:rPr>
              <a:t>8. </a:t>
            </a:r>
            <a:r>
              <a:rPr lang="en-US" altLang="ja-JP" sz="3600" dirty="0" err="1">
                <a:cs typeface="メイリオ" panose="020B0604030504040204" pitchFamily="50" charset="-128"/>
              </a:rPr>
              <a:t>TUEL</a:t>
            </a:r>
            <a:r>
              <a:rPr lang="en-US" altLang="ja-JP" sz="3600" dirty="0">
                <a:cs typeface="メイリオ" panose="020B0604030504040204" pitchFamily="50" charset="-128"/>
              </a:rPr>
              <a:t> SQL-DB</a:t>
            </a:r>
            <a:r>
              <a:rPr lang="ja-JP" altLang="en-US" sz="3600" dirty="0">
                <a:cs typeface="メイリオ" panose="020B0604030504040204" pitchFamily="50" charset="-128"/>
              </a:rPr>
              <a:t>サーバ</a:t>
            </a:r>
            <a:r>
              <a:rPr lang="ja-JP" altLang="en-US" sz="3600" dirty="0" smtClean="0">
                <a:cs typeface="メイリオ" panose="020B0604030504040204" pitchFamily="50" charset="-128"/>
              </a:rPr>
              <a:t>の作り</a:t>
            </a:r>
            <a:r>
              <a:rPr lang="ja-JP" altLang="en-US" sz="3600" dirty="0">
                <a:cs typeface="メイリオ" panose="020B0604030504040204" pitchFamily="50" charset="-128"/>
              </a:rPr>
              <a:t>方</a:t>
            </a:r>
            <a:endParaRPr lang="en-US" altLang="ja-JP" sz="3600" dirty="0">
              <a:cs typeface="メイリオ" panose="020B0604030504040204" pitchFamily="50" charset="-128"/>
            </a:endParaRPr>
          </a:p>
          <a:p>
            <a:pPr>
              <a:lnSpc>
                <a:spcPct val="150000"/>
              </a:lnSpc>
            </a:pPr>
            <a:endParaRPr lang="ja-JP" altLang="ja-JP" sz="36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33266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6" y="3212970"/>
            <a:ext cx="1217555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en-US" altLang="ja-JP" sz="3600" dirty="0" smtClean="0">
                <a:cs typeface="メイリオ" panose="020B0604030504040204" pitchFamily="50" charset="-128"/>
              </a:rPr>
              <a:t>8. </a:t>
            </a:r>
            <a:r>
              <a:rPr lang="en-US" altLang="ja-JP" sz="3600" dirty="0">
                <a:cs typeface="メイリオ" panose="020B0604030504040204" pitchFamily="50" charset="-128"/>
              </a:rPr>
              <a:t>How to create a </a:t>
            </a:r>
            <a:r>
              <a:rPr lang="en-US" altLang="ja-JP" sz="3600" dirty="0" err="1">
                <a:cs typeface="メイリオ" panose="020B0604030504040204" pitchFamily="50" charset="-128"/>
              </a:rPr>
              <a:t>TUEL</a:t>
            </a:r>
            <a:r>
              <a:rPr lang="en-US" altLang="ja-JP" sz="3600" dirty="0">
                <a:cs typeface="メイリオ" panose="020B0604030504040204" pitchFamily="50" charset="-128"/>
              </a:rPr>
              <a:t> SQL-DB server</a:t>
            </a:r>
            <a:endParaRPr lang="ja-JP" altLang="ja-JP" sz="36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4130504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2852063" cy="584775"/>
          </a:xfrm>
        </p:spPr>
        <p:txBody>
          <a:bodyPr/>
          <a:lstStyle/>
          <a:p>
            <a:pPr algn="l"/>
            <a:r>
              <a:rPr lang="en-US" altLang="ja-JP" sz="3200" b="1" dirty="0" smtClean="0">
                <a:latin typeface="Meiryo UI" panose="020B0604030504040204" pitchFamily="50" charset="-128"/>
                <a:ea typeface="Meiryo UI" panose="020B0604030504040204" pitchFamily="50" charset="-128"/>
              </a:rPr>
              <a:t>8-1</a:t>
            </a:r>
            <a:r>
              <a:rPr lang="en-US" altLang="ja-JP" sz="3200" b="1" smtClean="0">
                <a:latin typeface="Meiryo UI" panose="020B0604030504040204" pitchFamily="50" charset="-128"/>
                <a:ea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rPr>
              <a:t>作成方針</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smtClean="0">
                <a:latin typeface="Meiryo UI" panose="020B0604030504040204" pitchFamily="50" charset="-128"/>
                <a:ea typeface="Meiryo UI" panose="020B0604030504040204" pitchFamily="50" charset="-128"/>
              </a:rPr>
              <a:t>江端が作った</a:t>
            </a:r>
            <a:r>
              <a:rPr lang="en-US" altLang="ja-JP" sz="2800" b="1" dirty="0" err="1" smtClean="0">
                <a:latin typeface="Meiryo UI" panose="020B0604030504040204" pitchFamily="50" charset="-128"/>
                <a:ea typeface="Meiryo UI" panose="020B0604030504040204" pitchFamily="50" charset="-128"/>
              </a:rPr>
              <a:t>TUEL</a:t>
            </a:r>
            <a:r>
              <a:rPr lang="ja-JP" altLang="en-US" sz="2800" b="1" dirty="0" smtClean="0">
                <a:latin typeface="Meiryo UI" panose="020B0604030504040204" pitchFamily="50" charset="-128"/>
                <a:ea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rPr>
              <a:t>SQL-DB</a:t>
            </a:r>
            <a:r>
              <a:rPr lang="ja-JP" altLang="en-US" sz="2800" b="1" dirty="0" smtClean="0">
                <a:latin typeface="Meiryo UI" panose="020B0604030504040204" pitchFamily="50" charset="-128"/>
                <a:ea typeface="Meiryo UI" panose="020B0604030504040204" pitchFamily="50" charset="-128"/>
              </a:rPr>
              <a:t>を、流用する</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35200" y="1628750"/>
            <a:ext cx="10801499"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smtClean="0"/>
              <a:t>直接</a:t>
            </a:r>
            <a:r>
              <a:rPr lang="en-US" altLang="ja-JP" sz="2800" dirty="0" err="1" smtClean="0"/>
              <a:t>TUEL</a:t>
            </a:r>
            <a:r>
              <a:rPr lang="en-US" altLang="ja-JP" sz="2800" dirty="0" smtClean="0"/>
              <a:t> </a:t>
            </a:r>
            <a:r>
              <a:rPr lang="en-US" altLang="ja-JP" sz="2800" dirty="0"/>
              <a:t>SQL-DB</a:t>
            </a:r>
            <a:r>
              <a:rPr lang="ja-JP" altLang="en-US" sz="2800" dirty="0" smtClean="0"/>
              <a:t>に構築して下さい</a:t>
            </a:r>
            <a:endParaRPr lang="en-US" altLang="ja-JP" sz="2800" dirty="0" smtClean="0"/>
          </a:p>
          <a:p>
            <a:pPr marL="457200" indent="-457200" algn="l">
              <a:buFont typeface="+mj-lt"/>
              <a:buAutoNum type="arabicPeriod"/>
            </a:pPr>
            <a:endParaRPr lang="en-US" altLang="ja-JP" sz="1400" dirty="0" smtClean="0"/>
          </a:p>
          <a:p>
            <a:pPr marL="457200" indent="-457200" algn="l">
              <a:buFont typeface="+mj-lt"/>
              <a:buAutoNum type="arabicPeriod"/>
            </a:pPr>
            <a:r>
              <a:rPr lang="en-US" altLang="ja-JP" sz="2800" dirty="0" smtClean="0"/>
              <a:t>OS</a:t>
            </a:r>
            <a:r>
              <a:rPr lang="ja-JP" altLang="en-US" sz="2800" dirty="0" err="1" smtClean="0"/>
              <a:t>、</a:t>
            </a:r>
            <a:r>
              <a:rPr lang="en-US" altLang="ja-JP" sz="2800" dirty="0" smtClean="0"/>
              <a:t>Docker</a:t>
            </a:r>
            <a:r>
              <a:rPr lang="ja-JP" altLang="en-US" sz="2800" dirty="0" err="1" smtClean="0"/>
              <a:t>、</a:t>
            </a:r>
            <a:r>
              <a:rPr lang="en-US" altLang="ja-JP" sz="2800" dirty="0" smtClean="0"/>
              <a:t>PostgreSQL</a:t>
            </a:r>
            <a:r>
              <a:rPr lang="ja-JP" altLang="en-US" sz="2800" dirty="0" smtClean="0"/>
              <a:t>のインストール作業は</a:t>
            </a:r>
            <a:r>
              <a:rPr lang="ja-JP" altLang="en-US" sz="2800" dirty="0" smtClean="0">
                <a:solidFill>
                  <a:srgbClr val="0000FF"/>
                </a:solidFill>
              </a:rPr>
              <a:t>行いません</a:t>
            </a:r>
            <a:r>
              <a:rPr lang="en-US" altLang="ja-JP" sz="2800" dirty="0" smtClean="0"/>
              <a:t/>
            </a:r>
            <a:br>
              <a:rPr lang="en-US" altLang="ja-JP" sz="2800" dirty="0" smtClean="0"/>
            </a:br>
            <a:r>
              <a:rPr lang="ja-JP" altLang="en-US" sz="2800" dirty="0" smtClean="0"/>
              <a:t>→ 個人用に欲しい人は、</a:t>
            </a:r>
            <a:r>
              <a:rPr lang="en-US" altLang="ja-JP" sz="2800" dirty="0" smtClean="0"/>
              <a:t>SD</a:t>
            </a:r>
            <a:r>
              <a:rPr lang="ja-JP" altLang="en-US" sz="2800" dirty="0" smtClean="0"/>
              <a:t>カードでクローンを提供します</a:t>
            </a:r>
            <a:r>
              <a:rPr lang="en-US" altLang="ja-JP" sz="2800" dirty="0" smtClean="0"/>
              <a:t/>
            </a:r>
            <a:br>
              <a:rPr lang="en-US" altLang="ja-JP" sz="2800" dirty="0" smtClean="0"/>
            </a:br>
            <a:r>
              <a:rPr lang="ja-JP" altLang="en-US" sz="2800" dirty="0" smtClean="0"/>
              <a:t>    </a:t>
            </a:r>
            <a:r>
              <a:rPr lang="en-US" altLang="ja-JP" sz="2800" dirty="0" smtClean="0"/>
              <a:t>(</a:t>
            </a:r>
            <a:r>
              <a:rPr lang="ja-JP" altLang="en-US" sz="2800" dirty="0" smtClean="0"/>
              <a:t>但し、ラズパイ本体は自分で購入して下さい</a:t>
            </a:r>
            <a:r>
              <a:rPr lang="en-US" altLang="ja-JP" sz="2800" dirty="0" smtClean="0"/>
              <a:t>)</a:t>
            </a:r>
            <a:r>
              <a:rPr lang="ja-JP" altLang="en-US" sz="2800" dirty="0" smtClean="0"/>
              <a:t> </a:t>
            </a:r>
            <a:r>
              <a:rPr lang="en-US" altLang="ja-JP" sz="2000" dirty="0" smtClean="0">
                <a:hlinkClick r:id="rId3"/>
              </a:rPr>
              <a:t>https</a:t>
            </a:r>
            <a:r>
              <a:rPr lang="en-US" altLang="ja-JP" sz="2000" dirty="0">
                <a:hlinkClick r:id="rId3"/>
              </a:rPr>
              <a:t>://</a:t>
            </a:r>
            <a:r>
              <a:rPr lang="en-US" altLang="ja-JP" sz="2000" dirty="0" smtClean="0">
                <a:hlinkClick r:id="rId3"/>
              </a:rPr>
              <a:t>www.amazon.co.jp/gp/product/B08D6CYBNS/ref=ppx_yo_dt_b_search_asin_title?ie=UTF8&amp;psc=1</a:t>
            </a:r>
            <a:endParaRPr lang="en-US" altLang="ja-JP" sz="2000" dirty="0" smtClean="0"/>
          </a:p>
          <a:p>
            <a:pPr marL="457200" indent="-457200" algn="l">
              <a:buFont typeface="+mj-lt"/>
              <a:buAutoNum type="arabicPeriod"/>
            </a:pPr>
            <a:endParaRPr lang="en-US" altLang="ja-JP" sz="2000" dirty="0" smtClean="0"/>
          </a:p>
          <a:p>
            <a:pPr marL="457200" indent="-457200" algn="l">
              <a:buFont typeface="+mj-lt"/>
              <a:buAutoNum type="arabicPeriod"/>
            </a:pPr>
            <a:r>
              <a:rPr lang="ja-JP" altLang="en-US" sz="2800" dirty="0" smtClean="0"/>
              <a:t>購入したラズパイで、自力で最初から構築したい人は、こちらを御参照下さい</a:t>
            </a:r>
            <a:r>
              <a:rPr lang="en-US" altLang="ja-JP" sz="2800" dirty="0" smtClean="0"/>
              <a:t/>
            </a:r>
            <a:br>
              <a:rPr lang="en-US" altLang="ja-JP" sz="2800" dirty="0" smtClean="0"/>
            </a:br>
            <a:r>
              <a:rPr lang="en-US" altLang="ja-JP" sz="2000" dirty="0" smtClean="0">
                <a:hlinkClick r:id="rId4"/>
              </a:rPr>
              <a:t>https</a:t>
            </a:r>
            <a:r>
              <a:rPr lang="en-US" altLang="ja-JP" sz="2000" dirty="0">
                <a:hlinkClick r:id="rId4"/>
              </a:rPr>
              <a:t>://</a:t>
            </a:r>
            <a:r>
              <a:rPr lang="en-US" altLang="ja-JP" sz="2000" dirty="0" smtClean="0">
                <a:hlinkClick r:id="rId4"/>
              </a:rPr>
              <a:t>eetimes.itmedia.co.jp/ee/articles/2206/30/news033_10.html</a:t>
            </a:r>
            <a:endParaRPr lang="en-US" altLang="ja-JP" sz="2000" dirty="0" smtClean="0"/>
          </a:p>
          <a:p>
            <a:pPr marL="457200" indent="-457200" algn="l">
              <a:buFont typeface="+mj-lt"/>
              <a:buAutoNum type="arabicPeriod"/>
            </a:pPr>
            <a:endParaRPr lang="en-US" altLang="ja-JP" sz="2000" dirty="0" smtClean="0"/>
          </a:p>
          <a:p>
            <a:pPr marL="457200" indent="-457200" algn="l">
              <a:buFont typeface="+mj-lt"/>
              <a:buAutoNum type="arabicPeriod"/>
            </a:pPr>
            <a:endParaRPr lang="en-US" altLang="ja-JP" sz="2000" dirty="0" smtClean="0"/>
          </a:p>
        </p:txBody>
      </p:sp>
      <p:sp>
        <p:nvSpPr>
          <p:cNvPr id="8" name="角丸四角形 7"/>
          <p:cNvSpPr/>
          <p:nvPr/>
        </p:nvSpPr>
        <p:spPr>
          <a:xfrm>
            <a:off x="92431" y="6021360"/>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Meiryo UI" panose="020B0604030504040204" pitchFamily="50" charset="-128"/>
                <a:ea typeface="Meiryo UI" panose="020B0604030504040204" pitchFamily="50" charset="-128"/>
              </a:rPr>
              <a:t>万一、本体を壊しても、</a:t>
            </a:r>
            <a:r>
              <a:rPr lang="en-US" altLang="ja-JP" sz="3600" b="1" smtClean="0">
                <a:latin typeface="Meiryo UI" panose="020B0604030504040204" pitchFamily="50" charset="-128"/>
                <a:ea typeface="Meiryo UI" panose="020B0604030504040204" pitchFamily="50" charset="-128"/>
              </a:rPr>
              <a:t>SD</a:t>
            </a:r>
            <a:r>
              <a:rPr lang="ja-JP" altLang="en-US" sz="3600" b="1" dirty="0" smtClean="0">
                <a:latin typeface="Meiryo UI" panose="020B0604030504040204" pitchFamily="50" charset="-128"/>
                <a:ea typeface="Meiryo UI" panose="020B0604030504040204" pitchFamily="50" charset="-128"/>
              </a:rPr>
              <a:t>カードのバックアップを作ってあります</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387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477042" cy="523220"/>
          </a:xfrm>
        </p:spPr>
        <p:txBody>
          <a:bodyPr/>
          <a:lstStyle/>
          <a:p>
            <a:pPr algn="l"/>
            <a:r>
              <a:rPr lang="en-US" altLang="ja-JP" sz="2800" b="1" dirty="0">
                <a:latin typeface="Meiryo UI" pitchFamily="50" charset="-128"/>
                <a:ea typeface="Meiryo UI" pitchFamily="50" charset="-128"/>
              </a:rPr>
              <a:t>Table of Contents</a:t>
            </a:r>
            <a:endParaRPr lang="ja-JP" altLang="en-US" sz="2800" b="1" dirty="0">
              <a:latin typeface="Meiryo UI" pitchFamily="50" charset="-128"/>
              <a:ea typeface="Meiryo UI" pitchFamily="50" charset="-128"/>
            </a:endParaRPr>
          </a:p>
        </p:txBody>
      </p:sp>
      <p:sp>
        <p:nvSpPr>
          <p:cNvPr id="24" name="タイトル 1"/>
          <p:cNvSpPr txBox="1">
            <a:spLocks/>
          </p:cNvSpPr>
          <p:nvPr/>
        </p:nvSpPr>
        <p:spPr>
          <a:xfrm>
            <a:off x="432060" y="908650"/>
            <a:ext cx="11136700" cy="52322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lnSpc>
                <a:spcPct val="150000"/>
              </a:lnSpc>
              <a:buAutoNum type="arabicPeriod"/>
            </a:pPr>
            <a:r>
              <a:rPr lang="en-US" altLang="ja-JP" sz="2800" dirty="0">
                <a:cs typeface="メイリオ" panose="020B0604030504040204" pitchFamily="50" charset="-128"/>
              </a:rPr>
              <a:t>Background of </a:t>
            </a:r>
            <a:r>
              <a:rPr lang="en-US" altLang="ja-JP" sz="2800" dirty="0" err="1">
                <a:cs typeface="メイリオ" panose="020B0604030504040204" pitchFamily="50" charset="-128"/>
              </a:rPr>
              <a:t>TUEL</a:t>
            </a:r>
            <a:r>
              <a:rPr lang="en-US" altLang="ja-JP" sz="2800" dirty="0">
                <a:cs typeface="メイリオ" panose="020B0604030504040204" pitchFamily="50" charset="-128"/>
              </a:rPr>
              <a:t> SQL-DB Server </a:t>
            </a:r>
            <a:r>
              <a:rPr lang="en-US" altLang="ja-JP" sz="2800" dirty="0" smtClean="0">
                <a:cs typeface="メイリオ" panose="020B0604030504040204" pitchFamily="50" charset="-128"/>
              </a:rPr>
              <a:t>Creation</a:t>
            </a:r>
          </a:p>
          <a:p>
            <a:pPr marL="514350" indent="-514350" algn="l">
              <a:lnSpc>
                <a:spcPct val="150000"/>
              </a:lnSpc>
              <a:buAutoNum type="arabicPeriod"/>
            </a:pPr>
            <a:r>
              <a:rPr lang="en-US" altLang="ja-JP" sz="2800" dirty="0" smtClean="0">
                <a:cs typeface="メイリオ" panose="020B0604030504040204" pitchFamily="50" charset="-128"/>
              </a:rPr>
              <a:t>What </a:t>
            </a:r>
            <a:r>
              <a:rPr lang="en-US" altLang="ja-JP" sz="2800" dirty="0">
                <a:cs typeface="メイリオ" panose="020B0604030504040204" pitchFamily="50" charset="-128"/>
              </a:rPr>
              <a:t>is SQL</a:t>
            </a:r>
            <a:r>
              <a:rPr lang="en-US" altLang="ja-JP" sz="2800" dirty="0" smtClean="0">
                <a:cs typeface="メイリオ" panose="020B0604030504040204" pitchFamily="50" charset="-128"/>
              </a:rPr>
              <a:t>?</a:t>
            </a:r>
          </a:p>
          <a:p>
            <a:pPr marL="514350" indent="-514350" algn="l">
              <a:lnSpc>
                <a:spcPct val="150000"/>
              </a:lnSpc>
              <a:buAutoNum type="arabicPeriod"/>
            </a:pPr>
            <a:r>
              <a:rPr lang="en-US" altLang="ja-JP" sz="2800" dirty="0" smtClean="0">
                <a:cs typeface="メイリオ" panose="020B0604030504040204" pitchFamily="50" charset="-128"/>
              </a:rPr>
              <a:t>Features </a:t>
            </a:r>
            <a:r>
              <a:rPr lang="en-US" altLang="ja-JP" sz="2800" dirty="0">
                <a:cs typeface="メイリオ" panose="020B0604030504040204" pitchFamily="50" charset="-128"/>
              </a:rPr>
              <a:t>of </a:t>
            </a:r>
            <a:r>
              <a:rPr lang="en-US" altLang="ja-JP" sz="2800" dirty="0" err="1">
                <a:cs typeface="メイリオ" panose="020B0604030504040204" pitchFamily="50" charset="-128"/>
              </a:rPr>
              <a:t>TUEL</a:t>
            </a:r>
            <a:r>
              <a:rPr lang="en-US" altLang="ja-JP" sz="2800" dirty="0">
                <a:cs typeface="メイリオ" panose="020B0604030504040204" pitchFamily="50" charset="-128"/>
              </a:rPr>
              <a:t> SQL-DB </a:t>
            </a:r>
            <a:r>
              <a:rPr lang="en-US" altLang="ja-JP" sz="2800" dirty="0" smtClean="0">
                <a:cs typeface="メイリオ" panose="020B0604030504040204" pitchFamily="50" charset="-128"/>
              </a:rPr>
              <a:t>Server</a:t>
            </a:r>
          </a:p>
          <a:p>
            <a:pPr marL="514350" indent="-514350" algn="l">
              <a:lnSpc>
                <a:spcPct val="150000"/>
              </a:lnSpc>
              <a:buAutoNum type="arabicPeriod"/>
            </a:pPr>
            <a:r>
              <a:rPr lang="en-US" altLang="ja-JP" sz="2800" dirty="0" smtClean="0">
                <a:cs typeface="メイリオ" panose="020B0604030504040204" pitchFamily="50" charset="-128"/>
              </a:rPr>
              <a:t>Purpose </a:t>
            </a:r>
            <a:r>
              <a:rPr lang="en-US" altLang="ja-JP" sz="2800" dirty="0">
                <a:cs typeface="メイリオ" panose="020B0604030504040204" pitchFamily="50" charset="-128"/>
              </a:rPr>
              <a:t>of this </a:t>
            </a:r>
            <a:r>
              <a:rPr lang="en-US" altLang="ja-JP" sz="2800" dirty="0" smtClean="0">
                <a:cs typeface="メイリオ" panose="020B0604030504040204" pitchFamily="50" charset="-128"/>
              </a:rPr>
              <a:t>document</a:t>
            </a:r>
          </a:p>
          <a:p>
            <a:pPr marL="514350" indent="-514350" algn="l">
              <a:lnSpc>
                <a:spcPct val="150000"/>
              </a:lnSpc>
              <a:buAutoNum type="arabicPeriod"/>
            </a:pPr>
            <a:r>
              <a:rPr lang="en-US" altLang="ja-JP" sz="2800" dirty="0" smtClean="0">
                <a:cs typeface="メイリオ" panose="020B0604030504040204" pitchFamily="50" charset="-128"/>
              </a:rPr>
              <a:t>Notes</a:t>
            </a:r>
          </a:p>
          <a:p>
            <a:pPr marL="514350" indent="-514350" algn="l">
              <a:lnSpc>
                <a:spcPct val="150000"/>
              </a:lnSpc>
              <a:buAutoNum type="arabicPeriod"/>
            </a:pPr>
            <a:r>
              <a:rPr lang="en-US" altLang="ja-JP" sz="2800" dirty="0" smtClean="0">
                <a:cs typeface="メイリオ" panose="020B0604030504040204" pitchFamily="50" charset="-128"/>
              </a:rPr>
              <a:t>Data </a:t>
            </a:r>
            <a:r>
              <a:rPr lang="en-US" altLang="ja-JP" sz="2800" dirty="0">
                <a:cs typeface="メイリオ" panose="020B0604030504040204" pitchFamily="50" charset="-128"/>
              </a:rPr>
              <a:t>Contents of </a:t>
            </a:r>
            <a:r>
              <a:rPr lang="en-US" altLang="ja-JP" sz="2800" dirty="0" err="1">
                <a:cs typeface="メイリオ" panose="020B0604030504040204" pitchFamily="50" charset="-128"/>
              </a:rPr>
              <a:t>TUEL</a:t>
            </a:r>
            <a:r>
              <a:rPr lang="en-US" altLang="ja-JP" sz="2800" dirty="0">
                <a:cs typeface="メイリオ" panose="020B0604030504040204" pitchFamily="50" charset="-128"/>
              </a:rPr>
              <a:t> SQL-DB </a:t>
            </a:r>
            <a:r>
              <a:rPr lang="en-US" altLang="ja-JP" sz="2800" dirty="0" smtClean="0">
                <a:cs typeface="メイリオ" panose="020B0604030504040204" pitchFamily="50" charset="-128"/>
              </a:rPr>
              <a:t>Server</a:t>
            </a:r>
          </a:p>
          <a:p>
            <a:pPr marL="514350" indent="-514350" algn="l">
              <a:lnSpc>
                <a:spcPct val="150000"/>
              </a:lnSpc>
              <a:buAutoNum type="arabicPeriod"/>
            </a:pPr>
            <a:r>
              <a:rPr lang="en-US" altLang="ja-JP" sz="2800" dirty="0" smtClean="0">
                <a:cs typeface="メイリオ" panose="020B0604030504040204" pitchFamily="50" charset="-128"/>
              </a:rPr>
              <a:t>How </a:t>
            </a:r>
            <a:r>
              <a:rPr lang="en-US" altLang="ja-JP" sz="2800" dirty="0">
                <a:cs typeface="メイリオ" panose="020B0604030504040204" pitchFamily="50" charset="-128"/>
              </a:rPr>
              <a:t>to Use </a:t>
            </a:r>
            <a:r>
              <a:rPr lang="en-US" altLang="ja-JP" sz="2800" dirty="0" err="1">
                <a:cs typeface="メイリオ" panose="020B0604030504040204" pitchFamily="50" charset="-128"/>
              </a:rPr>
              <a:t>TUEL</a:t>
            </a:r>
            <a:r>
              <a:rPr lang="en-US" altLang="ja-JP" sz="2800" dirty="0">
                <a:cs typeface="メイリオ" panose="020B0604030504040204" pitchFamily="50" charset="-128"/>
              </a:rPr>
              <a:t> SQL-DB </a:t>
            </a:r>
            <a:r>
              <a:rPr lang="en-US" altLang="ja-JP" sz="2800" dirty="0" smtClean="0">
                <a:cs typeface="メイリオ" panose="020B0604030504040204" pitchFamily="50" charset="-128"/>
              </a:rPr>
              <a:t>Server</a:t>
            </a:r>
          </a:p>
          <a:p>
            <a:pPr marL="514350" indent="-514350" algn="l">
              <a:lnSpc>
                <a:spcPct val="150000"/>
              </a:lnSpc>
              <a:buAutoNum type="arabicPeriod"/>
            </a:pPr>
            <a:r>
              <a:rPr lang="en-US" altLang="ja-JP" sz="2800" dirty="0" smtClean="0">
                <a:cs typeface="メイリオ" panose="020B0604030504040204" pitchFamily="50" charset="-128"/>
              </a:rPr>
              <a:t>How </a:t>
            </a:r>
            <a:r>
              <a:rPr lang="en-US" altLang="ja-JP" sz="2800" dirty="0">
                <a:cs typeface="メイリオ" panose="020B0604030504040204" pitchFamily="50" charset="-128"/>
              </a:rPr>
              <a:t>to Create a </a:t>
            </a:r>
            <a:r>
              <a:rPr lang="en-US" altLang="ja-JP" sz="2800" dirty="0" err="1">
                <a:cs typeface="メイリオ" panose="020B0604030504040204" pitchFamily="50" charset="-128"/>
              </a:rPr>
              <a:t>TUEL</a:t>
            </a:r>
            <a:r>
              <a:rPr lang="en-US" altLang="ja-JP" sz="2800" dirty="0">
                <a:cs typeface="メイリオ" panose="020B0604030504040204" pitchFamily="50" charset="-128"/>
              </a:rPr>
              <a:t> SQL-DB Server </a:t>
            </a:r>
            <a:endParaRPr lang="en-US" altLang="ja-JP" sz="2800" dirty="0" smtClean="0">
              <a:cs typeface="メイリオ" panose="020B0604030504040204" pitchFamily="50" charset="-128"/>
            </a:endParaRPr>
          </a:p>
          <a:p>
            <a:pPr algn="l">
              <a:lnSpc>
                <a:spcPct val="150000"/>
              </a:lnSpc>
            </a:pPr>
            <a:r>
              <a:rPr lang="en-US" altLang="ja-JP" sz="2800" dirty="0" smtClean="0">
                <a:cs typeface="メイリオ" panose="020B0604030504040204" pitchFamily="50" charset="-128"/>
              </a:rPr>
              <a:t>Appendix</a:t>
            </a:r>
            <a:endParaRPr lang="ja-JP" altLang="en-US" sz="2800" dirty="0" smtClean="0">
              <a:cs typeface="メイリオ" panose="020B0604030504040204" pitchFamily="50" charset="-128"/>
            </a:endParaRPr>
          </a:p>
          <a:p>
            <a:pPr marL="514350" indent="-514350" algn="l">
              <a:lnSpc>
                <a:spcPct val="150000"/>
              </a:lnSpc>
              <a:buAutoNum type="arabicPeriod"/>
            </a:pPr>
            <a:endParaRPr lang="en-US" altLang="ja-JP" sz="2800" dirty="0" smtClean="0">
              <a:cs typeface="メイリオ" panose="020B0604030504040204" pitchFamily="50" charset="-128"/>
            </a:endParaRPr>
          </a:p>
          <a:p>
            <a:pPr marL="514350" indent="-514350" algn="l">
              <a:lnSpc>
                <a:spcPct val="150000"/>
              </a:lnSpc>
              <a:buAutoNum type="arabicPeriod"/>
            </a:pPr>
            <a:endParaRPr lang="ja-JP" altLang="en-US" sz="2800" dirty="0">
              <a:cs typeface="メイリオ" panose="020B0604030504040204" pitchFamily="50" charset="-128"/>
            </a:endParaRPr>
          </a:p>
          <a:p>
            <a:pPr marL="514350" indent="-514350" algn="l">
              <a:lnSpc>
                <a:spcPct val="150000"/>
              </a:lnSpc>
              <a:buAutoNum type="arabicPeriod"/>
            </a:pPr>
            <a:endParaRPr lang="en-US" altLang="ja-JP" sz="2800" dirty="0" smtClean="0">
              <a:cs typeface="メイリオ" panose="020B0604030504040204" pitchFamily="50" charset="-128"/>
            </a:endParaRPr>
          </a:p>
          <a:p>
            <a:pPr marL="514350" indent="-514350" algn="l">
              <a:lnSpc>
                <a:spcPct val="150000"/>
              </a:lnSpc>
              <a:buAutoNum type="arabicPeriod"/>
            </a:pPr>
            <a:endParaRPr lang="en-US" altLang="ja-JP" sz="2800" dirty="0">
              <a:cs typeface="メイリオ" panose="020B0604030504040204" pitchFamily="50" charset="-128"/>
            </a:endParaRPr>
          </a:p>
          <a:p>
            <a:pPr algn="l">
              <a:lnSpc>
                <a:spcPct val="150000"/>
              </a:lnSpc>
            </a:pPr>
            <a:endParaRPr lang="ja-JP" altLang="ja-JP" sz="2800" dirty="0">
              <a:cs typeface="メイリオ" panose="020B0604030504040204" pitchFamily="50" charset="-128"/>
            </a:endParaRPr>
          </a:p>
        </p:txBody>
      </p:sp>
    </p:spTree>
    <p:extLst>
      <p:ext uri="{BB962C8B-B14F-4D97-AF65-F5344CB8AC3E}">
        <p14:creationId xmlns:p14="http://schemas.microsoft.com/office/powerpoint/2010/main" val="315274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6121804" cy="584775"/>
          </a:xfrm>
        </p:spPr>
        <p:txBody>
          <a:bodyPr/>
          <a:lstStyle/>
          <a:p>
            <a:pPr algn="l"/>
            <a:r>
              <a:rPr lang="en-US" altLang="ja-JP" sz="3200" b="1" dirty="0" smtClean="0">
                <a:latin typeface="Meiryo UI" panose="020B0604030504040204" pitchFamily="50" charset="-128"/>
                <a:ea typeface="Meiryo UI" panose="020B0604030504040204" pitchFamily="50" charset="-128"/>
              </a:rPr>
              <a:t>8-1. </a:t>
            </a:r>
            <a:r>
              <a:rPr lang="en-US" altLang="ja-JP" sz="3200" b="1" dirty="0" smtClean="0">
                <a:latin typeface="Meiryo UI" panose="020B0604030504040204" pitchFamily="50" charset="-128"/>
                <a:ea typeface="Meiryo UI" panose="020B0604030504040204" pitchFamily="50" charset="-128"/>
              </a:rPr>
              <a:t>I</a:t>
            </a:r>
            <a:r>
              <a:rPr lang="en-US" altLang="ja-JP" sz="3200" b="1" dirty="0" smtClean="0">
                <a:latin typeface="Meiryo UI" panose="020B0604030504040204" pitchFamily="50" charset="-128"/>
                <a:ea typeface="Meiryo UI" panose="020B0604030504040204" pitchFamily="50" charset="-128"/>
              </a:rPr>
              <a:t>mplementation </a:t>
            </a:r>
            <a:r>
              <a:rPr lang="en-US" altLang="ja-JP" sz="3200" b="1" dirty="0">
                <a:latin typeface="Meiryo UI" panose="020B0604030504040204" pitchFamily="50" charset="-128"/>
                <a:ea typeface="Meiryo UI" panose="020B0604030504040204" pitchFamily="50" charset="-128"/>
              </a:rPr>
              <a:t>policy</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err="1">
                <a:latin typeface="Meiryo UI" panose="020B0604030504040204" pitchFamily="50" charset="-128"/>
                <a:ea typeface="Meiryo UI" panose="020B0604030504040204" pitchFamily="50" charset="-128"/>
              </a:rPr>
              <a:t>TUEL</a:t>
            </a:r>
            <a:r>
              <a:rPr lang="en-US" altLang="ja-JP" sz="2800" b="1" dirty="0">
                <a:latin typeface="Meiryo UI" panose="020B0604030504040204" pitchFamily="50" charset="-128"/>
                <a:ea typeface="Meiryo UI" panose="020B0604030504040204" pitchFamily="50" charset="-128"/>
              </a:rPr>
              <a:t> SQL-DB created by Ebata is diverted</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92431" y="1496944"/>
            <a:ext cx="12052409"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sz="2800" dirty="0"/>
              <a:t>Build </a:t>
            </a:r>
            <a:r>
              <a:rPr lang="en-US" altLang="ja-JP" sz="2800" dirty="0" smtClean="0"/>
              <a:t>it directly </a:t>
            </a:r>
            <a:r>
              <a:rPr lang="en-US" altLang="ja-JP" sz="2800" dirty="0"/>
              <a:t>on </a:t>
            </a:r>
            <a:r>
              <a:rPr lang="en-US" altLang="ja-JP" sz="2800" dirty="0" err="1"/>
              <a:t>TUEL</a:t>
            </a:r>
            <a:r>
              <a:rPr lang="en-US" altLang="ja-JP" sz="2800" dirty="0"/>
              <a:t> </a:t>
            </a:r>
            <a:r>
              <a:rPr lang="en-US" altLang="ja-JP" sz="2800" dirty="0" smtClean="0"/>
              <a:t>SQL-DB</a:t>
            </a:r>
          </a:p>
          <a:p>
            <a:pPr marL="457200" indent="-457200" algn="l">
              <a:buFont typeface="+mj-lt"/>
              <a:buAutoNum type="arabicPeriod"/>
            </a:pPr>
            <a:endParaRPr lang="en-US" altLang="ja-JP" sz="1400" dirty="0" smtClean="0"/>
          </a:p>
          <a:p>
            <a:pPr marL="457200" indent="-457200" algn="l">
              <a:buFont typeface="+mj-lt"/>
              <a:buAutoNum type="arabicPeriod"/>
            </a:pPr>
            <a:r>
              <a:rPr lang="en-US" altLang="ja-JP" sz="2800" dirty="0">
                <a:solidFill>
                  <a:srgbClr val="0000FF"/>
                </a:solidFill>
              </a:rPr>
              <a:t>No</a:t>
            </a:r>
            <a:r>
              <a:rPr lang="en-US" altLang="ja-JP" sz="2800" dirty="0"/>
              <a:t> OS, Docker, or PostgreSQL installation work is performed.</a:t>
            </a:r>
            <a:r>
              <a:rPr lang="en-US" altLang="ja-JP" sz="2800" dirty="0" smtClean="0"/>
              <a:t/>
            </a:r>
            <a:br>
              <a:rPr lang="en-US" altLang="ja-JP" sz="2800" dirty="0" smtClean="0"/>
            </a:br>
            <a:r>
              <a:rPr lang="en-US" altLang="ja-JP" dirty="0"/>
              <a:t>→ If you want one for personal use, we will provide a clone on SD card (but you have to buy the </a:t>
            </a:r>
            <a:r>
              <a:rPr lang="en-US" altLang="ja-JP" dirty="0" err="1"/>
              <a:t>Raspi</a:t>
            </a:r>
            <a:r>
              <a:rPr lang="en-US" altLang="ja-JP" dirty="0"/>
              <a:t> main unit by yourself). </a:t>
            </a:r>
            <a:r>
              <a:rPr lang="en-US" altLang="ja-JP" sz="2000" dirty="0" smtClean="0">
                <a:hlinkClick r:id="rId3"/>
              </a:rPr>
              <a:t>https</a:t>
            </a:r>
            <a:r>
              <a:rPr lang="en-US" altLang="ja-JP" sz="2000" dirty="0">
                <a:hlinkClick r:id="rId3"/>
              </a:rPr>
              <a:t>://</a:t>
            </a:r>
            <a:r>
              <a:rPr lang="en-US" altLang="ja-JP" sz="2000" dirty="0" smtClean="0">
                <a:hlinkClick r:id="rId3"/>
              </a:rPr>
              <a:t>www.amazon.co.jp/gp/product/B08D6CYBNS/ref=ppx_yo_dt_b_search_asin_title?ie=UTF8&amp;psc=1</a:t>
            </a:r>
            <a:endParaRPr lang="en-US" altLang="ja-JP" sz="2000" dirty="0" smtClean="0"/>
          </a:p>
          <a:p>
            <a:pPr marL="457200" indent="-457200" algn="l">
              <a:buFont typeface="+mj-lt"/>
              <a:buAutoNum type="arabicPeriod"/>
            </a:pPr>
            <a:endParaRPr lang="en-US" altLang="ja-JP" sz="2000" dirty="0" smtClean="0"/>
          </a:p>
          <a:p>
            <a:pPr marL="457200" indent="-457200" algn="l">
              <a:buFont typeface="+mj-lt"/>
              <a:buAutoNum type="arabicPeriod"/>
            </a:pPr>
            <a:r>
              <a:rPr lang="en-US" altLang="ja-JP" sz="2800" dirty="0"/>
              <a:t>If you want to build it from scratch on your own with a purchased </a:t>
            </a:r>
            <a:r>
              <a:rPr lang="en-US" altLang="ja-JP" sz="2800" dirty="0" err="1"/>
              <a:t>Raspi</a:t>
            </a:r>
            <a:r>
              <a:rPr lang="en-US" altLang="ja-JP" sz="2800" dirty="0"/>
              <a:t>, please refer to this: </a:t>
            </a:r>
            <a:r>
              <a:rPr lang="en-US" altLang="ja-JP" sz="2000" dirty="0" smtClean="0">
                <a:hlinkClick r:id="rId4"/>
              </a:rPr>
              <a:t>https</a:t>
            </a:r>
            <a:r>
              <a:rPr lang="en-US" altLang="ja-JP" sz="2000" dirty="0">
                <a:hlinkClick r:id="rId4"/>
              </a:rPr>
              <a:t>://</a:t>
            </a:r>
            <a:r>
              <a:rPr lang="en-US" altLang="ja-JP" sz="2000" dirty="0" smtClean="0">
                <a:hlinkClick r:id="rId4"/>
              </a:rPr>
              <a:t>eetimes.itmedia.co.jp/ee/articles/2206/30/news033_10.html</a:t>
            </a:r>
            <a:endParaRPr lang="en-US" altLang="ja-JP" sz="2000" dirty="0" smtClean="0"/>
          </a:p>
          <a:p>
            <a:pPr marL="457200" indent="-457200" algn="l">
              <a:buFont typeface="+mj-lt"/>
              <a:buAutoNum type="arabicPeriod"/>
            </a:pPr>
            <a:endParaRPr lang="en-US" altLang="ja-JP" sz="2000" dirty="0" smtClean="0"/>
          </a:p>
          <a:p>
            <a:pPr marL="457200" indent="-457200" algn="l">
              <a:buFont typeface="+mj-lt"/>
              <a:buAutoNum type="arabicPeriod"/>
            </a:pPr>
            <a:endParaRPr lang="en-US" altLang="ja-JP" sz="2000" dirty="0" smtClean="0"/>
          </a:p>
        </p:txBody>
      </p:sp>
      <p:sp>
        <p:nvSpPr>
          <p:cNvPr id="8" name="角丸四角形 7"/>
          <p:cNvSpPr/>
          <p:nvPr/>
        </p:nvSpPr>
        <p:spPr>
          <a:xfrm>
            <a:off x="92431" y="6021360"/>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smtClean="0">
                <a:latin typeface="Meiryo UI" panose="020B0604030504040204" pitchFamily="50" charset="-128"/>
                <a:ea typeface="Meiryo UI" panose="020B0604030504040204" pitchFamily="50" charset="-128"/>
              </a:rPr>
              <a:t>Don’t worry, there is a </a:t>
            </a:r>
            <a:r>
              <a:rPr lang="en-US" altLang="ja-JP" sz="3600" b="1" dirty="0">
                <a:latin typeface="Meiryo UI" panose="020B0604030504040204" pitchFamily="50" charset="-128"/>
                <a:ea typeface="Meiryo UI" panose="020B0604030504040204" pitchFamily="50" charset="-128"/>
              </a:rPr>
              <a:t>backup of the SD </a:t>
            </a:r>
            <a:r>
              <a:rPr lang="en-US" altLang="ja-JP" sz="3600" b="1" dirty="0" smtClean="0">
                <a:latin typeface="Meiryo UI" panose="020B0604030504040204" pitchFamily="50" charset="-128"/>
                <a:ea typeface="Meiryo UI" panose="020B0604030504040204" pitchFamily="50" charset="-128"/>
              </a:rPr>
              <a:t>card</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205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2031325" cy="584775"/>
          </a:xfrm>
        </p:spPr>
        <p:txBody>
          <a:bodyPr/>
          <a:lstStyle/>
          <a:p>
            <a:pPr algn="l"/>
            <a:r>
              <a:rPr lang="en-US" altLang="ja-JP" sz="3200" b="1" dirty="0" smtClean="0">
                <a:latin typeface="Meiryo UI" panose="020B0604030504040204" pitchFamily="50" charset="-128"/>
                <a:ea typeface="Meiryo UI" panose="020B0604030504040204" pitchFamily="50" charset="-128"/>
              </a:rPr>
              <a:t>8-2. </a:t>
            </a:r>
            <a:r>
              <a:rPr lang="ja-JP" altLang="en-US" sz="3200" b="1" dirty="0" smtClean="0">
                <a:latin typeface="Meiryo UI" panose="020B0604030504040204" pitchFamily="50" charset="-128"/>
                <a:ea typeface="Meiryo UI" panose="020B0604030504040204" pitchFamily="50" charset="-128"/>
              </a:rPr>
              <a:t>準備</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まずは、</a:t>
            </a:r>
            <a:r>
              <a:rPr lang="en-US" altLang="ja-JP" sz="2800" b="1" dirty="0">
                <a:latin typeface="Meiryo UI" panose="020B0604030504040204" pitchFamily="50" charset="-128"/>
                <a:ea typeface="Meiryo UI" panose="020B0604030504040204" pitchFamily="50" charset="-128"/>
              </a:rPr>
              <a:t>CSV</a:t>
            </a:r>
            <a:r>
              <a:rPr lang="ja-JP" altLang="en-US" sz="2800" b="1" dirty="0">
                <a:latin typeface="Meiryo UI" panose="020B0604030504040204" pitchFamily="50" charset="-128"/>
                <a:ea typeface="Meiryo UI" panose="020B0604030504040204" pitchFamily="50" charset="-128"/>
              </a:rPr>
              <a:t>ファイルを準備して下さい</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正直、これでほぼ完了</a:t>
            </a:r>
            <a:r>
              <a:rPr lang="en-US" altLang="ja-JP" sz="2800" b="1" dirty="0">
                <a:latin typeface="Meiryo UI" panose="020B0604030504040204" pitchFamily="50" charset="-128"/>
                <a:ea typeface="Meiryo UI" panose="020B0604030504040204" pitchFamily="50" charset="-128"/>
              </a:rPr>
              <a:t>)</a:t>
            </a:r>
          </a:p>
        </p:txBody>
      </p:sp>
      <p:sp>
        <p:nvSpPr>
          <p:cNvPr id="6" name="タイトル 1"/>
          <p:cNvSpPr txBox="1">
            <a:spLocks/>
          </p:cNvSpPr>
          <p:nvPr/>
        </p:nvSpPr>
        <p:spPr>
          <a:xfrm>
            <a:off x="48717" y="1628750"/>
            <a:ext cx="7847533"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sz="2800" dirty="0" smtClean="0"/>
              <a:t>CSV</a:t>
            </a:r>
            <a:r>
              <a:rPr lang="ja-JP" altLang="en-US" sz="2800" dirty="0" smtClean="0"/>
              <a:t>ファイルがあれば、</a:t>
            </a:r>
            <a:r>
              <a:rPr lang="en-US" altLang="ja-JP" sz="2800" dirty="0" smtClean="0"/>
              <a:t>SQL-DB</a:t>
            </a:r>
            <a:r>
              <a:rPr lang="ja-JP" altLang="en-US" sz="2800" dirty="0" smtClean="0"/>
              <a:t>は直ぐに作れます</a:t>
            </a:r>
            <a:r>
              <a:rPr lang="en-US" altLang="ja-JP" sz="2800" dirty="0" smtClean="0"/>
              <a:t>(</a:t>
            </a:r>
            <a:r>
              <a:rPr lang="ja-JP" altLang="en-US" sz="2800" dirty="0" smtClean="0"/>
              <a:t>本当</a:t>
            </a:r>
            <a:r>
              <a:rPr lang="en-US" altLang="ja-JP" sz="2800" dirty="0" smtClean="0"/>
              <a:t>)</a:t>
            </a:r>
            <a:br>
              <a:rPr lang="en-US" altLang="ja-JP" sz="2800" dirty="0" smtClean="0"/>
            </a:br>
            <a:r>
              <a:rPr lang="ja-JP" altLang="en-US" sz="2800" dirty="0" smtClean="0"/>
              <a:t>→ エクセルファイルを</a:t>
            </a:r>
            <a:r>
              <a:rPr lang="en-US" altLang="ja-JP" sz="2800" dirty="0" smtClean="0"/>
              <a:t>csv</a:t>
            </a:r>
            <a:r>
              <a:rPr lang="ja-JP" altLang="en-US" sz="2800" dirty="0" smtClean="0"/>
              <a:t>形式で保存</a:t>
            </a:r>
            <a:endParaRPr lang="en-US" altLang="ja-JP" sz="2800" dirty="0"/>
          </a:p>
          <a:p>
            <a:pPr marL="457200" indent="-457200" algn="l">
              <a:buFont typeface="+mj-lt"/>
              <a:buAutoNum type="arabicPeriod"/>
            </a:pPr>
            <a:endParaRPr lang="en-US" altLang="ja-JP" sz="2800" dirty="0" smtClean="0"/>
          </a:p>
          <a:p>
            <a:pPr marL="457200" indent="-457200" algn="l">
              <a:buFont typeface="+mj-lt"/>
              <a:buAutoNum type="arabicPeriod"/>
            </a:pPr>
            <a:r>
              <a:rPr lang="en-US" altLang="ja-JP" sz="2800" dirty="0" smtClean="0"/>
              <a:t>CSV</a:t>
            </a:r>
            <a:r>
              <a:rPr lang="ja-JP" altLang="en-US" sz="2800" dirty="0" smtClean="0"/>
              <a:t>ファイル内の日本語は、全部英語</a:t>
            </a:r>
            <a:r>
              <a:rPr lang="en-US" altLang="ja-JP" sz="2800" dirty="0" smtClean="0"/>
              <a:t>(</a:t>
            </a:r>
            <a:r>
              <a:rPr lang="ja-JP" altLang="en-US" sz="2800" dirty="0" smtClean="0"/>
              <a:t>アルアベット</a:t>
            </a:r>
            <a:r>
              <a:rPr lang="en-US" altLang="ja-JP" sz="2800" dirty="0" smtClean="0"/>
              <a:t>)</a:t>
            </a:r>
            <a:r>
              <a:rPr lang="ja-JP" altLang="en-US" sz="2800" dirty="0" smtClean="0"/>
              <a:t>に替えておいて下さい</a:t>
            </a:r>
            <a:r>
              <a:rPr lang="en-US" altLang="ja-JP" sz="2800" dirty="0" smtClean="0"/>
              <a:t/>
            </a:r>
            <a:br>
              <a:rPr lang="en-US" altLang="ja-JP" sz="2800" dirty="0" smtClean="0"/>
            </a:br>
            <a:r>
              <a:rPr lang="ja-JP" altLang="en-US" sz="2800" dirty="0" smtClean="0"/>
              <a:t>→ 文字列で、あとで面倒のことになります</a:t>
            </a:r>
            <a:endParaRPr lang="en-US" altLang="ja-JP" sz="2800" dirty="0" smtClean="0"/>
          </a:p>
          <a:p>
            <a:pPr marL="457200" indent="-457200" algn="l">
              <a:buFont typeface="+mj-lt"/>
              <a:buAutoNum type="arabicPeriod"/>
            </a:pPr>
            <a:endParaRPr lang="en-US" altLang="ja-JP" sz="2800" dirty="0"/>
          </a:p>
          <a:p>
            <a:pPr marL="457200" indent="-457200" algn="l">
              <a:buFont typeface="+mj-lt"/>
              <a:buAutoNum type="arabicPeriod"/>
            </a:pPr>
            <a:r>
              <a:rPr lang="ja-JP" altLang="en-US" sz="2800" dirty="0" smtClean="0"/>
              <a:t>今回は、この</a:t>
            </a:r>
            <a:r>
              <a:rPr lang="en-US" altLang="ja-JP" sz="2800" dirty="0" smtClean="0"/>
              <a:t>”person.csv”</a:t>
            </a:r>
            <a:r>
              <a:rPr lang="ja-JP" altLang="en-US" sz="2800" dirty="0" smtClean="0"/>
              <a:t>を使って手順を説明します</a:t>
            </a:r>
            <a:endParaRPr lang="en-US" altLang="ja-JP" sz="2800" dirty="0" smtClean="0"/>
          </a:p>
        </p:txBody>
      </p:sp>
      <p:sp>
        <p:nvSpPr>
          <p:cNvPr id="3" name="正方形/長方形 2"/>
          <p:cNvSpPr/>
          <p:nvPr/>
        </p:nvSpPr>
        <p:spPr>
          <a:xfrm>
            <a:off x="7896250" y="2170635"/>
            <a:ext cx="4248590" cy="2554545"/>
          </a:xfrm>
          <a:prstGeom prst="rect">
            <a:avLst/>
          </a:prstGeom>
          <a:solidFill>
            <a:schemeClr val="bg1">
              <a:lumMod val="95000"/>
            </a:schemeClr>
          </a:solidFill>
        </p:spPr>
        <p:txBody>
          <a:bodyPr wrap="square">
            <a:spAutoFit/>
          </a:bodyPr>
          <a:lstStyle/>
          <a:p>
            <a:r>
              <a:rPr lang="ja-JP" altLang="en-US" sz="2000" b="1" dirty="0">
                <a:latin typeface="Meiryo UI" panose="020B0604030504040204" pitchFamily="50" charset="-128"/>
                <a:ea typeface="Meiryo UI" panose="020B0604030504040204" pitchFamily="50" charset="-128"/>
              </a:rPr>
              <a:t>Name,Age,City,Occupation</a:t>
            </a:r>
          </a:p>
          <a:p>
            <a:r>
              <a:rPr lang="ja-JP" altLang="en-US" sz="2000" b="1" dirty="0">
                <a:latin typeface="Meiryo UI" panose="020B0604030504040204" pitchFamily="50" charset="-128"/>
                <a:ea typeface="Meiryo UI" panose="020B0604030504040204" pitchFamily="50" charset="-128"/>
              </a:rPr>
              <a:t>John,30,New York,Engineer</a:t>
            </a:r>
          </a:p>
          <a:p>
            <a:r>
              <a:rPr lang="ja-JP" altLang="en-US" sz="2000" b="1" dirty="0">
                <a:latin typeface="Meiryo UI" panose="020B0604030504040204" pitchFamily="50" charset="-128"/>
                <a:ea typeface="Meiryo UI" panose="020B0604030504040204" pitchFamily="50" charset="-128"/>
              </a:rPr>
              <a:t>Alice,25,London,Designer</a:t>
            </a:r>
          </a:p>
          <a:p>
            <a:r>
              <a:rPr lang="ja-JP" altLang="en-US" sz="2000" b="1" dirty="0">
                <a:latin typeface="Meiryo UI" panose="020B0604030504040204" pitchFamily="50" charset="-128"/>
                <a:ea typeface="Meiryo UI" panose="020B0604030504040204" pitchFamily="50" charset="-128"/>
              </a:rPr>
              <a:t>Bob,35,San Francisco,Programmer</a:t>
            </a:r>
          </a:p>
          <a:p>
            <a:r>
              <a:rPr lang="ja-JP" altLang="en-US" sz="2000" b="1" dirty="0">
                <a:latin typeface="Meiryo UI" panose="020B0604030504040204" pitchFamily="50" charset="-128"/>
                <a:ea typeface="Meiryo UI" panose="020B0604030504040204" pitchFamily="50" charset="-128"/>
              </a:rPr>
              <a:t>Emily,28,Toronto,Teacher</a:t>
            </a:r>
          </a:p>
          <a:p>
            <a:r>
              <a:rPr lang="ja-JP" altLang="en-US" sz="2000" b="1" dirty="0">
                <a:latin typeface="Meiryo UI" panose="020B0604030504040204" pitchFamily="50" charset="-128"/>
                <a:ea typeface="Meiryo UI" panose="020B0604030504040204" pitchFamily="50" charset="-128"/>
              </a:rPr>
              <a:t>Michael,40,Los Angeles,Doctor</a:t>
            </a:r>
          </a:p>
        </p:txBody>
      </p:sp>
      <p:sp>
        <p:nvSpPr>
          <p:cNvPr id="5" name="正方形/長方形 4"/>
          <p:cNvSpPr/>
          <p:nvPr/>
        </p:nvSpPr>
        <p:spPr>
          <a:xfrm>
            <a:off x="8688360" y="1608582"/>
            <a:ext cx="2226892" cy="523220"/>
          </a:xfrm>
          <a:prstGeom prst="rect">
            <a:avLst/>
          </a:prstGeom>
        </p:spPr>
        <p:txBody>
          <a:bodyPr wrap="none">
            <a:spAutoFit/>
          </a:bodyPr>
          <a:lstStyle/>
          <a:p>
            <a:r>
              <a:rPr lang="en-US" altLang="ja-JP" sz="2800" b="1" dirty="0">
                <a:latin typeface="Meiryo UI" panose="020B0604030504040204" pitchFamily="50" charset="-128"/>
                <a:ea typeface="Meiryo UI" panose="020B0604030504040204" pitchFamily="50" charset="-128"/>
              </a:rPr>
              <a:t>p</a:t>
            </a:r>
            <a:r>
              <a:rPr lang="en-US" altLang="ja-JP" sz="2800" b="1" dirty="0" smtClean="0">
                <a:latin typeface="Meiryo UI" panose="020B0604030504040204" pitchFamily="50" charset="-128"/>
                <a:ea typeface="Meiryo UI" panose="020B0604030504040204" pitchFamily="50" charset="-128"/>
              </a:rPr>
              <a:t>erson.csv</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7968260" y="4923233"/>
            <a:ext cx="4106128" cy="830997"/>
          </a:xfrm>
          <a:prstGeom prst="rect">
            <a:avLst/>
          </a:prstGeom>
        </p:spPr>
        <p:txBody>
          <a:bodyPr wrap="square">
            <a:spAutoFit/>
          </a:bodyPr>
          <a:lstStyle/>
          <a:p>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ローカルの</a:t>
            </a:r>
            <a:r>
              <a:rPr lang="en-US" altLang="ja-JP" sz="2400" b="1" dirty="0" smtClean="0">
                <a:latin typeface="Meiryo UI" panose="020B0604030504040204" pitchFamily="50" charset="-128"/>
                <a:ea typeface="Meiryo UI" panose="020B0604030504040204" pitchFamily="50" charset="-128"/>
              </a:rPr>
              <a:t>PC</a:t>
            </a:r>
            <a:r>
              <a:rPr lang="ja-JP" altLang="en-US" sz="2400" b="1" dirty="0" smtClean="0">
                <a:latin typeface="Meiryo UI" panose="020B0604030504040204" pitchFamily="50" charset="-128"/>
                <a:ea typeface="Meiryo UI" panose="020B0604030504040204" pitchFamily="50" charset="-128"/>
              </a:rPr>
              <a:t>に</a:t>
            </a:r>
            <a:r>
              <a:rPr lang="ja-JP" altLang="en-US" sz="2400" b="1" dirty="0" smtClean="0">
                <a:latin typeface="Meiryo UI" panose="020B0604030504040204" pitchFamily="50" charset="-128"/>
                <a:ea typeface="Meiryo UI" panose="020B0604030504040204" pitchFamily="50" charset="-128"/>
              </a:rPr>
              <a:t>この</a:t>
            </a:r>
            <a:r>
              <a:rPr lang="en-US" altLang="ja-JP" sz="2400" b="1" dirty="0" smtClean="0">
                <a:latin typeface="Meiryo UI" panose="020B0604030504040204" pitchFamily="50" charset="-128"/>
                <a:ea typeface="Meiryo UI" panose="020B0604030504040204" pitchFamily="50" charset="-128"/>
              </a:rPr>
              <a:t>csv</a:t>
            </a:r>
            <a:r>
              <a:rPr lang="ja-JP" altLang="en-US" sz="2400" b="1" dirty="0" smtClean="0">
                <a:latin typeface="Meiryo UI" panose="020B0604030504040204" pitchFamily="50" charset="-128"/>
                <a:ea typeface="Meiryo UI" panose="020B0604030504040204" pitchFamily="50" charset="-128"/>
              </a:rPr>
              <a:t>ファイルを保存しておいて下さい</a:t>
            </a:r>
            <a:r>
              <a:rPr lang="en-US" altLang="ja-JP" sz="2400" b="1" dirty="0" smtClean="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922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2031325" cy="584775"/>
          </a:xfrm>
        </p:spPr>
        <p:txBody>
          <a:bodyPr/>
          <a:lstStyle/>
          <a:p>
            <a:pPr algn="l"/>
            <a:r>
              <a:rPr lang="en-US" altLang="ja-JP" sz="3200" b="1" dirty="0" smtClean="0">
                <a:latin typeface="Meiryo UI" panose="020B0604030504040204" pitchFamily="50" charset="-128"/>
                <a:ea typeface="Meiryo UI" panose="020B0604030504040204" pitchFamily="50" charset="-128"/>
              </a:rPr>
              <a:t>8-2. </a:t>
            </a:r>
            <a:r>
              <a:rPr lang="ja-JP" altLang="en-US" sz="3200" b="1" dirty="0" smtClean="0">
                <a:latin typeface="Meiryo UI" panose="020B0604030504040204" pitchFamily="50" charset="-128"/>
                <a:ea typeface="Meiryo UI" panose="020B0604030504040204" pitchFamily="50" charset="-128"/>
              </a:rPr>
              <a:t>準備</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First, please prepare a CSV file (honestly, this is almost done)</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48717" y="1628750"/>
            <a:ext cx="7847533"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sz="2800" dirty="0"/>
              <a:t>If you have a CSV file, you can create SQL-DB immediately (true) → Save Excel file in csv format</a:t>
            </a:r>
          </a:p>
          <a:p>
            <a:pPr marL="457200" indent="-457200" algn="l">
              <a:buFont typeface="+mj-lt"/>
              <a:buAutoNum type="arabicPeriod"/>
            </a:pPr>
            <a:endParaRPr lang="en-US" altLang="ja-JP" sz="2800" dirty="0" smtClean="0"/>
          </a:p>
          <a:p>
            <a:pPr marL="457200" indent="-457200" algn="l">
              <a:buFont typeface="+mj-lt"/>
              <a:buAutoNum type="arabicPeriod"/>
            </a:pPr>
            <a:r>
              <a:rPr lang="en-US" altLang="ja-JP" sz="2800" dirty="0"/>
              <a:t>Please replace all Japanese characters in the CSV file with English (alphabets) → strings, which can be troublesome later</a:t>
            </a:r>
            <a:r>
              <a:rPr lang="en-US" altLang="ja-JP" sz="2800" dirty="0" smtClean="0"/>
              <a:t>.</a:t>
            </a:r>
          </a:p>
          <a:p>
            <a:pPr marL="457200" indent="-457200" algn="l">
              <a:buFont typeface="+mj-lt"/>
              <a:buAutoNum type="arabicPeriod"/>
            </a:pPr>
            <a:endParaRPr lang="en-US" altLang="ja-JP" sz="2800" dirty="0"/>
          </a:p>
          <a:p>
            <a:pPr marL="457200" indent="-457200" algn="l">
              <a:buFont typeface="+mj-lt"/>
              <a:buAutoNum type="arabicPeriod"/>
            </a:pPr>
            <a:r>
              <a:rPr lang="en-US" altLang="ja-JP" sz="2800" dirty="0"/>
              <a:t>We will use this "person.csv" file to explain the procedure.</a:t>
            </a:r>
            <a:endParaRPr lang="en-US" altLang="ja-JP" sz="2800" dirty="0" smtClean="0"/>
          </a:p>
        </p:txBody>
      </p:sp>
      <p:sp>
        <p:nvSpPr>
          <p:cNvPr id="3" name="正方形/長方形 2"/>
          <p:cNvSpPr/>
          <p:nvPr/>
        </p:nvSpPr>
        <p:spPr>
          <a:xfrm>
            <a:off x="7896250" y="2170635"/>
            <a:ext cx="4248590" cy="2554545"/>
          </a:xfrm>
          <a:prstGeom prst="rect">
            <a:avLst/>
          </a:prstGeom>
          <a:solidFill>
            <a:schemeClr val="bg1">
              <a:lumMod val="95000"/>
            </a:schemeClr>
          </a:solidFill>
        </p:spPr>
        <p:txBody>
          <a:bodyPr wrap="square">
            <a:spAutoFit/>
          </a:bodyPr>
          <a:lstStyle/>
          <a:p>
            <a:r>
              <a:rPr lang="ja-JP" altLang="en-US" sz="2000" b="1" dirty="0">
                <a:latin typeface="Meiryo UI" panose="020B0604030504040204" pitchFamily="50" charset="-128"/>
                <a:ea typeface="Meiryo UI" panose="020B0604030504040204" pitchFamily="50" charset="-128"/>
              </a:rPr>
              <a:t>Name,Age,City,Occupation</a:t>
            </a:r>
          </a:p>
          <a:p>
            <a:r>
              <a:rPr lang="ja-JP" altLang="en-US" sz="2000" b="1" dirty="0">
                <a:latin typeface="Meiryo UI" panose="020B0604030504040204" pitchFamily="50" charset="-128"/>
                <a:ea typeface="Meiryo UI" panose="020B0604030504040204" pitchFamily="50" charset="-128"/>
              </a:rPr>
              <a:t>John,30,New York,Engineer</a:t>
            </a:r>
          </a:p>
          <a:p>
            <a:r>
              <a:rPr lang="ja-JP" altLang="en-US" sz="2000" b="1" dirty="0">
                <a:latin typeface="Meiryo UI" panose="020B0604030504040204" pitchFamily="50" charset="-128"/>
                <a:ea typeface="Meiryo UI" panose="020B0604030504040204" pitchFamily="50" charset="-128"/>
              </a:rPr>
              <a:t>Alice,25,London,Designer</a:t>
            </a:r>
          </a:p>
          <a:p>
            <a:r>
              <a:rPr lang="ja-JP" altLang="en-US" sz="2000" b="1" dirty="0">
                <a:latin typeface="Meiryo UI" panose="020B0604030504040204" pitchFamily="50" charset="-128"/>
                <a:ea typeface="Meiryo UI" panose="020B0604030504040204" pitchFamily="50" charset="-128"/>
              </a:rPr>
              <a:t>Bob,35,San Francisco,Programmer</a:t>
            </a:r>
          </a:p>
          <a:p>
            <a:r>
              <a:rPr lang="ja-JP" altLang="en-US" sz="2000" b="1" dirty="0">
                <a:latin typeface="Meiryo UI" panose="020B0604030504040204" pitchFamily="50" charset="-128"/>
                <a:ea typeface="Meiryo UI" panose="020B0604030504040204" pitchFamily="50" charset="-128"/>
              </a:rPr>
              <a:t>Emily,28,Toronto,Teacher</a:t>
            </a:r>
          </a:p>
          <a:p>
            <a:r>
              <a:rPr lang="ja-JP" altLang="en-US" sz="2000" b="1" dirty="0">
                <a:latin typeface="Meiryo UI" panose="020B0604030504040204" pitchFamily="50" charset="-128"/>
                <a:ea typeface="Meiryo UI" panose="020B0604030504040204" pitchFamily="50" charset="-128"/>
              </a:rPr>
              <a:t>Michael,40,Los Angeles,Doctor</a:t>
            </a:r>
          </a:p>
        </p:txBody>
      </p:sp>
      <p:sp>
        <p:nvSpPr>
          <p:cNvPr id="5" name="正方形/長方形 4"/>
          <p:cNvSpPr/>
          <p:nvPr/>
        </p:nvSpPr>
        <p:spPr>
          <a:xfrm>
            <a:off x="8688360" y="1608582"/>
            <a:ext cx="2226892" cy="523220"/>
          </a:xfrm>
          <a:prstGeom prst="rect">
            <a:avLst/>
          </a:prstGeom>
        </p:spPr>
        <p:txBody>
          <a:bodyPr wrap="none">
            <a:spAutoFit/>
          </a:bodyPr>
          <a:lstStyle/>
          <a:p>
            <a:r>
              <a:rPr lang="en-US" altLang="ja-JP" sz="2800" b="1" dirty="0">
                <a:latin typeface="Meiryo UI" panose="020B0604030504040204" pitchFamily="50" charset="-128"/>
                <a:ea typeface="Meiryo UI" panose="020B0604030504040204" pitchFamily="50" charset="-128"/>
              </a:rPr>
              <a:t>p</a:t>
            </a:r>
            <a:r>
              <a:rPr lang="en-US" altLang="ja-JP" sz="2800" b="1" dirty="0" smtClean="0">
                <a:latin typeface="Meiryo UI" panose="020B0604030504040204" pitchFamily="50" charset="-128"/>
                <a:ea typeface="Meiryo UI" panose="020B0604030504040204" pitchFamily="50" charset="-128"/>
              </a:rPr>
              <a:t>erson.csv</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7968260" y="4923233"/>
            <a:ext cx="4106128" cy="830997"/>
          </a:xfrm>
          <a:prstGeom prst="rect">
            <a:avLst/>
          </a:prstGeom>
        </p:spPr>
        <p:txBody>
          <a:bodyPr wrap="square">
            <a:spAutoFit/>
          </a:bodyPr>
          <a:lstStyle/>
          <a:p>
            <a:pPr algn="ctr"/>
            <a:r>
              <a:rPr lang="en-US" altLang="ja-JP" sz="2400" b="1" dirty="0">
                <a:latin typeface="Meiryo UI" panose="020B0604030504040204" pitchFamily="50" charset="-128"/>
                <a:ea typeface="Meiryo UI" panose="020B0604030504040204" pitchFamily="50" charset="-128"/>
              </a:rPr>
              <a:t>(Please save this csv file on your local PC)</a:t>
            </a:r>
            <a:endParaRPr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078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124888" cy="584775"/>
          </a:xfrm>
        </p:spPr>
        <p:txBody>
          <a:bodyPr/>
          <a:lstStyle/>
          <a:p>
            <a:pPr algn="l"/>
            <a:r>
              <a:rPr lang="en-US" altLang="ja-JP" sz="3200" b="1" dirty="0" smtClean="0">
                <a:latin typeface="Meiryo UI" panose="020B0604030504040204" pitchFamily="50" charset="-128"/>
                <a:ea typeface="Meiryo UI" panose="020B0604030504040204" pitchFamily="50" charset="-128"/>
              </a:rPr>
              <a:t>8-3.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に</a:t>
            </a:r>
            <a:r>
              <a:rPr lang="en-US" altLang="ja-JP" sz="3200" b="1" dirty="0" smtClean="0">
                <a:latin typeface="Meiryo UI" panose="020B0604030504040204" pitchFamily="50" charset="-128"/>
                <a:ea typeface="Meiryo UI" panose="020B0604030504040204" pitchFamily="50" charset="-128"/>
              </a:rPr>
              <a:t>person.csv</a:t>
            </a:r>
            <a:r>
              <a:rPr lang="ja-JP" altLang="en-US" sz="3200" b="1" dirty="0" smtClean="0">
                <a:latin typeface="Meiryo UI" panose="020B0604030504040204" pitchFamily="50" charset="-128"/>
                <a:ea typeface="Meiryo UI" panose="020B0604030504040204" pitchFamily="50" charset="-128"/>
              </a:rPr>
              <a:t>を追加</a:t>
            </a:r>
            <a:r>
              <a:rPr lang="ja-JP" altLang="en-US" sz="3200" b="1" dirty="0" smtClean="0">
                <a:latin typeface="Meiryo UI" panose="020B0604030504040204" pitchFamily="50" charset="-128"/>
                <a:ea typeface="Meiryo UI" panose="020B0604030504040204" pitchFamily="50" charset="-128"/>
              </a:rPr>
              <a:t>する</a:t>
            </a:r>
            <a:r>
              <a:rPr lang="ja-JP" altLang="en-US" sz="3200" b="1" dirty="0" smtClean="0">
                <a:latin typeface="Meiryo UI" panose="020B0604030504040204" pitchFamily="50" charset="-128"/>
                <a:ea typeface="Meiryo UI" panose="020B0604030504040204" pitchFamily="50" charset="-128"/>
              </a:rPr>
              <a:t>方法</a:t>
            </a:r>
            <a:r>
              <a:rPr lang="en-US" altLang="ja-JP" sz="3200" b="1" dirty="0" smtClean="0">
                <a:latin typeface="Meiryo UI" panose="020B0604030504040204" pitchFamily="50" charset="-128"/>
                <a:ea typeface="Meiryo UI" panose="020B0604030504040204" pitchFamily="50" charset="-128"/>
              </a:rPr>
              <a:t>(1</a:t>
            </a:r>
            <a:r>
              <a:rPr lang="en-US" altLang="ja-JP" sz="3200" b="1" dirty="0" smtClean="0">
                <a:latin typeface="Meiryo UI" panose="020B0604030504040204" pitchFamily="50" charset="-128"/>
                <a:ea typeface="Meiryo UI" panose="020B0604030504040204" pitchFamily="50" charset="-128"/>
              </a:rPr>
              <a:t>)</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ja-JP" altLang="en-US" sz="2800" dirty="0"/>
              <a:t>ターミナルを開き、以下のコマンドを使用して</a:t>
            </a:r>
            <a:r>
              <a:rPr lang="en-US" altLang="ja-JP" sz="2800" dirty="0" err="1"/>
              <a:t>psql</a:t>
            </a:r>
            <a:r>
              <a:rPr lang="ja-JP" altLang="en-US" sz="2800" dirty="0"/>
              <a:t>に接続します。ユーザ名</a:t>
            </a:r>
            <a:r>
              <a:rPr lang="ja-JP" altLang="en-US" sz="2800" dirty="0" smtClean="0"/>
              <a:t>は</a:t>
            </a:r>
            <a:r>
              <a:rPr lang="en-US" altLang="ja-JP" sz="2800" dirty="0" smtClean="0"/>
              <a:t>“</a:t>
            </a:r>
            <a:r>
              <a:rPr lang="en-US" altLang="ja-JP" sz="2800" dirty="0" err="1" smtClean="0">
                <a:solidFill>
                  <a:srgbClr val="0000FF"/>
                </a:solidFill>
              </a:rPr>
              <a:t>postgres</a:t>
            </a:r>
            <a:r>
              <a:rPr lang="en-US" altLang="ja-JP" sz="2800" dirty="0" smtClean="0"/>
              <a:t>”</a:t>
            </a:r>
            <a:r>
              <a:rPr lang="ja-JP" altLang="en-US" sz="2800" dirty="0" err="1" smtClean="0"/>
              <a:t>、</a:t>
            </a:r>
            <a:r>
              <a:rPr lang="ja-JP" altLang="en-US" sz="2800" dirty="0"/>
              <a:t>ホスト</a:t>
            </a:r>
            <a:r>
              <a:rPr lang="ja-JP" altLang="en-US" sz="2800" dirty="0" smtClean="0"/>
              <a:t>は</a:t>
            </a:r>
            <a:r>
              <a:rPr lang="en-US" altLang="ja-JP" sz="2800" dirty="0" smtClean="0"/>
              <a:t>“</a:t>
            </a:r>
            <a:r>
              <a:rPr lang="en-US" altLang="ja-JP" sz="2800" dirty="0" smtClean="0">
                <a:solidFill>
                  <a:srgbClr val="0000FF"/>
                </a:solidFill>
              </a:rPr>
              <a:t>133.34.90.40</a:t>
            </a:r>
            <a:r>
              <a:rPr lang="en-US" altLang="ja-JP" sz="2800" dirty="0" smtClean="0"/>
              <a:t>”</a:t>
            </a:r>
            <a:r>
              <a:rPr lang="ja-JP" altLang="en-US" sz="2800" dirty="0" err="1" smtClean="0"/>
              <a:t>、</a:t>
            </a:r>
            <a:r>
              <a:rPr lang="ja-JP" altLang="en-US" sz="2800" dirty="0"/>
              <a:t>ポート</a:t>
            </a:r>
            <a:r>
              <a:rPr lang="ja-JP" altLang="en-US" sz="2800" dirty="0" smtClean="0"/>
              <a:t>は</a:t>
            </a:r>
            <a:r>
              <a:rPr lang="en-US" altLang="ja-JP" sz="2800" dirty="0" smtClean="0"/>
              <a:t>“</a:t>
            </a:r>
            <a:r>
              <a:rPr lang="en-US" altLang="ja-JP" sz="2800" dirty="0" smtClean="0">
                <a:solidFill>
                  <a:srgbClr val="0000FF"/>
                </a:solidFill>
              </a:rPr>
              <a:t>15432</a:t>
            </a:r>
            <a:r>
              <a:rPr lang="en-US" altLang="ja-JP" sz="2800" dirty="0" smtClean="0"/>
              <a:t>”</a:t>
            </a:r>
            <a:r>
              <a:rPr lang="ja-JP" altLang="en-US" sz="2800" dirty="0" err="1" smtClean="0"/>
              <a:t>、</a:t>
            </a:r>
            <a:r>
              <a:rPr lang="ja-JP" altLang="en-US" sz="2800" dirty="0"/>
              <a:t>パスワード</a:t>
            </a:r>
            <a:r>
              <a:rPr lang="ja-JP" altLang="en-US" sz="2800" dirty="0" smtClean="0"/>
              <a:t>は</a:t>
            </a:r>
            <a:r>
              <a:rPr lang="en-US" altLang="ja-JP" sz="2800" dirty="0" smtClean="0"/>
              <a:t>“</a:t>
            </a:r>
            <a:r>
              <a:rPr lang="en-US" altLang="ja-JP" sz="2800" dirty="0" err="1" smtClean="0">
                <a:solidFill>
                  <a:srgbClr val="0000FF"/>
                </a:solidFill>
              </a:rPr>
              <a:t>4039ynu</a:t>
            </a:r>
            <a:r>
              <a:rPr lang="en-US" altLang="ja-JP" sz="2800" dirty="0" smtClean="0"/>
              <a:t>”</a:t>
            </a:r>
            <a:r>
              <a:rPr lang="ja-JP" altLang="en-US" sz="2800" dirty="0" err="1" smtClean="0"/>
              <a:t>です</a:t>
            </a: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r>
              <a:rPr lang="ja-JP" altLang="en-US" sz="2800" dirty="0"/>
              <a:t>パスワードを入力して</a:t>
            </a:r>
            <a:r>
              <a:rPr lang="en-US" altLang="ja-JP" sz="2800" dirty="0"/>
              <a:t>Enter</a:t>
            </a:r>
            <a:r>
              <a:rPr lang="ja-JP" altLang="en-US" sz="2800" dirty="0"/>
              <a:t>キーを押します。正しいパスワードを入力する</a:t>
            </a:r>
            <a:r>
              <a:rPr lang="ja-JP" altLang="en-US" sz="2800" dirty="0" smtClean="0"/>
              <a:t>と</a:t>
            </a:r>
            <a:r>
              <a:rPr lang="en-US" altLang="ja-JP" sz="2800" dirty="0" smtClean="0"/>
              <a:t>PostgreSQL</a:t>
            </a:r>
            <a:r>
              <a:rPr lang="ja-JP" altLang="en-US" sz="2800" dirty="0"/>
              <a:t>のプロンプトが表示されます</a:t>
            </a:r>
            <a:r>
              <a:rPr lang="ja-JP" altLang="en-US" sz="2800" dirty="0" smtClean="0"/>
              <a:t>。</a:t>
            </a:r>
            <a:endParaRPr lang="en-US" altLang="ja-JP" sz="2800" dirty="0" smtClean="0"/>
          </a:p>
          <a:p>
            <a:pPr marL="514350" indent="-514350" algn="l">
              <a:buFont typeface="+mj-lt"/>
              <a:buAutoNum type="arabicPeriod"/>
            </a:pPr>
            <a:endParaRPr lang="ja-JP" altLang="en-US" sz="1400" dirty="0"/>
          </a:p>
          <a:p>
            <a:pPr marL="514350" indent="-514350" algn="l">
              <a:buFont typeface="+mj-lt"/>
              <a:buAutoNum type="arabicPeriod"/>
            </a:pPr>
            <a:r>
              <a:rPr lang="ja-JP" altLang="en-US" sz="2800" dirty="0"/>
              <a:t>データベースを作成します。以下のコマンドを入力して新しいデータベースを作成します。この例ではデータベース名を</a:t>
            </a:r>
            <a:r>
              <a:rPr lang="en-US" altLang="ja-JP" sz="2800" dirty="0"/>
              <a:t>"</a:t>
            </a:r>
            <a:r>
              <a:rPr lang="en-US" altLang="ja-JP" sz="2800" dirty="0" err="1"/>
              <a:t>mydatabase</a:t>
            </a:r>
            <a:r>
              <a:rPr lang="en-US" altLang="ja-JP" sz="2800" dirty="0"/>
              <a:t>"</a:t>
            </a:r>
            <a:r>
              <a:rPr lang="ja-JP" altLang="en-US" sz="2800" dirty="0"/>
              <a:t>と</a:t>
            </a:r>
            <a:r>
              <a:rPr lang="ja-JP" altLang="en-US" sz="2800" dirty="0" smtClean="0"/>
              <a:t>します</a:t>
            </a: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algn="l"/>
            <a:endParaRPr lang="en-US" altLang="ja-JP" sz="2800" dirty="0"/>
          </a:p>
        </p:txBody>
      </p:sp>
      <p:pic>
        <p:nvPicPr>
          <p:cNvPr id="11" name="図 10"/>
          <p:cNvPicPr>
            <a:picLocks noChangeAspect="1"/>
          </p:cNvPicPr>
          <p:nvPr/>
        </p:nvPicPr>
        <p:blipFill>
          <a:blip r:embed="rId3"/>
          <a:stretch>
            <a:fillRect/>
          </a:stretch>
        </p:blipFill>
        <p:spPr>
          <a:xfrm>
            <a:off x="839270" y="5589300"/>
            <a:ext cx="11017530" cy="904331"/>
          </a:xfrm>
          <a:prstGeom prst="rect">
            <a:avLst/>
          </a:prstGeom>
        </p:spPr>
      </p:pic>
      <p:pic>
        <p:nvPicPr>
          <p:cNvPr id="3" name="図 2"/>
          <p:cNvPicPr>
            <a:picLocks noChangeAspect="1"/>
          </p:cNvPicPr>
          <p:nvPr/>
        </p:nvPicPr>
        <p:blipFill>
          <a:blip r:embed="rId4"/>
          <a:stretch>
            <a:fillRect/>
          </a:stretch>
        </p:blipFill>
        <p:spPr>
          <a:xfrm>
            <a:off x="839270" y="2347489"/>
            <a:ext cx="10971177" cy="1009501"/>
          </a:xfrm>
          <a:prstGeom prst="rect">
            <a:avLst/>
          </a:prstGeom>
        </p:spPr>
      </p:pic>
    </p:spTree>
    <p:extLst>
      <p:ext uri="{BB962C8B-B14F-4D97-AF65-F5344CB8AC3E}">
        <p14:creationId xmlns:p14="http://schemas.microsoft.com/office/powerpoint/2010/main" val="9359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599376" cy="584775"/>
          </a:xfrm>
        </p:spPr>
        <p:txBody>
          <a:bodyPr/>
          <a:lstStyle/>
          <a:p>
            <a:pPr algn="l"/>
            <a:r>
              <a:rPr lang="en-US" altLang="ja-JP" sz="3200" b="1" dirty="0" smtClean="0">
                <a:latin typeface="Meiryo UI" panose="020B0604030504040204" pitchFamily="50" charset="-128"/>
                <a:ea typeface="Meiryo UI" panose="020B0604030504040204" pitchFamily="50" charset="-128"/>
              </a:rPr>
              <a:t>8-3. </a:t>
            </a:r>
            <a:r>
              <a:rPr lang="en-US" altLang="ja-JP" sz="3200" b="1" dirty="0">
                <a:latin typeface="Meiryo UI" panose="020B0604030504040204" pitchFamily="50" charset="-128"/>
                <a:ea typeface="Meiryo UI" panose="020B0604030504040204" pitchFamily="50" charset="-128"/>
              </a:rPr>
              <a:t>How to add person.csv to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(1)</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47160" y="908650"/>
            <a:ext cx="1214484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en-US" altLang="ja-JP" sz="2800" dirty="0"/>
              <a:t>Open a terminal and connect to </a:t>
            </a:r>
            <a:r>
              <a:rPr lang="en-US" altLang="ja-JP" sz="2800" dirty="0" err="1"/>
              <a:t>psql</a:t>
            </a:r>
            <a:r>
              <a:rPr lang="en-US" altLang="ja-JP" sz="2800" dirty="0"/>
              <a:t> using the following command The username is "</a:t>
            </a:r>
            <a:r>
              <a:rPr lang="en-US" altLang="ja-JP" sz="2800" dirty="0" err="1">
                <a:solidFill>
                  <a:srgbClr val="0000FF"/>
                </a:solidFill>
              </a:rPr>
              <a:t>postgres</a:t>
            </a:r>
            <a:r>
              <a:rPr lang="en-US" altLang="ja-JP" sz="2800" dirty="0"/>
              <a:t>", host is "</a:t>
            </a:r>
            <a:r>
              <a:rPr lang="en-US" altLang="ja-JP" sz="2800" dirty="0">
                <a:solidFill>
                  <a:srgbClr val="0000FF"/>
                </a:solidFill>
              </a:rPr>
              <a:t>133.34.90.40</a:t>
            </a:r>
            <a:r>
              <a:rPr lang="en-US" altLang="ja-JP" sz="2800" dirty="0"/>
              <a:t>", port is "</a:t>
            </a:r>
            <a:r>
              <a:rPr lang="en-US" altLang="ja-JP" sz="2800" dirty="0">
                <a:solidFill>
                  <a:srgbClr val="0000FF"/>
                </a:solidFill>
              </a:rPr>
              <a:t>15432</a:t>
            </a:r>
            <a:r>
              <a:rPr lang="en-US" altLang="ja-JP" sz="2800" dirty="0"/>
              <a:t>" and password is "</a:t>
            </a:r>
            <a:r>
              <a:rPr lang="en-US" altLang="ja-JP" sz="2800" dirty="0" err="1">
                <a:solidFill>
                  <a:srgbClr val="0000FF"/>
                </a:solidFill>
              </a:rPr>
              <a:t>4039ynu</a:t>
            </a:r>
            <a:r>
              <a:rPr lang="en-US" altLang="ja-JP" sz="2800" dirty="0"/>
              <a:t>".</a:t>
            </a: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r>
              <a:rPr lang="en-US" altLang="ja-JP" sz="2800" dirty="0"/>
              <a:t>Enter the password and press Enter. If you enter the correct password, the PostgreSQL prompt will appear</a:t>
            </a:r>
            <a:r>
              <a:rPr lang="en-US" altLang="ja-JP" sz="2800" dirty="0" smtClean="0"/>
              <a:t>.</a:t>
            </a:r>
          </a:p>
          <a:p>
            <a:pPr marL="514350" indent="-514350" algn="l">
              <a:buFont typeface="+mj-lt"/>
              <a:buAutoNum type="arabicPeriod"/>
            </a:pPr>
            <a:endParaRPr lang="ja-JP" altLang="en-US" sz="1400" dirty="0"/>
          </a:p>
          <a:p>
            <a:pPr marL="514350" indent="-514350" algn="l">
              <a:buFont typeface="+mj-lt"/>
              <a:buAutoNum type="arabicPeriod"/>
            </a:pPr>
            <a:r>
              <a:rPr lang="en-US" altLang="ja-JP" sz="2800" dirty="0"/>
              <a:t>Create a database. Enter the following command to create a new database. In this example, the database name is "</a:t>
            </a:r>
            <a:r>
              <a:rPr lang="en-US" altLang="ja-JP" sz="2800" dirty="0" err="1"/>
              <a:t>mydatabase</a:t>
            </a:r>
            <a:r>
              <a:rPr lang="en-US" altLang="ja-JP" sz="2800" dirty="0"/>
              <a:t>".</a:t>
            </a:r>
            <a:endParaRPr lang="en-US" altLang="ja-JP" sz="2800" dirty="0"/>
          </a:p>
          <a:p>
            <a:pPr marL="514350" indent="-514350" algn="l">
              <a:buFont typeface="+mj-lt"/>
              <a:buAutoNum type="arabicPeriod"/>
            </a:pPr>
            <a:endParaRPr lang="en-US" altLang="ja-JP" sz="2800" dirty="0" smtClean="0"/>
          </a:p>
          <a:p>
            <a:pPr algn="l"/>
            <a:endParaRPr lang="en-US" altLang="ja-JP" sz="2800" dirty="0"/>
          </a:p>
        </p:txBody>
      </p:sp>
      <p:pic>
        <p:nvPicPr>
          <p:cNvPr id="11" name="図 10"/>
          <p:cNvPicPr>
            <a:picLocks noChangeAspect="1"/>
          </p:cNvPicPr>
          <p:nvPr/>
        </p:nvPicPr>
        <p:blipFill>
          <a:blip r:embed="rId3"/>
          <a:stretch>
            <a:fillRect/>
          </a:stretch>
        </p:blipFill>
        <p:spPr>
          <a:xfrm>
            <a:off x="695250" y="5877340"/>
            <a:ext cx="11017530" cy="904331"/>
          </a:xfrm>
          <a:prstGeom prst="rect">
            <a:avLst/>
          </a:prstGeom>
        </p:spPr>
      </p:pic>
      <p:pic>
        <p:nvPicPr>
          <p:cNvPr id="3" name="図 2"/>
          <p:cNvPicPr>
            <a:picLocks noChangeAspect="1"/>
          </p:cNvPicPr>
          <p:nvPr/>
        </p:nvPicPr>
        <p:blipFill>
          <a:blip r:embed="rId4"/>
          <a:stretch>
            <a:fillRect/>
          </a:stretch>
        </p:blipFill>
        <p:spPr>
          <a:xfrm>
            <a:off x="839270" y="2347489"/>
            <a:ext cx="10971177" cy="1009501"/>
          </a:xfrm>
          <a:prstGeom prst="rect">
            <a:avLst/>
          </a:prstGeom>
        </p:spPr>
      </p:pic>
    </p:spTree>
    <p:extLst>
      <p:ext uri="{BB962C8B-B14F-4D97-AF65-F5344CB8AC3E}">
        <p14:creationId xmlns:p14="http://schemas.microsoft.com/office/powerpoint/2010/main" val="55187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124888" cy="584775"/>
          </a:xfrm>
        </p:spPr>
        <p:txBody>
          <a:bodyPr/>
          <a:lstStyle/>
          <a:p>
            <a:pPr algn="l"/>
            <a:r>
              <a:rPr lang="en-US" altLang="ja-JP" sz="3200" b="1" dirty="0" smtClean="0">
                <a:latin typeface="Meiryo UI" panose="020B0604030504040204" pitchFamily="50" charset="-128"/>
                <a:ea typeface="Meiryo UI" panose="020B0604030504040204" pitchFamily="50" charset="-128"/>
              </a:rPr>
              <a:t>8-4.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に</a:t>
            </a:r>
            <a:r>
              <a:rPr lang="en-US" altLang="ja-JP" sz="3200" b="1" dirty="0" smtClean="0">
                <a:latin typeface="Meiryo UI" panose="020B0604030504040204" pitchFamily="50" charset="-128"/>
                <a:ea typeface="Meiryo UI" panose="020B0604030504040204" pitchFamily="50" charset="-128"/>
              </a:rPr>
              <a:t>person.csv</a:t>
            </a:r>
            <a:r>
              <a:rPr lang="ja-JP" altLang="en-US" sz="3200" b="1" dirty="0" smtClean="0">
                <a:latin typeface="Meiryo UI" panose="020B0604030504040204" pitchFamily="50" charset="-128"/>
                <a:ea typeface="Meiryo UI" panose="020B0604030504040204" pitchFamily="50" charset="-128"/>
              </a:rPr>
              <a:t>を追加</a:t>
            </a:r>
            <a:r>
              <a:rPr lang="ja-JP" altLang="en-US" sz="3200" b="1" dirty="0" smtClean="0">
                <a:latin typeface="Meiryo UI" panose="020B0604030504040204" pitchFamily="50" charset="-128"/>
                <a:ea typeface="Meiryo UI" panose="020B0604030504040204" pitchFamily="50" charset="-128"/>
              </a:rPr>
              <a:t>する方法</a:t>
            </a:r>
            <a:r>
              <a:rPr lang="en-US" altLang="ja-JP" sz="3200" b="1" dirty="0" smtClean="0">
                <a:latin typeface="Meiryo UI" panose="020B0604030504040204" pitchFamily="50" charset="-128"/>
                <a:ea typeface="Meiryo UI" panose="020B0604030504040204" pitchFamily="50" charset="-128"/>
              </a:rPr>
              <a:t>(2)</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startAt="4"/>
            </a:pPr>
            <a:r>
              <a:rPr lang="ja-JP" altLang="en-US" sz="2800" dirty="0" smtClean="0"/>
              <a:t>新しい</a:t>
            </a:r>
            <a:r>
              <a:rPr lang="ja-JP" altLang="en-US" sz="2800" dirty="0"/>
              <a:t>データベースに接続します。</a:t>
            </a:r>
            <a:endParaRPr lang="en-US" altLang="ja-JP" sz="2800" dirty="0" smtClean="0"/>
          </a:p>
          <a:p>
            <a:pPr marL="514350" indent="-514350" algn="l">
              <a:buFont typeface="+mj-lt"/>
              <a:buAutoNum type="arabicPeriod" startAt="4"/>
            </a:pPr>
            <a:endParaRPr lang="en-US" altLang="ja-JP" sz="2800" dirty="0"/>
          </a:p>
          <a:p>
            <a:pPr marL="514350" indent="-514350" algn="l">
              <a:buFont typeface="+mj-lt"/>
              <a:buAutoNum type="arabicPeriod" startAt="4"/>
            </a:pPr>
            <a:endParaRPr lang="en-US" altLang="ja-JP" sz="2800" dirty="0" smtClean="0"/>
          </a:p>
          <a:p>
            <a:pPr marL="514350" indent="-514350" algn="l">
              <a:buFont typeface="+mj-lt"/>
              <a:buAutoNum type="arabicPeriod" startAt="4"/>
            </a:pPr>
            <a:endParaRPr lang="en-US" altLang="ja-JP" sz="1400" dirty="0"/>
          </a:p>
          <a:p>
            <a:pPr marL="514350" indent="-514350" algn="l">
              <a:buFont typeface="+mj-lt"/>
              <a:buAutoNum type="arabicPeriod" startAt="4"/>
            </a:pPr>
            <a:r>
              <a:rPr lang="ja-JP" altLang="en-US" sz="2800" dirty="0"/>
              <a:t>データベースにテーブルを作成します。以下のコマンド</a:t>
            </a:r>
            <a:r>
              <a:rPr lang="ja-JP" altLang="en-US" sz="2800" dirty="0" smtClean="0"/>
              <a:t>をコピペして、</a:t>
            </a:r>
            <a:r>
              <a:rPr lang="en-US" altLang="ja-JP" sz="2800" dirty="0"/>
              <a:t>CSV</a:t>
            </a:r>
            <a:r>
              <a:rPr lang="ja-JP" altLang="en-US" sz="2800" dirty="0"/>
              <a:t>ファイルからデータを読み込むためのテーブルを作成します</a:t>
            </a:r>
            <a:r>
              <a:rPr lang="ja-JP" altLang="en-US" sz="2800" dirty="0" smtClean="0"/>
              <a:t>。</a:t>
            </a:r>
            <a:endParaRPr lang="en-US" altLang="ja-JP" sz="2800" dirty="0"/>
          </a:p>
        </p:txBody>
      </p:sp>
      <p:pic>
        <p:nvPicPr>
          <p:cNvPr id="4" name="図 3"/>
          <p:cNvPicPr>
            <a:picLocks noChangeAspect="1"/>
          </p:cNvPicPr>
          <p:nvPr/>
        </p:nvPicPr>
        <p:blipFill>
          <a:blip r:embed="rId3"/>
          <a:stretch>
            <a:fillRect/>
          </a:stretch>
        </p:blipFill>
        <p:spPr>
          <a:xfrm>
            <a:off x="839270" y="1471234"/>
            <a:ext cx="11040467" cy="805606"/>
          </a:xfrm>
          <a:prstGeom prst="rect">
            <a:avLst/>
          </a:prstGeom>
        </p:spPr>
      </p:pic>
      <p:pic>
        <p:nvPicPr>
          <p:cNvPr id="5" name="図 4"/>
          <p:cNvPicPr>
            <a:picLocks noChangeAspect="1"/>
          </p:cNvPicPr>
          <p:nvPr/>
        </p:nvPicPr>
        <p:blipFill>
          <a:blip r:embed="rId4"/>
          <a:stretch>
            <a:fillRect/>
          </a:stretch>
        </p:blipFill>
        <p:spPr>
          <a:xfrm>
            <a:off x="839270" y="3429000"/>
            <a:ext cx="11017530" cy="2906126"/>
          </a:xfrm>
          <a:prstGeom prst="rect">
            <a:avLst/>
          </a:prstGeom>
        </p:spPr>
      </p:pic>
    </p:spTree>
    <p:extLst>
      <p:ext uri="{BB962C8B-B14F-4D97-AF65-F5344CB8AC3E}">
        <p14:creationId xmlns:p14="http://schemas.microsoft.com/office/powerpoint/2010/main" val="164320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599376" cy="584775"/>
          </a:xfrm>
        </p:spPr>
        <p:txBody>
          <a:bodyPr/>
          <a:lstStyle/>
          <a:p>
            <a:pPr algn="l"/>
            <a:r>
              <a:rPr lang="en-US" altLang="ja-JP" sz="3200" b="1" dirty="0" smtClean="0">
                <a:latin typeface="Meiryo UI" panose="020B0604030504040204" pitchFamily="50" charset="-128"/>
                <a:ea typeface="Meiryo UI" panose="020B0604030504040204" pitchFamily="50" charset="-128"/>
              </a:rPr>
              <a:t>8-4</a:t>
            </a:r>
            <a:r>
              <a:rPr lang="en-US" altLang="ja-JP" sz="3200" b="1" dirty="0">
                <a:latin typeface="Meiryo UI" panose="020B0604030504040204" pitchFamily="50" charset="-128"/>
                <a:ea typeface="Meiryo UI" panose="020B0604030504040204" pitchFamily="50" charset="-128"/>
              </a:rPr>
              <a:t>. How to add person.csv to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(2)</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startAt="4"/>
            </a:pPr>
            <a:r>
              <a:rPr lang="en-US" altLang="ja-JP" sz="2800" dirty="0"/>
              <a:t>Connect to the new database</a:t>
            </a:r>
            <a:r>
              <a:rPr lang="en-US" altLang="ja-JP" sz="2800" dirty="0" smtClean="0"/>
              <a:t>.</a:t>
            </a:r>
          </a:p>
          <a:p>
            <a:pPr marL="514350" indent="-514350" algn="l">
              <a:buFont typeface="+mj-lt"/>
              <a:buAutoNum type="arabicPeriod" startAt="4"/>
            </a:pPr>
            <a:endParaRPr lang="en-US" altLang="ja-JP" sz="2800" dirty="0"/>
          </a:p>
          <a:p>
            <a:pPr marL="514350" indent="-514350" algn="l">
              <a:buFont typeface="+mj-lt"/>
              <a:buAutoNum type="arabicPeriod" startAt="4"/>
            </a:pPr>
            <a:endParaRPr lang="en-US" altLang="ja-JP" sz="2800" dirty="0" smtClean="0"/>
          </a:p>
          <a:p>
            <a:pPr marL="514350" indent="-514350" algn="l">
              <a:buFont typeface="+mj-lt"/>
              <a:buAutoNum type="arabicPeriod" startAt="4"/>
            </a:pPr>
            <a:endParaRPr lang="en-US" altLang="ja-JP" sz="1400" dirty="0"/>
          </a:p>
          <a:p>
            <a:pPr marL="514350" indent="-514350" algn="l">
              <a:buFont typeface="+mj-lt"/>
              <a:buAutoNum type="arabicPeriod" startAt="4"/>
            </a:pPr>
            <a:r>
              <a:rPr lang="en-US" altLang="ja-JP" sz="2800" dirty="0"/>
              <a:t>Create a table in the database. Copy and paste the following command to create a table to read data from a CSV file.</a:t>
            </a:r>
            <a:endParaRPr lang="en-US" altLang="ja-JP" sz="2800" dirty="0"/>
          </a:p>
        </p:txBody>
      </p:sp>
      <p:pic>
        <p:nvPicPr>
          <p:cNvPr id="4" name="図 3"/>
          <p:cNvPicPr>
            <a:picLocks noChangeAspect="1"/>
          </p:cNvPicPr>
          <p:nvPr/>
        </p:nvPicPr>
        <p:blipFill>
          <a:blip r:embed="rId3"/>
          <a:stretch>
            <a:fillRect/>
          </a:stretch>
        </p:blipFill>
        <p:spPr>
          <a:xfrm>
            <a:off x="839270" y="1471234"/>
            <a:ext cx="11040467" cy="805606"/>
          </a:xfrm>
          <a:prstGeom prst="rect">
            <a:avLst/>
          </a:prstGeom>
        </p:spPr>
      </p:pic>
      <p:pic>
        <p:nvPicPr>
          <p:cNvPr id="5" name="図 4"/>
          <p:cNvPicPr>
            <a:picLocks noChangeAspect="1"/>
          </p:cNvPicPr>
          <p:nvPr/>
        </p:nvPicPr>
        <p:blipFill>
          <a:blip r:embed="rId4"/>
          <a:stretch>
            <a:fillRect/>
          </a:stretch>
        </p:blipFill>
        <p:spPr>
          <a:xfrm>
            <a:off x="839270" y="3835334"/>
            <a:ext cx="11017530" cy="2906126"/>
          </a:xfrm>
          <a:prstGeom prst="rect">
            <a:avLst/>
          </a:prstGeom>
        </p:spPr>
      </p:pic>
    </p:spTree>
    <p:extLst>
      <p:ext uri="{BB962C8B-B14F-4D97-AF65-F5344CB8AC3E}">
        <p14:creationId xmlns:p14="http://schemas.microsoft.com/office/powerpoint/2010/main" val="356631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124888" cy="584775"/>
          </a:xfrm>
        </p:spPr>
        <p:txBody>
          <a:bodyPr/>
          <a:lstStyle/>
          <a:p>
            <a:pPr algn="l"/>
            <a:r>
              <a:rPr lang="en-US" altLang="ja-JP" sz="3200" b="1" dirty="0" smtClean="0">
                <a:latin typeface="Meiryo UI" panose="020B0604030504040204" pitchFamily="50" charset="-128"/>
                <a:ea typeface="Meiryo UI" panose="020B0604030504040204" pitchFamily="50" charset="-128"/>
              </a:rPr>
              <a:t>8-5.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に</a:t>
            </a:r>
            <a:r>
              <a:rPr lang="en-US" altLang="ja-JP" sz="3200" b="1" dirty="0" smtClean="0">
                <a:latin typeface="Meiryo UI" panose="020B0604030504040204" pitchFamily="50" charset="-128"/>
                <a:ea typeface="Meiryo UI" panose="020B0604030504040204" pitchFamily="50" charset="-128"/>
              </a:rPr>
              <a:t>person.csv</a:t>
            </a:r>
            <a:r>
              <a:rPr lang="ja-JP" altLang="en-US" sz="3200" b="1" dirty="0" smtClean="0">
                <a:latin typeface="Meiryo UI" panose="020B0604030504040204" pitchFamily="50" charset="-128"/>
                <a:ea typeface="Meiryo UI" panose="020B0604030504040204" pitchFamily="50" charset="-128"/>
              </a:rPr>
              <a:t>を追加</a:t>
            </a:r>
            <a:r>
              <a:rPr lang="ja-JP" altLang="en-US" sz="3200" b="1" dirty="0" smtClean="0">
                <a:latin typeface="Meiryo UI" panose="020B0604030504040204" pitchFamily="50" charset="-128"/>
                <a:ea typeface="Meiryo UI" panose="020B0604030504040204" pitchFamily="50" charset="-128"/>
              </a:rPr>
              <a:t>する方法</a:t>
            </a:r>
            <a:r>
              <a:rPr lang="en-US" altLang="ja-JP" sz="3200" b="1" dirty="0" smtClean="0">
                <a:latin typeface="Meiryo UI" panose="020B0604030504040204" pitchFamily="50" charset="-128"/>
                <a:ea typeface="Meiryo UI" panose="020B0604030504040204" pitchFamily="50" charset="-128"/>
              </a:rPr>
              <a:t>(3)</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startAt="6"/>
            </a:pPr>
            <a:r>
              <a:rPr lang="ja-JP" altLang="en-US" sz="2800" dirty="0" smtClean="0"/>
              <a:t>テーブル</a:t>
            </a:r>
            <a:r>
              <a:rPr lang="ja-JP" altLang="en-US" sz="2800" dirty="0"/>
              <a:t>が作成されたら、</a:t>
            </a:r>
            <a:r>
              <a:rPr lang="en-US" altLang="ja-JP" sz="2800" dirty="0"/>
              <a:t>CSV</a:t>
            </a:r>
            <a:r>
              <a:rPr lang="ja-JP" altLang="en-US" sz="2800" dirty="0"/>
              <a:t>ファイルのデータをテーブルにコピーします。</a:t>
            </a:r>
            <a:r>
              <a:rPr lang="en-US" altLang="ja-JP" sz="2800" dirty="0"/>
              <a:t>CSV</a:t>
            </a:r>
            <a:r>
              <a:rPr lang="ja-JP" altLang="en-US" sz="2800" dirty="0"/>
              <a:t>ファイルのパスを適切に指定して</a:t>
            </a:r>
            <a:r>
              <a:rPr lang="ja-JP" altLang="en-US" sz="2800" dirty="0" smtClean="0"/>
              <a:t>ください</a:t>
            </a:r>
            <a:endParaRPr lang="en-US" altLang="ja-JP" sz="2800" dirty="0" smtClean="0"/>
          </a:p>
          <a:p>
            <a:pPr marL="514350" indent="-514350" algn="l">
              <a:buFont typeface="+mj-lt"/>
              <a:buAutoNum type="arabicPeriod" startAt="6"/>
            </a:pP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r>
              <a:rPr lang="ja-JP" altLang="en-US" sz="2800" dirty="0"/>
              <a:t>データの読み込みが完了したら、テーブルにデータが正しく挿入</a:t>
            </a:r>
            <a:r>
              <a:rPr lang="ja-JP" altLang="en-US" sz="2800" dirty="0" smtClean="0"/>
              <a:t>されています以下</a:t>
            </a:r>
            <a:r>
              <a:rPr lang="ja-JP" altLang="en-US" sz="2800" dirty="0"/>
              <a:t>のクエリを使用してデータを確認できます</a:t>
            </a:r>
            <a:r>
              <a:rPr lang="ja-JP" altLang="en-US" sz="2800" dirty="0" smtClean="0"/>
              <a:t>。</a:t>
            </a:r>
            <a:endParaRPr lang="en-US" altLang="ja-JP" sz="2800" dirty="0" smtClean="0"/>
          </a:p>
          <a:p>
            <a:pPr marL="514350" indent="-514350" algn="l">
              <a:buFont typeface="+mj-lt"/>
              <a:buAutoNum type="arabicPeriod" startAt="6"/>
            </a:pP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r>
              <a:rPr lang="ja-JP" altLang="en-US" sz="2800" dirty="0" smtClean="0"/>
              <a:t>以上</a:t>
            </a:r>
            <a:endParaRPr lang="en-US" altLang="ja-JP" sz="2800" dirty="0" smtClean="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endParaRPr lang="en-US" altLang="ja-JP" sz="2800" dirty="0"/>
          </a:p>
        </p:txBody>
      </p:sp>
      <p:pic>
        <p:nvPicPr>
          <p:cNvPr id="3" name="図 2"/>
          <p:cNvPicPr>
            <a:picLocks noChangeAspect="1"/>
          </p:cNvPicPr>
          <p:nvPr/>
        </p:nvPicPr>
        <p:blipFill>
          <a:blip r:embed="rId3"/>
          <a:stretch>
            <a:fillRect/>
          </a:stretch>
        </p:blipFill>
        <p:spPr>
          <a:xfrm>
            <a:off x="839270" y="1916790"/>
            <a:ext cx="8725503" cy="864120"/>
          </a:xfrm>
          <a:prstGeom prst="rect">
            <a:avLst/>
          </a:prstGeom>
        </p:spPr>
      </p:pic>
      <p:sp>
        <p:nvSpPr>
          <p:cNvPr id="8" name="タイトル 1"/>
          <p:cNvSpPr txBox="1">
            <a:spLocks/>
          </p:cNvSpPr>
          <p:nvPr/>
        </p:nvSpPr>
        <p:spPr>
          <a:xfrm>
            <a:off x="9534194" y="2132820"/>
            <a:ext cx="2706522" cy="43206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dirty="0" smtClean="0"/>
              <a:t>(</a:t>
            </a:r>
            <a:r>
              <a:rPr lang="ja-JP" altLang="en-US" dirty="0" smtClean="0"/>
              <a:t>ここで改行しない</a:t>
            </a:r>
            <a:r>
              <a:rPr lang="en-US" altLang="ja-JP" dirty="0" smtClean="0"/>
              <a:t>)</a:t>
            </a:r>
            <a:endParaRPr lang="en-US" altLang="ja-JP" dirty="0"/>
          </a:p>
        </p:txBody>
      </p:sp>
      <p:pic>
        <p:nvPicPr>
          <p:cNvPr id="10" name="図 9"/>
          <p:cNvPicPr>
            <a:picLocks noChangeAspect="1"/>
          </p:cNvPicPr>
          <p:nvPr/>
        </p:nvPicPr>
        <p:blipFill>
          <a:blip r:embed="rId4"/>
          <a:stretch>
            <a:fillRect/>
          </a:stretch>
        </p:blipFill>
        <p:spPr>
          <a:xfrm>
            <a:off x="1919420" y="2636890"/>
            <a:ext cx="9802838" cy="531479"/>
          </a:xfrm>
          <a:prstGeom prst="rect">
            <a:avLst/>
          </a:prstGeom>
        </p:spPr>
      </p:pic>
      <p:pic>
        <p:nvPicPr>
          <p:cNvPr id="11" name="図 10"/>
          <p:cNvPicPr>
            <a:picLocks noChangeAspect="1"/>
          </p:cNvPicPr>
          <p:nvPr/>
        </p:nvPicPr>
        <p:blipFill>
          <a:blip r:embed="rId5"/>
          <a:stretch>
            <a:fillRect/>
          </a:stretch>
        </p:blipFill>
        <p:spPr>
          <a:xfrm>
            <a:off x="839269" y="4509150"/>
            <a:ext cx="10909511" cy="864120"/>
          </a:xfrm>
          <a:prstGeom prst="rect">
            <a:avLst/>
          </a:prstGeom>
        </p:spPr>
      </p:pic>
    </p:spTree>
    <p:extLst>
      <p:ext uri="{BB962C8B-B14F-4D97-AF65-F5344CB8AC3E}">
        <p14:creationId xmlns:p14="http://schemas.microsoft.com/office/powerpoint/2010/main" val="321948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599376" cy="584775"/>
          </a:xfrm>
        </p:spPr>
        <p:txBody>
          <a:bodyPr/>
          <a:lstStyle/>
          <a:p>
            <a:pPr algn="l"/>
            <a:r>
              <a:rPr lang="en-US" altLang="ja-JP" sz="3200" b="1" dirty="0" smtClean="0">
                <a:latin typeface="Meiryo UI" panose="020B0604030504040204" pitchFamily="50" charset="-128"/>
                <a:ea typeface="Meiryo UI" panose="020B0604030504040204" pitchFamily="50" charset="-128"/>
              </a:rPr>
              <a:t>8-5</a:t>
            </a:r>
            <a:r>
              <a:rPr lang="en-US" altLang="ja-JP" sz="3200" b="1" dirty="0">
                <a:latin typeface="Meiryo UI" panose="020B0604030504040204" pitchFamily="50" charset="-128"/>
                <a:ea typeface="Meiryo UI" panose="020B0604030504040204" pitchFamily="50" charset="-128"/>
              </a:rPr>
              <a:t>. How to add person.csv to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(3)</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119170" y="908650"/>
            <a:ext cx="11905516"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startAt="6"/>
            </a:pPr>
            <a:r>
              <a:rPr lang="en-US" altLang="ja-JP" sz="2800" dirty="0"/>
              <a:t>Once the table is created, copy the data from the CSV file to the table, specifying the appropriate path to the CSV </a:t>
            </a:r>
            <a:r>
              <a:rPr lang="en-US" altLang="ja-JP" sz="2800" dirty="0" smtClean="0"/>
              <a:t>file</a:t>
            </a:r>
          </a:p>
          <a:p>
            <a:pPr marL="514350" indent="-514350" algn="l">
              <a:buFont typeface="+mj-lt"/>
              <a:buAutoNum type="arabicPeriod" startAt="6"/>
            </a:pP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r>
              <a:rPr lang="en-US" altLang="ja-JP" sz="2800" dirty="0"/>
              <a:t>Once the data has been loaded, you can verify the data using the following query that the data has been correctly inserted into the table.</a:t>
            </a:r>
            <a:endParaRPr lang="en-US" altLang="ja-JP" sz="2800" dirty="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endParaRPr lang="en-US" altLang="ja-JP" sz="2800" dirty="0" smtClean="0"/>
          </a:p>
          <a:p>
            <a:pPr algn="l"/>
            <a:r>
              <a:rPr lang="en-US" altLang="ja-JP" sz="2800" dirty="0" smtClean="0"/>
              <a:t>(END)</a:t>
            </a:r>
            <a:endParaRPr lang="en-US" altLang="ja-JP" sz="2800" dirty="0" smtClean="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endParaRPr lang="en-US" altLang="ja-JP" sz="2800" dirty="0"/>
          </a:p>
        </p:txBody>
      </p:sp>
      <p:pic>
        <p:nvPicPr>
          <p:cNvPr id="3" name="図 2"/>
          <p:cNvPicPr>
            <a:picLocks noChangeAspect="1"/>
          </p:cNvPicPr>
          <p:nvPr/>
        </p:nvPicPr>
        <p:blipFill>
          <a:blip r:embed="rId3"/>
          <a:stretch>
            <a:fillRect/>
          </a:stretch>
        </p:blipFill>
        <p:spPr>
          <a:xfrm>
            <a:off x="839270" y="1916790"/>
            <a:ext cx="8725503" cy="864120"/>
          </a:xfrm>
          <a:prstGeom prst="rect">
            <a:avLst/>
          </a:prstGeom>
        </p:spPr>
      </p:pic>
      <p:sp>
        <p:nvSpPr>
          <p:cNvPr id="8" name="タイトル 1"/>
          <p:cNvSpPr txBox="1">
            <a:spLocks/>
          </p:cNvSpPr>
          <p:nvPr/>
        </p:nvSpPr>
        <p:spPr>
          <a:xfrm>
            <a:off x="9534194" y="2132820"/>
            <a:ext cx="2706522" cy="43206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dirty="0" smtClean="0"/>
              <a:t>(</a:t>
            </a:r>
            <a:r>
              <a:rPr lang="ja-JP" altLang="en-US" dirty="0" smtClean="0"/>
              <a:t>ここで改行しない</a:t>
            </a:r>
            <a:r>
              <a:rPr lang="en-US" altLang="ja-JP" dirty="0" smtClean="0"/>
              <a:t>)</a:t>
            </a:r>
            <a:endParaRPr lang="en-US" altLang="ja-JP" dirty="0"/>
          </a:p>
        </p:txBody>
      </p:sp>
      <p:pic>
        <p:nvPicPr>
          <p:cNvPr id="10" name="図 9"/>
          <p:cNvPicPr>
            <a:picLocks noChangeAspect="1"/>
          </p:cNvPicPr>
          <p:nvPr/>
        </p:nvPicPr>
        <p:blipFill>
          <a:blip r:embed="rId4"/>
          <a:stretch>
            <a:fillRect/>
          </a:stretch>
        </p:blipFill>
        <p:spPr>
          <a:xfrm>
            <a:off x="1919420" y="2636890"/>
            <a:ext cx="9802838" cy="531479"/>
          </a:xfrm>
          <a:prstGeom prst="rect">
            <a:avLst/>
          </a:prstGeom>
        </p:spPr>
      </p:pic>
      <p:pic>
        <p:nvPicPr>
          <p:cNvPr id="11" name="図 10"/>
          <p:cNvPicPr>
            <a:picLocks noChangeAspect="1"/>
          </p:cNvPicPr>
          <p:nvPr/>
        </p:nvPicPr>
        <p:blipFill>
          <a:blip r:embed="rId5"/>
          <a:stretch>
            <a:fillRect/>
          </a:stretch>
        </p:blipFill>
        <p:spPr>
          <a:xfrm>
            <a:off x="695250" y="4869200"/>
            <a:ext cx="10909511" cy="864120"/>
          </a:xfrm>
          <a:prstGeom prst="rect">
            <a:avLst/>
          </a:prstGeom>
        </p:spPr>
      </p:pic>
    </p:spTree>
    <p:extLst>
      <p:ext uri="{BB962C8B-B14F-4D97-AF65-F5344CB8AC3E}">
        <p14:creationId xmlns:p14="http://schemas.microsoft.com/office/powerpoint/2010/main" val="189802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2354664" cy="584775"/>
          </a:xfrm>
        </p:spPr>
        <p:txBody>
          <a:bodyPr/>
          <a:lstStyle/>
          <a:p>
            <a:pPr algn="l"/>
            <a:r>
              <a:rPr lang="en-US" altLang="ja-JP" sz="3200" b="1" dirty="0" smtClean="0">
                <a:latin typeface="Meiryo UI" panose="020B0604030504040204" pitchFamily="50" charset="-128"/>
                <a:ea typeface="Meiryo UI" panose="020B0604030504040204" pitchFamily="50" charset="-128"/>
              </a:rPr>
              <a:t>8-6.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からテーブル</a:t>
            </a:r>
            <a:r>
              <a:rPr lang="en-US" altLang="ja-JP" sz="3200" b="1" dirty="0" smtClean="0">
                <a:latin typeface="Meiryo UI" panose="020B0604030504040204" pitchFamily="50" charset="-128"/>
                <a:ea typeface="Meiryo UI" panose="020B0604030504040204" pitchFamily="50" charset="-128"/>
              </a:rPr>
              <a:t>(</a:t>
            </a:r>
            <a:r>
              <a:rPr lang="en-US" altLang="ja-JP" sz="3200" b="1" dirty="0" err="1" smtClean="0">
                <a:latin typeface="Meiryo UI" panose="020B0604030504040204" pitchFamily="50" charset="-128"/>
                <a:ea typeface="Meiryo UI" panose="020B0604030504040204" pitchFamily="50" charset="-128"/>
              </a:rPr>
              <a:t>personal_data</a:t>
            </a:r>
            <a:r>
              <a:rPr lang="en-US" altLang="ja-JP" sz="3200" b="1" dirty="0" smtClean="0">
                <a:latin typeface="Meiryo UI" panose="020B0604030504040204" pitchFamily="50" charset="-128"/>
                <a:ea typeface="Meiryo UI" panose="020B0604030504040204" pitchFamily="50" charset="-128"/>
              </a:rPr>
              <a:t>)</a:t>
            </a:r>
            <a:r>
              <a:rPr lang="ja-JP" altLang="en-US" sz="3200" b="1" dirty="0" err="1" smtClean="0">
                <a:latin typeface="Meiryo UI" panose="020B0604030504040204" pitchFamily="50" charset="-128"/>
                <a:ea typeface="Meiryo UI" panose="020B0604030504040204" pitchFamily="50" charset="-128"/>
              </a:rPr>
              <a:t>を</a:t>
            </a:r>
            <a:r>
              <a:rPr lang="ja-JP" altLang="en-US" sz="3200" b="1" dirty="0" err="1">
                <a:latin typeface="Meiryo UI" panose="020B0604030504040204" pitchFamily="50" charset="-128"/>
                <a:ea typeface="Meiryo UI" panose="020B0604030504040204" pitchFamily="50" charset="-128"/>
              </a:rPr>
              <a:t>削</a:t>
            </a:r>
            <a:r>
              <a:rPr lang="ja-JP" altLang="en-US" sz="3200" b="1" dirty="0" smtClean="0">
                <a:latin typeface="Meiryo UI" panose="020B0604030504040204" pitchFamily="50" charset="-128"/>
                <a:ea typeface="Meiryo UI" panose="020B0604030504040204" pitchFamily="50" charset="-128"/>
              </a:rPr>
              <a:t>除する方法</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en-US" altLang="ja-JP" sz="2800" dirty="0"/>
              <a:t>PostgreSQL</a:t>
            </a:r>
            <a:r>
              <a:rPr lang="ja-JP" altLang="en-US" sz="2800" dirty="0"/>
              <a:t>に接続します。ターミナルで以下のコマンドを使用して</a:t>
            </a:r>
            <a:r>
              <a:rPr lang="en-US" altLang="ja-JP" sz="2800" dirty="0" err="1"/>
              <a:t>psql</a:t>
            </a:r>
            <a:r>
              <a:rPr lang="ja-JP" altLang="en-US" sz="2800" dirty="0"/>
              <a:t>に接続します。</a:t>
            </a: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1600" dirty="0" smtClean="0"/>
          </a:p>
          <a:p>
            <a:pPr marL="514350" indent="-514350" algn="l">
              <a:buFont typeface="+mj-lt"/>
              <a:buAutoNum type="arabicPeriod"/>
            </a:pPr>
            <a:r>
              <a:rPr lang="en-US" altLang="ja-JP" sz="2800" dirty="0"/>
              <a:t>PostgreSQL</a:t>
            </a:r>
            <a:r>
              <a:rPr lang="ja-JP" altLang="en-US" sz="2800" dirty="0"/>
              <a:t>に接続します。ターミナルで以下のコマンドを使用して</a:t>
            </a:r>
            <a:r>
              <a:rPr lang="en-US" altLang="ja-JP" sz="2800" dirty="0" err="1"/>
              <a:t>psql</a:t>
            </a:r>
            <a:r>
              <a:rPr lang="ja-JP" altLang="en-US" sz="2800" dirty="0"/>
              <a:t>に接続します</a:t>
            </a:r>
            <a:r>
              <a:rPr lang="ja-JP" altLang="en-US" sz="2800" dirty="0" smtClean="0"/>
              <a:t>。</a:t>
            </a: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r>
              <a:rPr lang="ja-JP" altLang="en-US" sz="2800" dirty="0" smtClean="0"/>
              <a:t>テーブル</a:t>
            </a:r>
            <a:r>
              <a:rPr lang="ja-JP" altLang="en-US" sz="2800" dirty="0"/>
              <a:t>を削除します。以下のコマンドを使用して、</a:t>
            </a:r>
            <a:r>
              <a:rPr lang="en-US" altLang="ja-JP" sz="2800" dirty="0" err="1"/>
              <a:t>personal_data</a:t>
            </a:r>
            <a:r>
              <a:rPr lang="ja-JP" altLang="en-US" sz="2800" dirty="0"/>
              <a:t>テーブルを削除します</a:t>
            </a:r>
            <a:r>
              <a:rPr lang="ja-JP" altLang="en-US" sz="2800" dirty="0" smtClean="0"/>
              <a:t>。</a:t>
            </a:r>
            <a:r>
              <a:rPr lang="en-US" altLang="ja-JP" sz="2800" dirty="0" smtClean="0"/>
              <a:t/>
            </a:r>
            <a:br>
              <a:rPr lang="en-US" altLang="ja-JP" sz="2800" dirty="0" smtClean="0"/>
            </a:br>
            <a:endParaRPr lang="en-US" altLang="ja-JP" sz="2800" dirty="0"/>
          </a:p>
          <a:p>
            <a:pPr algn="l"/>
            <a:endParaRPr lang="en-US" altLang="ja-JP" sz="2800" dirty="0" smtClean="0"/>
          </a:p>
          <a:p>
            <a:pPr algn="l"/>
            <a:r>
              <a:rPr lang="ja-JP" altLang="en-US" sz="2800" dirty="0" smtClean="0"/>
              <a:t>以上</a:t>
            </a:r>
            <a:endParaRPr lang="en-US" altLang="ja-JP" sz="2800" dirty="0"/>
          </a:p>
        </p:txBody>
      </p:sp>
      <p:pic>
        <p:nvPicPr>
          <p:cNvPr id="9" name="図 8"/>
          <p:cNvPicPr>
            <a:picLocks noChangeAspect="1"/>
          </p:cNvPicPr>
          <p:nvPr/>
        </p:nvPicPr>
        <p:blipFill>
          <a:blip r:embed="rId3"/>
          <a:stretch>
            <a:fillRect/>
          </a:stretch>
        </p:blipFill>
        <p:spPr>
          <a:xfrm>
            <a:off x="839270" y="1844780"/>
            <a:ext cx="10971177" cy="1009501"/>
          </a:xfrm>
          <a:prstGeom prst="rect">
            <a:avLst/>
          </a:prstGeom>
        </p:spPr>
      </p:pic>
      <p:pic>
        <p:nvPicPr>
          <p:cNvPr id="12" name="図 11"/>
          <p:cNvPicPr>
            <a:picLocks noChangeAspect="1"/>
          </p:cNvPicPr>
          <p:nvPr/>
        </p:nvPicPr>
        <p:blipFill>
          <a:blip r:embed="rId4"/>
          <a:stretch>
            <a:fillRect/>
          </a:stretch>
        </p:blipFill>
        <p:spPr>
          <a:xfrm>
            <a:off x="839270" y="3763028"/>
            <a:ext cx="11040467" cy="805606"/>
          </a:xfrm>
          <a:prstGeom prst="rect">
            <a:avLst/>
          </a:prstGeom>
        </p:spPr>
      </p:pic>
      <p:pic>
        <p:nvPicPr>
          <p:cNvPr id="5" name="図 4"/>
          <p:cNvPicPr>
            <a:picLocks noChangeAspect="1"/>
          </p:cNvPicPr>
          <p:nvPr/>
        </p:nvPicPr>
        <p:blipFill>
          <a:blip r:embed="rId5"/>
          <a:stretch>
            <a:fillRect/>
          </a:stretch>
        </p:blipFill>
        <p:spPr>
          <a:xfrm>
            <a:off x="851177" y="5612086"/>
            <a:ext cx="11028560" cy="697314"/>
          </a:xfrm>
          <a:prstGeom prst="rect">
            <a:avLst/>
          </a:prstGeom>
        </p:spPr>
      </p:pic>
    </p:spTree>
    <p:extLst>
      <p:ext uri="{BB962C8B-B14F-4D97-AF65-F5344CB8AC3E}">
        <p14:creationId xmlns:p14="http://schemas.microsoft.com/office/powerpoint/2010/main" val="382750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6734536" cy="584775"/>
          </a:xfrm>
        </p:spPr>
        <p:txBody>
          <a:bodyPr/>
          <a:lstStyle/>
          <a:p>
            <a:pPr algn="l"/>
            <a:r>
              <a:rPr lang="en-US" altLang="ja-JP" sz="3200" b="1" dirty="0" smtClean="0">
                <a:latin typeface="Meiryo UI" panose="020B0604030504040204" pitchFamily="50" charset="-128"/>
                <a:ea typeface="Meiryo UI" panose="020B0604030504040204" pitchFamily="50" charset="-128"/>
              </a:rPr>
              <a:t>1.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サーバ作成の背景</a:t>
            </a:r>
            <a:endParaRPr lang="ja-JP" altLang="en-US" sz="3200" b="1" dirty="0">
              <a:latin typeface="Meiryo UI" pitchFamily="50" charset="-128"/>
              <a:ea typeface="Meiryo UI" pitchFamily="50" charset="-128"/>
            </a:endParaRPr>
          </a:p>
        </p:txBody>
      </p:sp>
      <p:sp>
        <p:nvSpPr>
          <p:cNvPr id="5" name="タイトル 1"/>
          <p:cNvSpPr txBox="1">
            <a:spLocks/>
          </p:cNvSpPr>
          <p:nvPr/>
        </p:nvSpPr>
        <p:spPr>
          <a:xfrm>
            <a:off x="92432" y="1484730"/>
            <a:ext cx="11981956" cy="3473137"/>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smtClean="0"/>
              <a:t>「</a:t>
            </a:r>
            <a:r>
              <a:rPr lang="ja-JP" altLang="en-US" sz="2800" dirty="0"/>
              <a:t>都市イノベーション実践</a:t>
            </a:r>
            <a:r>
              <a:rPr lang="en-US" altLang="ja-JP" sz="2800" dirty="0"/>
              <a:t>II</a:t>
            </a:r>
            <a:r>
              <a:rPr lang="ja-JP" altLang="en-US" sz="2800" dirty="0" smtClean="0"/>
              <a:t>」</a:t>
            </a:r>
            <a:r>
              <a:rPr lang="ja-JP" altLang="en-US" sz="2800" dirty="0" smtClean="0">
                <a:cs typeface="メイリオ" panose="020B0604030504040204" pitchFamily="50" charset="-128"/>
              </a:rPr>
              <a:t>の課題と</a:t>
            </a:r>
            <a:r>
              <a:rPr lang="ja-JP" altLang="en-US" sz="2800" dirty="0">
                <a:cs typeface="メイリオ" panose="020B0604030504040204" pitchFamily="50" charset="-128"/>
              </a:rPr>
              <a:t>して、田中先生</a:t>
            </a:r>
            <a:r>
              <a:rPr lang="ja-JP" altLang="en-US" sz="2800" dirty="0" smtClean="0">
                <a:cs typeface="メイリオ" panose="020B0604030504040204" pitchFamily="50" charset="-128"/>
              </a:rPr>
              <a:t>から</a:t>
            </a:r>
            <a:r>
              <a:rPr lang="ja-JP" altLang="en-US" sz="2800" dirty="0">
                <a:cs typeface="メイリオ" panose="020B0604030504040204" pitchFamily="50" charset="-128"/>
              </a:rPr>
              <a:t>、</a:t>
            </a:r>
            <a:r>
              <a:rPr lang="ja-JP" altLang="en-US" sz="2800" dirty="0" smtClean="0"/>
              <a:t>私の</a:t>
            </a:r>
            <a:r>
              <a:rPr lang="ja-JP" altLang="en-US" sz="2800" dirty="0"/>
              <a:t>研究で</a:t>
            </a:r>
            <a:r>
              <a:rPr lang="ja-JP" altLang="en-US" sz="2800" dirty="0" smtClean="0"/>
              <a:t>利用するデータを研究室</a:t>
            </a:r>
            <a:r>
              <a:rPr lang="ja-JP" altLang="en-US" sz="2800" dirty="0"/>
              <a:t>の</a:t>
            </a:r>
            <a:r>
              <a:rPr lang="ja-JP" altLang="en-US" sz="2800" dirty="0">
                <a:solidFill>
                  <a:srgbClr val="0000FF"/>
                </a:solidFill>
              </a:rPr>
              <a:t>他の学生も活用</a:t>
            </a:r>
            <a:r>
              <a:rPr lang="ja-JP" altLang="en-US" sz="2800" dirty="0" smtClean="0">
                <a:solidFill>
                  <a:srgbClr val="0000FF"/>
                </a:solidFill>
              </a:rPr>
              <a:t>できるよう</a:t>
            </a:r>
            <a:r>
              <a:rPr lang="ja-JP" altLang="en-US" sz="2800" dirty="0">
                <a:solidFill>
                  <a:srgbClr val="0000FF"/>
                </a:solidFill>
              </a:rPr>
              <a:t>な</a:t>
            </a:r>
            <a:r>
              <a:rPr lang="ja-JP" altLang="en-US" sz="2800" dirty="0" smtClean="0">
                <a:solidFill>
                  <a:srgbClr val="0000FF"/>
                </a:solidFill>
              </a:rPr>
              <a:t>ツール</a:t>
            </a:r>
            <a:r>
              <a:rPr lang="ja-JP" altLang="en-US" sz="2800" dirty="0"/>
              <a:t>の</a:t>
            </a:r>
            <a:r>
              <a:rPr lang="ja-JP" altLang="en-US" sz="2800" dirty="0" smtClean="0"/>
              <a:t>作成</a:t>
            </a:r>
            <a:r>
              <a:rPr lang="ja-JP" altLang="en-US" sz="2800" dirty="0" smtClean="0"/>
              <a:t>のご提案を頂いた</a:t>
            </a:r>
            <a:r>
              <a:rPr lang="en-US" altLang="ja-JP" sz="2800" dirty="0" smtClean="0"/>
              <a:t>(2022/10)</a:t>
            </a:r>
          </a:p>
          <a:p>
            <a:pPr marL="457200" indent="-457200" algn="l">
              <a:buFont typeface="+mj-lt"/>
              <a:buAutoNum type="arabicPeriod"/>
            </a:pPr>
            <a:endParaRPr lang="en-US" altLang="ja-JP" sz="1400" dirty="0"/>
          </a:p>
          <a:p>
            <a:pPr marL="457200" indent="-457200" algn="l">
              <a:buFont typeface="+mj-lt"/>
              <a:buAutoNum type="arabicPeriod"/>
            </a:pPr>
            <a:r>
              <a:rPr lang="ja-JP" altLang="en-US" sz="2800" dirty="0" smtClean="0"/>
              <a:t>以前</a:t>
            </a:r>
            <a:r>
              <a:rPr lang="ja-JP" altLang="en-US" sz="2800" dirty="0"/>
              <a:t>より、学生の皆さんが使ってきたデータが、有効に活用・共有されていないことを、</a:t>
            </a:r>
            <a:r>
              <a:rPr lang="en-US" altLang="ja-JP" sz="2800" dirty="0"/>
              <a:t>『</a:t>
            </a:r>
            <a:r>
              <a:rPr lang="ja-JP" altLang="en-US" sz="2800" dirty="0">
                <a:solidFill>
                  <a:srgbClr val="0000FF"/>
                </a:solidFill>
              </a:rPr>
              <a:t>もったいないなぁ</a:t>
            </a:r>
            <a:r>
              <a:rPr lang="en-US" altLang="ja-JP" sz="2800" dirty="0"/>
              <a:t>』</a:t>
            </a:r>
            <a:r>
              <a:rPr lang="ja-JP" altLang="en-US" sz="2800" dirty="0"/>
              <a:t>と思っていた</a:t>
            </a:r>
            <a:endParaRPr lang="en-US" altLang="ja-JP" sz="2800" dirty="0">
              <a:cs typeface="メイリオ" panose="020B0604030504040204" pitchFamily="50" charset="-128"/>
            </a:endParaRPr>
          </a:p>
          <a:p>
            <a:pPr marL="457200" indent="-457200" algn="l">
              <a:buFont typeface="+mj-lt"/>
              <a:buAutoNum type="arabicPeriod"/>
            </a:pPr>
            <a:endParaRPr lang="en-US" altLang="ja-JP" sz="1400" dirty="0" smtClean="0"/>
          </a:p>
          <a:p>
            <a:pPr marL="457200" indent="-457200" algn="l">
              <a:buFont typeface="+mj-lt"/>
              <a:buAutoNum type="arabicPeriod"/>
            </a:pPr>
            <a:r>
              <a:rPr lang="ja-JP" altLang="en-US" sz="2800" dirty="0" smtClean="0"/>
              <a:t>江端は、個人</a:t>
            </a:r>
            <a:r>
              <a:rPr lang="en-US" altLang="ja-JP" sz="2800" dirty="0" smtClean="0"/>
              <a:t>/</a:t>
            </a:r>
            <a:r>
              <a:rPr lang="ja-JP" altLang="en-US" sz="2800" dirty="0" smtClean="0"/>
              <a:t>公人ともに、日常的に各種のデータベースを</a:t>
            </a:r>
            <a:r>
              <a:rPr lang="ja-JP" altLang="en-US" sz="2800" dirty="0" smtClean="0">
                <a:solidFill>
                  <a:srgbClr val="0000FF"/>
                </a:solidFill>
              </a:rPr>
              <a:t>作成して</a:t>
            </a:r>
            <a:r>
              <a:rPr lang="ja-JP" altLang="en-US" sz="2800" dirty="0" smtClean="0"/>
              <a:t>、</a:t>
            </a:r>
            <a:r>
              <a:rPr lang="ja-JP" altLang="en-US" sz="2800" dirty="0" smtClean="0">
                <a:solidFill>
                  <a:srgbClr val="0000FF"/>
                </a:solidFill>
              </a:rPr>
              <a:t>便利に使い倒して</a:t>
            </a:r>
            <a:r>
              <a:rPr lang="ja-JP" altLang="en-US" sz="2800" dirty="0" smtClean="0"/>
              <a:t>いる</a:t>
            </a:r>
            <a:endParaRPr lang="en-US" altLang="ja-JP" sz="2800" dirty="0" smtClean="0"/>
          </a:p>
          <a:p>
            <a:pPr marL="457200" indent="-457200" algn="l">
              <a:buFont typeface="+mj-lt"/>
              <a:buAutoNum type="arabicPeriod"/>
            </a:pPr>
            <a:endParaRPr lang="en-US" altLang="ja-JP" sz="1400" dirty="0" smtClean="0"/>
          </a:p>
          <a:p>
            <a:pPr marL="457200" indent="-457200" algn="l">
              <a:buFont typeface="+mj-lt"/>
              <a:buAutoNum type="arabicPeriod"/>
            </a:pPr>
            <a:r>
              <a:rPr lang="ja-JP" altLang="en-US" sz="2800" dirty="0" smtClean="0"/>
              <a:t>というか、</a:t>
            </a:r>
            <a:r>
              <a:rPr lang="en-US" altLang="ja-JP" sz="2800" dirty="0" smtClean="0"/>
              <a:t>『</a:t>
            </a:r>
            <a:r>
              <a:rPr lang="ja-JP" altLang="en-US" sz="2800" dirty="0"/>
              <a:t>学生の</a:t>
            </a:r>
            <a:r>
              <a:rPr lang="ja-JP" altLang="en-US" sz="2800" dirty="0" smtClean="0"/>
              <a:t>皆さん</a:t>
            </a:r>
            <a:r>
              <a:rPr lang="ja-JP" altLang="en-US" sz="2800" dirty="0"/>
              <a:t>は</a:t>
            </a:r>
            <a:r>
              <a:rPr lang="ja-JP" altLang="en-US" sz="2800" dirty="0" smtClean="0"/>
              <a:t>、</a:t>
            </a:r>
            <a:r>
              <a:rPr lang="en-US" altLang="ja-JP" sz="2800" dirty="0" smtClean="0">
                <a:solidFill>
                  <a:srgbClr val="0000FF"/>
                </a:solidFill>
              </a:rPr>
              <a:t>DB</a:t>
            </a:r>
            <a:r>
              <a:rPr lang="ja-JP" altLang="en-US" sz="2800" dirty="0" smtClean="0">
                <a:solidFill>
                  <a:srgbClr val="0000FF"/>
                </a:solidFill>
              </a:rPr>
              <a:t>なしに、どうやってデータ処理しているの？</a:t>
            </a:r>
            <a:r>
              <a:rPr lang="en-US" altLang="ja-JP" sz="2800" dirty="0" smtClean="0"/>
              <a:t>』</a:t>
            </a:r>
            <a:r>
              <a:rPr lang="ja-JP" altLang="en-US" sz="2800" dirty="0" smtClean="0"/>
              <a:t>と今でも不思議</a:t>
            </a:r>
            <a:endParaRPr lang="ja-JP" altLang="ja-JP" sz="3600" dirty="0">
              <a:cs typeface="メイリオ" panose="020B0604030504040204" pitchFamily="50" charset="-128"/>
            </a:endParaRPr>
          </a:p>
        </p:txBody>
      </p:sp>
      <p:sp>
        <p:nvSpPr>
          <p:cNvPr id="6" name="正方形/長方形 5"/>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smtClean="0">
                <a:latin typeface="Meiryo UI" panose="020B0604030504040204" pitchFamily="50" charset="-128"/>
                <a:ea typeface="Meiryo UI" panose="020B0604030504040204" pitchFamily="50" charset="-128"/>
              </a:rPr>
              <a:t>きっかけは、田中先生からのご提案</a:t>
            </a:r>
            <a:endParaRPr lang="en-US" altLang="ja-JP" sz="2800" b="1" dirty="0">
              <a:latin typeface="Meiryo UI" panose="020B0604030504040204" pitchFamily="50" charset="-128"/>
              <a:ea typeface="Meiryo UI" panose="020B0604030504040204" pitchFamily="50" charset="-128"/>
            </a:endParaRPr>
          </a:p>
        </p:txBody>
      </p:sp>
      <p:sp>
        <p:nvSpPr>
          <p:cNvPr id="7" name="角丸四角形 6"/>
          <p:cNvSpPr/>
          <p:nvPr/>
        </p:nvSpPr>
        <p:spPr>
          <a:xfrm>
            <a:off x="92431" y="6105402"/>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他の学生も活用</a:t>
            </a:r>
            <a:r>
              <a:rPr lang="ja-JP" altLang="en-US" sz="3200" b="1" dirty="0" smtClean="0">
                <a:latin typeface="Meiryo UI" panose="020B0604030504040204" pitchFamily="50" charset="-128"/>
                <a:ea typeface="Meiryo UI" panose="020B0604030504040204" pitchFamily="50" charset="-128"/>
              </a:rPr>
              <a:t>できるツール </a:t>
            </a:r>
            <a:r>
              <a:rPr lang="en-US" altLang="ja-JP" sz="3200" b="1" dirty="0" smtClean="0">
                <a:latin typeface="Meiryo UI" panose="020B0604030504040204" pitchFamily="50" charset="-128"/>
                <a:ea typeface="Meiryo UI" panose="020B0604030504040204" pitchFamily="50" charset="-128"/>
              </a:rPr>
              <a:t>=</a:t>
            </a:r>
            <a:r>
              <a:rPr lang="ja-JP" altLang="en-US" sz="3200" b="1" dirty="0" smtClean="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a:t>
            </a:r>
            <a:r>
              <a:rPr lang="ja-JP" altLang="en-US" sz="3200" b="1" dirty="0" smtClean="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DB”</a:t>
            </a:r>
            <a:r>
              <a:rPr lang="ja-JP" altLang="en-US" sz="3200" b="1" dirty="0" smtClean="0">
                <a:latin typeface="Meiryo UI" panose="020B0604030504040204" pitchFamily="50" charset="-128"/>
                <a:ea typeface="Meiryo UI" panose="020B0604030504040204" pitchFamily="50" charset="-128"/>
              </a:rPr>
              <a:t>で決まりだろう</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279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2354664" cy="584775"/>
          </a:xfrm>
        </p:spPr>
        <p:txBody>
          <a:bodyPr/>
          <a:lstStyle/>
          <a:p>
            <a:pPr algn="l"/>
            <a:r>
              <a:rPr lang="en-US" altLang="ja-JP" sz="3200" b="1" dirty="0" smtClean="0">
                <a:latin typeface="Meiryo UI" panose="020B0604030504040204" pitchFamily="50" charset="-128"/>
                <a:ea typeface="Meiryo UI" panose="020B0604030504040204" pitchFamily="50" charset="-128"/>
              </a:rPr>
              <a:t>8-6.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からテーブル</a:t>
            </a:r>
            <a:r>
              <a:rPr lang="en-US" altLang="ja-JP" sz="3200" b="1" dirty="0" smtClean="0">
                <a:latin typeface="Meiryo UI" panose="020B0604030504040204" pitchFamily="50" charset="-128"/>
                <a:ea typeface="Meiryo UI" panose="020B0604030504040204" pitchFamily="50" charset="-128"/>
              </a:rPr>
              <a:t>(</a:t>
            </a:r>
            <a:r>
              <a:rPr lang="en-US" altLang="ja-JP" sz="3200" b="1" dirty="0" err="1" smtClean="0">
                <a:latin typeface="Meiryo UI" panose="020B0604030504040204" pitchFamily="50" charset="-128"/>
                <a:ea typeface="Meiryo UI" panose="020B0604030504040204" pitchFamily="50" charset="-128"/>
              </a:rPr>
              <a:t>personal_data</a:t>
            </a:r>
            <a:r>
              <a:rPr lang="en-US" altLang="ja-JP" sz="3200" b="1" dirty="0" smtClean="0">
                <a:latin typeface="Meiryo UI" panose="020B0604030504040204" pitchFamily="50" charset="-128"/>
                <a:ea typeface="Meiryo UI" panose="020B0604030504040204" pitchFamily="50" charset="-128"/>
              </a:rPr>
              <a:t>)</a:t>
            </a:r>
            <a:r>
              <a:rPr lang="ja-JP" altLang="en-US" sz="3200" b="1" dirty="0" err="1" smtClean="0">
                <a:latin typeface="Meiryo UI" panose="020B0604030504040204" pitchFamily="50" charset="-128"/>
                <a:ea typeface="Meiryo UI" panose="020B0604030504040204" pitchFamily="50" charset="-128"/>
              </a:rPr>
              <a:t>を</a:t>
            </a:r>
            <a:r>
              <a:rPr lang="ja-JP" altLang="en-US" sz="3200" b="1" dirty="0" err="1">
                <a:latin typeface="Meiryo UI" panose="020B0604030504040204" pitchFamily="50" charset="-128"/>
                <a:ea typeface="Meiryo UI" panose="020B0604030504040204" pitchFamily="50" charset="-128"/>
              </a:rPr>
              <a:t>削</a:t>
            </a:r>
            <a:r>
              <a:rPr lang="ja-JP" altLang="en-US" sz="3200" b="1" dirty="0" smtClean="0">
                <a:latin typeface="Meiryo UI" panose="020B0604030504040204" pitchFamily="50" charset="-128"/>
                <a:ea typeface="Meiryo UI" panose="020B0604030504040204" pitchFamily="50" charset="-128"/>
              </a:rPr>
              <a:t>除する方法</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1147466"/>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en-US" altLang="ja-JP" sz="2800" dirty="0" smtClean="0"/>
              <a:t>PostgreSQL</a:t>
            </a:r>
            <a:r>
              <a:rPr lang="ja-JP" altLang="en-US" sz="2800" dirty="0" smtClean="0"/>
              <a:t>に接続します。ターミナルで以下のコマンドを使用して</a:t>
            </a:r>
            <a:r>
              <a:rPr lang="en-US" altLang="ja-JP" sz="2800" dirty="0" err="1" smtClean="0"/>
              <a:t>psql</a:t>
            </a:r>
            <a:r>
              <a:rPr lang="ja-JP" altLang="en-US" sz="2800" dirty="0" smtClean="0"/>
              <a:t>に接続します。</a:t>
            </a:r>
            <a:endParaRPr lang="en-US" altLang="ja-JP" sz="2800" dirty="0" smtClean="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1600" dirty="0" smtClean="0"/>
          </a:p>
          <a:p>
            <a:pPr marL="514350" indent="-514350" algn="l">
              <a:buFont typeface="+mj-lt"/>
              <a:buAutoNum type="arabicPeriod"/>
            </a:pPr>
            <a:r>
              <a:rPr lang="en-US" altLang="ja-JP" sz="2800" dirty="0"/>
              <a:t>Connect to the new database</a:t>
            </a:r>
            <a:r>
              <a:rPr lang="en-US" altLang="ja-JP" sz="2800" dirty="0" smtClean="0"/>
              <a:t>.</a:t>
            </a:r>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r>
              <a:rPr lang="en-US" altLang="ja-JP" sz="2800" dirty="0"/>
              <a:t>Delete the </a:t>
            </a:r>
            <a:r>
              <a:rPr lang="en-US" altLang="ja-JP" sz="2800" dirty="0" err="1"/>
              <a:t>personal_data</a:t>
            </a:r>
            <a:r>
              <a:rPr lang="en-US" altLang="ja-JP" sz="2800" dirty="0"/>
              <a:t> table. Use the following command to delete the </a:t>
            </a:r>
            <a:r>
              <a:rPr lang="en-US" altLang="ja-JP" sz="2800" dirty="0" err="1"/>
              <a:t>personal_data</a:t>
            </a:r>
            <a:r>
              <a:rPr lang="en-US" altLang="ja-JP" sz="2800" dirty="0"/>
              <a:t> table</a:t>
            </a:r>
            <a:r>
              <a:rPr lang="en-US" altLang="ja-JP" sz="2800" dirty="0" smtClean="0"/>
              <a:t>.</a:t>
            </a:r>
          </a:p>
          <a:p>
            <a:pPr marL="514350" indent="-514350" algn="l">
              <a:buFont typeface="+mj-lt"/>
              <a:buAutoNum type="arabicPeriod"/>
            </a:pPr>
            <a:endParaRPr lang="en-US" altLang="ja-JP" sz="2800" dirty="0"/>
          </a:p>
          <a:p>
            <a:pPr marL="514350" indent="-514350" algn="l">
              <a:buFont typeface="+mj-lt"/>
              <a:buAutoNum type="arabicPeriod"/>
            </a:pPr>
            <a:endParaRPr lang="en-US" altLang="ja-JP" sz="2800" dirty="0" smtClean="0"/>
          </a:p>
          <a:p>
            <a:pPr algn="l"/>
            <a:r>
              <a:rPr lang="en-US" altLang="ja-JP" sz="2800" dirty="0" smtClean="0"/>
              <a:t>(END)</a:t>
            </a:r>
            <a:endParaRPr lang="en-US" altLang="ja-JP" sz="2800" dirty="0"/>
          </a:p>
        </p:txBody>
      </p:sp>
      <p:pic>
        <p:nvPicPr>
          <p:cNvPr id="9" name="図 8"/>
          <p:cNvPicPr>
            <a:picLocks noChangeAspect="1"/>
          </p:cNvPicPr>
          <p:nvPr/>
        </p:nvPicPr>
        <p:blipFill>
          <a:blip r:embed="rId3"/>
          <a:stretch>
            <a:fillRect/>
          </a:stretch>
        </p:blipFill>
        <p:spPr>
          <a:xfrm>
            <a:off x="839270" y="2083596"/>
            <a:ext cx="10971177" cy="1009501"/>
          </a:xfrm>
          <a:prstGeom prst="rect">
            <a:avLst/>
          </a:prstGeom>
        </p:spPr>
      </p:pic>
      <p:pic>
        <p:nvPicPr>
          <p:cNvPr id="12" name="図 11"/>
          <p:cNvPicPr>
            <a:picLocks noChangeAspect="1"/>
          </p:cNvPicPr>
          <p:nvPr/>
        </p:nvPicPr>
        <p:blipFill>
          <a:blip r:embed="rId4"/>
          <a:stretch>
            <a:fillRect/>
          </a:stretch>
        </p:blipFill>
        <p:spPr>
          <a:xfrm>
            <a:off x="839270" y="3582310"/>
            <a:ext cx="11040467" cy="805606"/>
          </a:xfrm>
          <a:prstGeom prst="rect">
            <a:avLst/>
          </a:prstGeom>
        </p:spPr>
      </p:pic>
      <p:pic>
        <p:nvPicPr>
          <p:cNvPr id="5" name="図 4"/>
          <p:cNvPicPr>
            <a:picLocks noChangeAspect="1"/>
          </p:cNvPicPr>
          <p:nvPr/>
        </p:nvPicPr>
        <p:blipFill>
          <a:blip r:embed="rId5"/>
          <a:stretch>
            <a:fillRect/>
          </a:stretch>
        </p:blipFill>
        <p:spPr>
          <a:xfrm>
            <a:off x="851177" y="5324046"/>
            <a:ext cx="11028560" cy="697314"/>
          </a:xfrm>
          <a:prstGeom prst="rect">
            <a:avLst/>
          </a:prstGeom>
        </p:spPr>
      </p:pic>
    </p:spTree>
    <p:extLst>
      <p:ext uri="{BB962C8B-B14F-4D97-AF65-F5344CB8AC3E}">
        <p14:creationId xmlns:p14="http://schemas.microsoft.com/office/powerpoint/2010/main" val="27297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1113555" cy="584775"/>
          </a:xfrm>
        </p:spPr>
        <p:txBody>
          <a:bodyPr/>
          <a:lstStyle/>
          <a:p>
            <a:pPr algn="l"/>
            <a:r>
              <a:rPr lang="en-US" altLang="ja-JP" sz="3200" b="1" dirty="0" smtClean="0">
                <a:latin typeface="Meiryo UI" panose="020B0604030504040204" pitchFamily="50" charset="-128"/>
                <a:ea typeface="Meiryo UI" panose="020B0604030504040204" pitchFamily="50" charset="-128"/>
              </a:rPr>
              <a:t>8-7.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から</a:t>
            </a:r>
            <a:r>
              <a:rPr lang="en-US" altLang="ja-JP" sz="3200" b="1" dirty="0" smtClean="0">
                <a:latin typeface="Meiryo UI" panose="020B0604030504040204" pitchFamily="50" charset="-128"/>
                <a:ea typeface="Meiryo UI" panose="020B0604030504040204" pitchFamily="50" charset="-128"/>
              </a:rPr>
              <a:t>DB(</a:t>
            </a:r>
            <a:r>
              <a:rPr lang="en-US" altLang="ja-JP" sz="3200" b="1" dirty="0" err="1" smtClean="0">
                <a:latin typeface="Meiryo UI" panose="020B0604030504040204" pitchFamily="50" charset="-128"/>
                <a:ea typeface="Meiryo UI" panose="020B0604030504040204" pitchFamily="50" charset="-128"/>
              </a:rPr>
              <a:t>mydatabase</a:t>
            </a:r>
            <a:r>
              <a:rPr lang="en-US" altLang="ja-JP" sz="3200" b="1" dirty="0">
                <a:latin typeface="Meiryo UI" panose="020B0604030504040204" pitchFamily="50" charset="-128"/>
                <a:ea typeface="Meiryo UI" panose="020B0604030504040204" pitchFamily="50" charset="-128"/>
              </a:rPr>
              <a:t>)</a:t>
            </a:r>
            <a:r>
              <a:rPr lang="ja-JP" altLang="en-US" sz="3200" b="1" dirty="0" err="1" smtClean="0">
                <a:latin typeface="Meiryo UI" panose="020B0604030504040204" pitchFamily="50" charset="-128"/>
                <a:ea typeface="Meiryo UI" panose="020B0604030504040204" pitchFamily="50" charset="-128"/>
              </a:rPr>
              <a:t>を</a:t>
            </a:r>
            <a:r>
              <a:rPr lang="ja-JP" altLang="en-US" sz="3200" b="1" dirty="0" err="1">
                <a:latin typeface="Meiryo UI" panose="020B0604030504040204" pitchFamily="50" charset="-128"/>
                <a:ea typeface="Meiryo UI" panose="020B0604030504040204" pitchFamily="50" charset="-128"/>
              </a:rPr>
              <a:t>削</a:t>
            </a:r>
            <a:r>
              <a:rPr lang="ja-JP" altLang="en-US" sz="3200" b="1" dirty="0" smtClean="0">
                <a:latin typeface="Meiryo UI" panose="020B0604030504040204" pitchFamily="50" charset="-128"/>
                <a:ea typeface="Meiryo UI" panose="020B0604030504040204" pitchFamily="50" charset="-128"/>
              </a:rPr>
              <a:t>除する方法</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en-US" altLang="ja-JP" sz="2800" dirty="0"/>
              <a:t>PostgreSQL</a:t>
            </a:r>
            <a:r>
              <a:rPr lang="ja-JP" altLang="en-US" sz="2800" dirty="0"/>
              <a:t>に接続します。ターミナルで以下のコマンドを使用して</a:t>
            </a:r>
            <a:r>
              <a:rPr lang="en-US" altLang="ja-JP" sz="2800" dirty="0" err="1"/>
              <a:t>psql</a:t>
            </a:r>
            <a:r>
              <a:rPr lang="ja-JP" altLang="en-US" sz="2800" dirty="0"/>
              <a:t>に接続します。</a:t>
            </a:r>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1600" dirty="0" smtClean="0"/>
          </a:p>
          <a:p>
            <a:pPr marL="514350" indent="-514350" algn="l">
              <a:buFont typeface="+mj-lt"/>
              <a:buAutoNum type="arabicPeriod"/>
            </a:pPr>
            <a:r>
              <a:rPr lang="ja-JP" altLang="en-US" sz="2800" dirty="0"/>
              <a:t>データベースを削除します。以下のコマンドを使用して、</a:t>
            </a:r>
            <a:r>
              <a:rPr lang="en-US" altLang="ja-JP" sz="2800" dirty="0" err="1"/>
              <a:t>mydatabase</a:t>
            </a:r>
            <a:r>
              <a:rPr lang="ja-JP" altLang="en-US" sz="2800" dirty="0"/>
              <a:t>データベースを削除します</a:t>
            </a:r>
            <a:r>
              <a:rPr lang="ja-JP" altLang="en-US" sz="2800" dirty="0" smtClean="0"/>
              <a:t>。</a:t>
            </a:r>
            <a:endParaRPr lang="en-US" altLang="ja-JP" sz="2800" dirty="0" smtClean="0"/>
          </a:p>
          <a:p>
            <a:pPr marL="514350" indent="-514350" algn="l">
              <a:buFont typeface="+mj-lt"/>
              <a:buAutoNum type="arabicPeriod"/>
            </a:pPr>
            <a:endParaRPr lang="en-US" altLang="ja-JP" sz="2800" dirty="0" smtClean="0"/>
          </a:p>
          <a:p>
            <a:pPr algn="l"/>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algn="l"/>
            <a:r>
              <a:rPr lang="ja-JP" altLang="en-US" sz="2800" dirty="0" smtClean="0"/>
              <a:t>以上</a:t>
            </a:r>
            <a:endParaRPr lang="en-US" altLang="ja-JP" sz="2800" dirty="0" smtClean="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endParaRPr lang="en-US" altLang="ja-JP" sz="2800" dirty="0"/>
          </a:p>
        </p:txBody>
      </p:sp>
      <p:pic>
        <p:nvPicPr>
          <p:cNvPr id="9" name="図 8"/>
          <p:cNvPicPr>
            <a:picLocks noChangeAspect="1"/>
          </p:cNvPicPr>
          <p:nvPr/>
        </p:nvPicPr>
        <p:blipFill>
          <a:blip r:embed="rId3"/>
          <a:stretch>
            <a:fillRect/>
          </a:stretch>
        </p:blipFill>
        <p:spPr>
          <a:xfrm>
            <a:off x="839270" y="1844780"/>
            <a:ext cx="10971177" cy="1009501"/>
          </a:xfrm>
          <a:prstGeom prst="rect">
            <a:avLst/>
          </a:prstGeom>
        </p:spPr>
      </p:pic>
      <p:pic>
        <p:nvPicPr>
          <p:cNvPr id="4" name="図 3"/>
          <p:cNvPicPr>
            <a:picLocks noChangeAspect="1"/>
          </p:cNvPicPr>
          <p:nvPr/>
        </p:nvPicPr>
        <p:blipFill>
          <a:blip r:embed="rId4"/>
          <a:stretch>
            <a:fillRect/>
          </a:stretch>
        </p:blipFill>
        <p:spPr>
          <a:xfrm>
            <a:off x="850701" y="3778738"/>
            <a:ext cx="10959746" cy="658402"/>
          </a:xfrm>
          <a:prstGeom prst="rect">
            <a:avLst/>
          </a:prstGeom>
        </p:spPr>
      </p:pic>
    </p:spTree>
    <p:extLst>
      <p:ext uri="{BB962C8B-B14F-4D97-AF65-F5344CB8AC3E}">
        <p14:creationId xmlns:p14="http://schemas.microsoft.com/office/powerpoint/2010/main" val="167420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1113555" cy="584775"/>
          </a:xfrm>
        </p:spPr>
        <p:txBody>
          <a:bodyPr/>
          <a:lstStyle/>
          <a:p>
            <a:pPr algn="l"/>
            <a:r>
              <a:rPr lang="en-US" altLang="ja-JP" sz="3200" b="1" dirty="0" smtClean="0">
                <a:latin typeface="Meiryo UI" panose="020B0604030504040204" pitchFamily="50" charset="-128"/>
                <a:ea typeface="Meiryo UI" panose="020B0604030504040204" pitchFamily="50" charset="-128"/>
              </a:rPr>
              <a:t>8-7.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から</a:t>
            </a:r>
            <a:r>
              <a:rPr lang="en-US" altLang="ja-JP" sz="3200" b="1" dirty="0" smtClean="0">
                <a:latin typeface="Meiryo UI" panose="020B0604030504040204" pitchFamily="50" charset="-128"/>
                <a:ea typeface="Meiryo UI" panose="020B0604030504040204" pitchFamily="50" charset="-128"/>
              </a:rPr>
              <a:t>DB(</a:t>
            </a:r>
            <a:r>
              <a:rPr lang="en-US" altLang="ja-JP" sz="3200" b="1" dirty="0" err="1" smtClean="0">
                <a:latin typeface="Meiryo UI" panose="020B0604030504040204" pitchFamily="50" charset="-128"/>
                <a:ea typeface="Meiryo UI" panose="020B0604030504040204" pitchFamily="50" charset="-128"/>
              </a:rPr>
              <a:t>mydatabase</a:t>
            </a:r>
            <a:r>
              <a:rPr lang="en-US" altLang="ja-JP" sz="3200" b="1" dirty="0">
                <a:latin typeface="Meiryo UI" panose="020B0604030504040204" pitchFamily="50" charset="-128"/>
                <a:ea typeface="Meiryo UI" panose="020B0604030504040204" pitchFamily="50" charset="-128"/>
              </a:rPr>
              <a:t>)</a:t>
            </a:r>
            <a:r>
              <a:rPr lang="ja-JP" altLang="en-US" sz="3200" b="1" dirty="0" err="1" smtClean="0">
                <a:latin typeface="Meiryo UI" panose="020B0604030504040204" pitchFamily="50" charset="-128"/>
                <a:ea typeface="Meiryo UI" panose="020B0604030504040204" pitchFamily="50" charset="-128"/>
              </a:rPr>
              <a:t>を</a:t>
            </a:r>
            <a:r>
              <a:rPr lang="ja-JP" altLang="en-US" sz="3200" b="1" dirty="0" err="1">
                <a:latin typeface="Meiryo UI" panose="020B0604030504040204" pitchFamily="50" charset="-128"/>
                <a:ea typeface="Meiryo UI" panose="020B0604030504040204" pitchFamily="50" charset="-128"/>
              </a:rPr>
              <a:t>削</a:t>
            </a:r>
            <a:r>
              <a:rPr lang="ja-JP" altLang="en-US" sz="3200" b="1" dirty="0" smtClean="0">
                <a:latin typeface="Meiryo UI" panose="020B0604030504040204" pitchFamily="50" charset="-128"/>
                <a:ea typeface="Meiryo UI" panose="020B0604030504040204" pitchFamily="50" charset="-128"/>
              </a:rPr>
              <a:t>除する方法</a:t>
            </a:r>
            <a:endParaRPr lang="ja-JP" altLang="en-US" sz="3200" b="1" dirty="0">
              <a:latin typeface="Meiryo UI" pitchFamily="50" charset="-128"/>
              <a:ea typeface="Meiryo UI" pitchFamily="50" charset="-128"/>
            </a:endParaRPr>
          </a:p>
        </p:txBody>
      </p:sp>
      <p:sp>
        <p:nvSpPr>
          <p:cNvPr id="7" name="タイトル 1"/>
          <p:cNvSpPr txBox="1">
            <a:spLocks/>
          </p:cNvSpPr>
          <p:nvPr/>
        </p:nvSpPr>
        <p:spPr>
          <a:xfrm>
            <a:off x="335200" y="908650"/>
            <a:ext cx="11521600" cy="144020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514350" indent="-514350" algn="l">
              <a:buFont typeface="+mj-lt"/>
              <a:buAutoNum type="arabicPeriod"/>
            </a:pPr>
            <a:r>
              <a:rPr lang="en-US" altLang="ja-JP" sz="2800" dirty="0"/>
              <a:t>Connect to PostgreSQL. Connect to </a:t>
            </a:r>
            <a:r>
              <a:rPr lang="en-US" altLang="ja-JP" sz="2800" dirty="0" err="1"/>
              <a:t>psql</a:t>
            </a:r>
            <a:r>
              <a:rPr lang="en-US" altLang="ja-JP" sz="2800" dirty="0"/>
              <a:t> using the following command in a </a:t>
            </a:r>
            <a:r>
              <a:rPr lang="en-US" altLang="ja-JP" sz="2800" dirty="0" smtClean="0"/>
              <a:t>terminal</a:t>
            </a:r>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marL="514350" indent="-514350" algn="l">
              <a:buFont typeface="+mj-lt"/>
              <a:buAutoNum type="arabicPeriod"/>
            </a:pPr>
            <a:endParaRPr lang="en-US" altLang="ja-JP" sz="1600" dirty="0" smtClean="0"/>
          </a:p>
          <a:p>
            <a:pPr marL="514350" indent="-514350" algn="l">
              <a:buFont typeface="+mj-lt"/>
              <a:buAutoNum type="arabicPeriod"/>
            </a:pPr>
            <a:r>
              <a:rPr lang="en-US" altLang="ja-JP" sz="2800" dirty="0"/>
              <a:t>Delete a database. Use the following command to delete the </a:t>
            </a:r>
            <a:r>
              <a:rPr lang="en-US" altLang="ja-JP" sz="2800" dirty="0" err="1"/>
              <a:t>mydatabase</a:t>
            </a:r>
            <a:r>
              <a:rPr lang="en-US" altLang="ja-JP" sz="2800" dirty="0"/>
              <a:t> database</a:t>
            </a:r>
            <a:endParaRPr lang="en-US" altLang="ja-JP" sz="2800" dirty="0" smtClean="0"/>
          </a:p>
          <a:p>
            <a:pPr algn="l"/>
            <a:endParaRPr lang="en-US" altLang="ja-JP" sz="2800" dirty="0"/>
          </a:p>
          <a:p>
            <a:pPr marL="514350" indent="-514350" algn="l">
              <a:buFont typeface="+mj-lt"/>
              <a:buAutoNum type="arabicPeriod"/>
            </a:pPr>
            <a:endParaRPr lang="en-US" altLang="ja-JP" sz="2800" dirty="0" smtClean="0"/>
          </a:p>
          <a:p>
            <a:pPr marL="514350" indent="-514350" algn="l">
              <a:buFont typeface="+mj-lt"/>
              <a:buAutoNum type="arabicPeriod"/>
            </a:pPr>
            <a:endParaRPr lang="en-US" altLang="ja-JP" sz="2800" dirty="0"/>
          </a:p>
          <a:p>
            <a:pPr algn="l"/>
            <a:r>
              <a:rPr lang="en-US" altLang="ja-JP" sz="2800" dirty="0" smtClean="0"/>
              <a:t>(END)</a:t>
            </a:r>
            <a:endParaRPr lang="en-US" altLang="ja-JP" sz="2800" dirty="0" smtClean="0"/>
          </a:p>
          <a:p>
            <a:pPr marL="514350" indent="-514350" algn="l">
              <a:buFont typeface="+mj-lt"/>
              <a:buAutoNum type="arabicPeriod" startAt="6"/>
            </a:pPr>
            <a:endParaRPr lang="en-US" altLang="ja-JP" sz="2800" dirty="0" smtClean="0"/>
          </a:p>
          <a:p>
            <a:pPr marL="514350" indent="-514350" algn="l">
              <a:buFont typeface="+mj-lt"/>
              <a:buAutoNum type="arabicPeriod" startAt="6"/>
            </a:pPr>
            <a:endParaRPr lang="en-US" altLang="ja-JP" sz="2800" dirty="0"/>
          </a:p>
          <a:p>
            <a:pPr algn="l"/>
            <a:endParaRPr lang="en-US" altLang="ja-JP" sz="2800" dirty="0"/>
          </a:p>
        </p:txBody>
      </p:sp>
      <p:pic>
        <p:nvPicPr>
          <p:cNvPr id="9" name="図 8"/>
          <p:cNvPicPr>
            <a:picLocks noChangeAspect="1"/>
          </p:cNvPicPr>
          <p:nvPr/>
        </p:nvPicPr>
        <p:blipFill>
          <a:blip r:embed="rId3"/>
          <a:stretch>
            <a:fillRect/>
          </a:stretch>
        </p:blipFill>
        <p:spPr>
          <a:xfrm>
            <a:off x="839270" y="1844780"/>
            <a:ext cx="10971177" cy="1009501"/>
          </a:xfrm>
          <a:prstGeom prst="rect">
            <a:avLst/>
          </a:prstGeom>
        </p:spPr>
      </p:pic>
      <p:pic>
        <p:nvPicPr>
          <p:cNvPr id="4" name="図 3"/>
          <p:cNvPicPr>
            <a:picLocks noChangeAspect="1"/>
          </p:cNvPicPr>
          <p:nvPr/>
        </p:nvPicPr>
        <p:blipFill>
          <a:blip r:embed="rId4"/>
          <a:stretch>
            <a:fillRect/>
          </a:stretch>
        </p:blipFill>
        <p:spPr>
          <a:xfrm>
            <a:off x="850701" y="3778738"/>
            <a:ext cx="10959746" cy="658402"/>
          </a:xfrm>
          <a:prstGeom prst="rect">
            <a:avLst/>
          </a:prstGeom>
        </p:spPr>
      </p:pic>
    </p:spTree>
    <p:extLst>
      <p:ext uri="{BB962C8B-B14F-4D97-AF65-F5344CB8AC3E}">
        <p14:creationId xmlns:p14="http://schemas.microsoft.com/office/powerpoint/2010/main" val="250567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6" y="3284980"/>
            <a:ext cx="1217555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ja-JP" altLang="en-US" sz="3600" dirty="0" smtClean="0">
                <a:cs typeface="メイリオ" panose="020B0604030504040204" pitchFamily="50" charset="-128"/>
              </a:rPr>
              <a:t>付録</a:t>
            </a:r>
            <a:endParaRPr lang="ja-JP" altLang="ja-JP" sz="36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29141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16447" y="2996940"/>
            <a:ext cx="7591764"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ja-JP" altLang="en-US" sz="3600" dirty="0" smtClean="0">
                <a:cs typeface="メイリオ" panose="020B0604030504040204" pitchFamily="50" charset="-128"/>
              </a:rPr>
              <a:t>「</a:t>
            </a:r>
            <a:r>
              <a:rPr lang="ja-JP" altLang="en-US" sz="3600" dirty="0">
                <a:cs typeface="メイリオ" panose="020B0604030504040204" pitchFamily="50" charset="-128"/>
              </a:rPr>
              <a:t>交通流動量 パーソントリップ発生・集中量データ」</a:t>
            </a:r>
            <a:r>
              <a:rPr lang="ja-JP" altLang="en-US" sz="3600" dirty="0" smtClean="0">
                <a:cs typeface="メイリオ" panose="020B0604030504040204" pitchFamily="50" charset="-128"/>
              </a:rPr>
              <a:t>の</a:t>
            </a:r>
            <a:r>
              <a:rPr lang="en-US" altLang="ja-JP" sz="3600" dirty="0" smtClean="0">
                <a:cs typeface="メイリオ" panose="020B0604030504040204" pitchFamily="50" charset="-128"/>
              </a:rPr>
              <a:t>DB</a:t>
            </a:r>
            <a:r>
              <a:rPr lang="ja-JP" altLang="en-US" sz="3600" dirty="0">
                <a:cs typeface="メイリオ" panose="020B0604030504040204" pitchFamily="50" charset="-128"/>
              </a:rPr>
              <a:t>の作り方と使い方</a:t>
            </a:r>
            <a:endParaRPr lang="en-US" altLang="ja-JP" sz="3600" dirty="0" smtClean="0">
              <a:cs typeface="メイリオ" panose="020B0604030504040204" pitchFamily="50" charset="-128"/>
            </a:endParaRPr>
          </a:p>
          <a:p>
            <a:pPr>
              <a:lnSpc>
                <a:spcPct val="150000"/>
              </a:lnSpc>
            </a:pPr>
            <a:endParaRPr lang="ja-JP" altLang="ja-JP" sz="3600" dirty="0">
              <a:cs typeface="メイリオ" panose="020B0604030504040204" pitchFamily="50" charset="-128"/>
            </a:endParaRPr>
          </a:p>
        </p:txBody>
      </p:sp>
      <p:sp>
        <p:nvSpPr>
          <p:cNvPr id="3" name="タイトル 2"/>
          <p:cNvSpPr>
            <a:spLocks noGrp="1"/>
          </p:cNvSpPr>
          <p:nvPr>
            <p:ph type="title"/>
          </p:nvPr>
        </p:nvSpPr>
        <p:spPr/>
        <p:txBody>
          <a:bodyPr/>
          <a:lstStyle/>
          <a:p>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578338246"/>
              </p:ext>
            </p:extLst>
          </p:nvPr>
        </p:nvGraphicFramePr>
        <p:xfrm>
          <a:off x="7950231" y="1253414"/>
          <a:ext cx="3949584" cy="5588694"/>
        </p:xfrm>
        <a:graphic>
          <a:graphicData uri="http://schemas.openxmlformats.org/presentationml/2006/ole">
            <mc:AlternateContent xmlns:mc="http://schemas.openxmlformats.org/markup-compatibility/2006">
              <mc:Choice xmlns:v="urn:schemas-microsoft-com:vml" Requires="v">
                <p:oleObj spid="_x0000_s1053" name="Acrobat Document" r:id="rId4" imgW="5667198" imgH="8020050" progId="Acrobat.Document.DC">
                  <p:embed/>
                </p:oleObj>
              </mc:Choice>
              <mc:Fallback>
                <p:oleObj name="Acrobat Document" r:id="rId4" imgW="5667198" imgH="8020050" progId="Acrobat.Document.DC">
                  <p:embed/>
                  <p:pic>
                    <p:nvPicPr>
                      <p:cNvPr id="0" name=""/>
                      <p:cNvPicPr/>
                      <p:nvPr/>
                    </p:nvPicPr>
                    <p:blipFill>
                      <a:blip r:embed="rId5"/>
                      <a:stretch>
                        <a:fillRect/>
                      </a:stretch>
                    </p:blipFill>
                    <p:spPr>
                      <a:xfrm>
                        <a:off x="7950231" y="1253414"/>
                        <a:ext cx="3949584" cy="5588694"/>
                      </a:xfrm>
                      <a:prstGeom prst="rect">
                        <a:avLst/>
                      </a:prstGeom>
                    </p:spPr>
                  </p:pic>
                </p:oleObj>
              </mc:Fallback>
            </mc:AlternateContent>
          </a:graphicData>
        </a:graphic>
      </p:graphicFrame>
      <p:sp>
        <p:nvSpPr>
          <p:cNvPr id="12" name="正方形/長方形 11"/>
          <p:cNvSpPr/>
          <p:nvPr/>
        </p:nvSpPr>
        <p:spPr>
          <a:xfrm>
            <a:off x="7860195" y="836640"/>
            <a:ext cx="4129657" cy="523220"/>
          </a:xfrm>
          <a:prstGeom prst="rect">
            <a:avLst/>
          </a:prstGeom>
        </p:spPr>
        <p:txBody>
          <a:bodyPr wrap="none">
            <a:spAutoFit/>
          </a:bodyPr>
          <a:lstStyle/>
          <a:p>
            <a:r>
              <a:rPr lang="ja-JP" altLang="en-US" sz="2800" b="1" dirty="0" smtClean="0">
                <a:latin typeface="Meiryo UI" panose="020B0604030504040204" pitchFamily="50" charset="-128"/>
                <a:ea typeface="Meiryo UI" panose="020B0604030504040204" pitchFamily="50" charset="-128"/>
              </a:rPr>
              <a:t>以下をクリックして下さい↓</a:t>
            </a:r>
            <a:endParaRPr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21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695250" y="2996940"/>
            <a:ext cx="5863523" cy="9361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nSpc>
                <a:spcPct val="150000"/>
              </a:lnSpc>
            </a:pPr>
            <a:r>
              <a:rPr lang="ja-JP" altLang="en-US" sz="3600" dirty="0" smtClean="0">
                <a:cs typeface="メイリオ" panose="020B0604030504040204" pitchFamily="50" charset="-128"/>
              </a:rPr>
              <a:t>「東京圏パーソントリップデータデータベース」の</a:t>
            </a:r>
            <a:r>
              <a:rPr lang="ja-JP" altLang="en-US" sz="3600" dirty="0">
                <a:cs typeface="メイリオ" panose="020B0604030504040204" pitchFamily="50" charset="-128"/>
              </a:rPr>
              <a:t>使い方</a:t>
            </a:r>
            <a:endParaRPr lang="ja-JP" altLang="ja-JP" sz="3600" dirty="0">
              <a:cs typeface="メイリオ"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292449018"/>
              </p:ext>
            </p:extLst>
          </p:nvPr>
        </p:nvGraphicFramePr>
        <p:xfrm>
          <a:off x="7860195" y="1373865"/>
          <a:ext cx="3852585" cy="5451439"/>
        </p:xfrm>
        <a:graphic>
          <a:graphicData uri="http://schemas.openxmlformats.org/presentationml/2006/ole">
            <mc:AlternateContent xmlns:mc="http://schemas.openxmlformats.org/markup-compatibility/2006">
              <mc:Choice xmlns:v="urn:schemas-microsoft-com:vml" Requires="v">
                <p:oleObj spid="_x0000_s2075" name="Acrobat Document" r:id="rId4" imgW="5667198" imgH="8020050" progId="Acrobat.Document.DC">
                  <p:embed/>
                </p:oleObj>
              </mc:Choice>
              <mc:Fallback>
                <p:oleObj name="Acrobat Document" r:id="rId4" imgW="5667198" imgH="8020050" progId="Acrobat.Document.DC">
                  <p:embed/>
                  <p:pic>
                    <p:nvPicPr>
                      <p:cNvPr id="0" name=""/>
                      <p:cNvPicPr/>
                      <p:nvPr/>
                    </p:nvPicPr>
                    <p:blipFill>
                      <a:blip r:embed="rId5"/>
                      <a:stretch>
                        <a:fillRect/>
                      </a:stretch>
                    </p:blipFill>
                    <p:spPr>
                      <a:xfrm>
                        <a:off x="7860195" y="1373865"/>
                        <a:ext cx="3852585" cy="5451439"/>
                      </a:xfrm>
                      <a:prstGeom prst="rect">
                        <a:avLst/>
                      </a:prstGeom>
                    </p:spPr>
                  </p:pic>
                </p:oleObj>
              </mc:Fallback>
            </mc:AlternateContent>
          </a:graphicData>
        </a:graphic>
      </p:graphicFrame>
      <p:sp>
        <p:nvSpPr>
          <p:cNvPr id="8" name="タイトル 7"/>
          <p:cNvSpPr>
            <a:spLocks noGrp="1"/>
          </p:cNvSpPr>
          <p:nvPr>
            <p:ph type="title"/>
          </p:nvPr>
        </p:nvSpPr>
        <p:spPr/>
        <p:txBody>
          <a:bodyPr/>
          <a:lstStyle/>
          <a:p>
            <a:endParaRPr kumimoji="1" lang="ja-JP" altLang="en-US"/>
          </a:p>
        </p:txBody>
      </p:sp>
      <p:sp>
        <p:nvSpPr>
          <p:cNvPr id="14" name="正方形/長方形 13"/>
          <p:cNvSpPr/>
          <p:nvPr/>
        </p:nvSpPr>
        <p:spPr>
          <a:xfrm>
            <a:off x="7860195" y="836640"/>
            <a:ext cx="4129657" cy="523220"/>
          </a:xfrm>
          <a:prstGeom prst="rect">
            <a:avLst/>
          </a:prstGeom>
        </p:spPr>
        <p:txBody>
          <a:bodyPr wrap="none">
            <a:spAutoFit/>
          </a:bodyPr>
          <a:lstStyle/>
          <a:p>
            <a:r>
              <a:rPr lang="ja-JP" altLang="en-US" sz="2800" b="1" dirty="0" smtClean="0">
                <a:latin typeface="Meiryo UI" panose="020B0604030504040204" pitchFamily="50" charset="-128"/>
                <a:ea typeface="Meiryo UI" panose="020B0604030504040204" pitchFamily="50" charset="-128"/>
              </a:rPr>
              <a:t>以下をクリックして下さい↓</a:t>
            </a:r>
            <a:endParaRPr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9398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err="1" smtClean="0">
                <a:latin typeface="Meiryo UI" panose="020B0604030504040204" pitchFamily="50" charset="-128"/>
                <a:ea typeface="Meiryo UI" panose="020B0604030504040204" pitchFamily="50" charset="-128"/>
              </a:rPr>
              <a:t>Tokyo2020</a:t>
            </a:r>
            <a:r>
              <a:rPr lang="ja-JP" altLang="en-US" sz="2800" b="1" dirty="0" smtClean="0">
                <a:latin typeface="Meiryo UI" panose="020B0604030504040204" pitchFamily="50" charset="-128"/>
                <a:ea typeface="Meiryo UI" panose="020B0604030504040204" pitchFamily="50" charset="-128"/>
              </a:rPr>
              <a:t>の</a:t>
            </a:r>
            <a:r>
              <a:rPr lang="en-US" altLang="ja-JP" sz="2800" b="1" dirty="0" smtClean="0">
                <a:latin typeface="Meiryo UI" panose="020B0604030504040204" pitchFamily="50" charset="-128"/>
                <a:ea typeface="Meiryo UI" panose="020B0604030504040204" pitchFamily="50" charset="-128"/>
              </a:rPr>
              <a:t>DB</a:t>
            </a:r>
            <a:r>
              <a:rPr lang="ja-JP" altLang="en-US" sz="2800" b="1" dirty="0" smtClean="0">
                <a:latin typeface="Meiryo UI" panose="020B0604030504040204" pitchFamily="50" charset="-128"/>
                <a:ea typeface="Meiryo UI" panose="020B0604030504040204" pitchFamily="50" charset="-128"/>
              </a:rPr>
              <a:t>化を検討中だが・・・</a:t>
            </a:r>
            <a:endParaRPr lang="en-US" altLang="ja-JP" sz="2800" b="1" dirty="0">
              <a:latin typeface="Meiryo UI" panose="020B0604030504040204" pitchFamily="50" charset="-128"/>
              <a:ea typeface="Meiryo UI" panose="020B0604030504040204" pitchFamily="50" charset="-128"/>
            </a:endParaRPr>
          </a:p>
        </p:txBody>
      </p:sp>
      <p:sp>
        <p:nvSpPr>
          <p:cNvPr id="9" name="タイトル 1"/>
          <p:cNvSpPr>
            <a:spLocks noGrp="1"/>
          </p:cNvSpPr>
          <p:nvPr>
            <p:ph type="title"/>
          </p:nvPr>
        </p:nvSpPr>
        <p:spPr>
          <a:xfrm>
            <a:off x="3338" y="116540"/>
            <a:ext cx="9740167" cy="523220"/>
          </a:xfrm>
        </p:spPr>
        <p:txBody>
          <a:bodyPr/>
          <a:lstStyle/>
          <a:p>
            <a:pPr algn="l"/>
            <a:r>
              <a:rPr lang="en-US" altLang="ja-JP" sz="2800" b="1" dirty="0" smtClean="0">
                <a:latin typeface="Meiryo UI" pitchFamily="50" charset="-128"/>
                <a:ea typeface="Meiryo UI" pitchFamily="50" charset="-128"/>
              </a:rPr>
              <a:t>A-1.</a:t>
            </a:r>
            <a:r>
              <a:rPr lang="ja-JP" altLang="en-US" sz="2800" b="1" dirty="0" smtClean="0">
                <a:latin typeface="Meiryo UI" pitchFamily="50" charset="-128"/>
                <a:ea typeface="Meiryo UI" pitchFamily="50" charset="-128"/>
              </a:rPr>
              <a:t> </a:t>
            </a:r>
            <a:r>
              <a:rPr lang="ja-JP" altLang="en-US" sz="2800" b="1" dirty="0">
                <a:latin typeface="Meiryo UI" pitchFamily="50" charset="-128"/>
                <a:ea typeface="Meiryo UI" pitchFamily="50" charset="-128"/>
              </a:rPr>
              <a:t>「東京</a:t>
            </a:r>
            <a:r>
              <a:rPr lang="en-US" altLang="ja-JP" sz="2800" b="1" dirty="0">
                <a:latin typeface="Meiryo UI" pitchFamily="50" charset="-128"/>
                <a:ea typeface="Meiryo UI" pitchFamily="50" charset="-128"/>
              </a:rPr>
              <a:t>2020</a:t>
            </a:r>
            <a:r>
              <a:rPr lang="ja-JP" altLang="en-US" sz="2800" b="1" dirty="0">
                <a:latin typeface="Meiryo UI" pitchFamily="50" charset="-128"/>
                <a:ea typeface="Meiryo UI" pitchFamily="50" charset="-128"/>
              </a:rPr>
              <a:t>大会の交通・輸送に関する各種データ」</a:t>
            </a:r>
            <a:r>
              <a:rPr lang="ja-JP" altLang="en-US" sz="2800" b="1" dirty="0" smtClean="0">
                <a:latin typeface="Meiryo UI" pitchFamily="50" charset="-128"/>
                <a:ea typeface="Meiryo UI" pitchFamily="50" charset="-128"/>
              </a:rPr>
              <a:t>の</a:t>
            </a:r>
            <a:r>
              <a:rPr lang="ja-JP" altLang="en-US" sz="2800" b="1" dirty="0">
                <a:latin typeface="Meiryo UI" pitchFamily="50" charset="-128"/>
                <a:ea typeface="Meiryo UI" pitchFamily="50" charset="-128"/>
              </a:rPr>
              <a:t>中身</a:t>
            </a:r>
            <a:endParaRPr lang="ja-JP" altLang="en-US" sz="2800" b="1" dirty="0">
              <a:latin typeface="Meiryo UI" pitchFamily="50" charset="-128"/>
              <a:ea typeface="Meiryo UI" pitchFamily="50" charset="-128"/>
            </a:endParaRPr>
          </a:p>
        </p:txBody>
      </p:sp>
      <p:sp>
        <p:nvSpPr>
          <p:cNvPr id="10" name="正方形/長方形 9"/>
          <p:cNvSpPr/>
          <p:nvPr/>
        </p:nvSpPr>
        <p:spPr>
          <a:xfrm>
            <a:off x="48717" y="1484730"/>
            <a:ext cx="1078593" cy="461665"/>
          </a:xfrm>
          <a:prstGeom prst="rect">
            <a:avLst/>
          </a:prstGeom>
          <a:solidFill>
            <a:schemeClr val="bg1">
              <a:lumMod val="95000"/>
            </a:schemeClr>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特徴</a:t>
            </a:r>
            <a:endParaRPr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335200" y="2014914"/>
            <a:ext cx="5040700" cy="707886"/>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rPr>
              <a:t>比較的使用許諾が得やすい</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ため、一般公開がしやすい</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かもしれない</a:t>
            </a:r>
            <a:r>
              <a:rPr lang="en-US" altLang="ja-JP" sz="2000" dirty="0" smtClean="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35200" y="2944257"/>
            <a:ext cx="5040700" cy="707886"/>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(2)CSV</a:t>
            </a:r>
            <a:r>
              <a:rPr lang="ja-JP" altLang="en-US" sz="2000" dirty="0" smtClean="0">
                <a:latin typeface="Meiryo UI" panose="020B0604030504040204" pitchFamily="50" charset="-128"/>
                <a:ea typeface="Meiryo UI" panose="020B0604030504040204" pitchFamily="50" charset="-128"/>
              </a:rPr>
              <a:t>ファイルで提供されているため、前回の構築ノウハウがそのまま使えそう</a:t>
            </a:r>
            <a:endParaRPr lang="en-US" altLang="ja-JP" sz="2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8717" y="3806810"/>
            <a:ext cx="1366633" cy="461665"/>
          </a:xfrm>
          <a:prstGeom prst="rect">
            <a:avLst/>
          </a:prstGeom>
          <a:solidFill>
            <a:schemeClr val="bg1">
              <a:lumMod val="95000"/>
            </a:schemeClr>
          </a:solidFill>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問題点</a:t>
            </a:r>
            <a:endParaRPr lang="en-US" altLang="ja-JP" sz="1600" b="1"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335200" y="4423142"/>
            <a:ext cx="5040700" cy="1323439"/>
          </a:xfrm>
          <a:prstGeom prst="rect">
            <a:avLst/>
          </a:prstGeom>
        </p:spPr>
        <p:txBody>
          <a:bodyPr wrap="square">
            <a:spAutoFit/>
          </a:bodyPr>
          <a:lstStyle/>
          <a:p>
            <a:r>
              <a:rPr lang="en-US" altLang="ja-JP" sz="2000" dirty="0" smtClean="0">
                <a:latin typeface="Meiryo UI" panose="020B0604030504040204" pitchFamily="50" charset="-128"/>
                <a:ea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rPr>
              <a:t>データが膨大すぎる</a:t>
            </a:r>
            <a:r>
              <a:rPr lang="en-US" altLang="ja-JP" sz="2000" dirty="0" smtClean="0">
                <a:latin typeface="Meiryo UI" panose="020B0604030504040204" pitchFamily="50" charset="-128"/>
                <a:ea typeface="Meiryo UI" panose="020B0604030504040204" pitchFamily="50" charset="-128"/>
              </a:rPr>
              <a:t>(</a:t>
            </a:r>
            <a:r>
              <a:rPr lang="en-US" altLang="ja-JP" sz="2000" dirty="0" err="1" smtClean="0">
                <a:latin typeface="Meiryo UI" panose="020B0604030504040204" pitchFamily="50" charset="-128"/>
                <a:ea typeface="Meiryo UI" panose="020B0604030504040204" pitchFamily="50" charset="-128"/>
              </a:rPr>
              <a:t>1.4TB</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ので、ラズパイで取り扱える規模ではない。バックアップだけで</a:t>
            </a:r>
            <a:r>
              <a:rPr lang="en-US" altLang="ja-JP" sz="2000" dirty="0" smtClean="0">
                <a:latin typeface="Meiryo UI" panose="020B0604030504040204" pitchFamily="50" charset="-128"/>
                <a:ea typeface="Meiryo UI" panose="020B0604030504040204" pitchFamily="50" charset="-128"/>
              </a:rPr>
              <a:t>48</a:t>
            </a:r>
            <a:r>
              <a:rPr lang="ja-JP" altLang="en-US" sz="2000" dirty="0" smtClean="0">
                <a:latin typeface="Meiryo UI" panose="020B0604030504040204" pitchFamily="50" charset="-128"/>
                <a:ea typeface="Meiryo UI" panose="020B0604030504040204" pitchFamily="50" charset="-128"/>
              </a:rPr>
              <a:t>時間以上が必要</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→たぶん、</a:t>
            </a:r>
            <a:r>
              <a:rPr lang="en-US" altLang="ja-JP" sz="2000" dirty="0" err="1" smtClean="0">
                <a:latin typeface="Meiryo UI" panose="020B0604030504040204" pitchFamily="50" charset="-128"/>
                <a:ea typeface="Meiryo UI" panose="020B0604030504040204" pitchFamily="50" charset="-128"/>
              </a:rPr>
              <a:t>10TB</a:t>
            </a:r>
            <a:r>
              <a:rPr lang="ja-JP" altLang="en-US" sz="2000" dirty="0" smtClean="0">
                <a:latin typeface="Meiryo UI" panose="020B0604030504040204" pitchFamily="50" charset="-128"/>
                <a:ea typeface="Meiryo UI" panose="020B0604030504040204" pitchFamily="50" charset="-128"/>
              </a:rPr>
              <a:t>くらいの、</a:t>
            </a:r>
            <a:r>
              <a:rPr lang="en-US" altLang="ja-JP" sz="2000" dirty="0" smtClean="0">
                <a:latin typeface="Meiryo UI" panose="020B0604030504040204" pitchFamily="50" charset="-128"/>
                <a:ea typeface="Meiryo UI" panose="020B0604030504040204" pitchFamily="50" charset="-128"/>
              </a:rPr>
              <a:t>PC</a:t>
            </a:r>
            <a:r>
              <a:rPr lang="ja-JP" altLang="en-US" sz="2000" dirty="0" smtClean="0">
                <a:latin typeface="Meiryo UI" panose="020B0604030504040204" pitchFamily="50" charset="-128"/>
                <a:ea typeface="Meiryo UI" panose="020B0604030504040204" pitchFamily="50" charset="-128"/>
              </a:rPr>
              <a:t>サーバが必要となる</a:t>
            </a:r>
            <a:endParaRPr lang="en-US" altLang="ja-JP" sz="20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35200" y="5746581"/>
            <a:ext cx="5040700" cy="400110"/>
          </a:xfrm>
          <a:prstGeom prst="rect">
            <a:avLst/>
          </a:prstGeom>
        </p:spPr>
        <p:txBody>
          <a:bodyPr wrap="square">
            <a:spAutoFit/>
          </a:bodyPr>
          <a:lstStyle/>
          <a:p>
            <a:r>
              <a:rPr lang="en-US" altLang="ja-JP" sz="2000" b="1" dirty="0" smtClean="0">
                <a:solidFill>
                  <a:srgbClr val="FF0000"/>
                </a:solidFill>
                <a:latin typeface="Meiryo UI" panose="020B0604030504040204" pitchFamily="50" charset="-128"/>
                <a:ea typeface="Meiryo UI" panose="020B0604030504040204" pitchFamily="50" charset="-128"/>
              </a:rPr>
              <a:t>(2)</a:t>
            </a:r>
            <a:r>
              <a:rPr lang="ja-JP" altLang="en-US" sz="2000" b="1" dirty="0" smtClean="0">
                <a:solidFill>
                  <a:srgbClr val="FF0000"/>
                </a:solidFill>
                <a:latin typeface="Meiryo UI" panose="020B0604030504040204" pitchFamily="50" charset="-128"/>
                <a:ea typeface="Meiryo UI" panose="020B0604030504040204" pitchFamily="50" charset="-128"/>
              </a:rPr>
              <a:t>どれを</a:t>
            </a:r>
            <a:r>
              <a:rPr lang="en-US" altLang="ja-JP" sz="2000" b="1" dirty="0" smtClean="0">
                <a:solidFill>
                  <a:srgbClr val="FF0000"/>
                </a:solidFill>
                <a:latin typeface="Meiryo UI" panose="020B0604030504040204" pitchFamily="50" charset="-128"/>
                <a:ea typeface="Meiryo UI" panose="020B0604030504040204" pitchFamily="50" charset="-128"/>
              </a:rPr>
              <a:t>DB</a:t>
            </a:r>
            <a:r>
              <a:rPr lang="ja-JP" altLang="en-US" sz="2000" b="1" dirty="0" smtClean="0">
                <a:solidFill>
                  <a:srgbClr val="FF0000"/>
                </a:solidFill>
                <a:latin typeface="Meiryo UI" panose="020B0604030504040204" pitchFamily="50" charset="-128"/>
                <a:ea typeface="Meiryo UI" panose="020B0604030504040204" pitchFamily="50" charset="-128"/>
              </a:rPr>
              <a:t>化すれば良いのか分からない</a:t>
            </a:r>
            <a:endParaRPr lang="en-US" altLang="ja-JP" sz="2000" b="1" dirty="0">
              <a:solidFill>
                <a:srgbClr val="FF0000"/>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5735950" y="1549897"/>
            <a:ext cx="5846817" cy="4671946"/>
          </a:xfrm>
          <a:prstGeom prst="rect">
            <a:avLst/>
          </a:prstGeom>
        </p:spPr>
      </p:pic>
      <p:sp>
        <p:nvSpPr>
          <p:cNvPr id="4" name="正方形/長方形 3"/>
          <p:cNvSpPr/>
          <p:nvPr/>
        </p:nvSpPr>
        <p:spPr>
          <a:xfrm>
            <a:off x="6672080" y="5176567"/>
            <a:ext cx="4608640" cy="570014"/>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9264440" y="5280136"/>
            <a:ext cx="1728239" cy="307777"/>
          </a:xfrm>
          <a:prstGeom prst="rect">
            <a:avLst/>
          </a:prstGeom>
          <a:solidFill>
            <a:schemeClr val="bg1">
              <a:alpha val="30000"/>
            </a:schemeClr>
          </a:solidFill>
        </p:spPr>
        <p:txBody>
          <a:bodyPr wrap="square">
            <a:spAutoFit/>
          </a:bodyPr>
          <a:lstStyle/>
          <a:p>
            <a:r>
              <a:rPr lang="ja-JP" altLang="en-US" sz="1400" dirty="0" smtClean="0">
                <a:solidFill>
                  <a:srgbClr val="FF0000"/>
                </a:solidFill>
                <a:latin typeface="Meiryo UI" panose="020B0604030504040204" pitchFamily="50" charset="-128"/>
                <a:ea typeface="Meiryo UI" panose="020B0604030504040204" pitchFamily="50" charset="-128"/>
              </a:rPr>
              <a:t>アンケート</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文章</a:t>
            </a:r>
            <a:r>
              <a:rPr lang="en-US" altLang="ja-JP" sz="1400" dirty="0" smtClean="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672080" y="4649029"/>
            <a:ext cx="4608640" cy="442586"/>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8976401" y="4717459"/>
            <a:ext cx="2016279" cy="307777"/>
          </a:xfrm>
          <a:prstGeom prst="rect">
            <a:avLst/>
          </a:prstGeom>
          <a:solidFill>
            <a:schemeClr val="bg1">
              <a:alpha val="30000"/>
            </a:schemeClr>
          </a:solidFill>
        </p:spPr>
        <p:txBody>
          <a:bodyPr wrap="square">
            <a:spAutoFit/>
          </a:bodyPr>
          <a:lstStyle/>
          <a:p>
            <a:r>
              <a:rPr lang="ja-JP" altLang="en-US" sz="1400" dirty="0" smtClean="0">
                <a:solidFill>
                  <a:srgbClr val="FF0000"/>
                </a:solidFill>
                <a:latin typeface="Meiryo UI" panose="020B0604030504040204" pitchFamily="50" charset="-128"/>
                <a:ea typeface="Meiryo UI" panose="020B0604030504040204" pitchFamily="50" charset="-128"/>
              </a:rPr>
              <a:t>統計結果</a:t>
            </a:r>
            <a:r>
              <a:rPr lang="en-US" altLang="ja-JP" sz="1400" dirty="0" smtClean="0">
                <a:solidFill>
                  <a:srgbClr val="FF0000"/>
                </a:solidFill>
                <a:latin typeface="Meiryo UI" panose="020B0604030504040204" pitchFamily="50" charset="-128"/>
                <a:ea typeface="Meiryo UI" panose="020B0604030504040204" pitchFamily="50" charset="-128"/>
              </a:rPr>
              <a:t>(DB</a:t>
            </a:r>
            <a:r>
              <a:rPr lang="ja-JP" altLang="en-US" sz="1400" dirty="0" smtClean="0">
                <a:solidFill>
                  <a:srgbClr val="FF0000"/>
                </a:solidFill>
                <a:latin typeface="Meiryo UI" panose="020B0604030504040204" pitchFamily="50" charset="-128"/>
                <a:ea typeface="Meiryo UI" panose="020B0604030504040204" pitchFamily="50" charset="-128"/>
              </a:rPr>
              <a:t>化非対象</a:t>
            </a:r>
            <a:r>
              <a:rPr lang="en-US" altLang="ja-JP" sz="1400" dirty="0" smtClean="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672080" y="3430849"/>
            <a:ext cx="4608640" cy="1133227"/>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正方形/長方形 20"/>
          <p:cNvSpPr/>
          <p:nvPr/>
        </p:nvSpPr>
        <p:spPr>
          <a:xfrm>
            <a:off x="8976400" y="3517218"/>
            <a:ext cx="2189301" cy="954107"/>
          </a:xfrm>
          <a:prstGeom prst="rect">
            <a:avLst/>
          </a:prstGeom>
          <a:solidFill>
            <a:schemeClr val="bg1">
              <a:alpha val="30000"/>
            </a:schemeClr>
          </a:solidFill>
        </p:spPr>
        <p:txBody>
          <a:bodyPr wrap="square">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DB</a:t>
            </a:r>
            <a:r>
              <a:rPr lang="ja-JP" altLang="en-US" sz="1400" dirty="0" smtClean="0">
                <a:solidFill>
                  <a:srgbClr val="FF0000"/>
                </a:solidFill>
                <a:latin typeface="Meiryo UI" panose="020B0604030504040204" pitchFamily="50" charset="-128"/>
                <a:ea typeface="Meiryo UI" panose="020B0604030504040204" pitchFamily="50" charset="-128"/>
              </a:rPr>
              <a:t>化可能であるが、</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rPr>
              <a:t>江端のターゲットの対象外</a:t>
            </a:r>
            <a:r>
              <a:rPr lang="en-US" altLang="ja-JP" sz="1400" dirty="0" smtClean="0">
                <a:solidFill>
                  <a:srgbClr val="FF0000"/>
                </a:solidFill>
                <a:latin typeface="Meiryo UI" panose="020B0604030504040204" pitchFamily="50" charset="-128"/>
                <a:ea typeface="Meiryo UI" panose="020B0604030504040204" pitchFamily="50" charset="-128"/>
              </a:rPr>
              <a:t/>
            </a:r>
            <a:br>
              <a:rPr lang="en-US" altLang="ja-JP" sz="1400" dirty="0" smtClean="0">
                <a:solidFill>
                  <a:srgbClr val="FF0000"/>
                </a:solidFill>
                <a:latin typeface="Meiryo UI" panose="020B0604030504040204" pitchFamily="50" charset="-128"/>
                <a:ea typeface="Meiryo UI" panose="020B0604030504040204" pitchFamily="50" charset="-128"/>
              </a:rPr>
            </a:b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rPr>
              <a:t>データ量が膨大</a:t>
            </a:r>
            <a:r>
              <a:rPr lang="en-US" altLang="ja-JP" sz="1400" b="1" dirty="0" smtClean="0">
                <a:solidFill>
                  <a:srgbClr val="FF0000"/>
                </a:solidFill>
                <a:latin typeface="Meiryo UI" panose="020B0604030504040204" pitchFamily="50" charset="-128"/>
                <a:ea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rPr>
              <a:t>ラズパイでは無理</a:t>
            </a:r>
            <a:r>
              <a:rPr lang="en-US" altLang="ja-JP" sz="1400" b="1" dirty="0" smtClean="0">
                <a:solidFill>
                  <a:srgbClr val="FF0000"/>
                </a:solidFill>
                <a:latin typeface="Meiryo UI" panose="020B0604030504040204" pitchFamily="50" charset="-128"/>
                <a:ea typeface="Meiryo UI" panose="020B0604030504040204" pitchFamily="50" charset="-128"/>
              </a:rPr>
              <a:t>)</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6672080" y="2224879"/>
            <a:ext cx="4608640" cy="1133227"/>
          </a:xfrm>
          <a:prstGeom prst="rect">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p:cNvSpPr/>
          <p:nvPr/>
        </p:nvSpPr>
        <p:spPr>
          <a:xfrm>
            <a:off x="8904390" y="2348850"/>
            <a:ext cx="2261311" cy="738664"/>
          </a:xfrm>
          <a:prstGeom prst="rect">
            <a:avLst/>
          </a:prstGeom>
          <a:solidFill>
            <a:schemeClr val="bg1">
              <a:alpha val="30000"/>
            </a:schemeClr>
          </a:solidFill>
        </p:spPr>
        <p:txBody>
          <a:bodyPr wrap="square">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DB</a:t>
            </a:r>
            <a:r>
              <a:rPr lang="ja-JP" altLang="en-US" sz="1400" dirty="0" smtClean="0">
                <a:solidFill>
                  <a:srgbClr val="FF0000"/>
                </a:solidFill>
                <a:latin typeface="Meiryo UI" panose="020B0604030504040204" pitchFamily="50" charset="-128"/>
                <a:ea typeface="Meiryo UI" panose="020B0604030504040204" pitchFamily="50" charset="-128"/>
              </a:rPr>
              <a:t>化可能であるが、</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rPr>
              <a:t>江端のターゲットの対象外</a:t>
            </a:r>
            <a:r>
              <a:rPr lang="en-US" altLang="ja-JP" sz="1400" dirty="0" smtClean="0">
                <a:solidFill>
                  <a:srgbClr val="FF0000"/>
                </a:solidFill>
                <a:latin typeface="Meiryo UI" panose="020B0604030504040204" pitchFamily="50" charset="-128"/>
                <a:ea typeface="Meiryo UI" panose="020B0604030504040204" pitchFamily="50" charset="-128"/>
              </a:rPr>
              <a:t/>
            </a:r>
            <a:br>
              <a:rPr lang="en-US" altLang="ja-JP" sz="1400" dirty="0" smtClean="0">
                <a:solidFill>
                  <a:srgbClr val="FF0000"/>
                </a:solidFill>
                <a:latin typeface="Meiryo UI" panose="020B0604030504040204" pitchFamily="50" charset="-128"/>
                <a:ea typeface="Meiryo UI" panose="020B0604030504040204" pitchFamily="50" charset="-128"/>
              </a:rPr>
            </a:b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 データ量は</a:t>
            </a:r>
            <a:r>
              <a:rPr lang="ja-JP" altLang="en-US" sz="1400" b="1" dirty="0" smtClean="0">
                <a:solidFill>
                  <a:srgbClr val="FF0000"/>
                </a:solidFill>
                <a:latin typeface="Meiryo UI" panose="020B0604030504040204" pitchFamily="50" charset="-128"/>
                <a:ea typeface="Meiryo UI" panose="020B0604030504040204" pitchFamily="50" charset="-128"/>
              </a:rPr>
              <a:t>まあまあ</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24" name="角丸四角形 23"/>
          <p:cNvSpPr/>
          <p:nvPr/>
        </p:nvSpPr>
        <p:spPr>
          <a:xfrm>
            <a:off x="333481" y="6357023"/>
            <a:ext cx="11891749" cy="528457"/>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latin typeface="Meiryo UI" panose="020B0604030504040204" pitchFamily="50" charset="-128"/>
                <a:ea typeface="Meiryo UI" panose="020B0604030504040204" pitchFamily="50" charset="-128"/>
              </a:rPr>
              <a:t>CSV</a:t>
            </a:r>
            <a:r>
              <a:rPr lang="ja-JP" altLang="en-US" sz="3200" b="1" dirty="0" smtClean="0">
                <a:latin typeface="Meiryo UI" panose="020B0604030504040204" pitchFamily="50" charset="-128"/>
                <a:ea typeface="Meiryo UI" panose="020B0604030504040204" pitchFamily="50" charset="-128"/>
              </a:rPr>
              <a:t>ファイルを</a:t>
            </a:r>
            <a:r>
              <a:rPr lang="en-US" altLang="ja-JP" sz="3200" b="1" dirty="0" smtClean="0">
                <a:latin typeface="Meiryo UI" panose="020B0604030504040204" pitchFamily="50" charset="-128"/>
                <a:ea typeface="Meiryo UI" panose="020B0604030504040204" pitchFamily="50" charset="-128"/>
              </a:rPr>
              <a:t>1</a:t>
            </a:r>
            <a:r>
              <a:rPr lang="ja-JP" altLang="en-US" sz="3200" b="1" dirty="0" smtClean="0">
                <a:latin typeface="Meiryo UI" panose="020B0604030504040204" pitchFamily="50" charset="-128"/>
                <a:ea typeface="Meiryo UI" panose="020B0604030504040204" pitchFamily="50" charset="-128"/>
              </a:rPr>
              <a:t>つ</a:t>
            </a:r>
            <a:r>
              <a:rPr lang="en-US" altLang="ja-JP" sz="3200" b="1" dirty="0" smtClean="0">
                <a:latin typeface="Meiryo UI" panose="020B0604030504040204" pitchFamily="50" charset="-128"/>
                <a:ea typeface="Meiryo UI" panose="020B0604030504040204" pitchFamily="50" charset="-128"/>
              </a:rPr>
              <a:t>DB</a:t>
            </a:r>
            <a:r>
              <a:rPr lang="ja-JP" altLang="en-US" sz="3200" b="1" dirty="0" smtClean="0">
                <a:latin typeface="Meiryo UI" panose="020B0604030504040204" pitchFamily="50" charset="-128"/>
                <a:ea typeface="Meiryo UI" panose="020B0604030504040204" pitchFamily="50" charset="-128"/>
              </a:rPr>
              <a:t>化して、</a:t>
            </a:r>
            <a:r>
              <a:rPr lang="en-US" altLang="ja-JP" sz="3200" b="1" dirty="0" smtClean="0">
                <a:latin typeface="Meiryo UI" panose="020B0604030504040204" pitchFamily="50" charset="-128"/>
                <a:ea typeface="Meiryo UI" panose="020B0604030504040204" pitchFamily="50" charset="-128"/>
              </a:rPr>
              <a:t>”DB</a:t>
            </a:r>
            <a:r>
              <a:rPr lang="ja-JP" altLang="en-US" sz="3200" b="1" dirty="0" smtClean="0">
                <a:latin typeface="Meiryo UI" panose="020B0604030504040204" pitchFamily="50" charset="-128"/>
                <a:ea typeface="Meiryo UI" panose="020B0604030504040204" pitchFamily="50" charset="-128"/>
              </a:rPr>
              <a:t>作成手順書</a:t>
            </a:r>
            <a:r>
              <a:rPr lang="en-US" altLang="ja-JP" sz="3200" b="1" dirty="0" smtClean="0">
                <a:latin typeface="Meiryo UI" panose="020B0604030504040204" pitchFamily="50" charset="-128"/>
                <a:ea typeface="Meiryo UI" panose="020B0604030504040204" pitchFamily="50" charset="-128"/>
              </a:rPr>
              <a:t>”</a:t>
            </a:r>
            <a:r>
              <a:rPr lang="ja-JP" altLang="en-US" sz="3200" b="1" dirty="0" smtClean="0">
                <a:latin typeface="Meiryo UI" panose="020B0604030504040204" pitchFamily="50" charset="-128"/>
                <a:ea typeface="Meiryo UI" panose="020B0604030504040204" pitchFamily="50" charset="-128"/>
              </a:rPr>
              <a:t>を残す？</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83677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a:spLocks noGrp="1"/>
          </p:cNvSpPr>
          <p:nvPr>
            <p:ph type="title"/>
          </p:nvPr>
        </p:nvSpPr>
        <p:spPr>
          <a:xfrm>
            <a:off x="3338" y="116540"/>
            <a:ext cx="10099240" cy="523220"/>
          </a:xfrm>
        </p:spPr>
        <p:txBody>
          <a:bodyPr/>
          <a:lstStyle/>
          <a:p>
            <a:pPr algn="l"/>
            <a:r>
              <a:rPr lang="en-US" altLang="ja-JP" sz="2800" b="1" dirty="0" smtClean="0">
                <a:latin typeface="Meiryo UI" pitchFamily="50" charset="-128"/>
                <a:ea typeface="Meiryo UI" pitchFamily="50" charset="-128"/>
              </a:rPr>
              <a:t>A-2.</a:t>
            </a:r>
            <a:r>
              <a:rPr lang="ja-JP" altLang="en-US" sz="2800" b="1" dirty="0" smtClean="0">
                <a:latin typeface="Meiryo UI" pitchFamily="50" charset="-128"/>
                <a:ea typeface="Meiryo UI" pitchFamily="50" charset="-128"/>
              </a:rPr>
              <a:t> 「東京</a:t>
            </a:r>
            <a:r>
              <a:rPr lang="en-US" altLang="ja-JP" sz="2800" b="1" dirty="0" smtClean="0">
                <a:latin typeface="Meiryo UI" pitchFamily="50" charset="-128"/>
                <a:ea typeface="Meiryo UI" pitchFamily="50" charset="-128"/>
              </a:rPr>
              <a:t>2020</a:t>
            </a:r>
            <a:r>
              <a:rPr lang="ja-JP" altLang="en-US" sz="2800" b="1" dirty="0" smtClean="0">
                <a:latin typeface="Meiryo UI" pitchFamily="50" charset="-128"/>
                <a:ea typeface="Meiryo UI" pitchFamily="50" charset="-128"/>
              </a:rPr>
              <a:t>大会の交通・輸送に関する各種データ」の同意書</a:t>
            </a:r>
            <a:endParaRPr lang="ja-JP" altLang="en-US" sz="2800" b="1" dirty="0">
              <a:latin typeface="Meiryo UI" pitchFamily="50" charset="-128"/>
              <a:ea typeface="Meiryo UI" pitchFamily="50" charset="-128"/>
            </a:endParaRPr>
          </a:p>
        </p:txBody>
      </p:sp>
      <p:pic>
        <p:nvPicPr>
          <p:cNvPr id="2" name="図 1"/>
          <p:cNvPicPr>
            <a:picLocks noChangeAspect="1"/>
          </p:cNvPicPr>
          <p:nvPr/>
        </p:nvPicPr>
        <p:blipFill>
          <a:blip r:embed="rId3"/>
          <a:stretch>
            <a:fillRect/>
          </a:stretch>
        </p:blipFill>
        <p:spPr>
          <a:xfrm>
            <a:off x="369326" y="812092"/>
            <a:ext cx="5323978" cy="5533740"/>
          </a:xfrm>
          <a:prstGeom prst="rect">
            <a:avLst/>
          </a:prstGeom>
        </p:spPr>
      </p:pic>
      <p:pic>
        <p:nvPicPr>
          <p:cNvPr id="3" name="図 2"/>
          <p:cNvPicPr>
            <a:picLocks noChangeAspect="1"/>
          </p:cNvPicPr>
          <p:nvPr/>
        </p:nvPicPr>
        <p:blipFill>
          <a:blip r:embed="rId4"/>
          <a:stretch>
            <a:fillRect/>
          </a:stretch>
        </p:blipFill>
        <p:spPr>
          <a:xfrm>
            <a:off x="6346156" y="895260"/>
            <a:ext cx="4718534" cy="5628664"/>
          </a:xfrm>
          <a:prstGeom prst="rect">
            <a:avLst/>
          </a:prstGeom>
        </p:spPr>
      </p:pic>
      <p:cxnSp>
        <p:nvCxnSpPr>
          <p:cNvPr id="7" name="直線コネクタ 6"/>
          <p:cNvCxnSpPr/>
          <p:nvPr/>
        </p:nvCxnSpPr>
        <p:spPr>
          <a:xfrm>
            <a:off x="657366" y="1892242"/>
            <a:ext cx="38885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57366" y="5996812"/>
            <a:ext cx="4824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57366" y="6212842"/>
            <a:ext cx="3816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57366" y="2989973"/>
            <a:ext cx="48246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13346" y="3185917"/>
            <a:ext cx="23807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9134" y="6297632"/>
            <a:ext cx="11891749" cy="528457"/>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どうやら</a:t>
            </a:r>
            <a:r>
              <a:rPr lang="ja-JP" altLang="en-US" sz="3200" b="1" dirty="0" smtClean="0">
                <a:latin typeface="Meiryo UI" panose="020B0604030504040204" pitchFamily="50" charset="-128"/>
                <a:ea typeface="Meiryo UI" panose="020B0604030504040204" pitchFamily="50" charset="-128"/>
              </a:rPr>
              <a:t>、こちらも公開</a:t>
            </a:r>
            <a:r>
              <a:rPr lang="en-US" altLang="ja-JP" sz="3200" b="1" dirty="0" smtClean="0">
                <a:latin typeface="Meiryo UI" panose="020B0604030504040204" pitchFamily="50" charset="-128"/>
                <a:ea typeface="Meiryo UI" panose="020B0604030504040204" pitchFamily="50" charset="-128"/>
              </a:rPr>
              <a:t>DB</a:t>
            </a:r>
            <a:r>
              <a:rPr lang="ja-JP" altLang="en-US" sz="3200" b="1" dirty="0" smtClean="0">
                <a:latin typeface="Meiryo UI" panose="020B0604030504040204" pitchFamily="50" charset="-128"/>
                <a:ea typeface="Meiryo UI" panose="020B0604030504040204" pitchFamily="50" charset="-128"/>
              </a:rPr>
              <a:t>にできる性質のものではないようです</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801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10480177" cy="584775"/>
          </a:xfrm>
        </p:spPr>
        <p:txBody>
          <a:bodyPr/>
          <a:lstStyle/>
          <a:p>
            <a:pPr algn="l"/>
            <a:r>
              <a:rPr lang="en-US" altLang="ja-JP" sz="3200" b="1" dirty="0" smtClean="0">
                <a:latin typeface="Meiryo UI" panose="020B0604030504040204" pitchFamily="50" charset="-128"/>
                <a:ea typeface="Meiryo UI" panose="020B0604030504040204" pitchFamily="50" charset="-128"/>
              </a:rPr>
              <a:t>1. </a:t>
            </a:r>
            <a:r>
              <a:rPr lang="en-US" altLang="ja-JP" sz="3200" b="1" dirty="0">
                <a:latin typeface="Meiryo UI" panose="020B0604030504040204" pitchFamily="50" charset="-128"/>
                <a:ea typeface="Meiryo UI" panose="020B0604030504040204" pitchFamily="50" charset="-128"/>
              </a:rPr>
              <a:t>Background of </a:t>
            </a:r>
            <a:r>
              <a:rPr lang="en-US" altLang="ja-JP" sz="3200" b="1" dirty="0" err="1">
                <a:latin typeface="Meiryo UI" panose="020B0604030504040204" pitchFamily="50" charset="-128"/>
                <a:ea typeface="Meiryo UI" panose="020B0604030504040204" pitchFamily="50" charset="-128"/>
              </a:rPr>
              <a:t>TUEL</a:t>
            </a:r>
            <a:r>
              <a:rPr lang="en-US" altLang="ja-JP" sz="3200" b="1" dirty="0">
                <a:latin typeface="Meiryo UI" panose="020B0604030504040204" pitchFamily="50" charset="-128"/>
                <a:ea typeface="Meiryo UI" panose="020B0604030504040204" pitchFamily="50" charset="-128"/>
              </a:rPr>
              <a:t> SQL-DB Server Creation</a:t>
            </a:r>
            <a:endParaRPr lang="ja-JP" altLang="en-US" sz="3200" b="1" dirty="0">
              <a:latin typeface="Meiryo UI" pitchFamily="50" charset="-128"/>
              <a:ea typeface="Meiryo UI" pitchFamily="50" charset="-128"/>
            </a:endParaRPr>
          </a:p>
        </p:txBody>
      </p:sp>
      <p:sp>
        <p:nvSpPr>
          <p:cNvPr id="5" name="タイトル 1"/>
          <p:cNvSpPr txBox="1">
            <a:spLocks/>
          </p:cNvSpPr>
          <p:nvPr/>
        </p:nvSpPr>
        <p:spPr>
          <a:xfrm>
            <a:off x="92432" y="1484730"/>
            <a:ext cx="11981956" cy="410457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dirty="0"/>
              <a:t>As an assignment for "Urban Innovation Practice II," Prof. Tanaka suggested that I create </a:t>
            </a:r>
            <a:r>
              <a:rPr lang="en-US" altLang="ja-JP" dirty="0">
                <a:solidFill>
                  <a:srgbClr val="0000FF"/>
                </a:solidFill>
              </a:rPr>
              <a:t>a tool that will allow other students in the lab </a:t>
            </a:r>
            <a:r>
              <a:rPr lang="en-US" altLang="ja-JP" dirty="0"/>
              <a:t>to utilize the data used in my research (2022/10</a:t>
            </a:r>
            <a:r>
              <a:rPr lang="en-US" altLang="ja-JP" dirty="0" smtClean="0"/>
              <a:t>).</a:t>
            </a:r>
          </a:p>
          <a:p>
            <a:pPr marL="457200" indent="-457200" algn="l">
              <a:buFont typeface="+mj-lt"/>
              <a:buAutoNum type="arabicPeriod"/>
            </a:pPr>
            <a:endParaRPr lang="en-US" altLang="ja-JP" sz="1200" dirty="0"/>
          </a:p>
          <a:p>
            <a:pPr marL="457200" indent="-457200" algn="l">
              <a:buFont typeface="+mj-lt"/>
              <a:buAutoNum type="arabicPeriod"/>
            </a:pPr>
            <a:r>
              <a:rPr lang="en-US" altLang="ja-JP" dirty="0"/>
              <a:t>For some time now, I have been thinking that it is </a:t>
            </a:r>
            <a:r>
              <a:rPr lang="en-US" altLang="ja-JP" dirty="0">
                <a:solidFill>
                  <a:srgbClr val="0000FF"/>
                </a:solidFill>
              </a:rPr>
              <a:t>a waste that the data</a:t>
            </a:r>
            <a:r>
              <a:rPr lang="en-US" altLang="ja-JP" dirty="0"/>
              <a:t> used by students is not being effectively utilized and shared</a:t>
            </a:r>
            <a:r>
              <a:rPr lang="en-US" altLang="ja-JP" dirty="0" smtClean="0"/>
              <a:t>.</a:t>
            </a:r>
          </a:p>
          <a:p>
            <a:pPr marL="457200" indent="-457200" algn="l">
              <a:buFont typeface="+mj-lt"/>
              <a:buAutoNum type="arabicPeriod"/>
            </a:pPr>
            <a:endParaRPr lang="en-US" altLang="ja-JP" sz="1200" dirty="0" smtClean="0"/>
          </a:p>
          <a:p>
            <a:pPr marL="457200" indent="-457200" algn="l">
              <a:buFont typeface="+mj-lt"/>
              <a:buAutoNum type="arabicPeriod"/>
            </a:pPr>
            <a:r>
              <a:rPr lang="en-US" altLang="ja-JP" dirty="0"/>
              <a:t>Ebata </a:t>
            </a:r>
            <a:r>
              <a:rPr lang="en-US" altLang="ja-JP" dirty="0">
                <a:solidFill>
                  <a:srgbClr val="0000FF"/>
                </a:solidFill>
              </a:rPr>
              <a:t>creates</a:t>
            </a:r>
            <a:r>
              <a:rPr lang="en-US" altLang="ja-JP" dirty="0"/>
              <a:t> and conveniently </a:t>
            </a:r>
            <a:r>
              <a:rPr lang="en-US" altLang="ja-JP" dirty="0">
                <a:solidFill>
                  <a:srgbClr val="0000FF"/>
                </a:solidFill>
              </a:rPr>
              <a:t>uses</a:t>
            </a:r>
            <a:r>
              <a:rPr lang="en-US" altLang="ja-JP" dirty="0"/>
              <a:t> various databases on a daily basis for both </a:t>
            </a:r>
            <a:r>
              <a:rPr lang="en-US" altLang="ja-JP" dirty="0" smtClean="0"/>
              <a:t>personal/public</a:t>
            </a:r>
          </a:p>
          <a:p>
            <a:pPr marL="457200" indent="-457200" algn="l">
              <a:buFont typeface="+mj-lt"/>
              <a:buAutoNum type="arabicPeriod"/>
            </a:pPr>
            <a:endParaRPr lang="en-US" altLang="ja-JP" dirty="0"/>
          </a:p>
          <a:p>
            <a:pPr marL="457200" indent="-457200" algn="l">
              <a:buFont typeface="+mj-lt"/>
              <a:buAutoNum type="arabicPeriod"/>
            </a:pPr>
            <a:r>
              <a:rPr lang="en-US" altLang="ja-JP" dirty="0"/>
              <a:t>Or rather, </a:t>
            </a:r>
            <a:r>
              <a:rPr lang="en-US" altLang="ja-JP" dirty="0">
                <a:solidFill>
                  <a:srgbClr val="0000FF"/>
                </a:solidFill>
              </a:rPr>
              <a:t>'How do you students process data without a DB?' </a:t>
            </a:r>
            <a:r>
              <a:rPr lang="en-US" altLang="ja-JP" dirty="0"/>
              <a:t>and I still wonder</a:t>
            </a:r>
            <a:endParaRPr lang="ja-JP" altLang="ja-JP" sz="3200" dirty="0">
              <a:cs typeface="メイリオ" panose="020B0604030504040204" pitchFamily="50" charset="-128"/>
            </a:endParaRPr>
          </a:p>
        </p:txBody>
      </p:sp>
      <p:sp>
        <p:nvSpPr>
          <p:cNvPr id="6" name="正方形/長方形 5"/>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The trigger was a suggestion from Dr. Tanaka</a:t>
            </a:r>
            <a:endParaRPr lang="en-US" altLang="ja-JP" sz="2800" b="1" dirty="0">
              <a:latin typeface="Meiryo UI" panose="020B0604030504040204" pitchFamily="50" charset="-128"/>
              <a:ea typeface="Meiryo UI" panose="020B0604030504040204" pitchFamily="50" charset="-128"/>
            </a:endParaRPr>
          </a:p>
        </p:txBody>
      </p:sp>
      <p:sp>
        <p:nvSpPr>
          <p:cNvPr id="7" name="角丸四角形 6"/>
          <p:cNvSpPr/>
          <p:nvPr/>
        </p:nvSpPr>
        <p:spPr>
          <a:xfrm>
            <a:off x="92431" y="5733320"/>
            <a:ext cx="12052409" cy="1070165"/>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latin typeface="Meiryo UI" panose="020B0604030504040204" pitchFamily="50" charset="-128"/>
                <a:ea typeface="Meiryo UI" panose="020B0604030504040204" pitchFamily="50" charset="-128"/>
              </a:rPr>
              <a:t>A tool that can be used by other students = "SQL DB" is the way to go!</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775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430747" cy="584775"/>
          </a:xfrm>
        </p:spPr>
        <p:txBody>
          <a:bodyPr/>
          <a:lstStyle/>
          <a:p>
            <a:pPr algn="l"/>
            <a:r>
              <a:rPr lang="en-US" altLang="ja-JP" sz="3200" b="1" dirty="0" smtClean="0">
                <a:latin typeface="Meiryo UI" panose="020B0604030504040204" pitchFamily="50" charset="-128"/>
                <a:ea typeface="Meiryo UI" panose="020B0604030504040204" pitchFamily="50" charset="-128"/>
              </a:rPr>
              <a:t>2. SQL</a:t>
            </a:r>
            <a:r>
              <a:rPr lang="ja-JP" altLang="en-US" sz="3200" b="1" dirty="0" smtClean="0">
                <a:latin typeface="Meiryo UI" panose="020B0604030504040204" pitchFamily="50" charset="-128"/>
                <a:ea typeface="Meiryo UI" panose="020B0604030504040204" pitchFamily="50" charset="-128"/>
              </a:rPr>
              <a:t>とは何か？</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SQL</a:t>
            </a:r>
            <a:r>
              <a:rPr lang="ja-JP" altLang="en-US" sz="2800" b="1" dirty="0" smtClean="0">
                <a:latin typeface="Meiryo UI" panose="020B0604030504040204" pitchFamily="50" charset="-128"/>
                <a:ea typeface="Meiryo UI" panose="020B0604030504040204" pitchFamily="50" charset="-128"/>
              </a:rPr>
              <a:t>とは、データベースを自由自在に操るコマンド</a:t>
            </a:r>
            <a:r>
              <a:rPr lang="en-US" altLang="ja-JP"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プログラム</a:t>
            </a:r>
            <a:r>
              <a:rPr lang="ja-JP" altLang="en-US" sz="2800" b="1" dirty="0" smtClean="0">
                <a:latin typeface="Meiryo UI" panose="020B0604030504040204" pitchFamily="50" charset="-128"/>
                <a:ea typeface="Meiryo UI" panose="020B0604030504040204" pitchFamily="50" charset="-128"/>
              </a:rPr>
              <a:t>のこと</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335200" y="1628750"/>
            <a:ext cx="11558177"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ja-JP" altLang="en-US" sz="2800" dirty="0"/>
              <a:t>リレーショナルデータベース管理システム（</a:t>
            </a:r>
            <a:r>
              <a:rPr lang="en-US" altLang="ja-JP" sz="2800" dirty="0"/>
              <a:t>RDBMS</a:t>
            </a:r>
            <a:r>
              <a:rPr lang="ja-JP" altLang="en-US" sz="2800" dirty="0"/>
              <a:t>）でデータの操作とクエリ処理を行うための標準化</a:t>
            </a:r>
            <a:r>
              <a:rPr lang="ja-JP" altLang="en-US" sz="2800" dirty="0" smtClean="0"/>
              <a:t>された</a:t>
            </a:r>
            <a:r>
              <a:rPr lang="ja-JP" altLang="en-US" sz="2800" dirty="0" smtClean="0">
                <a:solidFill>
                  <a:srgbClr val="0000FF"/>
                </a:solidFill>
              </a:rPr>
              <a:t>簡単なプログラミング言語</a:t>
            </a:r>
            <a:endParaRPr lang="en-US" altLang="ja-JP" sz="2800" dirty="0" smtClean="0">
              <a:solidFill>
                <a:srgbClr val="0000FF"/>
              </a:solidFill>
            </a:endParaRPr>
          </a:p>
          <a:p>
            <a:pPr marL="457200" indent="-457200" algn="l">
              <a:buFont typeface="+mj-lt"/>
              <a:buAutoNum type="arabicPeriod"/>
            </a:pPr>
            <a:endParaRPr lang="en-US" altLang="ja-JP" dirty="0"/>
          </a:p>
          <a:p>
            <a:pPr marL="457200" indent="-457200" algn="l">
              <a:buFont typeface="+mj-lt"/>
              <a:buAutoNum type="arabicPeriod"/>
            </a:pPr>
            <a:r>
              <a:rPr lang="ja-JP" altLang="en-US" sz="2800" dirty="0"/>
              <a:t>データベース内のデータを操作、取得、変更、削除するために</a:t>
            </a:r>
            <a:r>
              <a:rPr lang="ja-JP" altLang="en-US" sz="2800" dirty="0" smtClean="0"/>
              <a:t>使用され、</a:t>
            </a:r>
            <a:r>
              <a:rPr lang="ja-JP" altLang="en-US" sz="2800" dirty="0" smtClean="0">
                <a:solidFill>
                  <a:srgbClr val="0000FF"/>
                </a:solidFill>
              </a:rPr>
              <a:t>ぶっちゃ</a:t>
            </a:r>
            <a:r>
              <a:rPr lang="ja-JP" altLang="en-US" sz="2800" dirty="0" err="1" smtClean="0">
                <a:solidFill>
                  <a:srgbClr val="0000FF"/>
                </a:solidFill>
              </a:rPr>
              <a:t>け</a:t>
            </a:r>
            <a:r>
              <a:rPr lang="en-US" altLang="ja-JP" sz="2800" dirty="0" smtClean="0">
                <a:solidFill>
                  <a:srgbClr val="0000FF"/>
                </a:solidFill>
              </a:rPr>
              <a:t>”AND”</a:t>
            </a:r>
            <a:r>
              <a:rPr lang="ja-JP" altLang="en-US" sz="2800" dirty="0" smtClean="0">
                <a:solidFill>
                  <a:srgbClr val="0000FF"/>
                </a:solidFill>
              </a:rPr>
              <a:t>と</a:t>
            </a:r>
            <a:r>
              <a:rPr lang="en-US" altLang="ja-JP" sz="2800" dirty="0" smtClean="0">
                <a:solidFill>
                  <a:srgbClr val="0000FF"/>
                </a:solidFill>
              </a:rPr>
              <a:t>”OR”</a:t>
            </a:r>
            <a:r>
              <a:rPr lang="ja-JP" altLang="en-US" sz="2800" dirty="0" smtClean="0">
                <a:solidFill>
                  <a:srgbClr val="0000FF"/>
                </a:solidFill>
              </a:rPr>
              <a:t>だけ</a:t>
            </a:r>
            <a:r>
              <a:rPr lang="en-US" altLang="ja-JP" sz="2800" dirty="0" smtClean="0">
                <a:solidFill>
                  <a:srgbClr val="0000FF"/>
                </a:solidFill>
              </a:rPr>
              <a:t/>
            </a:r>
            <a:br>
              <a:rPr lang="en-US" altLang="ja-JP" sz="2800" dirty="0" smtClean="0">
                <a:solidFill>
                  <a:srgbClr val="0000FF"/>
                </a:solidFill>
              </a:rPr>
            </a:br>
            <a:endParaRPr lang="en-US" altLang="ja-JP" sz="2800" dirty="0">
              <a:solidFill>
                <a:srgbClr val="0000FF"/>
              </a:solidFill>
            </a:endParaRPr>
          </a:p>
          <a:p>
            <a:pPr marL="457200" indent="-457200" algn="l">
              <a:buFont typeface="+mj-lt"/>
              <a:buAutoNum type="arabicPeriod"/>
            </a:pPr>
            <a:r>
              <a:rPr lang="en-US" altLang="ja-JP" sz="2800" dirty="0"/>
              <a:t>SQL</a:t>
            </a:r>
            <a:r>
              <a:rPr lang="ja-JP" altLang="en-US" sz="2800" dirty="0"/>
              <a:t>は標準化されており、ほとんどの主要な</a:t>
            </a:r>
            <a:r>
              <a:rPr lang="en-US" altLang="ja-JP" sz="2800" dirty="0"/>
              <a:t>RDBMS</a:t>
            </a:r>
            <a:r>
              <a:rPr lang="ja-JP" altLang="en-US" sz="2800" dirty="0"/>
              <a:t>（</a:t>
            </a:r>
            <a:r>
              <a:rPr lang="en-US" altLang="ja-JP" sz="2800" dirty="0"/>
              <a:t>Oracle, MySQL, SQL Server, PostgreSQL</a:t>
            </a:r>
            <a:r>
              <a:rPr lang="ja-JP" altLang="en-US" sz="2800" dirty="0"/>
              <a:t>など）で</a:t>
            </a:r>
            <a:r>
              <a:rPr lang="ja-JP" altLang="en-US" sz="2800" dirty="0" smtClean="0"/>
              <a:t>サポートされている</a:t>
            </a:r>
            <a:endParaRPr lang="en-US" altLang="ja-JP" sz="2800" dirty="0"/>
          </a:p>
          <a:p>
            <a:pPr marL="457200" indent="-457200" algn="l">
              <a:buFont typeface="+mj-lt"/>
              <a:buAutoNum type="arabicPeriod"/>
            </a:pPr>
            <a:endParaRPr lang="en-US" altLang="ja-JP" sz="2800" dirty="0" smtClean="0"/>
          </a:p>
          <a:p>
            <a:pPr marL="457200" indent="-457200" algn="l">
              <a:buFont typeface="+mj-lt"/>
              <a:buAutoNum type="arabicPeriod"/>
            </a:pPr>
            <a:r>
              <a:rPr lang="en-US" altLang="ja-JP" sz="2800" dirty="0" smtClean="0"/>
              <a:t>SQL</a:t>
            </a:r>
            <a:r>
              <a:rPr lang="ja-JP" altLang="en-US" sz="2800" dirty="0" smtClean="0"/>
              <a:t>で操作できるデータベースを</a:t>
            </a:r>
            <a:r>
              <a:rPr lang="ja-JP" altLang="en-US" sz="2800" dirty="0" smtClean="0">
                <a:solidFill>
                  <a:srgbClr val="0000FF"/>
                </a:solidFill>
              </a:rPr>
              <a:t>、「</a:t>
            </a:r>
            <a:r>
              <a:rPr lang="en-US" altLang="ja-JP" sz="2800" dirty="0" smtClean="0">
                <a:solidFill>
                  <a:srgbClr val="0000FF"/>
                </a:solidFill>
              </a:rPr>
              <a:t>SQL DB</a:t>
            </a:r>
            <a:r>
              <a:rPr lang="ja-JP" altLang="en-US" sz="2800" dirty="0" smtClean="0">
                <a:solidFill>
                  <a:srgbClr val="0000FF"/>
                </a:solidFill>
              </a:rPr>
              <a:t>」</a:t>
            </a:r>
            <a:r>
              <a:rPr lang="ja-JP" altLang="en-US" sz="2800" dirty="0" smtClean="0"/>
              <a:t>という</a:t>
            </a:r>
            <a:endParaRPr lang="en-US" altLang="ja-JP" sz="2800" dirty="0" smtClean="0"/>
          </a:p>
          <a:p>
            <a:pPr marL="457200" indent="-457200" algn="l">
              <a:buFont typeface="+mj-lt"/>
              <a:buAutoNum type="arabicPeriod"/>
            </a:pPr>
            <a:endParaRPr lang="en-US" altLang="ja-JP" sz="2800" dirty="0">
              <a:cs typeface="メイリオ" panose="020B0604030504040204" pitchFamily="50" charset="-128"/>
            </a:endParaRPr>
          </a:p>
          <a:p>
            <a:pPr algn="l"/>
            <a:endParaRPr lang="ja-JP" altLang="ja-JP" sz="3200" dirty="0">
              <a:cs typeface="メイリオ" panose="020B0604030504040204" pitchFamily="50" charset="-128"/>
            </a:endParaRP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Meiryo UI" panose="020B0604030504040204" pitchFamily="50" charset="-128"/>
                <a:ea typeface="Meiryo UI" panose="020B0604030504040204" pitchFamily="50" charset="-128"/>
              </a:rPr>
              <a:t>多分、私たちの人生で</a:t>
            </a:r>
            <a:r>
              <a:rPr lang="en-US" altLang="ja-JP" sz="3200" b="1" dirty="0" smtClean="0">
                <a:latin typeface="Meiryo UI" panose="020B0604030504040204" pitchFamily="50" charset="-128"/>
                <a:ea typeface="Meiryo UI" panose="020B0604030504040204" pitchFamily="50" charset="-128"/>
              </a:rPr>
              <a:t>SQL</a:t>
            </a:r>
            <a:r>
              <a:rPr lang="ja-JP" altLang="en-US" sz="3200" b="1" dirty="0" smtClean="0">
                <a:latin typeface="Meiryo UI" panose="020B0604030504040204" pitchFamily="50" charset="-128"/>
                <a:ea typeface="Meiryo UI" panose="020B0604030504040204" pitchFamily="50" charset="-128"/>
              </a:rPr>
              <a:t>の基本構文が変化することはない</a:t>
            </a:r>
            <a:endParaRPr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812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79" y="116540"/>
            <a:ext cx="3599062" cy="584775"/>
          </a:xfrm>
        </p:spPr>
        <p:txBody>
          <a:bodyPr/>
          <a:lstStyle/>
          <a:p>
            <a:pPr algn="l"/>
            <a:r>
              <a:rPr lang="en-US" altLang="ja-JP" sz="3200" b="1" dirty="0" smtClean="0">
                <a:latin typeface="Meiryo UI" panose="020B0604030504040204" pitchFamily="50" charset="-128"/>
                <a:ea typeface="Meiryo UI" panose="020B0604030504040204" pitchFamily="50" charset="-128"/>
              </a:rPr>
              <a:t>2. </a:t>
            </a:r>
            <a:r>
              <a:rPr lang="en-US" altLang="ja-JP" sz="3200" b="1" dirty="0">
                <a:latin typeface="Meiryo UI" panose="020B0604030504040204" pitchFamily="50" charset="-128"/>
                <a:ea typeface="Meiryo UI" panose="020B0604030504040204" pitchFamily="50" charset="-128"/>
              </a:rPr>
              <a:t>What is SQL?</a:t>
            </a:r>
            <a:endParaRPr lang="ja-JP" altLang="en-US" sz="3200" b="1" dirty="0">
              <a:latin typeface="Meiryo UI" pitchFamily="50" charset="-128"/>
              <a:ea typeface="Meiryo UI" pitchFamily="50" charset="-128"/>
            </a:endParaRP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SQL is a command/program to manipulate databases at will</a:t>
            </a:r>
          </a:p>
        </p:txBody>
      </p:sp>
      <p:sp>
        <p:nvSpPr>
          <p:cNvPr id="6" name="タイトル 1"/>
          <p:cNvSpPr txBox="1">
            <a:spLocks/>
          </p:cNvSpPr>
          <p:nvPr/>
        </p:nvSpPr>
        <p:spPr>
          <a:xfrm>
            <a:off x="335200" y="1628750"/>
            <a:ext cx="11558177" cy="309643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marL="457200" indent="-457200" algn="l">
              <a:buFont typeface="+mj-lt"/>
              <a:buAutoNum type="arabicPeriod"/>
            </a:pPr>
            <a:r>
              <a:rPr lang="en-US" altLang="ja-JP" dirty="0">
                <a:solidFill>
                  <a:srgbClr val="0000FF"/>
                </a:solidFill>
              </a:rPr>
              <a:t>A standardized, simple programming language </a:t>
            </a:r>
            <a:r>
              <a:rPr lang="en-US" altLang="ja-JP" dirty="0"/>
              <a:t>for manipulating and querying data in a relational database management system (RDBMS</a:t>
            </a:r>
            <a:r>
              <a:rPr lang="en-US" altLang="ja-JP" dirty="0" smtClean="0"/>
              <a:t>)</a:t>
            </a:r>
          </a:p>
          <a:p>
            <a:pPr marL="457200" indent="-457200" algn="l">
              <a:buFont typeface="+mj-lt"/>
              <a:buAutoNum type="arabicPeriod"/>
            </a:pPr>
            <a:endParaRPr lang="en-US" altLang="ja-JP" sz="2000" dirty="0"/>
          </a:p>
          <a:p>
            <a:pPr marL="457200" indent="-457200" algn="l">
              <a:buFont typeface="+mj-lt"/>
              <a:buAutoNum type="arabicPeriod"/>
            </a:pPr>
            <a:r>
              <a:rPr lang="en-US" altLang="ja-JP" dirty="0"/>
              <a:t>Used to manipulate, retrieve, modify, and delete data in databases, and </a:t>
            </a:r>
            <a:r>
              <a:rPr lang="en-US" altLang="ja-JP" dirty="0">
                <a:solidFill>
                  <a:srgbClr val="0000FF"/>
                </a:solidFill>
              </a:rPr>
              <a:t>frankly just "AND" and "OR".</a:t>
            </a:r>
            <a:r>
              <a:rPr lang="en-US" altLang="ja-JP" dirty="0" smtClean="0">
                <a:solidFill>
                  <a:srgbClr val="0000FF"/>
                </a:solidFill>
              </a:rPr>
              <a:t/>
            </a:r>
            <a:br>
              <a:rPr lang="en-US" altLang="ja-JP" dirty="0" smtClean="0">
                <a:solidFill>
                  <a:srgbClr val="0000FF"/>
                </a:solidFill>
              </a:rPr>
            </a:br>
            <a:endParaRPr lang="en-US" altLang="ja-JP" dirty="0">
              <a:solidFill>
                <a:srgbClr val="0000FF"/>
              </a:solidFill>
            </a:endParaRPr>
          </a:p>
          <a:p>
            <a:pPr marL="457200" indent="-457200" algn="l">
              <a:buFont typeface="+mj-lt"/>
              <a:buAutoNum type="arabicPeriod"/>
            </a:pPr>
            <a:r>
              <a:rPr lang="en-US" altLang="ja-JP" dirty="0"/>
              <a:t>SQL is standardized and supported by most major RDBMS (Oracle, MySQL, SQL Server, PostgreSQL, etc.)</a:t>
            </a:r>
          </a:p>
          <a:p>
            <a:pPr marL="457200" indent="-457200" algn="l">
              <a:buFont typeface="+mj-lt"/>
              <a:buAutoNum type="arabicPeriod"/>
            </a:pPr>
            <a:endParaRPr lang="en-US" altLang="ja-JP" dirty="0" smtClean="0"/>
          </a:p>
          <a:p>
            <a:pPr marL="457200" indent="-457200" algn="l">
              <a:buFont typeface="+mj-lt"/>
              <a:buAutoNum type="arabicPeriod"/>
            </a:pPr>
            <a:r>
              <a:rPr lang="en-US" altLang="ja-JP" dirty="0"/>
              <a:t>A database that can be manipulated with SQL is called </a:t>
            </a:r>
            <a:r>
              <a:rPr lang="en-US" altLang="ja-JP" dirty="0">
                <a:solidFill>
                  <a:srgbClr val="0000FF"/>
                </a:solidFill>
              </a:rPr>
              <a:t>"SQL DB".</a:t>
            </a:r>
            <a:endParaRPr lang="en-US" altLang="ja-JP" dirty="0">
              <a:solidFill>
                <a:srgbClr val="0000FF"/>
              </a:solidFill>
              <a:cs typeface="メイリオ" panose="020B0604030504040204" pitchFamily="50" charset="-128"/>
            </a:endParaRPr>
          </a:p>
          <a:p>
            <a:pPr algn="l"/>
            <a:endParaRPr lang="ja-JP" altLang="ja-JP" sz="2800" dirty="0">
              <a:cs typeface="メイリオ" panose="020B0604030504040204" pitchFamily="50" charset="-128"/>
            </a:endParaRP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latin typeface="Meiryo UI" panose="020B0604030504040204" pitchFamily="50" charset="-128"/>
                <a:ea typeface="Meiryo UI" panose="020B0604030504040204" pitchFamily="50" charset="-128"/>
              </a:rPr>
              <a:t>Maybe the basic SQL syntax will never </a:t>
            </a:r>
            <a:r>
              <a:rPr lang="en-US" altLang="ja-JP" sz="3200" b="1" dirty="0" smtClean="0">
                <a:latin typeface="Meiryo UI" panose="020B0604030504040204" pitchFamily="50" charset="-128"/>
                <a:ea typeface="Meiryo UI" panose="020B0604030504040204" pitchFamily="50" charset="-128"/>
              </a:rPr>
              <a:t>change</a:t>
            </a:r>
            <a:endParaRPr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599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テクサポと学ぶ PostgreSQL #1 導入 | Developers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10" y="4401044"/>
            <a:ext cx="3074291" cy="161400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21979" y="116540"/>
            <a:ext cx="5913798" cy="584775"/>
          </a:xfrm>
        </p:spPr>
        <p:txBody>
          <a:bodyPr/>
          <a:lstStyle/>
          <a:p>
            <a:pPr algn="l"/>
            <a:r>
              <a:rPr lang="en-US" altLang="ja-JP" sz="3200" b="1" dirty="0" smtClean="0">
                <a:latin typeface="Meiryo UI" panose="020B0604030504040204" pitchFamily="50" charset="-128"/>
                <a:ea typeface="Meiryo UI" panose="020B0604030504040204" pitchFamily="50" charset="-128"/>
              </a:rPr>
              <a:t>3. </a:t>
            </a:r>
            <a:r>
              <a:rPr lang="en-US" altLang="ja-JP" sz="3200" b="1" dirty="0" err="1" smtClean="0">
                <a:latin typeface="Meiryo UI" panose="020B0604030504040204" pitchFamily="50" charset="-128"/>
                <a:ea typeface="Meiryo UI" panose="020B0604030504040204" pitchFamily="50" charset="-128"/>
              </a:rPr>
              <a:t>TUEL</a:t>
            </a:r>
            <a:r>
              <a:rPr lang="en-US" altLang="ja-JP" sz="3200" b="1" dirty="0" smtClean="0">
                <a:latin typeface="Meiryo UI" panose="020B0604030504040204" pitchFamily="50" charset="-128"/>
                <a:ea typeface="Meiryo UI" panose="020B0604030504040204" pitchFamily="50" charset="-128"/>
              </a:rPr>
              <a:t> </a:t>
            </a:r>
            <a:r>
              <a:rPr lang="en-US" altLang="ja-JP" sz="3200" b="1" dirty="0">
                <a:latin typeface="Meiryo UI" panose="020B0604030504040204" pitchFamily="50" charset="-128"/>
                <a:ea typeface="Meiryo UI" panose="020B0604030504040204" pitchFamily="50" charset="-128"/>
              </a:rPr>
              <a:t>SQL-DB</a:t>
            </a:r>
            <a:r>
              <a:rPr lang="ja-JP" altLang="en-US" sz="3200" b="1" dirty="0" smtClean="0">
                <a:latin typeface="Meiryo UI" panose="020B0604030504040204" pitchFamily="50" charset="-128"/>
                <a:ea typeface="Meiryo UI" panose="020B0604030504040204" pitchFamily="50" charset="-128"/>
              </a:rPr>
              <a:t>サーバの</a:t>
            </a:r>
            <a:r>
              <a:rPr lang="ja-JP" altLang="en-US" sz="3200" b="1" dirty="0">
                <a:latin typeface="Meiryo UI" panose="020B0604030504040204" pitchFamily="50" charset="-128"/>
                <a:ea typeface="Meiryo UI" panose="020B0604030504040204" pitchFamily="50" charset="-128"/>
              </a:rPr>
              <a:t>特徴</a:t>
            </a:r>
          </a:p>
        </p:txBody>
      </p:sp>
      <p:sp>
        <p:nvSpPr>
          <p:cNvPr id="4" name="正方形/長方形 3"/>
          <p:cNvSpPr/>
          <p:nvPr/>
        </p:nvSpPr>
        <p:spPr>
          <a:xfrm>
            <a:off x="48717" y="884140"/>
            <a:ext cx="12025671" cy="523220"/>
          </a:xfrm>
          <a:prstGeom prst="rect">
            <a:avLst/>
          </a:prstGeom>
          <a:ln w="38100">
            <a:solidFill>
              <a:schemeClr val="tx1"/>
            </a:solidFill>
          </a:ln>
        </p:spPr>
        <p:txBody>
          <a:bodyPr wrap="square">
            <a:spAutoFit/>
          </a:bodyPr>
          <a:lstStyle/>
          <a:p>
            <a:pPr algn="ctr"/>
            <a:r>
              <a:rPr lang="ja-JP" altLang="en-US" sz="2800" b="1" dirty="0" smtClean="0">
                <a:latin typeface="Meiryo UI" panose="020B0604030504040204" pitchFamily="50" charset="-128"/>
                <a:ea typeface="Meiryo UI" panose="020B0604030504040204" pitchFamily="50" charset="-128"/>
              </a:rPr>
              <a:t>安い、小さい、省電力 </a:t>
            </a:r>
            <a:r>
              <a:rPr lang="en-US" altLang="ja-JP" sz="2800" b="1" dirty="0" smtClean="0">
                <a:latin typeface="Meiryo UI" panose="020B0604030504040204" pitchFamily="50" charset="-128"/>
                <a:ea typeface="Meiryo UI" panose="020B0604030504040204" pitchFamily="50" charset="-128"/>
              </a:rPr>
              <a:t>and </a:t>
            </a:r>
            <a:r>
              <a:rPr lang="ja-JP" altLang="en-US" sz="2800" b="1" dirty="0" smtClean="0">
                <a:latin typeface="Meiryo UI" panose="020B0604030504040204" pitchFamily="50" charset="-128"/>
                <a:ea typeface="Meiryo UI" panose="020B0604030504040204" pitchFamily="50" charset="-128"/>
              </a:rPr>
              <a:t>ソフトウェアはタダ</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フリー</a:t>
            </a:r>
            <a:r>
              <a:rPr lang="en-US" altLang="ja-JP" sz="2800" b="1"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オープンソース</a:t>
            </a:r>
            <a:r>
              <a:rPr lang="en-US" altLang="ja-JP" sz="2800" b="1" dirty="0" smtClean="0">
                <a:latin typeface="Meiryo UI" panose="020B0604030504040204" pitchFamily="50" charset="-128"/>
                <a:ea typeface="Meiryo UI" panose="020B0604030504040204" pitchFamily="50" charset="-128"/>
              </a:rPr>
              <a:t>)</a:t>
            </a:r>
            <a:endParaRPr lang="en-US" altLang="ja-JP" sz="2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47161" y="1513758"/>
            <a:ext cx="8785220" cy="50407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1. </a:t>
            </a:r>
            <a:r>
              <a:rPr lang="ja-JP" altLang="en-US" sz="2800" dirty="0" smtClean="0"/>
              <a:t>ラズパイ</a:t>
            </a:r>
            <a:r>
              <a:rPr lang="en-US" altLang="ja-JP" sz="2800" dirty="0" smtClean="0"/>
              <a:t>4</a:t>
            </a:r>
            <a:r>
              <a:rPr lang="en-US" altLang="ja-JP" sz="2000" dirty="0" smtClean="0"/>
              <a:t>(Raspberry </a:t>
            </a:r>
            <a:r>
              <a:rPr lang="en-US" altLang="ja-JP" sz="2000" dirty="0" err="1" smtClean="0"/>
              <a:t>Pi4</a:t>
            </a:r>
            <a:r>
              <a:rPr lang="en-US" altLang="ja-JP" sz="2000" dirty="0" smtClean="0"/>
              <a:t>)</a:t>
            </a:r>
            <a:r>
              <a:rPr lang="en-US" altLang="ja-JP" sz="2800" dirty="0" smtClean="0"/>
              <a:t>    2</a:t>
            </a:r>
            <a:r>
              <a:rPr lang="en-US" altLang="ja-JP" sz="2800" dirty="0"/>
              <a:t>. Linux</a:t>
            </a:r>
            <a:r>
              <a:rPr lang="en-US" altLang="ja-JP" sz="2000" dirty="0"/>
              <a:t>(Raspberry Pi OS)</a:t>
            </a:r>
            <a:r>
              <a:rPr lang="en-US" altLang="ja-JP" sz="2800" dirty="0"/>
              <a:t> </a:t>
            </a:r>
            <a:endParaRPr lang="ja-JP" altLang="ja-JP" sz="3200" dirty="0">
              <a:cs typeface="メイリオ" panose="020B0604030504040204" pitchFamily="50" charset="-128"/>
            </a:endParaRPr>
          </a:p>
        </p:txBody>
      </p:sp>
      <p:sp>
        <p:nvSpPr>
          <p:cNvPr id="8" name="角丸四角形 7"/>
          <p:cNvSpPr/>
          <p:nvPr/>
        </p:nvSpPr>
        <p:spPr>
          <a:xfrm>
            <a:off x="21979" y="6115387"/>
            <a:ext cx="12052409" cy="698083"/>
          </a:xfrm>
          <a:prstGeom prst="roundRect">
            <a:avLst/>
          </a:prstGeom>
          <a:solidFill>
            <a:srgbClr val="3366FF"/>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latin typeface="Meiryo UI" panose="020B0604030504040204" pitchFamily="50" charset="-128"/>
                <a:ea typeface="Meiryo UI" panose="020B0604030504040204" pitchFamily="50" charset="-128"/>
              </a:rPr>
              <a:t>手で持ち歩けて、内容が簡単にコピペできるデータベース</a:t>
            </a:r>
            <a:endParaRPr lang="ja-JP" altLang="en-US" sz="3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24850" y="2059505"/>
            <a:ext cx="2376330" cy="1599651"/>
          </a:xfrm>
          <a:prstGeom prst="rect">
            <a:avLst/>
          </a:prstGeom>
        </p:spPr>
      </p:pic>
      <p:sp>
        <p:nvSpPr>
          <p:cNvPr id="7" name="正方形/長方形 6"/>
          <p:cNvSpPr/>
          <p:nvPr/>
        </p:nvSpPr>
        <p:spPr>
          <a:xfrm>
            <a:off x="2182682" y="2121834"/>
            <a:ext cx="2204345" cy="1569660"/>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小型</a:t>
            </a:r>
            <a:r>
              <a:rPr lang="ja-JP" altLang="en-US" sz="2400" dirty="0">
                <a:latin typeface="Meiryo UI" panose="020B0604030504040204" pitchFamily="50" charset="-128"/>
                <a:ea typeface="Meiryo UI" panose="020B0604030504040204" pitchFamily="50" charset="-128"/>
              </a:rPr>
              <a:t>で</a:t>
            </a:r>
            <a:r>
              <a:rPr lang="ja-JP" altLang="en-US" sz="2400" b="1" dirty="0" smtClean="0">
                <a:latin typeface="Meiryo UI" panose="020B0604030504040204" pitchFamily="50" charset="-128"/>
                <a:ea typeface="Meiryo UI" panose="020B0604030504040204" pitchFamily="50" charset="-128"/>
              </a:rPr>
              <a:t>低コスト</a:t>
            </a:r>
            <a:r>
              <a:rPr lang="en-US" altLang="ja-JP" sz="2400" b="1" dirty="0" smtClean="0">
                <a:latin typeface="Meiryo UI" panose="020B0604030504040204" pitchFamily="50" charset="-128"/>
                <a:ea typeface="Meiryo UI" panose="020B0604030504040204" pitchFamily="50" charset="-128"/>
              </a:rPr>
              <a:t>(9900</a:t>
            </a:r>
            <a:r>
              <a:rPr lang="ja-JP" altLang="en-US" sz="2400" b="1" dirty="0" smtClean="0">
                <a:latin typeface="Meiryo UI" panose="020B0604030504040204" pitchFamily="50" charset="-128"/>
                <a:ea typeface="Meiryo UI" panose="020B0604030504040204" pitchFamily="50" charset="-128"/>
              </a:rPr>
              <a:t>円</a:t>
            </a:r>
            <a:r>
              <a:rPr lang="en-US" altLang="ja-JP" sz="2400" b="1"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rPr>
              <a:t>コンピュータボード</a:t>
            </a:r>
            <a:endParaRPr lang="en-US" altLang="ja-JP" sz="2400" b="1" dirty="0" smtClean="0">
              <a:latin typeface="Meiryo UI" panose="020B0604030504040204" pitchFamily="50" charset="-128"/>
              <a:ea typeface="Meiryo UI" panose="020B0604030504040204" pitchFamily="50" charset="-128"/>
            </a:endParaRPr>
          </a:p>
        </p:txBody>
      </p:sp>
      <p:pic>
        <p:nvPicPr>
          <p:cNvPr id="1026" name="Picture 2" descr="ラズパイがオンメモリーOSでサクサク動く、軽量Linux「Quirky」 | 日経クロステック（xTE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6813" y="2086756"/>
            <a:ext cx="1993531" cy="148452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582468" y="2007542"/>
            <a:ext cx="2244871" cy="1569660"/>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ラズベリー</a:t>
            </a:r>
            <a:r>
              <a:rPr lang="ja-JP" altLang="en-US" sz="2400" dirty="0">
                <a:latin typeface="Meiryo UI" panose="020B0604030504040204" pitchFamily="50" charset="-128"/>
                <a:ea typeface="Meiryo UI" panose="020B0604030504040204" pitchFamily="50" charset="-128"/>
              </a:rPr>
              <a:t>・パイに最適化された</a:t>
            </a:r>
            <a:r>
              <a:rPr lang="ja-JP" altLang="en-US" sz="2400" b="1" dirty="0" smtClean="0">
                <a:latin typeface="Meiryo UI" panose="020B0604030504040204" pitchFamily="50" charset="-128"/>
                <a:ea typeface="Meiryo UI" panose="020B0604030504040204" pitchFamily="50" charset="-128"/>
              </a:rPr>
              <a:t>オペレーティングシステム</a:t>
            </a:r>
            <a:endParaRPr lang="ja-JP" altLang="en-US" sz="24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47161" y="3901708"/>
            <a:ext cx="7561050" cy="504070"/>
          </a:xfrm>
          <a:prstGeom prst="rect">
            <a:avLst/>
          </a:prstGeom>
        </p:spPr>
        <p:txBody>
          <a:bodyPr/>
          <a:lstStyle>
            <a:lvl1pPr algn="ctr" rtl="0" eaLnBrk="0" fontAlgn="base" hangingPunct="0">
              <a:spcBef>
                <a:spcPct val="0"/>
              </a:spcBef>
              <a:spcAft>
                <a:spcPct val="0"/>
              </a:spcAft>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sz="2800" dirty="0" smtClean="0"/>
              <a:t>3. Docker                        4. PostgreSQL </a:t>
            </a:r>
            <a:endParaRPr lang="ja-JP" altLang="ja-JP" sz="3200" dirty="0">
              <a:cs typeface="メイリオ" panose="020B0604030504040204" pitchFamily="50" charset="-128"/>
            </a:endParaRPr>
          </a:p>
        </p:txBody>
      </p:sp>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80" y="4509150"/>
            <a:ext cx="1656230" cy="1390974"/>
          </a:xfrm>
          <a:prstGeom prst="rect">
            <a:avLst/>
          </a:prstGeom>
        </p:spPr>
      </p:pic>
      <p:sp>
        <p:nvSpPr>
          <p:cNvPr id="14" name="正方形/長方形 13"/>
          <p:cNvSpPr/>
          <p:nvPr/>
        </p:nvSpPr>
        <p:spPr>
          <a:xfrm>
            <a:off x="2095462" y="4063016"/>
            <a:ext cx="2308668" cy="1938992"/>
          </a:xfrm>
          <a:prstGeom prst="rect">
            <a:avLst/>
          </a:prstGeom>
        </p:spPr>
        <p:txBody>
          <a:bodyPr wrap="square">
            <a:spAutoFit/>
          </a:bodyPr>
          <a:lstStyle/>
          <a:p>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OS</a:t>
            </a:r>
            <a:r>
              <a:rPr lang="ja-JP" altLang="en-US" sz="2400" dirty="0" smtClean="0">
                <a:latin typeface="Meiryo UI" panose="020B0604030504040204" pitchFamily="50" charset="-128"/>
                <a:ea typeface="Meiryo UI" panose="020B0604030504040204" pitchFamily="50" charset="-128"/>
              </a:rPr>
              <a:t>の中に、複数の異なる</a:t>
            </a:r>
            <a:r>
              <a:rPr lang="en-US" altLang="ja-JP" sz="2400" dirty="0" smtClean="0">
                <a:latin typeface="Meiryo UI" panose="020B0604030504040204" pitchFamily="50" charset="-128"/>
                <a:ea typeface="Meiryo UI" panose="020B0604030504040204" pitchFamily="50" charset="-128"/>
              </a:rPr>
              <a:t>OS</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コンテナ</a:t>
            </a:r>
            <a:r>
              <a:rPr lang="en-US" altLang="ja-JP" sz="2400" dirty="0" smtClean="0">
                <a:latin typeface="Meiryo UI" panose="020B0604030504040204" pitchFamily="50" charset="-128"/>
                <a:ea typeface="Meiryo UI" panose="020B0604030504040204" pitchFamily="50" charset="-128"/>
              </a:rPr>
              <a:t>)</a:t>
            </a:r>
            <a:r>
              <a:rPr lang="ja-JP" altLang="en-US" sz="2400" dirty="0" err="1" smtClean="0">
                <a:latin typeface="Meiryo UI" panose="020B0604030504040204" pitchFamily="50" charset="-128"/>
                <a:ea typeface="Meiryo UI" panose="020B0604030504040204" pitchFamily="50" charset="-128"/>
              </a:rPr>
              <a:t>を共</a:t>
            </a:r>
            <a:r>
              <a:rPr lang="ja-JP" altLang="en-US" sz="2400" dirty="0" smtClean="0">
                <a:latin typeface="Meiryo UI" panose="020B0604030504040204" pitchFamily="50" charset="-128"/>
                <a:ea typeface="Meiryo UI" panose="020B0604030504040204" pitchFamily="50" charset="-128"/>
              </a:rPr>
              <a:t>存させるプラットフォーム</a:t>
            </a:r>
            <a:endParaRPr lang="ja-JP" altLang="en-US" sz="2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6384040" y="4372933"/>
            <a:ext cx="2034835" cy="1569660"/>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■オープンソースの</a:t>
            </a:r>
            <a:r>
              <a:rPr lang="ja-JP" altLang="en-US" sz="2400" b="1" dirty="0">
                <a:latin typeface="Meiryo UI" panose="020B0604030504040204" pitchFamily="50" charset="-128"/>
                <a:ea typeface="Meiryo UI" panose="020B0604030504040204" pitchFamily="50" charset="-128"/>
              </a:rPr>
              <a:t>リレーショナルデータベース</a:t>
            </a:r>
            <a:r>
              <a:rPr lang="ja-JP" altLang="en-US" sz="2400" dirty="0">
                <a:latin typeface="Meiryo UI" panose="020B0604030504040204" pitchFamily="50" charset="-128"/>
                <a:ea typeface="Meiryo UI" panose="020B0604030504040204" pitchFamily="50" charset="-128"/>
              </a:rPr>
              <a:t>管理</a:t>
            </a:r>
            <a:r>
              <a:rPr lang="ja-JP" altLang="en-US" sz="2400" dirty="0" smtClean="0">
                <a:latin typeface="Meiryo UI" panose="020B0604030504040204" pitchFamily="50" charset="-128"/>
                <a:ea typeface="Meiryo UI" panose="020B0604030504040204" pitchFamily="50" charset="-128"/>
              </a:rPr>
              <a:t>システム</a:t>
            </a:r>
            <a:endParaRPr lang="en-US" altLang="ja-JP" sz="2400" dirty="0" smtClean="0">
              <a:latin typeface="Meiryo UI" panose="020B0604030504040204" pitchFamily="50" charset="-128"/>
              <a:ea typeface="Meiryo UI" panose="020B0604030504040204" pitchFamily="50" charset="-128"/>
            </a:endParaRPr>
          </a:p>
        </p:txBody>
      </p:sp>
      <p:pic>
        <p:nvPicPr>
          <p:cNvPr id="25" name="Picture 6" descr="テクサポと学ぶ PostgreSQL #1 導入 | Developers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6910" y="2155362"/>
            <a:ext cx="1201699" cy="7443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p:cNvPicPr>
            <a:picLocks noChangeAspect="1"/>
          </p:cNvPicPr>
          <p:nvPr/>
        </p:nvPicPr>
        <p:blipFill>
          <a:blip r:embed="rId4"/>
          <a:stretch>
            <a:fillRect/>
          </a:stretch>
        </p:blipFill>
        <p:spPr>
          <a:xfrm>
            <a:off x="8760370" y="5014485"/>
            <a:ext cx="951835" cy="810340"/>
          </a:xfrm>
          <a:prstGeom prst="rect">
            <a:avLst/>
          </a:prstGeom>
        </p:spPr>
      </p:pic>
      <p:sp>
        <p:nvSpPr>
          <p:cNvPr id="18" name="正方形/長方形 17"/>
          <p:cNvSpPr/>
          <p:nvPr/>
        </p:nvSpPr>
        <p:spPr>
          <a:xfrm>
            <a:off x="8787276" y="5014485"/>
            <a:ext cx="206866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8787276" y="4053736"/>
            <a:ext cx="206866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pic>
        <p:nvPicPr>
          <p:cNvPr id="21" name="Picture 2" descr="ラズパイがオンメモリーOSでサクサク動く、軽量Linux「Quirky」 | 日経クロステック（xTE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4441" y="4146320"/>
            <a:ext cx="639004" cy="60561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9385760" y="3081322"/>
            <a:ext cx="1469007"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8428" y="3116420"/>
            <a:ext cx="606661" cy="664159"/>
          </a:xfrm>
          <a:prstGeom prst="rect">
            <a:avLst/>
          </a:prstGeom>
        </p:spPr>
      </p:pic>
      <p:sp>
        <p:nvSpPr>
          <p:cNvPr id="24" name="正方形/長方形 23"/>
          <p:cNvSpPr/>
          <p:nvPr/>
        </p:nvSpPr>
        <p:spPr>
          <a:xfrm>
            <a:off x="9455117" y="2116163"/>
            <a:ext cx="1372878" cy="760936"/>
          </a:xfrm>
          <a:prstGeom prst="rect">
            <a:avLst/>
          </a:prstGeom>
          <a:ln w="38100">
            <a:solidFill>
              <a:schemeClr val="tx1"/>
            </a:solidFill>
          </a:ln>
        </p:spPr>
        <p:txBody>
          <a:bodyPr wrap="square">
            <a:spAutoFit/>
          </a:bodyPr>
          <a:lstStyle/>
          <a:p>
            <a:pPr algn="ctr"/>
            <a:endParaRPr lang="en-US" altLang="ja-JP" sz="28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9536497" y="5071376"/>
            <a:ext cx="1291497" cy="707886"/>
          </a:xfrm>
          <a:prstGeom prst="rect">
            <a:avLst/>
          </a:prstGeom>
        </p:spPr>
        <p:txBody>
          <a:bodyPr wrap="square">
            <a:spAutoFit/>
          </a:bodyPr>
          <a:lstStyle/>
          <a:p>
            <a:pPr algn="ctr"/>
            <a:r>
              <a:rPr lang="ja-JP" altLang="en-US" sz="2000" b="1" dirty="0" smtClean="0"/>
              <a:t>Raspberry Pi4</a:t>
            </a:r>
            <a:endParaRPr lang="ja-JP" altLang="en-US" sz="2000" b="1" dirty="0"/>
          </a:p>
        </p:txBody>
      </p:sp>
      <p:sp>
        <p:nvSpPr>
          <p:cNvPr id="27" name="正方形/長方形 26"/>
          <p:cNvSpPr/>
          <p:nvPr/>
        </p:nvSpPr>
        <p:spPr>
          <a:xfrm>
            <a:off x="9523398" y="4083669"/>
            <a:ext cx="1331369" cy="1029502"/>
          </a:xfrm>
          <a:prstGeom prst="rect">
            <a:avLst/>
          </a:prstGeom>
        </p:spPr>
        <p:txBody>
          <a:bodyPr wrap="square">
            <a:spAutoFit/>
          </a:bodyPr>
          <a:lstStyle/>
          <a:p>
            <a:pPr algn="ctr"/>
            <a:r>
              <a:rPr lang="ja-JP" altLang="en-US" sz="2000" b="1" dirty="0" smtClean="0"/>
              <a:t>Raspberry Pi </a:t>
            </a:r>
            <a:r>
              <a:rPr lang="en-US" altLang="ja-JP" sz="2000" b="1" dirty="0" smtClean="0"/>
              <a:t>OS</a:t>
            </a:r>
            <a:endParaRPr lang="ja-JP" altLang="en-US" sz="2000" b="1" dirty="0"/>
          </a:p>
        </p:txBody>
      </p:sp>
      <p:sp>
        <p:nvSpPr>
          <p:cNvPr id="15" name="円柱 14"/>
          <p:cNvSpPr/>
          <p:nvPr/>
        </p:nvSpPr>
        <p:spPr>
          <a:xfrm>
            <a:off x="10251797" y="2220485"/>
            <a:ext cx="176370" cy="348125"/>
          </a:xfrm>
          <a:prstGeom prst="can">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柱 28"/>
          <p:cNvSpPr/>
          <p:nvPr/>
        </p:nvSpPr>
        <p:spPr>
          <a:xfrm>
            <a:off x="10535976" y="2220485"/>
            <a:ext cx="176370" cy="348125"/>
          </a:xfrm>
          <a:prstGeom prst="can">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6" name="図 25"/>
          <p:cNvPicPr>
            <a:picLocks noChangeAspect="1"/>
          </p:cNvPicPr>
          <p:nvPr/>
        </p:nvPicPr>
        <p:blipFill>
          <a:blip r:embed="rId10"/>
          <a:stretch>
            <a:fillRect/>
          </a:stretch>
        </p:blipFill>
        <p:spPr>
          <a:xfrm>
            <a:off x="11208710" y="3800766"/>
            <a:ext cx="697324" cy="1974656"/>
          </a:xfrm>
          <a:prstGeom prst="rect">
            <a:avLst/>
          </a:prstGeom>
        </p:spPr>
      </p:pic>
      <p:pic>
        <p:nvPicPr>
          <p:cNvPr id="28" name="図 27"/>
          <p:cNvPicPr>
            <a:picLocks noChangeAspect="1"/>
          </p:cNvPicPr>
          <p:nvPr/>
        </p:nvPicPr>
        <p:blipFill>
          <a:blip r:embed="rId11"/>
          <a:stretch>
            <a:fillRect/>
          </a:stretch>
        </p:blipFill>
        <p:spPr>
          <a:xfrm>
            <a:off x="10996202" y="2639516"/>
            <a:ext cx="1112724" cy="921146"/>
          </a:xfrm>
          <a:prstGeom prst="rect">
            <a:avLst/>
          </a:prstGeom>
        </p:spPr>
      </p:pic>
      <p:cxnSp>
        <p:nvCxnSpPr>
          <p:cNvPr id="31" name="カギ線コネクタ 30"/>
          <p:cNvCxnSpPr>
            <a:stCxn id="15" idx="3"/>
            <a:endCxn id="26" idx="2"/>
          </p:cNvCxnSpPr>
          <p:nvPr/>
        </p:nvCxnSpPr>
        <p:spPr>
          <a:xfrm rot="16200000" flipH="1">
            <a:off x="9345271" y="3563321"/>
            <a:ext cx="3206812" cy="1217390"/>
          </a:xfrm>
          <a:prstGeom prst="bentConnector3">
            <a:avLst>
              <a:gd name="adj1" fmla="val 107129"/>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8" idx="2"/>
            <a:endCxn id="26" idx="0"/>
          </p:cNvCxnSpPr>
          <p:nvPr/>
        </p:nvCxnSpPr>
        <p:spPr>
          <a:xfrm>
            <a:off x="11552564" y="3560662"/>
            <a:ext cx="4808" cy="2401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21979" y="1513758"/>
            <a:ext cx="4489801" cy="2339024"/>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角丸四角形 38"/>
          <p:cNvSpPr/>
          <p:nvPr/>
        </p:nvSpPr>
        <p:spPr>
          <a:xfrm>
            <a:off x="4580012" y="1513758"/>
            <a:ext cx="4247327" cy="2339024"/>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角丸四角形 39"/>
          <p:cNvSpPr/>
          <p:nvPr/>
        </p:nvSpPr>
        <p:spPr>
          <a:xfrm>
            <a:off x="21979" y="3949317"/>
            <a:ext cx="4489801" cy="2039651"/>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角丸四角形 40"/>
          <p:cNvSpPr/>
          <p:nvPr/>
        </p:nvSpPr>
        <p:spPr>
          <a:xfrm>
            <a:off x="4591111" y="3949317"/>
            <a:ext cx="3948113" cy="2039651"/>
          </a:xfrm>
          <a:prstGeom prst="roundRect">
            <a:avLst>
              <a:gd name="adj" fmla="val 1108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p:cNvSpPr/>
          <p:nvPr/>
        </p:nvSpPr>
        <p:spPr>
          <a:xfrm>
            <a:off x="9523398" y="1529937"/>
            <a:ext cx="2034835" cy="461665"/>
          </a:xfrm>
          <a:prstGeom prst="rect">
            <a:avLst/>
          </a:prstGeom>
        </p:spPr>
        <p:txBody>
          <a:bodyPr wrap="square">
            <a:spAutoFit/>
          </a:bodyPr>
          <a:lstStyle/>
          <a:p>
            <a:pPr algn="ctr"/>
            <a:r>
              <a:rPr lang="ja-JP" altLang="en-US" sz="2400" dirty="0" smtClean="0">
                <a:latin typeface="Meiryo UI" panose="020B0604030504040204" pitchFamily="50" charset="-128"/>
                <a:ea typeface="Meiryo UI" panose="020B0604030504040204" pitchFamily="50" charset="-128"/>
              </a:rPr>
              <a:t>構成図</a:t>
            </a:r>
            <a:endParaRPr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52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S9u_Special">
      <a:majorFont>
        <a:latin typeface="Arial Rounded MT Bold"/>
        <a:ea typeface="HGPｺﾞｼｯｸE"/>
        <a:cs typeface=""/>
      </a:majorFont>
      <a:minorFont>
        <a:latin typeface="Calibri"/>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tailEnd type="arrow"/>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f73fe2-4dd7-4d51-998e-ff2f8db95f83" xsi:nil="true"/>
    <lcf76f155ced4ddcb4097134ff3c332f xmlns="15cf4777-13c7-40ec-aad5-af3a008686d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2AE2A60DF48FF4C8E77B9B9BD2DED19" ma:contentTypeVersion="14" ma:contentTypeDescription="新しいドキュメントを作成します。" ma:contentTypeScope="" ma:versionID="1181b34a98cbd3eaa2108b54c26dfff4">
  <xsd:schema xmlns:xsd="http://www.w3.org/2001/XMLSchema" xmlns:xs="http://www.w3.org/2001/XMLSchema" xmlns:p="http://schemas.microsoft.com/office/2006/metadata/properties" xmlns:ns2="15cf4777-13c7-40ec-aad5-af3a008686de" xmlns:ns3="44f73fe2-4dd7-4d51-998e-ff2f8db95f83" targetNamespace="http://schemas.microsoft.com/office/2006/metadata/properties" ma:root="true" ma:fieldsID="0dd86a84d8d3b0d0da08f496a858da78" ns2:_="" ns3:_="">
    <xsd:import namespace="15cf4777-13c7-40ec-aad5-af3a008686de"/>
    <xsd:import namespace="44f73fe2-4dd7-4d51-998e-ff2f8db95f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4777-13c7-40ec-aad5-af3a008686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e2b44da-a643-41f9-8ef5-317b5947505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73fe2-4dd7-4d51-998e-ff2f8db95f8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0215362-74ca-416f-bd34-ca4085728f31}" ma:internalName="TaxCatchAll" ma:showField="CatchAllData" ma:web="44f73fe2-4dd7-4d51-998e-ff2f8db95f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01E58B-DBF3-4E54-A3D6-C14453842DCD}">
  <ds:schemaRefs>
    <ds:schemaRef ds:uri="http://purl.org/dc/terms/"/>
    <ds:schemaRef ds:uri="http://schemas.openxmlformats.org/package/2006/metadata/core-properties"/>
    <ds:schemaRef ds:uri="http://schemas.microsoft.com/office/2006/documentManagement/types"/>
    <ds:schemaRef ds:uri="44f73fe2-4dd7-4d51-998e-ff2f8db95f83"/>
    <ds:schemaRef ds:uri="http://schemas.microsoft.com/office/2006/metadata/properties"/>
    <ds:schemaRef ds:uri="http://www.w3.org/XML/1998/namespace"/>
    <ds:schemaRef ds:uri="http://purl.org/dc/elements/1.1/"/>
    <ds:schemaRef ds:uri="15cf4777-13c7-40ec-aad5-af3a008686d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185E420E-DDD7-4A83-8E46-BFF5EB1266E0}">
  <ds:schemaRefs>
    <ds:schemaRef ds:uri="http://schemas.microsoft.com/sharepoint/v3/contenttype/forms"/>
  </ds:schemaRefs>
</ds:datastoreItem>
</file>

<file path=customXml/itemProps3.xml><?xml version="1.0" encoding="utf-8"?>
<ds:datastoreItem xmlns:ds="http://schemas.openxmlformats.org/officeDocument/2006/customXml" ds:itemID="{9A59F3EE-7D57-44C2-911B-B121C5166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f4777-13c7-40ec-aad5-af3a008686de"/>
    <ds:schemaRef ds:uri="44f73fe2-4dd7-4d51-998e-ff2f8db95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62413</TotalTime>
  <Words>3431</Words>
  <Application>Microsoft Office PowerPoint</Application>
  <PresentationFormat>ワイド画面</PresentationFormat>
  <Paragraphs>482</Paragraphs>
  <Slides>57</Slides>
  <Notes>39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68" baseType="lpstr">
      <vt:lpstr>HGPｺﾞｼｯｸE</vt:lpstr>
      <vt:lpstr>Meiryo UI</vt:lpstr>
      <vt:lpstr>ＭＳ Ｐゴシック</vt:lpstr>
      <vt:lpstr>メイリオ</vt:lpstr>
      <vt:lpstr>Arial</vt:lpstr>
      <vt:lpstr>Arial Rounded MT Bold</vt:lpstr>
      <vt:lpstr>Calibri</vt:lpstr>
      <vt:lpstr>Times New Roman</vt:lpstr>
      <vt:lpstr>Wingdings</vt:lpstr>
      <vt:lpstr>Office ​​テーマ</vt:lpstr>
      <vt:lpstr>Adobe Acrobat Document</vt:lpstr>
      <vt:lpstr>TUEL SQL-DBサーバの使い方と作り方</vt:lpstr>
      <vt:lpstr>How to use and create a TUEL SQL-DB server</vt:lpstr>
      <vt:lpstr>目次</vt:lpstr>
      <vt:lpstr>Table of Contents</vt:lpstr>
      <vt:lpstr>1. TUEL SQL-DBサーバ作成の背景</vt:lpstr>
      <vt:lpstr>1. Background of TUEL SQL-DB Server Creation</vt:lpstr>
      <vt:lpstr>2. SQLとは何か？</vt:lpstr>
      <vt:lpstr>2. What is SQL?</vt:lpstr>
      <vt:lpstr>3. TUEL SQL-DBサーバの特徴</vt:lpstr>
      <vt:lpstr>3. TUEL SQL-DB Server Features</vt:lpstr>
      <vt:lpstr>4. 本資料の目的</vt:lpstr>
      <vt:lpstr>4. 本資料の目的</vt:lpstr>
      <vt:lpstr>5-1. 注意事項(1)</vt:lpstr>
      <vt:lpstr>5-1. Notes (1)</vt:lpstr>
      <vt:lpstr>5-2. 注意事項(2)</vt:lpstr>
      <vt:lpstr>5-2. Notes (2)</vt:lpstr>
      <vt:lpstr>6. TUEL SQL-DBサーバのデータの中身</vt:lpstr>
      <vt:lpstr>6. TUEL SQL-DB Server Data Contents</vt:lpstr>
      <vt:lpstr>PowerPoint プレゼンテーション</vt:lpstr>
      <vt:lpstr>PowerPoint プレゼンテーション</vt:lpstr>
      <vt:lpstr>7-1. TUEL SQL-DBサーバの使い方(1)</vt:lpstr>
      <vt:lpstr>7-1. How to use TUEL SQL-DB Server (1)</vt:lpstr>
      <vt:lpstr>7-2. TUEL SQL-DBサーバの使い方(2)</vt:lpstr>
      <vt:lpstr>7-2. How to use TUEL SQL-DB Server (2)</vt:lpstr>
      <vt:lpstr>7-3. TUEL SQL-DBサーバの使い方(3)</vt:lpstr>
      <vt:lpstr>7-3. How to use TUEL SQL-DB Server (3)</vt:lpstr>
      <vt:lpstr>7-4. TUEL SQL-DBサーバの使い方(4)</vt:lpstr>
      <vt:lpstr>7-4. How to use TUEL SQL-DB Server (4)</vt:lpstr>
      <vt:lpstr>7-5. TUEL SQL-DBサーバの使い方(5)</vt:lpstr>
      <vt:lpstr>7-5. How to use TUEL SQL-DB Server (5)</vt:lpstr>
      <vt:lpstr>7-6. TUEL SQL-DBサーバの使い方(6)</vt:lpstr>
      <vt:lpstr>7-6. How to use TUEL SQL-DB Server (6)</vt:lpstr>
      <vt:lpstr>7-7. TUEL SQL-DBサーバの使い方(7)</vt:lpstr>
      <vt:lpstr>7-7. How to use TUEL SQL-DB Server (7)</vt:lpstr>
      <vt:lpstr>7-8. TUEL SQL-DBサーバの使い方(8)</vt:lpstr>
      <vt:lpstr>7-8. How to use TUEL SQL-DB Server (8)</vt:lpstr>
      <vt:lpstr>PowerPoint プレゼンテーション</vt:lpstr>
      <vt:lpstr>PowerPoint プレゼンテーション</vt:lpstr>
      <vt:lpstr>8-1. 作成方針</vt:lpstr>
      <vt:lpstr>8-1. Implementation policy</vt:lpstr>
      <vt:lpstr>8-2. 準備</vt:lpstr>
      <vt:lpstr>8-2. 準備</vt:lpstr>
      <vt:lpstr>8-3. TUEL SQL-DBにperson.csvを追加する方法(1)</vt:lpstr>
      <vt:lpstr>8-3. How to add person.csv to TUEL SQL-DB (1)</vt:lpstr>
      <vt:lpstr>8-4. TUEL SQL-DBにperson.csvを追加する方法(2)</vt:lpstr>
      <vt:lpstr>8-4. How to add person.csv to TUEL SQL-DB (2)</vt:lpstr>
      <vt:lpstr>8-5. TUEL SQL-DBにperson.csvを追加する方法(3)</vt:lpstr>
      <vt:lpstr>8-5. How to add person.csv to TUEL SQL-DB (3)</vt:lpstr>
      <vt:lpstr>8-6. TUEL SQL-DBからテーブル(personal_data)を削除する方法</vt:lpstr>
      <vt:lpstr>8-6. TUEL SQL-DBからテーブル(personal_data)を削除する方法</vt:lpstr>
      <vt:lpstr>8-7. TUEL SQL-DBからDB(mydatabase)を削除する方法</vt:lpstr>
      <vt:lpstr>8-7. TUEL SQL-DBからDB(mydatabase)を削除する方法</vt:lpstr>
      <vt:lpstr>PowerPoint プレゼンテーション</vt:lpstr>
      <vt:lpstr>PowerPoint プレゼンテーション</vt:lpstr>
      <vt:lpstr>PowerPoint プレゼンテーション</vt:lpstr>
      <vt:lpstr>A-1. 「東京2020大会の交通・輸送に関する各種データ」の中身</vt:lpstr>
      <vt:lpstr>A-2. 「東京2020大会の交通・輸送に関する各種データ」の同意書</vt:lpstr>
    </vt:vector>
  </TitlesOfParts>
  <Company>システム開発研究所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506u</dc:creator>
  <cp:lastModifiedBy>江端智一</cp:lastModifiedBy>
  <cp:revision>4948</cp:revision>
  <cp:lastPrinted>2023-07-07T02:26:35Z</cp:lastPrinted>
  <dcterms:created xsi:type="dcterms:W3CDTF">2014-01-07T05:18:57Z</dcterms:created>
  <dcterms:modified xsi:type="dcterms:W3CDTF">2024-01-27T13:16:24Z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0x01010042AE2A60DF48FF4C8E77B9B9BD2DED19</vt:lpwstr>
  </property>
  <property fmtid="{D5CDD505-2E9C-101B-9397-08002B2CF9AE}" pid="3" name="MediaServiceImageTags">
    <vt:lpwstr/>
  </property>
</Properties>
</file>