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979" r:id="rId2"/>
    <p:sldId id="1980" r:id="rId3"/>
    <p:sldId id="1981" r:id="rId4"/>
    <p:sldId id="1978" r:id="rId5"/>
    <p:sldId id="1982" r:id="rId6"/>
    <p:sldId id="1983" r:id="rId7"/>
    <p:sldId id="1984" r:id="rId8"/>
    <p:sldId id="1968" r:id="rId9"/>
    <p:sldId id="1985" r:id="rId10"/>
    <p:sldId id="1969" r:id="rId11"/>
    <p:sldId id="1971" r:id="rId12"/>
    <p:sldId id="1966" r:id="rId13"/>
    <p:sldId id="1967" r:id="rId14"/>
    <p:sldId id="1986" r:id="rId15"/>
    <p:sldId id="1973" r:id="rId16"/>
  </p:sldIdLst>
  <p:sldSz cx="12192000" cy="6858000"/>
  <p:notesSz cx="6888163" cy="100187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47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8" userDrawn="1">
          <p15:clr>
            <a:srgbClr val="A4A3A4"/>
          </p15:clr>
        </p15:guide>
        <p15:guide id="3" orient="horz" pos="3156" userDrawn="1">
          <p15:clr>
            <a:srgbClr val="A4A3A4"/>
          </p15:clr>
        </p15:guide>
        <p15:guide id="4"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株)日立製作所"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101"/>
    <a:srgbClr val="000066"/>
    <a:srgbClr val="3366FF"/>
    <a:srgbClr val="0000CC"/>
    <a:srgbClr val="33CC33"/>
    <a:srgbClr val="00CC66"/>
    <a:srgbClr val="000099"/>
    <a:srgbClr val="C6D9F1"/>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95612-2069-409A-A783-97B6C6068243}" v="501" dt="2022-12-13T15:53:11.84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93" autoAdjust="0"/>
    <p:restoredTop sz="96391" autoAdjust="0"/>
  </p:normalViewPr>
  <p:slideViewPr>
    <p:cSldViewPr>
      <p:cViewPr>
        <p:scale>
          <a:sx n="125" d="100"/>
          <a:sy n="125" d="100"/>
        </p:scale>
        <p:origin x="636" y="90"/>
      </p:cViewPr>
      <p:guideLst>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3" d="100"/>
          <a:sy n="53" d="100"/>
        </p:scale>
        <p:origin x="2946" y="72"/>
      </p:cViewPr>
      <p:guideLst>
        <p:guide orient="horz" pos="3133"/>
        <p:guide pos="2148"/>
        <p:guide orient="horz" pos="3156"/>
        <p:guide pos="217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10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4871" cy="500936"/>
          </a:xfrm>
          <a:prstGeom prst="rect">
            <a:avLst/>
          </a:prstGeom>
        </p:spPr>
        <p:txBody>
          <a:bodyPr vert="horz" lIns="93107" tIns="46554" rIns="93107" bIns="46554"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901699" y="0"/>
            <a:ext cx="2984871" cy="500936"/>
          </a:xfrm>
          <a:prstGeom prst="rect">
            <a:avLst/>
          </a:prstGeom>
        </p:spPr>
        <p:txBody>
          <a:bodyPr vert="horz" lIns="93107" tIns="46554" rIns="93107" bIns="46554" rtlCol="0"/>
          <a:lstStyle>
            <a:lvl1pPr algn="r" fontAlgn="auto">
              <a:spcBef>
                <a:spcPts val="0"/>
              </a:spcBef>
              <a:spcAft>
                <a:spcPts val="0"/>
              </a:spcAft>
              <a:defRPr sz="1200">
                <a:latin typeface="+mn-lt"/>
                <a:ea typeface="+mn-ea"/>
              </a:defRPr>
            </a:lvl1pPr>
          </a:lstStyle>
          <a:p>
            <a:pPr>
              <a:defRPr/>
            </a:pPr>
            <a:fld id="{39A4AE67-E5AE-4F95-A8F7-AFE736099505}" type="datetimeFigureOut">
              <a:rPr lang="ja-JP" altLang="en-US"/>
              <a:pPr>
                <a:defRPr/>
              </a:pPr>
              <a:t>2024/1/21</a:t>
            </a:fld>
            <a:endParaRPr lang="ja-JP" altLang="en-US"/>
          </a:p>
        </p:txBody>
      </p:sp>
      <p:sp>
        <p:nvSpPr>
          <p:cNvPr id="4" name="スライド イメージ プレースホルダー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3107" tIns="46554" rIns="93107" bIns="46554" rtlCol="0" anchor="ctr"/>
          <a:lstStyle/>
          <a:p>
            <a:pPr lvl="0"/>
            <a:endParaRPr lang="ja-JP" altLang="en-US" noProof="0"/>
          </a:p>
        </p:txBody>
      </p:sp>
      <p:sp>
        <p:nvSpPr>
          <p:cNvPr id="5" name="ノート プレースホルダー 4"/>
          <p:cNvSpPr>
            <a:spLocks noGrp="1"/>
          </p:cNvSpPr>
          <p:nvPr>
            <p:ph type="body" sz="quarter" idx="3"/>
          </p:nvPr>
        </p:nvSpPr>
        <p:spPr>
          <a:xfrm>
            <a:off x="688817" y="4758891"/>
            <a:ext cx="5510530" cy="4508421"/>
          </a:xfrm>
          <a:prstGeom prst="rect">
            <a:avLst/>
          </a:prstGeom>
        </p:spPr>
        <p:txBody>
          <a:bodyPr vert="horz" lIns="93107" tIns="46554" rIns="93107" bIns="46554"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2" y="9516039"/>
            <a:ext cx="2984871" cy="500936"/>
          </a:xfrm>
          <a:prstGeom prst="rect">
            <a:avLst/>
          </a:prstGeom>
        </p:spPr>
        <p:txBody>
          <a:bodyPr vert="horz" lIns="93107" tIns="46554" rIns="93107" bIns="4655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901699" y="9516039"/>
            <a:ext cx="2984871" cy="500936"/>
          </a:xfrm>
          <a:prstGeom prst="rect">
            <a:avLst/>
          </a:prstGeom>
        </p:spPr>
        <p:txBody>
          <a:bodyPr vert="horz" lIns="93107" tIns="46554" rIns="93107" bIns="46554" rtlCol="0" anchor="b"/>
          <a:lstStyle>
            <a:lvl1pPr algn="r" fontAlgn="auto">
              <a:spcBef>
                <a:spcPts val="0"/>
              </a:spcBef>
              <a:spcAft>
                <a:spcPts val="0"/>
              </a:spcAft>
              <a:defRPr sz="1200">
                <a:latin typeface="+mn-lt"/>
                <a:ea typeface="+mn-ea"/>
              </a:defRPr>
            </a:lvl1pPr>
          </a:lstStyle>
          <a:p>
            <a:pPr>
              <a:defRPr/>
            </a:pPr>
            <a:fld id="{EC8ABC8D-28C8-435D-8DD1-964633E86151}" type="slidenum">
              <a:rPr lang="ja-JP" altLang="en-US"/>
              <a:pPr>
                <a:defRPr/>
              </a:pPr>
              <a:t>‹#›</a:t>
            </a:fld>
            <a:endParaRPr lang="ja-JP" altLang="en-US"/>
          </a:p>
        </p:txBody>
      </p:sp>
    </p:spTree>
    <p:extLst>
      <p:ext uri="{BB962C8B-B14F-4D97-AF65-F5344CB8AC3E}">
        <p14:creationId xmlns:p14="http://schemas.microsoft.com/office/powerpoint/2010/main" val="1269295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a:t>
            </a:fld>
            <a:endParaRPr lang="ja-JP" altLang="en-US"/>
          </a:p>
        </p:txBody>
      </p:sp>
    </p:spTree>
    <p:extLst>
      <p:ext uri="{BB962C8B-B14F-4D97-AF65-F5344CB8AC3E}">
        <p14:creationId xmlns:p14="http://schemas.microsoft.com/office/powerpoint/2010/main" val="58188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10</a:t>
            </a:fld>
            <a:endParaRPr lang="ja-JP" altLang="en-US"/>
          </a:p>
        </p:txBody>
      </p:sp>
    </p:spTree>
    <p:extLst>
      <p:ext uri="{BB962C8B-B14F-4D97-AF65-F5344CB8AC3E}">
        <p14:creationId xmlns:p14="http://schemas.microsoft.com/office/powerpoint/2010/main" val="10436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11</a:t>
            </a:fld>
            <a:endParaRPr lang="ja-JP" altLang="en-US"/>
          </a:p>
        </p:txBody>
      </p:sp>
    </p:spTree>
    <p:extLst>
      <p:ext uri="{BB962C8B-B14F-4D97-AF65-F5344CB8AC3E}">
        <p14:creationId xmlns:p14="http://schemas.microsoft.com/office/powerpoint/2010/main" val="424163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12</a:t>
            </a:fld>
            <a:endParaRPr lang="ja-JP" altLang="en-US"/>
          </a:p>
        </p:txBody>
      </p:sp>
    </p:spTree>
    <p:extLst>
      <p:ext uri="{BB962C8B-B14F-4D97-AF65-F5344CB8AC3E}">
        <p14:creationId xmlns:p14="http://schemas.microsoft.com/office/powerpoint/2010/main" val="265687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13</a:t>
            </a:fld>
            <a:endParaRPr lang="ja-JP" altLang="en-US"/>
          </a:p>
        </p:txBody>
      </p:sp>
    </p:spTree>
    <p:extLst>
      <p:ext uri="{BB962C8B-B14F-4D97-AF65-F5344CB8AC3E}">
        <p14:creationId xmlns:p14="http://schemas.microsoft.com/office/powerpoint/2010/main" val="31007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14</a:t>
            </a:fld>
            <a:endParaRPr lang="ja-JP" altLang="en-US"/>
          </a:p>
        </p:txBody>
      </p:sp>
    </p:spTree>
    <p:extLst>
      <p:ext uri="{BB962C8B-B14F-4D97-AF65-F5344CB8AC3E}">
        <p14:creationId xmlns:p14="http://schemas.microsoft.com/office/powerpoint/2010/main" val="70367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15</a:t>
            </a:fld>
            <a:endParaRPr lang="ja-JP" altLang="en-US"/>
          </a:p>
        </p:txBody>
      </p:sp>
    </p:spTree>
    <p:extLst>
      <p:ext uri="{BB962C8B-B14F-4D97-AF65-F5344CB8AC3E}">
        <p14:creationId xmlns:p14="http://schemas.microsoft.com/office/powerpoint/2010/main" val="110069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a:t>
            </a:fld>
            <a:endParaRPr lang="ja-JP" altLang="en-US"/>
          </a:p>
        </p:txBody>
      </p:sp>
    </p:spTree>
    <p:extLst>
      <p:ext uri="{BB962C8B-B14F-4D97-AF65-F5344CB8AC3E}">
        <p14:creationId xmlns:p14="http://schemas.microsoft.com/office/powerpoint/2010/main" val="340649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a:t>
            </a:fld>
            <a:endParaRPr lang="ja-JP" altLang="en-US"/>
          </a:p>
        </p:txBody>
      </p:sp>
    </p:spTree>
    <p:extLst>
      <p:ext uri="{BB962C8B-B14F-4D97-AF65-F5344CB8AC3E}">
        <p14:creationId xmlns:p14="http://schemas.microsoft.com/office/powerpoint/2010/main" val="256350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a:t>
            </a:fld>
            <a:endParaRPr lang="ja-JP" altLang="en-US"/>
          </a:p>
        </p:txBody>
      </p:sp>
    </p:spTree>
    <p:extLst>
      <p:ext uri="{BB962C8B-B14F-4D97-AF65-F5344CB8AC3E}">
        <p14:creationId xmlns:p14="http://schemas.microsoft.com/office/powerpoint/2010/main" val="394016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a:t>
            </a:fld>
            <a:endParaRPr lang="ja-JP" altLang="en-US"/>
          </a:p>
        </p:txBody>
      </p:sp>
    </p:spTree>
    <p:extLst>
      <p:ext uri="{BB962C8B-B14F-4D97-AF65-F5344CB8AC3E}">
        <p14:creationId xmlns:p14="http://schemas.microsoft.com/office/powerpoint/2010/main" val="11638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6</a:t>
            </a:fld>
            <a:endParaRPr lang="ja-JP" altLang="en-US"/>
          </a:p>
        </p:txBody>
      </p:sp>
    </p:spTree>
    <p:extLst>
      <p:ext uri="{BB962C8B-B14F-4D97-AF65-F5344CB8AC3E}">
        <p14:creationId xmlns:p14="http://schemas.microsoft.com/office/powerpoint/2010/main" val="267886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7</a:t>
            </a:fld>
            <a:endParaRPr lang="ja-JP" altLang="en-US"/>
          </a:p>
        </p:txBody>
      </p:sp>
    </p:spTree>
    <p:extLst>
      <p:ext uri="{BB962C8B-B14F-4D97-AF65-F5344CB8AC3E}">
        <p14:creationId xmlns:p14="http://schemas.microsoft.com/office/powerpoint/2010/main" val="148623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8</a:t>
            </a:fld>
            <a:endParaRPr lang="ja-JP" altLang="en-US"/>
          </a:p>
        </p:txBody>
      </p:sp>
    </p:spTree>
    <p:extLst>
      <p:ext uri="{BB962C8B-B14F-4D97-AF65-F5344CB8AC3E}">
        <p14:creationId xmlns:p14="http://schemas.microsoft.com/office/powerpoint/2010/main" val="22509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9</a:t>
            </a:fld>
            <a:endParaRPr lang="ja-JP" altLang="en-US"/>
          </a:p>
        </p:txBody>
      </p:sp>
    </p:spTree>
    <p:extLst>
      <p:ext uri="{BB962C8B-B14F-4D97-AF65-F5344CB8AC3E}">
        <p14:creationId xmlns:p14="http://schemas.microsoft.com/office/powerpoint/2010/main" val="167267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宛名有)">
    <p:spTree>
      <p:nvGrpSpPr>
        <p:cNvPr id="1" name=""/>
        <p:cNvGrpSpPr/>
        <p:nvPr/>
      </p:nvGrpSpPr>
      <p:grpSpPr>
        <a:xfrm>
          <a:off x="0" y="0"/>
          <a:ext cx="0" cy="0"/>
          <a:chOff x="0" y="0"/>
          <a:chExt cx="0" cy="0"/>
        </a:xfrm>
      </p:grpSpPr>
      <p:sp>
        <p:nvSpPr>
          <p:cNvPr id="6"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7" name="グループ化 3"/>
          <p:cNvGrpSpPr>
            <a:grpSpLocks/>
          </p:cNvGrpSpPr>
          <p:nvPr userDrawn="1"/>
        </p:nvGrpSpPr>
        <p:grpSpPr bwMode="auto">
          <a:xfrm>
            <a:off x="433757" y="2763842"/>
            <a:ext cx="2903417" cy="109537"/>
            <a:chOff x="312738" y="2747963"/>
            <a:chExt cx="1970087" cy="109537"/>
          </a:xfrm>
        </p:grpSpPr>
        <p:sp>
          <p:nvSpPr>
            <p:cNvPr id="8" name="正方形/長方形 7"/>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9" name="正方形/長方形 8"/>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ctrTitle"/>
          </p:nvPr>
        </p:nvSpPr>
        <p:spPr>
          <a:xfrm>
            <a:off x="3259994" y="3114004"/>
            <a:ext cx="4671472" cy="538609"/>
          </a:xfrm>
          <a:prstGeom prst="rect">
            <a:avLst/>
          </a:prstGeom>
        </p:spPr>
        <p:txBody>
          <a:bodyPr wrap="none">
            <a:spAutoFit/>
          </a:bodyPr>
          <a:lstStyle>
            <a:lvl1pPr algn="l">
              <a:defRPr sz="29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3259998" y="3657603"/>
            <a:ext cx="4123245" cy="430887"/>
          </a:xfrm>
          <a:prstGeom prst="rect">
            <a:avLst/>
          </a:prstGeom>
        </p:spPr>
        <p:txBody>
          <a:bodyPr wrap="none">
            <a:spAutoFit/>
          </a:bodyPr>
          <a:lstStyle>
            <a:lvl1pPr marL="0" indent="0" algn="l">
              <a:buNone/>
              <a:defRPr sz="2200">
                <a:solidFill>
                  <a:schemeClr val="tx1">
                    <a:tint val="75000"/>
                  </a:schemeClr>
                </a:solidFill>
                <a:latin typeface="Arial Rounded MT Bold" panose="020F0704030504030204" pitchFamily="34" charset="0"/>
                <a:ea typeface="HGPｺﾞｼｯｸE" panose="020B09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44" name="テキスト プレースホルダー 43"/>
          <p:cNvSpPr>
            <a:spLocks noGrp="1"/>
          </p:cNvSpPr>
          <p:nvPr>
            <p:ph type="body" sz="quarter" idx="10"/>
          </p:nvPr>
        </p:nvSpPr>
        <p:spPr>
          <a:xfrm>
            <a:off x="3260971" y="4716467"/>
            <a:ext cx="5759940" cy="1160809"/>
          </a:xfrm>
          <a:prstGeom prst="rect">
            <a:avLst/>
          </a:prstGeom>
        </p:spPr>
        <p:txBody>
          <a:bodyPr/>
          <a:lstStyle>
            <a:lvl1pPr marL="0" indent="0">
              <a:buNone/>
              <a:defRPr sz="2000">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altLang="ja-JP" dirty="0"/>
          </a:p>
          <a:p>
            <a:pPr lvl="0"/>
            <a:endParaRPr lang="ja-JP" altLang="en-US" dirty="0"/>
          </a:p>
        </p:txBody>
      </p:sp>
      <p:sp>
        <p:nvSpPr>
          <p:cNvPr id="51" name="テキスト プレースホルダー 50"/>
          <p:cNvSpPr>
            <a:spLocks noGrp="1"/>
          </p:cNvSpPr>
          <p:nvPr>
            <p:ph type="body" sz="quarter" idx="11"/>
          </p:nvPr>
        </p:nvSpPr>
        <p:spPr>
          <a:xfrm>
            <a:off x="433755" y="2276876"/>
            <a:ext cx="4165355" cy="432073"/>
          </a:xfrm>
          <a:prstGeom prst="rect">
            <a:avLst/>
          </a:prstGeom>
        </p:spPr>
        <p:txBody>
          <a:bodyPr/>
          <a:lstStyle>
            <a:lvl1pPr marL="342900" indent="-342900">
              <a:buNone/>
              <a:defRPr lang="ja-JP" altLang="en-US" sz="2100" smtClean="0">
                <a:latin typeface="+mj-lt"/>
              </a:defRPr>
            </a:lvl1pPr>
            <a:lvl2pPr>
              <a:defRPr lang="ja-JP" altLang="en-US" smtClean="0"/>
            </a:lvl2pPr>
            <a:lvl3pPr>
              <a:defRPr lang="ja-JP" altLang="en-US" smtClean="0"/>
            </a:lvl3pPr>
            <a:lvl4pPr>
              <a:defRPr lang="ja-JP" altLang="en-US" smtClean="0"/>
            </a:lvl4pPr>
            <a:lvl5pPr>
              <a:defRPr lang="ja-JP" altLang="en-US"/>
            </a:lvl5pPr>
          </a:lstStyle>
          <a:p>
            <a:pPr lvl="0"/>
            <a:endParaRPr lang="ja-JP" altLang="en-US" dirty="0"/>
          </a:p>
        </p:txBody>
      </p:sp>
    </p:spTree>
    <p:extLst>
      <p:ext uri="{BB962C8B-B14F-4D97-AF65-F5344CB8AC3E}">
        <p14:creationId xmlns:p14="http://schemas.microsoft.com/office/powerpoint/2010/main" val="141959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有">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defRPr sz="1600">
                <a:latin typeface="Arial Rounded MT Bold" panose="020F0704030504030204" pitchFamily="34" charset="0"/>
                <a:ea typeface="HGPｺﾞｼｯｸE" panose="020B0900000000000000" pitchFamily="50" charset="-128"/>
              </a:defRPr>
            </a:lvl4pPr>
            <a:lvl5pP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33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有赤">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Clr>
                <a:schemeClr val="accent2">
                  <a:lumMod val="75000"/>
                </a:schemeClr>
              </a:buClr>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Clr>
                <a:schemeClr val="accent2">
                  <a:lumMod val="75000"/>
                </a:schemeClr>
              </a:buClr>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Clr>
                <a:schemeClr val="accent2">
                  <a:lumMod val="75000"/>
                </a:schemeClr>
              </a:buClr>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buClr>
                <a:schemeClr val="accent2">
                  <a:lumMod val="75000"/>
                </a:schemeClr>
              </a:buClr>
              <a:defRPr sz="1600">
                <a:latin typeface="Arial Rounded MT Bold" panose="020F0704030504030204" pitchFamily="34" charset="0"/>
                <a:ea typeface="HGPｺﾞｼｯｸE" panose="020B0900000000000000" pitchFamily="50" charset="-128"/>
              </a:defRPr>
            </a:lvl4pPr>
            <a:lvl5pPr>
              <a:buClr>
                <a:schemeClr val="accent2">
                  <a:lumMod val="75000"/>
                </a:schemeClr>
              </a:buCl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16695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日立ロゴ">
    <p:spTree>
      <p:nvGrpSpPr>
        <p:cNvPr id="1" name=""/>
        <p:cNvGrpSpPr/>
        <p:nvPr/>
      </p:nvGrpSpPr>
      <p:grpSpPr>
        <a:xfrm>
          <a:off x="0" y="0"/>
          <a:ext cx="0" cy="0"/>
          <a:chOff x="0" y="0"/>
          <a:chExt cx="0" cy="0"/>
        </a:xfrm>
      </p:grpSpPr>
      <p:sp>
        <p:nvSpPr>
          <p:cNvPr id="2" name="正方形/長方形 1"/>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lgn="ctr">
              <a:defRPr/>
            </a:pPr>
            <a:endParaRPr lang="ja-JP" altLang="en-US"/>
          </a:p>
        </p:txBody>
      </p:sp>
    </p:spTree>
    <p:extLst>
      <p:ext uri="{BB962C8B-B14F-4D97-AF65-F5344CB8AC3E}">
        <p14:creationId xmlns:p14="http://schemas.microsoft.com/office/powerpoint/2010/main" val="203173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98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703477" y="179482"/>
            <a:ext cx="3629519" cy="461665"/>
          </a:xfrm>
          <a:prstGeom prst="rect">
            <a:avLst/>
          </a:prstGeom>
        </p:spPr>
        <p:txBody>
          <a:bodyPr wrap="none">
            <a:spAutoFit/>
          </a:bodyPr>
          <a:lstStyle>
            <a:lvl1pPr>
              <a:defRPr sz="2400">
                <a:solidFill>
                  <a:schemeClr val="tx1"/>
                </a:solidFill>
                <a:latin typeface="+mj-ea"/>
                <a:ea typeface="+mj-ea"/>
              </a:defRPr>
            </a:lvl1pPr>
          </a:lstStyle>
          <a:p>
            <a:r>
              <a:rPr lang="ja-JP" altLang="en-US" dirty="0"/>
              <a:t>マスタ タイトルの書式設定</a:t>
            </a:r>
          </a:p>
        </p:txBody>
      </p:sp>
      <p:sp>
        <p:nvSpPr>
          <p:cNvPr id="87" name="正方形/長方形 11"/>
          <p:cNvSpPr>
            <a:spLocks noChangeArrowheads="1"/>
          </p:cNvSpPr>
          <p:nvPr/>
        </p:nvSpPr>
        <p:spPr bwMode="gray">
          <a:xfrm>
            <a:off x="1" y="739776"/>
            <a:ext cx="12192000" cy="74485"/>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 name="グループ化 62"/>
          <p:cNvGrpSpPr/>
          <p:nvPr userDrawn="1"/>
        </p:nvGrpSpPr>
        <p:grpSpPr bwMode="gray">
          <a:xfrm>
            <a:off x="-6" y="739776"/>
            <a:ext cx="1975115" cy="74485"/>
            <a:chOff x="312738" y="2747963"/>
            <a:chExt cx="1970087" cy="109537"/>
          </a:xfrm>
        </p:grpSpPr>
        <p:sp>
          <p:nvSpPr>
            <p:cNvPr id="89" name="正方形/長方形 88"/>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90" name="正方形/長方形 89"/>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Tree>
    <p:extLst>
      <p:ext uri="{BB962C8B-B14F-4D97-AF65-F5344CB8AC3E}">
        <p14:creationId xmlns:p14="http://schemas.microsoft.com/office/powerpoint/2010/main" val="243120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表紙(宛名無)">
    <p:spTree>
      <p:nvGrpSpPr>
        <p:cNvPr id="1" name=""/>
        <p:cNvGrpSpPr/>
        <p:nvPr/>
      </p:nvGrpSpPr>
      <p:grpSpPr>
        <a:xfrm>
          <a:off x="0" y="0"/>
          <a:ext cx="0" cy="0"/>
          <a:chOff x="0" y="0"/>
          <a:chExt cx="0" cy="0"/>
        </a:xfrm>
      </p:grpSpPr>
      <p:sp>
        <p:nvSpPr>
          <p:cNvPr id="4"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5" name="グループ化 3"/>
          <p:cNvGrpSpPr>
            <a:grpSpLocks/>
          </p:cNvGrpSpPr>
          <p:nvPr userDrawn="1"/>
        </p:nvGrpSpPr>
        <p:grpSpPr bwMode="auto">
          <a:xfrm>
            <a:off x="433757" y="2763842"/>
            <a:ext cx="2903417" cy="109537"/>
            <a:chOff x="312738" y="2747963"/>
            <a:chExt cx="1970087" cy="109537"/>
          </a:xfrm>
        </p:grpSpPr>
        <p:sp>
          <p:nvSpPr>
            <p:cNvPr id="6" name="正方形/長方形 5"/>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7" name="正方形/長方形 6"/>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ctrTitle"/>
          </p:nvPr>
        </p:nvSpPr>
        <p:spPr>
          <a:xfrm>
            <a:off x="3259994" y="3114004"/>
            <a:ext cx="4671472" cy="538609"/>
          </a:xfrm>
          <a:prstGeom prst="rect">
            <a:avLst/>
          </a:prstGeom>
        </p:spPr>
        <p:txBody>
          <a:bodyPr wrap="none">
            <a:spAutoFit/>
          </a:bodyPr>
          <a:lstStyle>
            <a:lvl1pPr algn="l">
              <a:defRPr sz="29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3259998" y="3657603"/>
            <a:ext cx="4123245" cy="430887"/>
          </a:xfrm>
          <a:prstGeom prst="rect">
            <a:avLst/>
          </a:prstGeom>
        </p:spPr>
        <p:txBody>
          <a:bodyPr wrap="none">
            <a:spAutoFit/>
          </a:bodyPr>
          <a:lstStyle>
            <a:lvl1pPr marL="0" indent="0" algn="l">
              <a:buNone/>
              <a:defRPr sz="2200">
                <a:solidFill>
                  <a:schemeClr val="tx1">
                    <a:tint val="75000"/>
                  </a:schemeClr>
                </a:solidFill>
                <a:latin typeface="Arial Rounded MT Bold" panose="020F0704030504030204" pitchFamily="34" charset="0"/>
                <a:ea typeface="HGPｺﾞｼｯｸE" panose="020B09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Tree>
    <p:extLst>
      <p:ext uri="{BB962C8B-B14F-4D97-AF65-F5344CB8AC3E}">
        <p14:creationId xmlns:p14="http://schemas.microsoft.com/office/powerpoint/2010/main" val="2463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無地)">
    <p:spTree>
      <p:nvGrpSpPr>
        <p:cNvPr id="1" name=""/>
        <p:cNvGrpSpPr/>
        <p:nvPr/>
      </p:nvGrpSpPr>
      <p:grpSpPr>
        <a:xfrm>
          <a:off x="0" y="0"/>
          <a:ext cx="0" cy="0"/>
          <a:chOff x="0" y="0"/>
          <a:chExt cx="0" cy="0"/>
        </a:xfrm>
      </p:grpSpPr>
      <p:sp>
        <p:nvSpPr>
          <p:cNvPr id="2"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3" name="グループ化 3"/>
          <p:cNvGrpSpPr>
            <a:grpSpLocks/>
          </p:cNvGrpSpPr>
          <p:nvPr userDrawn="1"/>
        </p:nvGrpSpPr>
        <p:grpSpPr bwMode="auto">
          <a:xfrm>
            <a:off x="433757" y="2763842"/>
            <a:ext cx="2903417" cy="109537"/>
            <a:chOff x="312738" y="2747963"/>
            <a:chExt cx="1970087" cy="109537"/>
          </a:xfrm>
        </p:grpSpPr>
        <p:sp>
          <p:nvSpPr>
            <p:cNvPr id="4" name="正方形/長方形 3"/>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5" name="正方形/長方形 4"/>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Tree>
    <p:extLst>
      <p:ext uri="{BB962C8B-B14F-4D97-AF65-F5344CB8AC3E}">
        <p14:creationId xmlns:p14="http://schemas.microsoft.com/office/powerpoint/2010/main" val="359509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Contents有)">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3"/>
          <p:cNvGrpSpPr>
            <a:grpSpLocks/>
          </p:cNvGrpSpPr>
          <p:nvPr userDrawn="1"/>
        </p:nvGrpSpPr>
        <p:grpSpPr bwMode="auto">
          <a:xfrm>
            <a:off x="433757" y="2763842"/>
            <a:ext cx="2903417" cy="109537"/>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32" name="Text Box 29"/>
          <p:cNvSpPr txBox="1">
            <a:spLocks noChangeArrowheads="1"/>
          </p:cNvSpPr>
          <p:nvPr userDrawn="1"/>
        </p:nvSpPr>
        <p:spPr bwMode="gray">
          <a:xfrm>
            <a:off x="730744" y="2159000"/>
            <a:ext cx="18774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3000">
                <a:solidFill>
                  <a:srgbClr val="1A1A1A"/>
                </a:solidFill>
                <a:latin typeface="Arial Rounded MT Bold" pitchFamily="34" charset="0"/>
                <a:ea typeface="HGPｺﾞｼｯｸE" pitchFamily="50" charset="-128"/>
                <a:cs typeface="Arial" charset="0"/>
              </a:rPr>
              <a:t>Contents</a:t>
            </a:r>
          </a:p>
        </p:txBody>
      </p:sp>
      <p:sp>
        <p:nvSpPr>
          <p:cNvPr id="31" name="タイトル 1"/>
          <p:cNvSpPr>
            <a:spLocks noGrp="1"/>
          </p:cNvSpPr>
          <p:nvPr>
            <p:ph type="title"/>
          </p:nvPr>
        </p:nvSpPr>
        <p:spPr>
          <a:xfrm>
            <a:off x="757667" y="3153600"/>
            <a:ext cx="4517583" cy="523220"/>
          </a:xfrm>
          <a:prstGeom prst="rect">
            <a:avLst/>
          </a:prstGeom>
        </p:spPr>
        <p:txBody>
          <a:bodyPr wrap="none">
            <a:spAutoFit/>
          </a:bodyPr>
          <a:lstStyle>
            <a:lvl1pPr algn="l">
              <a:defRPr sz="28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410581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Contents無)">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3"/>
          <p:cNvGrpSpPr>
            <a:grpSpLocks/>
          </p:cNvGrpSpPr>
          <p:nvPr userDrawn="1"/>
        </p:nvGrpSpPr>
        <p:grpSpPr bwMode="auto">
          <a:xfrm>
            <a:off x="433757" y="2763842"/>
            <a:ext cx="2903417" cy="109537"/>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757667" y="3153600"/>
            <a:ext cx="4517583" cy="523220"/>
          </a:xfrm>
          <a:prstGeom prst="rect">
            <a:avLst/>
          </a:prstGeom>
        </p:spPr>
        <p:txBody>
          <a:bodyPr wrap="none">
            <a:spAutoFit/>
          </a:bodyPr>
          <a:lstStyle>
            <a:lvl1pPr algn="l">
              <a:defRPr sz="2800">
                <a:latin typeface="Arial Rounded MT Bold" panose="020F0704030504030204" pitchFamily="34" charset="0"/>
                <a:ea typeface="HGPｺﾞｼｯｸE" panose="020B0900000000000000" pitchFamily="50" charset="-128"/>
              </a:defRPr>
            </a:lvl1pPr>
          </a:lstStyle>
          <a:p>
            <a:r>
              <a:rPr lang="ja-JP" altLang="en-US"/>
              <a:t>マスター タイトルの書式設定</a:t>
            </a:r>
          </a:p>
        </p:txBody>
      </p:sp>
    </p:spTree>
    <p:extLst>
      <p:ext uri="{BB962C8B-B14F-4D97-AF65-F5344CB8AC3E}">
        <p14:creationId xmlns:p14="http://schemas.microsoft.com/office/powerpoint/2010/main" val="131690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無">
    <p:spTree>
      <p:nvGrpSpPr>
        <p:cNvPr id="1" name=""/>
        <p:cNvGrpSpPr/>
        <p:nvPr/>
      </p:nvGrpSpPr>
      <p:grpSpPr>
        <a:xfrm>
          <a:off x="0" y="0"/>
          <a:ext cx="0" cy="0"/>
          <a:chOff x="0" y="0"/>
          <a:chExt cx="0" cy="0"/>
        </a:xfrm>
      </p:grpSpPr>
      <p:sp>
        <p:nvSpPr>
          <p:cNvPr id="4"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5" name="グループ化 62"/>
          <p:cNvGrpSpPr>
            <a:grpSpLocks/>
          </p:cNvGrpSpPr>
          <p:nvPr userDrawn="1"/>
        </p:nvGrpSpPr>
        <p:grpSpPr bwMode="auto">
          <a:xfrm>
            <a:off x="1" y="739779"/>
            <a:ext cx="1975339" cy="74613"/>
            <a:chOff x="312738" y="2747963"/>
            <a:chExt cx="1970087" cy="109537"/>
          </a:xfrm>
        </p:grpSpPr>
        <p:sp>
          <p:nvSpPr>
            <p:cNvPr id="6" name="正方形/長方形 5"/>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7" name="正方形/長方形 6"/>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Tree>
    <p:extLst>
      <p:ext uri="{BB962C8B-B14F-4D97-AF65-F5344CB8AC3E}">
        <p14:creationId xmlns:p14="http://schemas.microsoft.com/office/powerpoint/2010/main" val="317840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有">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defRPr sz="1600">
                <a:latin typeface="Arial Rounded MT Bold" panose="020F0704030504030204" pitchFamily="34" charset="0"/>
                <a:ea typeface="HGPｺﾞｼｯｸE" panose="020B0900000000000000" pitchFamily="50" charset="-128"/>
              </a:defRPr>
            </a:lvl4pPr>
            <a:lvl5pP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16300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有赤">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Clr>
                <a:schemeClr val="accent2">
                  <a:lumMod val="75000"/>
                </a:schemeClr>
              </a:buClr>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Clr>
                <a:schemeClr val="accent2">
                  <a:lumMod val="75000"/>
                </a:schemeClr>
              </a:buClr>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Clr>
                <a:schemeClr val="accent2">
                  <a:lumMod val="75000"/>
                </a:schemeClr>
              </a:buClr>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buClr>
                <a:schemeClr val="accent2">
                  <a:lumMod val="75000"/>
                </a:schemeClr>
              </a:buClr>
              <a:defRPr sz="1600">
                <a:latin typeface="Arial Rounded MT Bold" panose="020F0704030504030204" pitchFamily="34" charset="0"/>
                <a:ea typeface="HGPｺﾞｼｯｸE" panose="020B0900000000000000" pitchFamily="50" charset="-128"/>
              </a:defRPr>
            </a:lvl4pPr>
            <a:lvl5pPr>
              <a:buClr>
                <a:schemeClr val="accent2">
                  <a:lumMod val="75000"/>
                </a:schemeClr>
              </a:buCl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922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無">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62"/>
          <p:cNvGrpSpPr>
            <a:grpSpLocks/>
          </p:cNvGrpSpPr>
          <p:nvPr userDrawn="1"/>
        </p:nvGrpSpPr>
        <p:grpSpPr bwMode="auto">
          <a:xfrm>
            <a:off x="1" y="739779"/>
            <a:ext cx="1975339" cy="74613"/>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83855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4" r:id="rId1"/>
    <p:sldLayoutId id="2147483745" r:id="rId2"/>
    <p:sldLayoutId id="2147483748" r:id="rId3"/>
    <p:sldLayoutId id="2147483746" r:id="rId4"/>
    <p:sldLayoutId id="2147483747" r:id="rId5"/>
    <p:sldLayoutId id="2147483749" r:id="rId6"/>
    <p:sldLayoutId id="2147483750" r:id="rId7"/>
    <p:sldLayoutId id="2147483754" r:id="rId8"/>
    <p:sldLayoutId id="2147483751" r:id="rId9"/>
    <p:sldLayoutId id="2147483752" r:id="rId10"/>
    <p:sldLayoutId id="2147483755" r:id="rId11"/>
    <p:sldLayoutId id="2147483753" r:id="rId12"/>
    <p:sldLayoutId id="2147483743" r:id="rId13"/>
    <p:sldLayoutId id="2147483758"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26" name="表 25"/>
          <p:cNvGraphicFramePr>
            <a:graphicFrameLocks noGrp="1"/>
          </p:cNvGraphicFramePr>
          <p:nvPr>
            <p:extLst>
              <p:ext uri="{D42A27DB-BD31-4B8C-83A1-F6EECF244321}">
                <p14:modId xmlns:p14="http://schemas.microsoft.com/office/powerpoint/2010/main" val="1631814241"/>
              </p:ext>
            </p:extLst>
          </p:nvPr>
        </p:nvGraphicFramePr>
        <p:xfrm>
          <a:off x="119170" y="953300"/>
          <a:ext cx="11883145" cy="3048000"/>
        </p:xfrm>
        <a:graphic>
          <a:graphicData uri="http://schemas.openxmlformats.org/drawingml/2006/table">
            <a:tbl>
              <a:tblPr firstRow="1" bandRow="1">
                <a:tableStyleId>{5C22544A-7EE6-4342-B048-85BDC9FD1C3A}</a:tableStyleId>
              </a:tblPr>
              <a:tblGrid>
                <a:gridCol w="528061">
                  <a:extLst>
                    <a:ext uri="{9D8B030D-6E8A-4147-A177-3AD203B41FA5}">
                      <a16:colId xmlns:a16="http://schemas.microsoft.com/office/drawing/2014/main" val="20000"/>
                    </a:ext>
                  </a:extLst>
                </a:gridCol>
                <a:gridCol w="3936559">
                  <a:extLst>
                    <a:ext uri="{9D8B030D-6E8A-4147-A177-3AD203B41FA5}">
                      <a16:colId xmlns:a16="http://schemas.microsoft.com/office/drawing/2014/main" val="3096766029"/>
                    </a:ext>
                  </a:extLst>
                </a:gridCol>
                <a:gridCol w="7418525">
                  <a:extLst>
                    <a:ext uri="{9D8B030D-6E8A-4147-A177-3AD203B41FA5}">
                      <a16:colId xmlns:a16="http://schemas.microsoft.com/office/drawing/2014/main" val="2330819972"/>
                    </a:ext>
                  </a:extLst>
                </a:gridCol>
              </a:tblGrid>
              <a:tr h="123868">
                <a:tc>
                  <a:txBody>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000" dirty="0" smtClean="0">
                          <a:latin typeface="Meiryo UI" pitchFamily="50" charset="-128"/>
                          <a:ea typeface="Meiryo UI" pitchFamily="50" charset="-128"/>
                        </a:rPr>
                        <a:t>事項</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000" dirty="0" smtClean="0">
                          <a:latin typeface="Meiryo UI" pitchFamily="50" charset="-128"/>
                          <a:ea typeface="Meiryo UI" pitchFamily="50" charset="-128"/>
                        </a:rPr>
                        <a:t>進捗</a:t>
                      </a:r>
                      <a:r>
                        <a:rPr lang="en-US" altLang="ja-JP" sz="2000" dirty="0" smtClean="0">
                          <a:latin typeface="Meiryo UI" pitchFamily="50" charset="-128"/>
                          <a:ea typeface="Meiryo UI" pitchFamily="50" charset="-128"/>
                        </a:rPr>
                        <a:t> </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5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1</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富岡地区の対象の全住民数</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エリアの特定</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完了。ターゲットの人数は</a:t>
                      </a:r>
                      <a:r>
                        <a:rPr lang="en-US" altLang="ja-JP" sz="1600" b="1" u="none" strike="noStrike" dirty="0" smtClean="0">
                          <a:solidFill>
                            <a:srgbClr val="0000FF"/>
                          </a:solidFill>
                          <a:effectLst/>
                          <a:latin typeface="Meiryo UI" panose="020B0604030504040204" pitchFamily="50" charset="-128"/>
                          <a:ea typeface="Meiryo UI" panose="020B0604030504040204" pitchFamily="50" charset="-128"/>
                        </a:rPr>
                        <a:t>22665</a:t>
                      </a:r>
                      <a:r>
                        <a:rPr lang="ja-JP" altLang="en-US" sz="1600" b="1" u="none" strike="noStrike" dirty="0" smtClean="0">
                          <a:solidFill>
                            <a:srgbClr val="0000FF"/>
                          </a:solidFill>
                          <a:effectLst/>
                          <a:latin typeface="Meiryo UI" panose="020B0604030504040204" pitchFamily="50" charset="-128"/>
                          <a:ea typeface="Meiryo UI" panose="020B0604030504040204" pitchFamily="50" charset="-128"/>
                        </a:rPr>
                        <a:t>人</a:t>
                      </a:r>
                      <a:endPar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092149"/>
                  </a:ext>
                </a:extLst>
              </a:tr>
              <a:tr h="2319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2</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富岡地区の交通機関の確認</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完了。バスととみおかーと。</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748583"/>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3</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富岡駅の乗車</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降車人数の確認</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完了。横浜市統計書によると</a:t>
                      </a:r>
                      <a:r>
                        <a:rPr lang="en-US" altLang="ja-JP" sz="1600" b="1" dirty="0" smtClean="0">
                          <a:solidFill>
                            <a:schemeClr val="tx1"/>
                          </a:solidFill>
                          <a:effectLst/>
                          <a:latin typeface="Meiryo UI" pitchFamily="50" charset="-128"/>
                          <a:ea typeface="Meiryo UI" pitchFamily="50" charset="-128"/>
                        </a:rPr>
                        <a:t>2022</a:t>
                      </a:r>
                      <a:r>
                        <a:rPr lang="ja-JP" altLang="en-US" sz="1600" b="1" dirty="0" smtClean="0">
                          <a:solidFill>
                            <a:schemeClr val="tx1"/>
                          </a:solidFill>
                          <a:effectLst/>
                          <a:latin typeface="Meiryo UI" pitchFamily="50" charset="-128"/>
                          <a:ea typeface="Meiryo UI" pitchFamily="50" charset="-128"/>
                        </a:rPr>
                        <a:t>年度の</a:t>
                      </a:r>
                      <a:r>
                        <a:rPr lang="en-US" altLang="ja-JP" sz="1600" b="1" dirty="0" smtClean="0">
                          <a:solidFill>
                            <a:schemeClr val="tx1"/>
                          </a:solidFill>
                          <a:effectLst/>
                          <a:latin typeface="Meiryo UI" pitchFamily="50" charset="-128"/>
                          <a:ea typeface="Meiryo UI" pitchFamily="50" charset="-128"/>
                        </a:rPr>
                        <a:t>1</a:t>
                      </a:r>
                      <a:r>
                        <a:rPr lang="ja-JP" altLang="en-US" sz="1600" b="1" dirty="0" smtClean="0">
                          <a:solidFill>
                            <a:schemeClr val="tx1"/>
                          </a:solidFill>
                          <a:effectLst/>
                          <a:latin typeface="Meiryo UI" pitchFamily="50" charset="-128"/>
                          <a:ea typeface="Meiryo UI" pitchFamily="50" charset="-128"/>
                        </a:rPr>
                        <a:t>日平均乗降人員は</a:t>
                      </a:r>
                      <a:r>
                        <a:rPr lang="en-US" altLang="ja-JP" sz="1600" b="1" dirty="0" smtClean="0">
                          <a:solidFill>
                            <a:schemeClr val="tx1"/>
                          </a:solidFill>
                          <a:effectLst/>
                          <a:latin typeface="Meiryo UI" pitchFamily="50" charset="-128"/>
                          <a:ea typeface="Meiryo UI" pitchFamily="50" charset="-128"/>
                        </a:rPr>
                        <a:t>18,339</a:t>
                      </a:r>
                      <a:r>
                        <a:rPr lang="ja-JP" altLang="en-US" sz="1600" b="1" dirty="0" smtClean="0">
                          <a:solidFill>
                            <a:schemeClr val="tx1"/>
                          </a:solidFill>
                          <a:effectLst/>
                          <a:latin typeface="Meiryo UI" pitchFamily="50" charset="-128"/>
                          <a:ea typeface="Meiryo UI" pitchFamily="50" charset="-128"/>
                        </a:rPr>
                        <a:t>人（乗車人員：</a:t>
                      </a:r>
                      <a:r>
                        <a:rPr lang="en-US" altLang="ja-JP" sz="1600" b="1" dirty="0" smtClean="0">
                          <a:solidFill>
                            <a:schemeClr val="tx1"/>
                          </a:solidFill>
                          <a:effectLst/>
                          <a:latin typeface="Meiryo UI" pitchFamily="50" charset="-128"/>
                          <a:ea typeface="Meiryo UI" pitchFamily="50" charset="-128"/>
                        </a:rPr>
                        <a:t>9,255</a:t>
                      </a:r>
                      <a:r>
                        <a:rPr lang="ja-JP" altLang="en-US" sz="1600" b="1" dirty="0" smtClean="0">
                          <a:solidFill>
                            <a:schemeClr val="tx1"/>
                          </a:solidFill>
                          <a:effectLst/>
                          <a:latin typeface="Meiryo UI" pitchFamily="50" charset="-128"/>
                          <a:ea typeface="Meiryo UI" pitchFamily="50" charset="-128"/>
                        </a:rPr>
                        <a:t>人、降車人員：</a:t>
                      </a:r>
                      <a:r>
                        <a:rPr lang="en-US" altLang="ja-JP" sz="1600" b="1" dirty="0" smtClean="0">
                          <a:solidFill>
                            <a:schemeClr val="tx1"/>
                          </a:solidFill>
                          <a:effectLst/>
                          <a:latin typeface="Meiryo UI" pitchFamily="50" charset="-128"/>
                          <a:ea typeface="Meiryo UI" pitchFamily="50" charset="-128"/>
                        </a:rPr>
                        <a:t>9,084</a:t>
                      </a:r>
                      <a:r>
                        <a:rPr lang="ja-JP" altLang="en-US" sz="1600" b="1" dirty="0" smtClean="0">
                          <a:solidFill>
                            <a:schemeClr val="tx1"/>
                          </a:solidFill>
                          <a:effectLst/>
                          <a:latin typeface="Meiryo UI" pitchFamily="50" charset="-128"/>
                          <a:ea typeface="Meiryo UI" pitchFamily="50" charset="-128"/>
                        </a:rPr>
                        <a:t>人）</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912146"/>
                  </a:ext>
                </a:extLst>
              </a:tr>
              <a:tr h="2895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4</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富岡地区を含む小ゾーンの調査</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小ゾーンは</a:t>
                      </a:r>
                      <a:r>
                        <a:rPr lang="en-US" altLang="ja-JP" sz="1600" b="1" dirty="0" smtClean="0">
                          <a:solidFill>
                            <a:schemeClr val="tx1"/>
                          </a:solidFill>
                          <a:effectLst/>
                          <a:latin typeface="Meiryo UI" pitchFamily="50" charset="-128"/>
                          <a:ea typeface="Meiryo UI" pitchFamily="50" charset="-128"/>
                        </a:rPr>
                        <a:t>”11303”</a:t>
                      </a:r>
                      <a:r>
                        <a:rPr lang="ja-JP" altLang="en-US" sz="1600" b="1" dirty="0" err="1" smtClean="0">
                          <a:solidFill>
                            <a:schemeClr val="tx1"/>
                          </a:solidFill>
                          <a:effectLst/>
                          <a:latin typeface="Meiryo UI" pitchFamily="50" charset="-128"/>
                          <a:ea typeface="Meiryo UI" pitchFamily="50" charset="-128"/>
                        </a:rPr>
                        <a:t>。</a:t>
                      </a:r>
                      <a:r>
                        <a:rPr lang="ja-JP" altLang="en-US" sz="1600" b="1" dirty="0" smtClean="0">
                          <a:solidFill>
                            <a:schemeClr val="tx1"/>
                          </a:solidFill>
                          <a:effectLst/>
                          <a:latin typeface="Meiryo UI" pitchFamily="50" charset="-128"/>
                          <a:ea typeface="Meiryo UI" pitchFamily="50" charset="-128"/>
                        </a:rPr>
                        <a:t>但しこの小ゾーンは能見台駅を含ようなので、データをレビューして、小ゾーンの枝番号からどちらの駅に依存する地域かを特定</a:t>
                      </a:r>
                      <a:r>
                        <a:rPr lang="en-US" altLang="ja-JP" sz="1600" b="1" dirty="0" smtClean="0">
                          <a:solidFill>
                            <a:schemeClr val="tx1"/>
                          </a:solidFill>
                          <a:effectLst/>
                          <a:latin typeface="Meiryo UI" pitchFamily="50" charset="-128"/>
                          <a:ea typeface="Meiryo UI" pitchFamily="50" charset="-128"/>
                        </a:rPr>
                        <a:t/>
                      </a:r>
                      <a:br>
                        <a:rPr lang="en-US" altLang="ja-JP" sz="1600" b="1" dirty="0" smtClean="0">
                          <a:solidFill>
                            <a:schemeClr val="tx1"/>
                          </a:solidFill>
                          <a:effectLst/>
                          <a:latin typeface="Meiryo UI" pitchFamily="50" charset="-128"/>
                          <a:ea typeface="Meiryo UI" pitchFamily="50" charset="-128"/>
                        </a:rPr>
                      </a:br>
                      <a:r>
                        <a:rPr lang="en-US" altLang="ja-JP" sz="1600" dirty="0" smtClean="0"/>
                        <a:t>https://www.tokyo-pt.jp/data/map/kanagawa</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81227"/>
                  </a:ext>
                </a:extLst>
              </a:tr>
              <a:tr h="2895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5</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金沢区のデータを分析し、富岡地区への反映を実施し、検証</a:t>
                      </a:r>
                      <a:endPar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09173"/>
                  </a:ext>
                </a:extLst>
              </a:tr>
            </a:tbl>
          </a:graphicData>
        </a:graphic>
      </p:graphicFrame>
    </p:spTree>
    <p:extLst>
      <p:ext uri="{BB962C8B-B14F-4D97-AF65-F5344CB8AC3E}">
        <p14:creationId xmlns:p14="http://schemas.microsoft.com/office/powerpoint/2010/main" val="4016740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556741221"/>
              </p:ext>
            </p:extLst>
          </p:nvPr>
        </p:nvGraphicFramePr>
        <p:xfrm>
          <a:off x="191180" y="1700760"/>
          <a:ext cx="5400749" cy="3571875"/>
        </p:xfrm>
        <a:graphic>
          <a:graphicData uri="http://schemas.openxmlformats.org/drawingml/2006/table">
            <a:tbl>
              <a:tblPr>
                <a:tableStyleId>{5C22544A-7EE6-4342-B048-85BDC9FD1C3A}</a:tableStyleId>
              </a:tblPr>
              <a:tblGrid>
                <a:gridCol w="2808390">
                  <a:extLst>
                    <a:ext uri="{9D8B030D-6E8A-4147-A177-3AD203B41FA5}">
                      <a16:colId xmlns:a16="http://schemas.microsoft.com/office/drawing/2014/main" val="387878903"/>
                    </a:ext>
                  </a:extLst>
                </a:gridCol>
                <a:gridCol w="1008140">
                  <a:extLst>
                    <a:ext uri="{9D8B030D-6E8A-4147-A177-3AD203B41FA5}">
                      <a16:colId xmlns:a16="http://schemas.microsoft.com/office/drawing/2014/main" val="3896217035"/>
                    </a:ext>
                  </a:extLst>
                </a:gridCol>
                <a:gridCol w="720100">
                  <a:extLst>
                    <a:ext uri="{9D8B030D-6E8A-4147-A177-3AD203B41FA5}">
                      <a16:colId xmlns:a16="http://schemas.microsoft.com/office/drawing/2014/main" val="1808389400"/>
                    </a:ext>
                  </a:extLst>
                </a:gridCol>
                <a:gridCol w="864119">
                  <a:extLst>
                    <a:ext uri="{9D8B030D-6E8A-4147-A177-3AD203B41FA5}">
                      <a16:colId xmlns:a16="http://schemas.microsoft.com/office/drawing/2014/main" val="3031645574"/>
                    </a:ext>
                  </a:extLst>
                </a:gridCol>
              </a:tblGrid>
              <a:tr h="238125">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属性</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人口</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外出人口</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外出率</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023574419"/>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1_</a:t>
                      </a:r>
                      <a:r>
                        <a:rPr lang="ja-JP" altLang="en-US" sz="1100" u="none" strike="noStrike" dirty="0">
                          <a:effectLst/>
                          <a:latin typeface="Meiryo UI" panose="020B0604030504040204" pitchFamily="50" charset="-128"/>
                          <a:ea typeface="Meiryo UI" panose="020B0604030504040204" pitchFamily="50" charset="-128"/>
                        </a:rPr>
                        <a:t>高齢者（単身世帯）</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10651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5520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0.518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784767723"/>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2_</a:t>
                      </a:r>
                      <a:r>
                        <a:rPr lang="ja-JP" altLang="en-US" sz="1100" u="none" strike="noStrike" dirty="0">
                          <a:effectLst/>
                          <a:latin typeface="Meiryo UI" panose="020B0604030504040204" pitchFamily="50" charset="-128"/>
                          <a:ea typeface="Meiryo UI" panose="020B0604030504040204" pitchFamily="50" charset="-128"/>
                        </a:rPr>
                        <a:t>高齢者（複数人世帯）</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47891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29266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0.611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049042024"/>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3_</a:t>
                      </a:r>
                      <a:r>
                        <a:rPr lang="ja-JP" altLang="en-US" sz="1100" u="none" strike="noStrike" dirty="0">
                          <a:effectLst/>
                          <a:latin typeface="Meiryo UI" panose="020B0604030504040204" pitchFamily="50" charset="-128"/>
                          <a:ea typeface="Meiryo UI" panose="020B0604030504040204" pitchFamily="50" charset="-128"/>
                        </a:rPr>
                        <a:t>学生</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32684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29941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0.916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887506999"/>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4_</a:t>
                      </a:r>
                      <a:r>
                        <a:rPr lang="ja-JP" altLang="en-US" sz="1100" u="none" strike="noStrike" dirty="0">
                          <a:effectLst/>
                          <a:latin typeface="Meiryo UI" panose="020B0604030504040204" pitchFamily="50" charset="-128"/>
                          <a:ea typeface="Meiryo UI" panose="020B0604030504040204" pitchFamily="50" charset="-128"/>
                        </a:rPr>
                        <a:t>非高齢・就業者（</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歳未満の子供あり）</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15697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14070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0.896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277544649"/>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5_</a:t>
                      </a:r>
                      <a:r>
                        <a:rPr lang="ja-JP" altLang="en-US" sz="1100" u="none" strike="noStrike" dirty="0">
                          <a:effectLst/>
                          <a:latin typeface="Meiryo UI" panose="020B0604030504040204" pitchFamily="50" charset="-128"/>
                          <a:ea typeface="Meiryo UI" panose="020B0604030504040204" pitchFamily="50" charset="-128"/>
                        </a:rPr>
                        <a:t>非高齢・就業者（</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歳未満の子供なし）</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58822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52446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0.892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027927334"/>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6_</a:t>
                      </a:r>
                      <a:r>
                        <a:rPr lang="ja-JP" altLang="en-US" sz="1100" u="none" strike="noStrike" dirty="0">
                          <a:effectLst/>
                          <a:latin typeface="Meiryo UI" panose="020B0604030504040204" pitchFamily="50" charset="-128"/>
                          <a:ea typeface="Meiryo UI" panose="020B0604030504040204" pitchFamily="50" charset="-128"/>
                        </a:rPr>
                        <a:t>非高齢・非就業者（</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歳未満の子供あり）</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3921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2787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0.711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416717573"/>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7_</a:t>
                      </a:r>
                      <a:r>
                        <a:rPr lang="ja-JP" altLang="en-US" sz="1100" u="none" strike="noStrike" dirty="0">
                          <a:effectLst/>
                          <a:latin typeface="Meiryo UI" panose="020B0604030504040204" pitchFamily="50" charset="-128"/>
                          <a:ea typeface="Meiryo UI" panose="020B0604030504040204" pitchFamily="50" charset="-128"/>
                        </a:rPr>
                        <a:t>非高齢・非就業者（</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歳未満の子供なし）</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17241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7943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0.461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462898312"/>
                  </a:ext>
                </a:extLst>
              </a:tr>
              <a:tr h="238125">
                <a:tc>
                  <a:txBody>
                    <a:bodyPr/>
                    <a:lstStyle/>
                    <a:p>
                      <a:pPr algn="l" fontAlgn="ctr"/>
                      <a:r>
                        <a:rPr lang="en-US" altLang="ja-JP" sz="1100" u="none" strike="noStrike">
                          <a:effectLst/>
                          <a:latin typeface="Meiryo UI" panose="020B0604030504040204" pitchFamily="50" charset="-128"/>
                          <a:ea typeface="Meiryo UI" panose="020B0604030504040204" pitchFamily="50" charset="-128"/>
                        </a:rPr>
                        <a:t>8_</a:t>
                      </a:r>
                      <a:r>
                        <a:rPr lang="ja-JP" altLang="en-US" sz="1100" u="none" strike="noStrike">
                          <a:effectLst/>
                          <a:latin typeface="Meiryo UI" panose="020B0604030504040204" pitchFamily="50" charset="-128"/>
                          <a:ea typeface="Meiryo UI" panose="020B0604030504040204" pitchFamily="50" charset="-128"/>
                        </a:rPr>
                        <a:t>属性不明</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6148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4838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0.787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511243291"/>
                  </a:ext>
                </a:extLst>
              </a:tr>
              <a:tr h="238125">
                <a:tc>
                  <a:txBody>
                    <a:bodyPr/>
                    <a:lstStyle/>
                    <a:p>
                      <a:pPr algn="l" fontAlgn="ctr"/>
                      <a:r>
                        <a:rPr lang="en-US" altLang="ja-JP" sz="1100" u="none" strike="noStrike">
                          <a:effectLst/>
                          <a:latin typeface="Meiryo UI" panose="020B0604030504040204" pitchFamily="50" charset="-128"/>
                          <a:ea typeface="Meiryo UI" panose="020B0604030504040204" pitchFamily="50" charset="-128"/>
                        </a:rPr>
                        <a:t>9_</a:t>
                      </a:r>
                      <a:r>
                        <a:rPr lang="ja-JP" altLang="en-US" sz="1100" u="none" strike="noStrike">
                          <a:effectLst/>
                          <a:latin typeface="Meiryo UI" panose="020B0604030504040204" pitchFamily="50" charset="-128"/>
                          <a:ea typeface="Meiryo UI" panose="020B0604030504040204" pitchFamily="50" charset="-128"/>
                        </a:rPr>
                        <a:t>合計</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193055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146811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0.76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99564910"/>
                  </a:ext>
                </a:extLst>
              </a:tr>
              <a:tr h="238125">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569759493"/>
                  </a:ext>
                </a:extLst>
              </a:tr>
              <a:tr h="238125">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1286004294"/>
                  </a:ext>
                </a:extLst>
              </a:tr>
              <a:tr h="238125">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金沢区人口</a:t>
                      </a:r>
                      <a:endParaRPr lang="ja-JP" altLang="en-US" sz="11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193055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b"/>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048905621"/>
                  </a:ext>
                </a:extLst>
              </a:tr>
              <a:tr h="238125">
                <a:tc>
                  <a:txBody>
                    <a:bodyPr/>
                    <a:lstStyle/>
                    <a:p>
                      <a:pPr algn="l" fontAlgn="b"/>
                      <a:r>
                        <a:rPr lang="ja-JP" altLang="en-US" sz="1100" u="none" strike="noStrike">
                          <a:effectLst/>
                          <a:latin typeface="Meiryo UI" panose="020B0604030504040204" pitchFamily="50" charset="-128"/>
                          <a:ea typeface="Meiryo UI" panose="020B0604030504040204" pitchFamily="50" charset="-128"/>
                        </a:rPr>
                        <a:t>今回のターゲットエリア</a:t>
                      </a:r>
                      <a:endParaRPr lang="ja-JP" altLang="en-US" sz="11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22665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779366232"/>
                  </a:ext>
                </a:extLst>
              </a:tr>
              <a:tr h="238125">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比率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0.117401777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675557401"/>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200367255"/>
              </p:ext>
            </p:extLst>
          </p:nvPr>
        </p:nvGraphicFramePr>
        <p:xfrm>
          <a:off x="6108020" y="1469490"/>
          <a:ext cx="5892800" cy="2619375"/>
        </p:xfrm>
        <a:graphic>
          <a:graphicData uri="http://schemas.openxmlformats.org/drawingml/2006/table">
            <a:tbl>
              <a:tblPr>
                <a:tableStyleId>{5C22544A-7EE6-4342-B048-85BDC9FD1C3A}</a:tableStyleId>
              </a:tblPr>
              <a:tblGrid>
                <a:gridCol w="2921000">
                  <a:extLst>
                    <a:ext uri="{9D8B030D-6E8A-4147-A177-3AD203B41FA5}">
                      <a16:colId xmlns:a16="http://schemas.microsoft.com/office/drawing/2014/main" val="577428187"/>
                    </a:ext>
                  </a:extLst>
                </a:gridCol>
                <a:gridCol w="939800">
                  <a:extLst>
                    <a:ext uri="{9D8B030D-6E8A-4147-A177-3AD203B41FA5}">
                      <a16:colId xmlns:a16="http://schemas.microsoft.com/office/drawing/2014/main" val="1644650707"/>
                    </a:ext>
                  </a:extLst>
                </a:gridCol>
                <a:gridCol w="812800">
                  <a:extLst>
                    <a:ext uri="{9D8B030D-6E8A-4147-A177-3AD203B41FA5}">
                      <a16:colId xmlns:a16="http://schemas.microsoft.com/office/drawing/2014/main" val="2691419232"/>
                    </a:ext>
                  </a:extLst>
                </a:gridCol>
                <a:gridCol w="1219200">
                  <a:extLst>
                    <a:ext uri="{9D8B030D-6E8A-4147-A177-3AD203B41FA5}">
                      <a16:colId xmlns:a16="http://schemas.microsoft.com/office/drawing/2014/main" val="1072310868"/>
                    </a:ext>
                  </a:extLst>
                </a:gridCol>
              </a:tblGrid>
              <a:tr h="238125">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富岡地区比率推定</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431488217"/>
                  </a:ext>
                </a:extLst>
              </a:tr>
              <a:tr h="238125">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属性</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人口</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外出人口</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外出率</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205616476"/>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1_</a:t>
                      </a:r>
                      <a:r>
                        <a:rPr lang="ja-JP" altLang="en-US" sz="1100" u="none" strike="noStrike" dirty="0">
                          <a:effectLst/>
                          <a:latin typeface="Meiryo UI" panose="020B0604030504040204" pitchFamily="50" charset="-128"/>
                          <a:ea typeface="Meiryo UI" panose="020B0604030504040204" pitchFamily="50" charset="-128"/>
                        </a:rPr>
                        <a:t>高齢者（単身世帯）</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1250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648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同じとみなす</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098447498"/>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2_</a:t>
                      </a:r>
                      <a:r>
                        <a:rPr lang="ja-JP" altLang="en-US" sz="1100" u="none" strike="noStrike" dirty="0">
                          <a:effectLst/>
                          <a:latin typeface="Meiryo UI" panose="020B0604030504040204" pitchFamily="50" charset="-128"/>
                          <a:ea typeface="Meiryo UI" panose="020B0604030504040204" pitchFamily="50" charset="-128"/>
                        </a:rPr>
                        <a:t>高齢者（複数人世帯）</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5622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3435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同じとみなす</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746784426"/>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3_</a:t>
                      </a:r>
                      <a:r>
                        <a:rPr lang="ja-JP" altLang="en-US" sz="1100" u="none" strike="noStrike" dirty="0">
                          <a:effectLst/>
                          <a:latin typeface="Meiryo UI" panose="020B0604030504040204" pitchFamily="50" charset="-128"/>
                          <a:ea typeface="Meiryo UI" panose="020B0604030504040204" pitchFamily="50" charset="-128"/>
                        </a:rPr>
                        <a:t>学生</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b="1" u="none" strike="noStrike" dirty="0">
                          <a:solidFill>
                            <a:srgbClr val="0000FF"/>
                          </a:solidFill>
                          <a:effectLst/>
                          <a:latin typeface="Meiryo UI" panose="020B0604030504040204" pitchFamily="50" charset="-128"/>
                          <a:ea typeface="Meiryo UI" panose="020B0604030504040204" pitchFamily="50" charset="-128"/>
                        </a:rPr>
                        <a:t>3837</a:t>
                      </a:r>
                      <a:endParaRPr lang="en-US" altLang="ja-JP" sz="1100" b="1"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3515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同じとみなす</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216262279"/>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4_</a:t>
                      </a:r>
                      <a:r>
                        <a:rPr lang="ja-JP" altLang="en-US" sz="1100" u="none" strike="noStrike" dirty="0">
                          <a:effectLst/>
                          <a:latin typeface="Meiryo UI" panose="020B0604030504040204" pitchFamily="50" charset="-128"/>
                          <a:ea typeface="Meiryo UI" panose="020B0604030504040204" pitchFamily="50" charset="-128"/>
                        </a:rPr>
                        <a:t>非高齢・就業者（</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歳未満の子供あり）</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1842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1651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同じとみなす</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38613295"/>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5_</a:t>
                      </a:r>
                      <a:r>
                        <a:rPr lang="ja-JP" altLang="en-US" sz="1100" u="none" strike="noStrike" dirty="0">
                          <a:effectLst/>
                          <a:latin typeface="Meiryo UI" panose="020B0604030504040204" pitchFamily="50" charset="-128"/>
                          <a:ea typeface="Meiryo UI" panose="020B0604030504040204" pitchFamily="50" charset="-128"/>
                        </a:rPr>
                        <a:t>非高齢・就業者（</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歳未満の子供なし）</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6905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6157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同じとみなす</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884822906"/>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6_</a:t>
                      </a:r>
                      <a:r>
                        <a:rPr lang="ja-JP" altLang="en-US" sz="1100" u="none" strike="noStrike" dirty="0">
                          <a:effectLst/>
                          <a:latin typeface="Meiryo UI" panose="020B0604030504040204" pitchFamily="50" charset="-128"/>
                          <a:ea typeface="Meiryo UI" panose="020B0604030504040204" pitchFamily="50" charset="-128"/>
                        </a:rPr>
                        <a:t>非高齢・非就業者（</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歳未満の子供あり）</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460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327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同じとみなす</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873210443"/>
                  </a:ext>
                </a:extLst>
              </a:tr>
              <a:tr h="238125">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rPr>
                        <a:t>7_</a:t>
                      </a:r>
                      <a:r>
                        <a:rPr lang="ja-JP" altLang="en-US" sz="1100" u="none" strike="noStrike" dirty="0">
                          <a:effectLst/>
                          <a:latin typeface="Meiryo UI" panose="020B0604030504040204" pitchFamily="50" charset="-128"/>
                          <a:ea typeface="Meiryo UI" panose="020B0604030504040204" pitchFamily="50" charset="-128"/>
                        </a:rPr>
                        <a:t>非高齢・非就業者（</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歳未満の子供なし）</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2024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932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同じとみなす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02277791"/>
                  </a:ext>
                </a:extLst>
              </a:tr>
              <a:tr h="238125">
                <a:tc>
                  <a:txBody>
                    <a:bodyPr/>
                    <a:lstStyle/>
                    <a:p>
                      <a:pPr algn="l" fontAlgn="ctr"/>
                      <a:r>
                        <a:rPr lang="en-US" altLang="ja-JP" sz="1100" u="none" strike="noStrike">
                          <a:effectLst/>
                          <a:latin typeface="Meiryo UI" panose="020B0604030504040204" pitchFamily="50" charset="-128"/>
                          <a:ea typeface="Meiryo UI" panose="020B0604030504040204" pitchFamily="50" charset="-128"/>
                        </a:rPr>
                        <a:t>8_</a:t>
                      </a:r>
                      <a:r>
                        <a:rPr lang="ja-JP" altLang="en-US" sz="1100" u="none" strike="noStrike">
                          <a:effectLst/>
                          <a:latin typeface="Meiryo UI" panose="020B0604030504040204" pitchFamily="50" charset="-128"/>
                          <a:ea typeface="Meiryo UI" panose="020B0604030504040204" pitchFamily="50" charset="-128"/>
                        </a:rPr>
                        <a:t>属性不明</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721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567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同じとみなす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712051141"/>
                  </a:ext>
                </a:extLst>
              </a:tr>
              <a:tr h="238125">
                <a:tc>
                  <a:txBody>
                    <a:bodyPr/>
                    <a:lstStyle/>
                    <a:p>
                      <a:pPr algn="l" fontAlgn="ctr"/>
                      <a:r>
                        <a:rPr lang="en-US" altLang="ja-JP" sz="1100" u="none" strike="noStrike">
                          <a:effectLst/>
                          <a:latin typeface="Meiryo UI" panose="020B0604030504040204" pitchFamily="50" charset="-128"/>
                          <a:ea typeface="Meiryo UI" panose="020B0604030504040204" pitchFamily="50" charset="-128"/>
                        </a:rPr>
                        <a:t>9_</a:t>
                      </a:r>
                      <a:r>
                        <a:rPr lang="ja-JP" altLang="en-US" sz="1100" u="none" strike="noStrike">
                          <a:effectLst/>
                          <a:latin typeface="Meiryo UI" panose="020B0604030504040204" pitchFamily="50" charset="-128"/>
                          <a:ea typeface="Meiryo UI" panose="020B0604030504040204" pitchFamily="50" charset="-128"/>
                        </a:rPr>
                        <a:t>合計</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22665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rPr>
                        <a:t>17235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同じとみなす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962681876"/>
                  </a:ext>
                </a:extLst>
              </a:tr>
            </a:tbl>
          </a:graphicData>
        </a:graphic>
      </p:graphicFrame>
    </p:spTree>
    <p:extLst>
      <p:ext uri="{BB962C8B-B14F-4D97-AF65-F5344CB8AC3E}">
        <p14:creationId xmlns:p14="http://schemas.microsoft.com/office/powerpoint/2010/main" val="1936689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9170" y="980660"/>
            <a:ext cx="10945520" cy="369332"/>
          </a:xfrm>
          <a:prstGeom prst="rect">
            <a:avLst/>
          </a:prstGeom>
        </p:spPr>
        <p:txBody>
          <a:bodyPr wrap="square">
            <a:spAutoFit/>
          </a:bodyPr>
          <a:lstStyle/>
          <a:p>
            <a:r>
              <a:rPr lang="ja-JP" altLang="en-US" dirty="0"/>
              <a:t>https://www.city.yokohama.lg.jp/kanazawa/kusei/tokei/toukeiyouran.files/0016_20220920.pdf</a:t>
            </a:r>
          </a:p>
        </p:txBody>
      </p:sp>
      <p:pic>
        <p:nvPicPr>
          <p:cNvPr id="5" name="図 4"/>
          <p:cNvPicPr>
            <a:picLocks noChangeAspect="1"/>
          </p:cNvPicPr>
          <p:nvPr/>
        </p:nvPicPr>
        <p:blipFill>
          <a:blip r:embed="rId3"/>
          <a:stretch>
            <a:fillRect/>
          </a:stretch>
        </p:blipFill>
        <p:spPr>
          <a:xfrm>
            <a:off x="479220" y="1349992"/>
            <a:ext cx="7086593" cy="3837060"/>
          </a:xfrm>
          <a:prstGeom prst="rect">
            <a:avLst/>
          </a:prstGeom>
        </p:spPr>
      </p:pic>
    </p:spTree>
    <p:extLst>
      <p:ext uri="{BB962C8B-B14F-4D97-AF65-F5344CB8AC3E}">
        <p14:creationId xmlns:p14="http://schemas.microsoft.com/office/powerpoint/2010/main" val="2907077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p:cNvSpPr/>
          <p:nvPr/>
        </p:nvSpPr>
        <p:spPr>
          <a:xfrm>
            <a:off x="335200" y="1196690"/>
            <a:ext cx="2160300" cy="1296180"/>
          </a:xfrm>
          <a:prstGeom prst="ellips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夜間人口</a:t>
            </a:r>
            <a:endParaRPr kumimoji="1" lang="en-US" altLang="ja-JP" dirty="0" smtClean="0"/>
          </a:p>
          <a:p>
            <a:pPr algn="ctr"/>
            <a:r>
              <a:rPr kumimoji="1" lang="en-US" altLang="ja-JP" dirty="0" smtClean="0"/>
              <a:t>2</a:t>
            </a:r>
            <a:r>
              <a:rPr lang="en-US" altLang="ja-JP" dirty="0" smtClean="0"/>
              <a:t>.3</a:t>
            </a:r>
            <a:r>
              <a:rPr lang="ja-JP" altLang="en-US" dirty="0" smtClean="0"/>
              <a:t>万人</a:t>
            </a:r>
            <a:endParaRPr lang="en-US" altLang="ja-JP" dirty="0" smtClean="0"/>
          </a:p>
        </p:txBody>
      </p:sp>
      <p:sp>
        <p:nvSpPr>
          <p:cNvPr id="45" name="楕円 44"/>
          <p:cNvSpPr/>
          <p:nvPr/>
        </p:nvSpPr>
        <p:spPr>
          <a:xfrm>
            <a:off x="335200" y="3068950"/>
            <a:ext cx="2160300" cy="1296180"/>
          </a:xfrm>
          <a:prstGeom prst="ellips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dirty="0" smtClean="0"/>
              <a:t>就労人数</a:t>
            </a:r>
            <a:endParaRPr lang="en-US" altLang="ja-JP" dirty="0" smtClean="0"/>
          </a:p>
          <a:p>
            <a:pPr algn="ctr"/>
            <a:r>
              <a:rPr lang="en-US" altLang="ja-JP" dirty="0" smtClean="0"/>
              <a:t>0.90</a:t>
            </a:r>
            <a:r>
              <a:rPr lang="ja-JP" altLang="en-US" dirty="0" smtClean="0"/>
              <a:t>万人</a:t>
            </a:r>
            <a:r>
              <a:rPr lang="en-US" altLang="ja-JP" dirty="0" smtClean="0"/>
              <a:t/>
            </a:r>
            <a:br>
              <a:rPr lang="en-US" altLang="ja-JP" dirty="0" smtClean="0"/>
            </a:br>
            <a:r>
              <a:rPr lang="en-US" altLang="ja-JP" dirty="0" smtClean="0"/>
              <a:t>(</a:t>
            </a:r>
            <a:r>
              <a:rPr lang="ja-JP" altLang="en-US" dirty="0" smtClean="0"/>
              <a:t>自宅就業</a:t>
            </a:r>
            <a:r>
              <a:rPr lang="en-US" altLang="ja-JP" dirty="0" smtClean="0"/>
              <a:t>0.05)</a:t>
            </a:r>
          </a:p>
        </p:txBody>
      </p:sp>
      <p:sp>
        <p:nvSpPr>
          <p:cNvPr id="46" name="楕円 45"/>
          <p:cNvSpPr/>
          <p:nvPr/>
        </p:nvSpPr>
        <p:spPr>
          <a:xfrm>
            <a:off x="3143590" y="3068950"/>
            <a:ext cx="2160300" cy="1296180"/>
          </a:xfrm>
          <a:prstGeom prst="ellips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dirty="0" smtClean="0"/>
          </a:p>
        </p:txBody>
      </p:sp>
      <p:sp>
        <p:nvSpPr>
          <p:cNvPr id="3" name="右矢印 2"/>
          <p:cNvSpPr/>
          <p:nvPr/>
        </p:nvSpPr>
        <p:spPr>
          <a:xfrm>
            <a:off x="4936960" y="3177845"/>
            <a:ext cx="720100" cy="432060"/>
          </a:xfrm>
          <a:prstGeom prst="right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p:cNvSpPr/>
          <p:nvPr/>
        </p:nvSpPr>
        <p:spPr>
          <a:xfrm>
            <a:off x="5591930" y="3070709"/>
            <a:ext cx="1512210" cy="646331"/>
          </a:xfrm>
          <a:prstGeom prst="rect">
            <a:avLst/>
          </a:prstGeom>
        </p:spPr>
        <p:txBody>
          <a:bodyPr wrap="square">
            <a:spAutoFit/>
          </a:bodyPr>
          <a:lstStyle/>
          <a:p>
            <a:r>
              <a:rPr lang="ja-JP" altLang="en-US" dirty="0" smtClean="0"/>
              <a:t>富岡駅から</a:t>
            </a:r>
            <a:r>
              <a:rPr lang="en-US" altLang="ja-JP" dirty="0" smtClean="0"/>
              <a:t>0.92</a:t>
            </a:r>
            <a:r>
              <a:rPr lang="ja-JP" altLang="en-US" dirty="0" smtClean="0"/>
              <a:t>万人</a:t>
            </a:r>
            <a:endParaRPr lang="ja-JP" altLang="en-US" dirty="0"/>
          </a:p>
        </p:txBody>
      </p:sp>
      <p:sp>
        <p:nvSpPr>
          <p:cNvPr id="49" name="右矢印 48"/>
          <p:cNvSpPr/>
          <p:nvPr/>
        </p:nvSpPr>
        <p:spPr>
          <a:xfrm flipH="1">
            <a:off x="4936960" y="3766418"/>
            <a:ext cx="720100" cy="432060"/>
          </a:xfrm>
          <a:prstGeom prst="right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p:cNvSpPr/>
          <p:nvPr/>
        </p:nvSpPr>
        <p:spPr>
          <a:xfrm>
            <a:off x="5591930" y="3718799"/>
            <a:ext cx="1512210" cy="646331"/>
          </a:xfrm>
          <a:prstGeom prst="rect">
            <a:avLst/>
          </a:prstGeom>
        </p:spPr>
        <p:txBody>
          <a:bodyPr wrap="square">
            <a:spAutoFit/>
          </a:bodyPr>
          <a:lstStyle/>
          <a:p>
            <a:r>
              <a:rPr lang="ja-JP" altLang="en-US" dirty="0" smtClean="0"/>
              <a:t>富岡駅へ</a:t>
            </a:r>
            <a:endParaRPr lang="en-US" altLang="ja-JP" dirty="0" smtClean="0"/>
          </a:p>
          <a:p>
            <a:r>
              <a:rPr lang="en-US" altLang="ja-JP" dirty="0" smtClean="0"/>
              <a:t>0.92</a:t>
            </a:r>
            <a:r>
              <a:rPr lang="ja-JP" altLang="en-US" dirty="0" smtClean="0"/>
              <a:t>万人</a:t>
            </a:r>
            <a:endParaRPr lang="ja-JP" altLang="en-US" dirty="0"/>
          </a:p>
        </p:txBody>
      </p:sp>
      <p:sp>
        <p:nvSpPr>
          <p:cNvPr id="51" name="楕円 50"/>
          <p:cNvSpPr/>
          <p:nvPr/>
        </p:nvSpPr>
        <p:spPr>
          <a:xfrm>
            <a:off x="3143590" y="4869200"/>
            <a:ext cx="2160300" cy="1296180"/>
          </a:xfrm>
          <a:prstGeom prst="ellips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dirty="0" smtClean="0"/>
          </a:p>
        </p:txBody>
      </p:sp>
      <p:sp>
        <p:nvSpPr>
          <p:cNvPr id="9" name="円弧 8"/>
          <p:cNvSpPr/>
          <p:nvPr/>
        </p:nvSpPr>
        <p:spPr>
          <a:xfrm>
            <a:off x="3287610" y="5157240"/>
            <a:ext cx="936130" cy="720100"/>
          </a:xfrm>
          <a:prstGeom prst="arc">
            <a:avLst>
              <a:gd name="adj1" fmla="val 13648454"/>
              <a:gd name="adj2" fmla="val 8281465"/>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正方形/長方形 9"/>
          <p:cNvSpPr/>
          <p:nvPr/>
        </p:nvSpPr>
        <p:spPr>
          <a:xfrm>
            <a:off x="3656635" y="5194124"/>
            <a:ext cx="1636925" cy="923330"/>
          </a:xfrm>
          <a:prstGeom prst="rect">
            <a:avLst/>
          </a:prstGeom>
        </p:spPr>
        <p:txBody>
          <a:bodyPr wrap="square">
            <a:spAutoFit/>
          </a:bodyPr>
          <a:lstStyle/>
          <a:p>
            <a:r>
              <a:rPr lang="ja-JP" altLang="en-US" dirty="0" smtClean="0"/>
              <a:t>エリア内移動</a:t>
            </a:r>
            <a:endParaRPr lang="en-US" altLang="ja-JP" dirty="0" smtClean="0"/>
          </a:p>
          <a:p>
            <a:r>
              <a:rPr lang="en-US" altLang="ja-JP" dirty="0" smtClean="0"/>
              <a:t>0.42</a:t>
            </a:r>
            <a:r>
              <a:rPr lang="ja-JP" altLang="en-US" dirty="0" smtClean="0"/>
              <a:t>万人</a:t>
            </a:r>
            <a:r>
              <a:rPr lang="en-US" altLang="ja-JP" dirty="0" smtClean="0"/>
              <a:t/>
            </a:r>
            <a:br>
              <a:rPr lang="en-US" altLang="ja-JP" dirty="0" smtClean="0"/>
            </a:br>
            <a:r>
              <a:rPr lang="en-US" altLang="ja-JP" dirty="0" smtClean="0"/>
              <a:t>(</a:t>
            </a:r>
            <a:r>
              <a:rPr lang="ja-JP" altLang="en-US" dirty="0" smtClean="0"/>
              <a:t>内学生 </a:t>
            </a:r>
            <a:endParaRPr lang="ja-JP" altLang="en-US" dirty="0"/>
          </a:p>
        </p:txBody>
      </p:sp>
      <p:sp>
        <p:nvSpPr>
          <p:cNvPr id="54" name="正方形/長方形 53"/>
          <p:cNvSpPr/>
          <p:nvPr/>
        </p:nvSpPr>
        <p:spPr>
          <a:xfrm>
            <a:off x="7086620" y="3070709"/>
            <a:ext cx="1512210" cy="646331"/>
          </a:xfrm>
          <a:prstGeom prst="rect">
            <a:avLst/>
          </a:prstGeom>
        </p:spPr>
        <p:txBody>
          <a:bodyPr wrap="square">
            <a:spAutoFit/>
          </a:bodyPr>
          <a:lstStyle/>
          <a:p>
            <a:r>
              <a:rPr lang="ja-JP" altLang="en-US" dirty="0" smtClean="0"/>
              <a:t>就労</a:t>
            </a:r>
            <a:r>
              <a:rPr lang="ja-JP" altLang="en-US" dirty="0"/>
              <a:t>エリア</a:t>
            </a:r>
            <a:r>
              <a:rPr lang="ja-JP" altLang="en-US" dirty="0" smtClean="0"/>
              <a:t>外出</a:t>
            </a:r>
            <a:r>
              <a:rPr lang="en-US" altLang="ja-JP" dirty="0" smtClean="0"/>
              <a:t>0.74</a:t>
            </a:r>
            <a:r>
              <a:rPr lang="ja-JP" altLang="en-US" dirty="0" smtClean="0"/>
              <a:t>万人</a:t>
            </a:r>
            <a:endParaRPr lang="ja-JP" altLang="en-US" dirty="0"/>
          </a:p>
        </p:txBody>
      </p:sp>
      <p:sp>
        <p:nvSpPr>
          <p:cNvPr id="55" name="正方形/長方形 54"/>
          <p:cNvSpPr/>
          <p:nvPr/>
        </p:nvSpPr>
        <p:spPr>
          <a:xfrm>
            <a:off x="8639930" y="3084039"/>
            <a:ext cx="2520350" cy="646331"/>
          </a:xfrm>
          <a:prstGeom prst="rect">
            <a:avLst/>
          </a:prstGeom>
        </p:spPr>
        <p:txBody>
          <a:bodyPr wrap="square">
            <a:spAutoFit/>
          </a:bodyPr>
          <a:lstStyle/>
          <a:p>
            <a:r>
              <a:rPr lang="en-US" altLang="ja-JP" dirty="0" smtClean="0"/>
              <a:t>(</a:t>
            </a:r>
            <a:r>
              <a:rPr lang="ja-JP" altLang="en-US" dirty="0" smtClean="0"/>
              <a:t>推定</a:t>
            </a:r>
            <a:r>
              <a:rPr lang="en-US" altLang="ja-JP" dirty="0" smtClean="0"/>
              <a:t>)</a:t>
            </a:r>
            <a:r>
              <a:rPr lang="ja-JP" altLang="en-US" dirty="0" smtClean="0"/>
              <a:t>就労以外のエリア外出</a:t>
            </a:r>
            <a:r>
              <a:rPr lang="en-US" altLang="ja-JP" dirty="0" smtClean="0"/>
              <a:t>0.18</a:t>
            </a:r>
            <a:r>
              <a:rPr lang="ja-JP" altLang="en-US" dirty="0" smtClean="0"/>
              <a:t>万人</a:t>
            </a:r>
            <a:endParaRPr lang="ja-JP" altLang="en-US" dirty="0"/>
          </a:p>
        </p:txBody>
      </p:sp>
      <p:sp>
        <p:nvSpPr>
          <p:cNvPr id="11" name="正方形/長方形 10"/>
          <p:cNvSpPr/>
          <p:nvPr/>
        </p:nvSpPr>
        <p:spPr>
          <a:xfrm>
            <a:off x="2543930" y="508591"/>
            <a:ext cx="6096000" cy="2308324"/>
          </a:xfrm>
          <a:prstGeom prst="rect">
            <a:avLst/>
          </a:prstGeom>
        </p:spPr>
        <p:txBody>
          <a:bodyPr>
            <a:spAutoFit/>
          </a:bodyPr>
          <a:lstStyle/>
          <a:p>
            <a:r>
              <a:rPr lang="ja-JP" altLang="en-US" dirty="0"/>
              <a:t>1_高齢者（単身世帯）	</a:t>
            </a:r>
            <a:r>
              <a:rPr lang="en-US" altLang="ja-JP" dirty="0" smtClean="0"/>
              <a:t>0.1</a:t>
            </a:r>
            <a:r>
              <a:rPr lang="ja-JP" altLang="en-US" dirty="0" smtClean="0"/>
              <a:t>万人</a:t>
            </a:r>
            <a:endParaRPr lang="ja-JP" altLang="en-US" dirty="0"/>
          </a:p>
          <a:p>
            <a:r>
              <a:rPr lang="ja-JP" altLang="en-US" dirty="0"/>
              <a:t>2_高齢者（複数人世帯）	</a:t>
            </a:r>
            <a:r>
              <a:rPr lang="en-US" altLang="ja-JP" dirty="0" smtClean="0"/>
              <a:t>0.6</a:t>
            </a:r>
            <a:r>
              <a:rPr lang="ja-JP" altLang="en-US" dirty="0" smtClean="0"/>
              <a:t>万人</a:t>
            </a:r>
          </a:p>
          <a:p>
            <a:r>
              <a:rPr lang="ja-JP" altLang="en-US" dirty="0" smtClean="0"/>
              <a:t>3_学生	</a:t>
            </a:r>
            <a:r>
              <a:rPr lang="en-US" altLang="ja-JP" dirty="0" smtClean="0"/>
              <a:t>0.4</a:t>
            </a:r>
            <a:r>
              <a:rPr lang="ja-JP" altLang="en-US" dirty="0" smtClean="0"/>
              <a:t>万人</a:t>
            </a:r>
          </a:p>
          <a:p>
            <a:r>
              <a:rPr lang="ja-JP" altLang="en-US" dirty="0" smtClean="0"/>
              <a:t>4_</a:t>
            </a:r>
            <a:r>
              <a:rPr lang="ja-JP" altLang="en-US" dirty="0"/>
              <a:t>非高齢・就業者（10歳未満の子供あり）	</a:t>
            </a:r>
            <a:r>
              <a:rPr lang="en-US" altLang="ja-JP" dirty="0" smtClean="0"/>
              <a:t>0.2</a:t>
            </a:r>
            <a:r>
              <a:rPr lang="ja-JP" altLang="en-US" dirty="0" smtClean="0"/>
              <a:t>万人</a:t>
            </a:r>
            <a:endParaRPr lang="en-US" altLang="ja-JP" dirty="0"/>
          </a:p>
          <a:p>
            <a:r>
              <a:rPr lang="ja-JP" altLang="en-US" dirty="0" smtClean="0"/>
              <a:t>5_</a:t>
            </a:r>
            <a:r>
              <a:rPr lang="ja-JP" altLang="en-US" dirty="0"/>
              <a:t>非高齢・就業者（10歳未満の子供なし）	</a:t>
            </a:r>
            <a:r>
              <a:rPr lang="en-US" altLang="ja-JP" dirty="0" smtClean="0"/>
              <a:t>0.7</a:t>
            </a:r>
            <a:r>
              <a:rPr lang="ja-JP" altLang="en-US" dirty="0" smtClean="0"/>
              <a:t>万人</a:t>
            </a:r>
            <a:endParaRPr lang="ja-JP" altLang="en-US" dirty="0"/>
          </a:p>
          <a:p>
            <a:r>
              <a:rPr lang="ja-JP" altLang="en-US" dirty="0"/>
              <a:t>6_非高齢・非就業者（10歳未満の子供あり）	</a:t>
            </a:r>
            <a:r>
              <a:rPr lang="en-US" altLang="ja-JP" dirty="0" smtClean="0"/>
              <a:t>0.0</a:t>
            </a:r>
            <a:r>
              <a:rPr lang="ja-JP" altLang="en-US" dirty="0" smtClean="0"/>
              <a:t>万人</a:t>
            </a:r>
            <a:endParaRPr lang="ja-JP" altLang="en-US" dirty="0"/>
          </a:p>
          <a:p>
            <a:r>
              <a:rPr lang="ja-JP" altLang="en-US" dirty="0"/>
              <a:t>7_非高齢・非就業者（10歳未満の子供なし）	</a:t>
            </a:r>
            <a:r>
              <a:rPr lang="en-US" altLang="ja-JP" dirty="0" smtClean="0"/>
              <a:t>0.2</a:t>
            </a:r>
            <a:r>
              <a:rPr lang="ja-JP" altLang="en-US" dirty="0" smtClean="0"/>
              <a:t>万人</a:t>
            </a:r>
            <a:endParaRPr lang="ja-JP" altLang="en-US" dirty="0"/>
          </a:p>
          <a:p>
            <a:r>
              <a:rPr lang="ja-JP" altLang="en-US" dirty="0"/>
              <a:t>8_属性不明	</a:t>
            </a:r>
            <a:r>
              <a:rPr lang="en-US" altLang="ja-JP" dirty="0" smtClean="0"/>
              <a:t>0.1</a:t>
            </a:r>
            <a:r>
              <a:rPr lang="ja-JP" altLang="en-US" dirty="0" smtClean="0"/>
              <a:t>万人</a:t>
            </a:r>
            <a:endParaRPr lang="ja-JP" altLang="en-US" dirty="0"/>
          </a:p>
        </p:txBody>
      </p:sp>
      <p:sp>
        <p:nvSpPr>
          <p:cNvPr id="60" name="楕円 59"/>
          <p:cNvSpPr/>
          <p:nvPr/>
        </p:nvSpPr>
        <p:spPr>
          <a:xfrm>
            <a:off x="8544340" y="1196690"/>
            <a:ext cx="2160300" cy="1296180"/>
          </a:xfrm>
          <a:prstGeom prst="ellips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外出人口</a:t>
            </a:r>
            <a:endParaRPr kumimoji="1" lang="en-US" altLang="ja-JP" dirty="0" smtClean="0"/>
          </a:p>
          <a:p>
            <a:pPr algn="ctr"/>
            <a:r>
              <a:rPr lang="en-US" altLang="ja-JP" dirty="0" smtClean="0"/>
              <a:t>1.7</a:t>
            </a:r>
            <a:r>
              <a:rPr lang="ja-JP" altLang="en-US" dirty="0" smtClean="0"/>
              <a:t>万人</a:t>
            </a:r>
            <a:endParaRPr lang="en-US" altLang="ja-JP" dirty="0" smtClean="0"/>
          </a:p>
        </p:txBody>
      </p:sp>
      <p:sp>
        <p:nvSpPr>
          <p:cNvPr id="71" name="正方形/長方形 70"/>
          <p:cNvSpPr/>
          <p:nvPr/>
        </p:nvSpPr>
        <p:spPr>
          <a:xfrm>
            <a:off x="7086620" y="3766418"/>
            <a:ext cx="1512210" cy="646331"/>
          </a:xfrm>
          <a:prstGeom prst="rect">
            <a:avLst/>
          </a:prstGeom>
        </p:spPr>
        <p:txBody>
          <a:bodyPr wrap="square">
            <a:spAutoFit/>
          </a:bodyPr>
          <a:lstStyle/>
          <a:p>
            <a:r>
              <a:rPr lang="ja-JP" altLang="en-US" dirty="0" smtClean="0"/>
              <a:t>就労エリア外出</a:t>
            </a:r>
            <a:r>
              <a:rPr lang="en-US" altLang="ja-JP" dirty="0" smtClean="0"/>
              <a:t>0.74</a:t>
            </a:r>
            <a:r>
              <a:rPr lang="ja-JP" altLang="en-US" dirty="0" smtClean="0"/>
              <a:t>万人</a:t>
            </a:r>
            <a:endParaRPr lang="ja-JP" altLang="en-US" dirty="0"/>
          </a:p>
        </p:txBody>
      </p:sp>
      <p:sp>
        <p:nvSpPr>
          <p:cNvPr id="14" name="フリーフォーム 13"/>
          <p:cNvSpPr/>
          <p:nvPr/>
        </p:nvSpPr>
        <p:spPr>
          <a:xfrm>
            <a:off x="1783080" y="217565"/>
            <a:ext cx="6972300" cy="1306435"/>
          </a:xfrm>
          <a:custGeom>
            <a:avLst/>
            <a:gdLst>
              <a:gd name="connsiteX0" fmla="*/ 0 w 6972300"/>
              <a:gd name="connsiteY0" fmla="*/ 1001635 h 1306435"/>
              <a:gd name="connsiteX1" fmla="*/ 4023360 w 6972300"/>
              <a:gd name="connsiteY1" fmla="*/ 3415 h 1306435"/>
              <a:gd name="connsiteX2" fmla="*/ 6972300 w 6972300"/>
              <a:gd name="connsiteY2" fmla="*/ 1306435 h 1306435"/>
            </a:gdLst>
            <a:ahLst/>
            <a:cxnLst>
              <a:cxn ang="0">
                <a:pos x="connsiteX0" y="connsiteY0"/>
              </a:cxn>
              <a:cxn ang="0">
                <a:pos x="connsiteX1" y="connsiteY1"/>
              </a:cxn>
              <a:cxn ang="0">
                <a:pos x="connsiteX2" y="connsiteY2"/>
              </a:cxn>
            </a:cxnLst>
            <a:rect l="l" t="t" r="r" b="b"/>
            <a:pathLst>
              <a:path w="6972300" h="1306435">
                <a:moveTo>
                  <a:pt x="0" y="1001635"/>
                </a:moveTo>
                <a:cubicBezTo>
                  <a:pt x="1430655" y="477125"/>
                  <a:pt x="2861310" y="-47385"/>
                  <a:pt x="4023360" y="3415"/>
                </a:cubicBezTo>
                <a:cubicBezTo>
                  <a:pt x="5185410" y="54215"/>
                  <a:pt x="6446520" y="1060055"/>
                  <a:pt x="6972300" y="1306435"/>
                </a:cubicBezTo>
              </a:path>
            </a:pathLst>
          </a:cu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正方形/長方形 14"/>
          <p:cNvSpPr/>
          <p:nvPr/>
        </p:nvSpPr>
        <p:spPr>
          <a:xfrm>
            <a:off x="7120675" y="197028"/>
            <a:ext cx="4560210" cy="369332"/>
          </a:xfrm>
          <a:prstGeom prst="rect">
            <a:avLst/>
          </a:prstGeom>
        </p:spPr>
        <p:txBody>
          <a:bodyPr wrap="square">
            <a:spAutoFit/>
          </a:bodyPr>
          <a:lstStyle/>
          <a:p>
            <a:r>
              <a:rPr lang="ja-JP" altLang="en-US" dirty="0" smtClean="0"/>
              <a:t>外出しない人口</a:t>
            </a:r>
            <a:r>
              <a:rPr lang="en-US" altLang="ja-JP" dirty="0" smtClean="0"/>
              <a:t>0.5</a:t>
            </a:r>
            <a:r>
              <a:rPr lang="ja-JP" altLang="en-US" dirty="0" smtClean="0"/>
              <a:t>万人</a:t>
            </a:r>
            <a:endParaRPr lang="ja-JP" altLang="en-US" dirty="0"/>
          </a:p>
        </p:txBody>
      </p:sp>
      <p:cxnSp>
        <p:nvCxnSpPr>
          <p:cNvPr id="17" name="直線矢印コネクタ 16"/>
          <p:cNvCxnSpPr/>
          <p:nvPr/>
        </p:nvCxnSpPr>
        <p:spPr>
          <a:xfrm flipH="1">
            <a:off x="2351480" y="1985791"/>
            <a:ext cx="6192860" cy="1348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endCxn id="5" idx="0"/>
          </p:cNvCxnSpPr>
          <p:nvPr/>
        </p:nvCxnSpPr>
        <p:spPr>
          <a:xfrm flipH="1">
            <a:off x="6348035" y="2232211"/>
            <a:ext cx="2407346" cy="8384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506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 name="表 108"/>
          <p:cNvGraphicFramePr>
            <a:graphicFrameLocks noGrp="1"/>
          </p:cNvGraphicFramePr>
          <p:nvPr>
            <p:extLst>
              <p:ext uri="{D42A27DB-BD31-4B8C-83A1-F6EECF244321}">
                <p14:modId xmlns:p14="http://schemas.microsoft.com/office/powerpoint/2010/main" val="3601991950"/>
              </p:ext>
            </p:extLst>
          </p:nvPr>
        </p:nvGraphicFramePr>
        <p:xfrm>
          <a:off x="119170" y="953300"/>
          <a:ext cx="11883146" cy="4946510"/>
        </p:xfrm>
        <a:graphic>
          <a:graphicData uri="http://schemas.openxmlformats.org/drawingml/2006/table">
            <a:tbl>
              <a:tblPr firstRow="1" bandRow="1">
                <a:tableStyleId>{5C22544A-7EE6-4342-B048-85BDC9FD1C3A}</a:tableStyleId>
              </a:tblPr>
              <a:tblGrid>
                <a:gridCol w="528061">
                  <a:extLst>
                    <a:ext uri="{9D8B030D-6E8A-4147-A177-3AD203B41FA5}">
                      <a16:colId xmlns:a16="http://schemas.microsoft.com/office/drawing/2014/main" val="20000"/>
                    </a:ext>
                  </a:extLst>
                </a:gridCol>
                <a:gridCol w="2928419">
                  <a:extLst>
                    <a:ext uri="{9D8B030D-6E8A-4147-A177-3AD203B41FA5}">
                      <a16:colId xmlns:a16="http://schemas.microsoft.com/office/drawing/2014/main" val="3096766029"/>
                    </a:ext>
                  </a:extLst>
                </a:gridCol>
                <a:gridCol w="4213333">
                  <a:extLst>
                    <a:ext uri="{9D8B030D-6E8A-4147-A177-3AD203B41FA5}">
                      <a16:colId xmlns:a16="http://schemas.microsoft.com/office/drawing/2014/main" val="2330819972"/>
                    </a:ext>
                  </a:extLst>
                </a:gridCol>
                <a:gridCol w="4213333">
                  <a:extLst>
                    <a:ext uri="{9D8B030D-6E8A-4147-A177-3AD203B41FA5}">
                      <a16:colId xmlns:a16="http://schemas.microsoft.com/office/drawing/2014/main" val="3546171127"/>
                    </a:ext>
                  </a:extLst>
                </a:gridCol>
              </a:tblGrid>
              <a:tr h="123868">
                <a:tc>
                  <a:txBody>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000" dirty="0" smtClean="0">
                          <a:latin typeface="Meiryo UI" pitchFamily="50" charset="-128"/>
                          <a:ea typeface="Meiryo UI" pitchFamily="50" charset="-128"/>
                        </a:rPr>
                        <a:t>エージェント</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000" dirty="0" smtClean="0">
                          <a:latin typeface="Meiryo UI" pitchFamily="50" charset="-128"/>
                          <a:ea typeface="Meiryo UI" pitchFamily="50" charset="-128"/>
                        </a:rPr>
                        <a:t>行動</a:t>
                      </a:r>
                      <a:r>
                        <a:rPr lang="en-US" altLang="ja-JP" sz="2000" dirty="0" smtClean="0">
                          <a:latin typeface="Meiryo UI" pitchFamily="50" charset="-128"/>
                          <a:ea typeface="Meiryo UI" pitchFamily="50" charset="-128"/>
                        </a:rPr>
                        <a:t> </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5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1</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小学生、中学生</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歩行のみ。交通機関は使わない。一番近い学校に通うものとする</a:t>
                      </a:r>
                      <a:endPar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i="0" u="none" strike="noStrike" dirty="0" smtClean="0">
                          <a:solidFill>
                            <a:srgbClr val="0000FF"/>
                          </a:solidFill>
                          <a:effectLst/>
                          <a:latin typeface="Meiryo UI" panose="020B0604030504040204" pitchFamily="50" charset="-128"/>
                          <a:ea typeface="Meiryo UI" panose="020B0604030504040204" pitchFamily="50" charset="-128"/>
                        </a:rPr>
                        <a:t>朝</a:t>
                      </a:r>
                      <a:r>
                        <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rPr>
                        <a:t>8:00</a:t>
                      </a:r>
                      <a:r>
                        <a:rPr lang="ja-JP" altLang="en-US" sz="1600" b="1" i="0" u="none" strike="noStrike" dirty="0" err="1" smtClean="0">
                          <a:solidFill>
                            <a:srgbClr val="0000FF"/>
                          </a:solidFill>
                          <a:effectLst/>
                          <a:latin typeface="Meiryo UI" panose="020B0604030504040204" pitchFamily="50" charset="-128"/>
                          <a:ea typeface="Meiryo UI" panose="020B0604030504040204" pitchFamily="50" charset="-128"/>
                        </a:rPr>
                        <a:t>ごろに</a:t>
                      </a:r>
                      <a:r>
                        <a:rPr lang="ja-JP" altLang="en-US" sz="1600" b="1" i="0" u="none" strike="noStrike" dirty="0" smtClean="0">
                          <a:solidFill>
                            <a:srgbClr val="0000FF"/>
                          </a:solidFill>
                          <a:effectLst/>
                          <a:latin typeface="Meiryo UI" panose="020B0604030504040204" pitchFamily="50" charset="-128"/>
                          <a:ea typeface="Meiryo UI" panose="020B0604030504040204" pitchFamily="50" charset="-128"/>
                        </a:rPr>
                        <a:t>出発することとし、夕方</a:t>
                      </a:r>
                      <a:r>
                        <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rPr>
                        <a:t>15:00</a:t>
                      </a:r>
                      <a:r>
                        <a:rPr lang="ja-JP" altLang="en-US" sz="1600" b="1" i="0" u="none" strike="noStrike" dirty="0" smtClean="0">
                          <a:solidFill>
                            <a:srgbClr val="0000FF"/>
                          </a:solidFill>
                          <a:effectLst/>
                          <a:latin typeface="Meiryo UI" panose="020B0604030504040204" pitchFamily="50" charset="-128"/>
                          <a:ea typeface="Meiryo UI" panose="020B0604030504040204" pitchFamily="50" charset="-128"/>
                        </a:rPr>
                        <a:t>～</a:t>
                      </a:r>
                      <a:r>
                        <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rPr>
                        <a:t>16:00</a:t>
                      </a:r>
                      <a:r>
                        <a:rPr lang="ja-JP" altLang="en-US" sz="1600" b="1" i="0" u="none" strike="noStrike" dirty="0" smtClean="0">
                          <a:solidFill>
                            <a:srgbClr val="0000FF"/>
                          </a:solidFill>
                          <a:effectLst/>
                          <a:latin typeface="Meiryo UI" panose="020B0604030504040204" pitchFamily="50" charset="-128"/>
                          <a:ea typeface="Meiryo UI" panose="020B0604030504040204" pitchFamily="50" charset="-128"/>
                        </a:rPr>
                        <a:t>に帰宅するものとする</a:t>
                      </a:r>
                      <a:endPar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092149"/>
                  </a:ext>
                </a:extLst>
              </a:tr>
              <a:tr h="2319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2</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高校生、大学生</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エリア内高校の場合は、徒歩。駅を経由する場合は、</a:t>
                      </a:r>
                      <a:r>
                        <a:rPr lang="en-US" altLang="ja-JP" sz="1600" b="1" dirty="0" err="1" smtClean="0">
                          <a:solidFill>
                            <a:schemeClr val="tx1"/>
                          </a:solidFill>
                          <a:effectLst/>
                          <a:latin typeface="Meiryo UI" pitchFamily="50" charset="-128"/>
                          <a:ea typeface="Meiryo UI" pitchFamily="50" charset="-128"/>
                        </a:rPr>
                        <a:t>2km</a:t>
                      </a:r>
                      <a:r>
                        <a:rPr lang="ja-JP" altLang="en-US" sz="1600" b="1" dirty="0" smtClean="0">
                          <a:solidFill>
                            <a:schemeClr val="tx1"/>
                          </a:solidFill>
                          <a:effectLst/>
                          <a:latin typeface="Meiryo UI" pitchFamily="50" charset="-128"/>
                          <a:ea typeface="Meiryo UI" pitchFamily="50" charset="-128"/>
                        </a:rPr>
                        <a:t>以内なら徒歩、それ以外ならバスを使う。</a:t>
                      </a:r>
                      <a:endParaRPr lang="en-US" altLang="ja-JP" sz="1600" b="1" dirty="0" smtClean="0">
                        <a:solidFill>
                          <a:schemeClr val="tx1"/>
                        </a:solidFill>
                        <a:effectLst/>
                        <a:latin typeface="Meiryo UI" pitchFamily="50" charset="-128"/>
                        <a:ea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駐輪場は最大</a:t>
                      </a:r>
                      <a:r>
                        <a:rPr lang="en-US" altLang="ja-JP" sz="1600" b="1" dirty="0" smtClean="0">
                          <a:solidFill>
                            <a:schemeClr val="tx1"/>
                          </a:solidFill>
                          <a:effectLst/>
                          <a:latin typeface="Meiryo UI" pitchFamily="50" charset="-128"/>
                          <a:ea typeface="Meiryo UI" pitchFamily="50" charset="-128"/>
                        </a:rPr>
                        <a:t>500</a:t>
                      </a:r>
                      <a:r>
                        <a:rPr lang="ja-JP" altLang="en-US" sz="1600" b="1" dirty="0" smtClean="0">
                          <a:solidFill>
                            <a:schemeClr val="tx1"/>
                          </a:solidFill>
                          <a:effectLst/>
                          <a:latin typeface="Meiryo UI" pitchFamily="50" charset="-128"/>
                          <a:ea typeface="Meiryo UI" pitchFamily="50" charset="-128"/>
                        </a:rPr>
                        <a:t>台つかえるので、高校生は</a:t>
                      </a:r>
                      <a:r>
                        <a:rPr lang="en-US" altLang="ja-JP" sz="1600" b="1" dirty="0" smtClean="0">
                          <a:solidFill>
                            <a:schemeClr val="tx1"/>
                          </a:solidFill>
                          <a:effectLst/>
                          <a:latin typeface="Meiryo UI" pitchFamily="50" charset="-128"/>
                          <a:ea typeface="Meiryo UI" pitchFamily="50" charset="-128"/>
                        </a:rPr>
                        <a:t>250</a:t>
                      </a:r>
                      <a:r>
                        <a:rPr lang="ja-JP" altLang="en-US" sz="1600" b="1" dirty="0" smtClean="0">
                          <a:solidFill>
                            <a:schemeClr val="tx1"/>
                          </a:solidFill>
                          <a:effectLst/>
                          <a:latin typeface="Meiryo UI" pitchFamily="50" charset="-128"/>
                          <a:ea typeface="Meiryo UI" pitchFamily="50" charset="-128"/>
                        </a:rPr>
                        <a:t>台まで使うものとする</a:t>
                      </a:r>
                      <a:r>
                        <a:rPr lang="en-US" altLang="ja-JP" sz="1600" b="1" dirty="0" smtClean="0">
                          <a:solidFill>
                            <a:schemeClr val="tx1"/>
                          </a:solidFill>
                          <a:effectLst/>
                          <a:latin typeface="Meiryo UI" pitchFamily="50" charset="-128"/>
                          <a:ea typeface="Meiryo UI" pitchFamily="50" charset="-128"/>
                        </a:rPr>
                        <a:t>(</a:t>
                      </a:r>
                      <a:r>
                        <a:rPr lang="ja-JP" altLang="en-US" sz="1600" b="1" dirty="0" smtClean="0">
                          <a:solidFill>
                            <a:schemeClr val="tx1"/>
                          </a:solidFill>
                          <a:effectLst/>
                          <a:latin typeface="Meiryo UI" pitchFamily="50" charset="-128"/>
                          <a:ea typeface="Meiryo UI" pitchFamily="50" charset="-128"/>
                        </a:rPr>
                        <a:t>バイクの駐輪台数は</a:t>
                      </a:r>
                      <a:r>
                        <a:rPr lang="en-US" altLang="ja-JP" sz="1600" b="1" dirty="0" smtClean="0">
                          <a:solidFill>
                            <a:schemeClr val="tx1"/>
                          </a:solidFill>
                          <a:effectLst/>
                          <a:latin typeface="Meiryo UI" pitchFamily="50" charset="-128"/>
                          <a:ea typeface="Meiryo UI" pitchFamily="50" charset="-128"/>
                        </a:rPr>
                        <a:t>44</a:t>
                      </a:r>
                      <a:r>
                        <a:rPr lang="ja-JP" altLang="en-US" sz="1600" b="1" dirty="0" smtClean="0">
                          <a:solidFill>
                            <a:schemeClr val="tx1"/>
                          </a:solidFill>
                          <a:effectLst/>
                          <a:latin typeface="Meiryo UI" pitchFamily="50" charset="-128"/>
                          <a:ea typeface="Meiryo UI" pitchFamily="50" charset="-128"/>
                        </a:rPr>
                        <a:t>台と少ないので、今回はスコープ外とする</a:t>
                      </a:r>
                      <a:r>
                        <a:rPr lang="en-US" altLang="ja-JP" sz="1600" b="1" dirty="0" smtClean="0">
                          <a:solidFill>
                            <a:schemeClr val="tx1"/>
                          </a:solidFill>
                          <a:effectLst/>
                          <a:latin typeface="Meiryo UI" pitchFamily="50" charset="-128"/>
                          <a:ea typeface="Meiryo UI" pitchFamily="50" charset="-128"/>
                        </a:rPr>
                        <a:t>)</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エリア内の学校であれば、朝</a:t>
                      </a:r>
                      <a:r>
                        <a:rPr lang="en-US" altLang="ja-JP" sz="1600" b="1" dirty="0" smtClean="0">
                          <a:solidFill>
                            <a:schemeClr val="tx1"/>
                          </a:solidFill>
                          <a:effectLst/>
                          <a:latin typeface="Meiryo UI" pitchFamily="50" charset="-128"/>
                          <a:ea typeface="Meiryo UI" pitchFamily="50" charset="-128"/>
                        </a:rPr>
                        <a:t>08:00</a:t>
                      </a:r>
                      <a:r>
                        <a:rPr lang="ja-JP" altLang="en-US" sz="1600" b="1" dirty="0" smtClean="0">
                          <a:solidFill>
                            <a:schemeClr val="tx1"/>
                          </a:solidFill>
                          <a:effectLst/>
                          <a:latin typeface="Meiryo UI" pitchFamily="50" charset="-128"/>
                          <a:ea typeface="Meiryo UI" pitchFamily="50" charset="-128"/>
                        </a:rPr>
                        <a:t>に出発するものとする。エリア外であれば朝</a:t>
                      </a:r>
                      <a:r>
                        <a:rPr lang="en-US" altLang="ja-JP" sz="1600" b="1" dirty="0" smtClean="0">
                          <a:solidFill>
                            <a:schemeClr val="tx1"/>
                          </a:solidFill>
                          <a:effectLst/>
                          <a:latin typeface="Meiryo UI" pitchFamily="50" charset="-128"/>
                          <a:ea typeface="Meiryo UI" pitchFamily="50" charset="-128"/>
                        </a:rPr>
                        <a:t>07:00</a:t>
                      </a:r>
                      <a:r>
                        <a:rPr lang="ja-JP" altLang="en-US" sz="1600" b="1" dirty="0" smtClean="0">
                          <a:solidFill>
                            <a:schemeClr val="tx1"/>
                          </a:solidFill>
                          <a:effectLst/>
                          <a:latin typeface="Meiryo UI" pitchFamily="50" charset="-128"/>
                          <a:ea typeface="Meiryo UI" pitchFamily="50" charset="-128"/>
                        </a:rPr>
                        <a:t>に出発するものとする。</a:t>
                      </a:r>
                      <a:endParaRPr lang="en-US" altLang="ja-JP" sz="1600" b="1" dirty="0" smtClean="0">
                        <a:solidFill>
                          <a:schemeClr val="tx1"/>
                        </a:solidFill>
                        <a:effectLst/>
                        <a:latin typeface="Meiryo UI" pitchFamily="50" charset="-128"/>
                        <a:ea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帰宅は、</a:t>
                      </a:r>
                      <a:r>
                        <a:rPr lang="en-US" altLang="ja-JP" sz="1600" b="1" dirty="0" smtClean="0">
                          <a:solidFill>
                            <a:schemeClr val="tx1"/>
                          </a:solidFill>
                          <a:effectLst/>
                          <a:latin typeface="Meiryo UI" pitchFamily="50" charset="-128"/>
                          <a:ea typeface="Meiryo UI" pitchFamily="50" charset="-128"/>
                        </a:rPr>
                        <a:t>16:00</a:t>
                      </a:r>
                      <a:r>
                        <a:rPr lang="ja-JP" altLang="en-US" sz="1600" b="1" dirty="0" smtClean="0">
                          <a:solidFill>
                            <a:schemeClr val="tx1"/>
                          </a:solidFill>
                          <a:effectLst/>
                          <a:latin typeface="Meiryo UI" pitchFamily="50" charset="-128"/>
                          <a:ea typeface="Meiryo UI" pitchFamily="50" charset="-128"/>
                        </a:rPr>
                        <a:t>～</a:t>
                      </a:r>
                      <a:r>
                        <a:rPr lang="en-US" altLang="ja-JP" sz="1600" b="1" dirty="0" smtClean="0">
                          <a:solidFill>
                            <a:schemeClr val="tx1"/>
                          </a:solidFill>
                          <a:effectLst/>
                          <a:latin typeface="Meiryo UI" pitchFamily="50" charset="-128"/>
                          <a:ea typeface="Meiryo UI" pitchFamily="50" charset="-128"/>
                        </a:rPr>
                        <a:t>18:00</a:t>
                      </a:r>
                      <a:r>
                        <a:rPr lang="ja-JP" altLang="en-US" sz="1600" b="1" dirty="0" err="1" smtClean="0">
                          <a:solidFill>
                            <a:schemeClr val="tx1"/>
                          </a:solidFill>
                          <a:effectLst/>
                          <a:latin typeface="Meiryo UI" pitchFamily="50" charset="-128"/>
                          <a:ea typeface="Meiryo UI" pitchFamily="50" charset="-128"/>
                        </a:rPr>
                        <a:t>までの</a:t>
                      </a:r>
                      <a:r>
                        <a:rPr lang="ja-JP" altLang="en-US" sz="1600" b="1" dirty="0" smtClean="0">
                          <a:solidFill>
                            <a:schemeClr val="tx1"/>
                          </a:solidFill>
                          <a:effectLst/>
                          <a:latin typeface="Meiryo UI" pitchFamily="50" charset="-128"/>
                          <a:ea typeface="Meiryo UI" pitchFamily="50" charset="-128"/>
                        </a:rPr>
                        <a:t>間に、駅にランダムに到着するものとする</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748583"/>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3</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社会人</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エリア内</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距離</a:t>
                      </a:r>
                      <a:r>
                        <a:rPr lang="en-US" altLang="ja-JP" sz="1600" b="1" dirty="0" err="1" smtClean="0">
                          <a:solidFill>
                            <a:schemeClr val="tx1"/>
                          </a:solidFill>
                          <a:effectLst/>
                          <a:latin typeface="Meiryo UI" pitchFamily="50" charset="-128"/>
                          <a:ea typeface="Meiryo UI" pitchFamily="50" charset="-128"/>
                        </a:rPr>
                        <a:t>2km</a:t>
                      </a:r>
                      <a:r>
                        <a:rPr lang="ja-JP" altLang="en-US" sz="1600" b="1" dirty="0" err="1" smtClean="0">
                          <a:solidFill>
                            <a:schemeClr val="tx1"/>
                          </a:solidFill>
                          <a:effectLst/>
                          <a:latin typeface="Meiryo UI" pitchFamily="50" charset="-128"/>
                          <a:ea typeface="Meiryo UI" pitchFamily="50" charset="-128"/>
                        </a:rPr>
                        <a:t>まで</a:t>
                      </a:r>
                      <a:r>
                        <a:rPr lang="ja-JP" altLang="en-US" sz="1600" b="1" dirty="0" smtClean="0">
                          <a:solidFill>
                            <a:schemeClr val="tx1"/>
                          </a:solidFill>
                          <a:effectLst/>
                          <a:latin typeface="Meiryo UI" pitchFamily="50" charset="-128"/>
                          <a:ea typeface="Meiryo UI" pitchFamily="50" charset="-128"/>
                        </a:rPr>
                        <a:t>なら歩く。</a:t>
                      </a:r>
                      <a:r>
                        <a:rPr lang="en-US" altLang="ja-JP" sz="1600" b="1" dirty="0" err="1" smtClean="0">
                          <a:solidFill>
                            <a:schemeClr val="tx1"/>
                          </a:solidFill>
                          <a:effectLst/>
                          <a:latin typeface="Meiryo UI" pitchFamily="50" charset="-128"/>
                          <a:ea typeface="Meiryo UI" pitchFamily="50" charset="-128"/>
                        </a:rPr>
                        <a:t>2km</a:t>
                      </a:r>
                      <a:r>
                        <a:rPr lang="ja-JP" altLang="en-US" sz="1600" b="1" dirty="0" smtClean="0">
                          <a:solidFill>
                            <a:schemeClr val="tx1"/>
                          </a:solidFill>
                          <a:effectLst/>
                          <a:latin typeface="Meiryo UI" pitchFamily="50" charset="-128"/>
                          <a:ea typeface="Meiryo UI" pitchFamily="50" charset="-128"/>
                        </a:rPr>
                        <a:t>を超える場合はバスを試して、時間が短くなるようならバス利用とする</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朝</a:t>
                      </a:r>
                      <a:r>
                        <a:rPr lang="en-US" altLang="ja-JP" sz="1600" b="1" dirty="0" smtClean="0">
                          <a:solidFill>
                            <a:schemeClr val="tx1"/>
                          </a:solidFill>
                          <a:effectLst/>
                          <a:latin typeface="Meiryo UI" pitchFamily="50" charset="-128"/>
                          <a:ea typeface="Meiryo UI" pitchFamily="50" charset="-128"/>
                        </a:rPr>
                        <a:t>06:30</a:t>
                      </a:r>
                      <a:r>
                        <a:rPr lang="ja-JP" altLang="en-US" sz="1600" b="1" dirty="0" smtClean="0">
                          <a:solidFill>
                            <a:schemeClr val="tx1"/>
                          </a:solidFill>
                          <a:effectLst/>
                          <a:latin typeface="Meiryo UI" pitchFamily="50" charset="-128"/>
                          <a:ea typeface="Meiryo UI" pitchFamily="50" charset="-128"/>
                        </a:rPr>
                        <a:t>～</a:t>
                      </a:r>
                      <a:r>
                        <a:rPr lang="en-US" altLang="ja-JP" sz="1600" b="1" dirty="0" smtClean="0">
                          <a:solidFill>
                            <a:schemeClr val="tx1"/>
                          </a:solidFill>
                          <a:effectLst/>
                          <a:latin typeface="Meiryo UI" pitchFamily="50" charset="-128"/>
                          <a:ea typeface="Meiryo UI" pitchFamily="50" charset="-128"/>
                        </a:rPr>
                        <a:t>09:00</a:t>
                      </a:r>
                      <a:r>
                        <a:rPr lang="ja-JP" altLang="en-US" sz="1600" b="1" dirty="0" err="1" smtClean="0">
                          <a:solidFill>
                            <a:schemeClr val="tx1"/>
                          </a:solidFill>
                          <a:effectLst/>
                          <a:latin typeface="Meiryo UI" pitchFamily="50" charset="-128"/>
                          <a:ea typeface="Meiryo UI" pitchFamily="50" charset="-128"/>
                        </a:rPr>
                        <a:t>までの</a:t>
                      </a:r>
                      <a:r>
                        <a:rPr lang="ja-JP" altLang="en-US" sz="1600" b="1" dirty="0" smtClean="0">
                          <a:solidFill>
                            <a:schemeClr val="tx1"/>
                          </a:solidFill>
                          <a:effectLst/>
                          <a:latin typeface="Meiryo UI" pitchFamily="50" charset="-128"/>
                          <a:ea typeface="Meiryo UI" pitchFamily="50" charset="-128"/>
                        </a:rPr>
                        <a:t>間の任意の時間を出発するものとする。帰宅は、</a:t>
                      </a:r>
                      <a:r>
                        <a:rPr lang="en-US" altLang="ja-JP" sz="1600" b="1" dirty="0" smtClean="0">
                          <a:solidFill>
                            <a:schemeClr val="tx1"/>
                          </a:solidFill>
                          <a:effectLst/>
                          <a:latin typeface="Meiryo UI" pitchFamily="50" charset="-128"/>
                          <a:ea typeface="Meiryo UI" pitchFamily="50" charset="-128"/>
                        </a:rPr>
                        <a:t>18:00</a:t>
                      </a:r>
                      <a:r>
                        <a:rPr lang="ja-JP" altLang="en-US" sz="1600" b="1" dirty="0" smtClean="0">
                          <a:solidFill>
                            <a:schemeClr val="tx1"/>
                          </a:solidFill>
                          <a:effectLst/>
                          <a:latin typeface="Meiryo UI" pitchFamily="50" charset="-128"/>
                          <a:ea typeface="Meiryo UI" pitchFamily="50" charset="-128"/>
                        </a:rPr>
                        <a:t>～</a:t>
                      </a:r>
                      <a:r>
                        <a:rPr lang="en-US" altLang="ja-JP" sz="1600" b="1" dirty="0" smtClean="0">
                          <a:solidFill>
                            <a:schemeClr val="tx1"/>
                          </a:solidFill>
                          <a:effectLst/>
                          <a:latin typeface="Meiryo UI" pitchFamily="50" charset="-128"/>
                          <a:ea typeface="Meiryo UI" pitchFamily="50" charset="-128"/>
                        </a:rPr>
                        <a:t>20:00</a:t>
                      </a:r>
                      <a:r>
                        <a:rPr lang="ja-JP" altLang="en-US" sz="1600" b="1" dirty="0" err="1" smtClean="0">
                          <a:solidFill>
                            <a:schemeClr val="tx1"/>
                          </a:solidFill>
                          <a:effectLst/>
                          <a:latin typeface="Meiryo UI" pitchFamily="50" charset="-128"/>
                          <a:ea typeface="Meiryo UI" pitchFamily="50" charset="-128"/>
                        </a:rPr>
                        <a:t>までの</a:t>
                      </a:r>
                      <a:r>
                        <a:rPr lang="ja-JP" altLang="en-US" sz="1600" b="1" dirty="0" smtClean="0">
                          <a:solidFill>
                            <a:schemeClr val="tx1"/>
                          </a:solidFill>
                          <a:effectLst/>
                          <a:latin typeface="Meiryo UI" pitchFamily="50" charset="-128"/>
                          <a:ea typeface="Meiryo UI" pitchFamily="50" charset="-128"/>
                        </a:rPr>
                        <a:t>間にランダムに到着するものとする</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912146"/>
                  </a:ext>
                </a:extLst>
              </a:tr>
              <a:tr h="923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4</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社会人</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エリア外</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距離</a:t>
                      </a:r>
                      <a:r>
                        <a:rPr lang="en-US" altLang="ja-JP" sz="1600" b="1" dirty="0" err="1" smtClean="0">
                          <a:solidFill>
                            <a:schemeClr val="tx1"/>
                          </a:solidFill>
                          <a:effectLst/>
                          <a:latin typeface="Meiryo UI" pitchFamily="50" charset="-128"/>
                          <a:ea typeface="Meiryo UI" pitchFamily="50" charset="-128"/>
                        </a:rPr>
                        <a:t>2km</a:t>
                      </a:r>
                      <a:r>
                        <a:rPr lang="ja-JP" altLang="en-US" sz="1600" b="1" dirty="0" err="1" smtClean="0">
                          <a:solidFill>
                            <a:schemeClr val="tx1"/>
                          </a:solidFill>
                          <a:effectLst/>
                          <a:latin typeface="Meiryo UI" pitchFamily="50" charset="-128"/>
                          <a:ea typeface="Meiryo UI" pitchFamily="50" charset="-128"/>
                        </a:rPr>
                        <a:t>まで</a:t>
                      </a:r>
                      <a:r>
                        <a:rPr lang="ja-JP" altLang="en-US" sz="1600" b="1" dirty="0" smtClean="0">
                          <a:solidFill>
                            <a:schemeClr val="tx1"/>
                          </a:solidFill>
                          <a:effectLst/>
                          <a:latin typeface="Meiryo UI" pitchFamily="50" charset="-128"/>
                          <a:ea typeface="Meiryo UI" pitchFamily="50" charset="-128"/>
                        </a:rPr>
                        <a:t>なら駅まで歩く。</a:t>
                      </a:r>
                      <a:r>
                        <a:rPr lang="en-US" altLang="ja-JP" sz="1600" b="1" dirty="0" err="1" smtClean="0">
                          <a:solidFill>
                            <a:schemeClr val="tx1"/>
                          </a:solidFill>
                          <a:effectLst/>
                          <a:latin typeface="Meiryo UI" pitchFamily="50" charset="-128"/>
                          <a:ea typeface="Meiryo UI" pitchFamily="50" charset="-128"/>
                        </a:rPr>
                        <a:t>2km</a:t>
                      </a:r>
                      <a:r>
                        <a:rPr lang="ja-JP" altLang="en-US" sz="1600" b="1" dirty="0" smtClean="0">
                          <a:solidFill>
                            <a:schemeClr val="tx1"/>
                          </a:solidFill>
                          <a:effectLst/>
                          <a:latin typeface="Meiryo UI" pitchFamily="50" charset="-128"/>
                          <a:ea typeface="Meiryo UI" pitchFamily="50" charset="-128"/>
                        </a:rPr>
                        <a:t>を超える場合はバスを試して、時間が短くなるようなら駅までバスに向う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a:t>
                      </a:r>
                      <a:r>
                        <a:rPr lang="ja-JP" altLang="en-US" sz="1600" b="1" dirty="0" smtClean="0">
                          <a:solidFill>
                            <a:schemeClr val="tx1"/>
                          </a:solidFill>
                          <a:effectLst/>
                          <a:latin typeface="Meiryo UI" pitchFamily="50" charset="-128"/>
                          <a:ea typeface="Meiryo UI" pitchFamily="50" charset="-128"/>
                        </a:rPr>
                        <a:t>同上</a:t>
                      </a:r>
                      <a:r>
                        <a:rPr lang="en-US" altLang="ja-JP" sz="1600" b="1" dirty="0" smtClean="0">
                          <a:solidFill>
                            <a:schemeClr val="tx1"/>
                          </a:solidFill>
                          <a:effectLst/>
                          <a:latin typeface="Meiryo UI" pitchFamily="50" charset="-128"/>
                          <a:ea typeface="Meiryo UI" pitchFamily="50" charset="-128"/>
                        </a:rPr>
                        <a:t>)</a:t>
                      </a:r>
                      <a:endParaRPr lang="ja-JP" altLang="en-US" sz="1600" b="1" dirty="0" smtClean="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81227"/>
                  </a:ext>
                </a:extLst>
              </a:tr>
              <a:tr h="167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5</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非就業</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エリア内</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決められた滞留地点に向う。</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平均滞留時間は、平均</a:t>
                      </a:r>
                      <a:r>
                        <a:rPr lang="en-US" altLang="ja-JP" sz="1600" b="1" dirty="0" smtClean="0">
                          <a:solidFill>
                            <a:schemeClr val="tx1"/>
                          </a:solidFill>
                          <a:effectLst/>
                          <a:latin typeface="Meiryo UI" pitchFamily="50" charset="-128"/>
                          <a:ea typeface="Meiryo UI" pitchFamily="50" charset="-128"/>
                        </a:rPr>
                        <a:t>2.1</a:t>
                      </a:r>
                      <a:r>
                        <a:rPr lang="ja-JP" altLang="en-US" sz="1600" b="1" dirty="0" smtClean="0">
                          <a:solidFill>
                            <a:schemeClr val="tx1"/>
                          </a:solidFill>
                          <a:effectLst/>
                          <a:latin typeface="Meiryo UI" pitchFamily="50" charset="-128"/>
                          <a:ea typeface="Meiryo UI" pitchFamily="50" charset="-128"/>
                        </a:rPr>
                        <a:t>時間になるよう</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09173"/>
                  </a:ext>
                </a:extLst>
              </a:tr>
              <a:tr h="167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6</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非就業</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エリア外</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駅に向かい、所定の時間後に帰宅する</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a:t>
                      </a:r>
                      <a:r>
                        <a:rPr lang="ja-JP" altLang="en-US" sz="1600" b="1" dirty="0" smtClean="0">
                          <a:solidFill>
                            <a:schemeClr val="tx1"/>
                          </a:solidFill>
                          <a:effectLst/>
                          <a:latin typeface="Meiryo UI" pitchFamily="50" charset="-128"/>
                          <a:ea typeface="Meiryo UI" pitchFamily="50" charset="-128"/>
                        </a:rPr>
                        <a:t>同上</a:t>
                      </a:r>
                      <a:r>
                        <a:rPr lang="en-US" altLang="ja-JP" sz="1600" b="1" dirty="0" smtClean="0">
                          <a:solidFill>
                            <a:schemeClr val="tx1"/>
                          </a:solidFill>
                          <a:effectLst/>
                          <a:latin typeface="Meiryo UI" pitchFamily="50" charset="-128"/>
                          <a:ea typeface="Meiryo UI" pitchFamily="50" charset="-128"/>
                        </a:rPr>
                        <a:t>)</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087802"/>
                  </a:ext>
                </a:extLst>
              </a:tr>
            </a:tbl>
          </a:graphicData>
        </a:graphic>
      </p:graphicFrame>
      <p:sp>
        <p:nvSpPr>
          <p:cNvPr id="49" name="テキスト ボックス 48"/>
          <p:cNvSpPr txBox="1"/>
          <p:nvPr/>
        </p:nvSpPr>
        <p:spPr>
          <a:xfrm>
            <a:off x="515973" y="6021360"/>
            <a:ext cx="11089540" cy="646331"/>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未成年は、</a:t>
            </a:r>
            <a:r>
              <a:rPr kumimoji="1" lang="en-US" altLang="ja-JP" b="1" dirty="0" smtClean="0">
                <a:latin typeface="Meiryo UI" panose="020B0604030504040204" pitchFamily="50" charset="-128"/>
                <a:ea typeface="Meiryo UI" panose="020B0604030504040204" pitchFamily="50" charset="-128"/>
              </a:rPr>
              <a:t>SC</a:t>
            </a:r>
            <a:r>
              <a:rPr kumimoji="1" lang="ja-JP" altLang="en-US" b="1" dirty="0" smtClean="0">
                <a:latin typeface="Meiryo UI" panose="020B0604030504040204" pitchFamily="50" charset="-128"/>
                <a:ea typeface="Meiryo UI" panose="020B0604030504040204" pitchFamily="50" charset="-128"/>
              </a:rPr>
              <a:t>を作るのか？ </a:t>
            </a:r>
            <a:r>
              <a:rPr lang="ja-JP" altLang="en-US" b="1" dirty="0" smtClean="0">
                <a:latin typeface="Meiryo UI" panose="020B0604030504040204" pitchFamily="50" charset="-128"/>
                <a:ea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rPr>
              <a:t>CG</a:t>
            </a:r>
            <a:r>
              <a:rPr lang="ja-JP" altLang="en-US" b="1" dirty="0" smtClean="0">
                <a:latin typeface="Meiryo UI" panose="020B0604030504040204" pitchFamily="50" charset="-128"/>
                <a:ea typeface="Meiryo UI" panose="020B0604030504040204" pitchFamily="50" charset="-128"/>
              </a:rPr>
              <a:t>は、</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非常に重要な要素</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である、と言っている</a:t>
            </a:r>
            <a:endParaRPr lang="en-US" altLang="ja-JP" b="1" dirty="0" smtClean="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 学校を作ると</a:t>
            </a:r>
            <a:r>
              <a:rPr kumimoji="1" lang="en-US" altLang="ja-JP" b="1" dirty="0" smtClean="0">
                <a:latin typeface="Meiryo UI" panose="020B0604030504040204" pitchFamily="50" charset="-128"/>
                <a:ea typeface="Meiryo UI" panose="020B0604030504040204" pitchFamily="50" charset="-128"/>
              </a:rPr>
              <a:t>SC</a:t>
            </a:r>
            <a:r>
              <a:rPr lang="ja-JP" altLang="en-US" b="1" dirty="0" smtClean="0">
                <a:latin typeface="Meiryo UI" panose="020B0604030504040204" pitchFamily="50" charset="-128"/>
                <a:ea typeface="Meiryo UI" panose="020B0604030504040204" pitchFamily="50" charset="-128"/>
              </a:rPr>
              <a:t>は上るのか？ </a:t>
            </a:r>
            <a:r>
              <a:rPr lang="en-US" altLang="ja-JP" b="1" dirty="0" smtClean="0">
                <a:latin typeface="Meiryo UI" panose="020B0604030504040204" pitchFamily="50" charset="-128"/>
                <a:ea typeface="Meiryo UI" panose="020B0604030504040204" pitchFamily="50" charset="-128"/>
              </a:rPr>
              <a:t>SC</a:t>
            </a:r>
            <a:r>
              <a:rPr lang="ja-JP" altLang="en-US" b="1" dirty="0" smtClean="0">
                <a:latin typeface="Meiryo UI" panose="020B0604030504040204" pitchFamily="50" charset="-128"/>
                <a:ea typeface="Meiryo UI" panose="020B0604030504040204" pitchFamily="50" charset="-128"/>
              </a:rPr>
              <a:t>を上げる人間を作ることはできるかもしれないが、</a:t>
            </a:r>
            <a:r>
              <a:rPr lang="en-US" altLang="ja-JP" b="1" dirty="0" smtClean="0">
                <a:latin typeface="Meiryo UI" panose="020B0604030504040204" pitchFamily="50" charset="-128"/>
                <a:ea typeface="Meiryo UI" panose="020B0604030504040204" pitchFamily="50" charset="-128"/>
              </a:rPr>
              <a:t>SC</a:t>
            </a:r>
            <a:r>
              <a:rPr lang="ja-JP" altLang="en-US" b="1" dirty="0" smtClean="0">
                <a:latin typeface="Meiryo UI" panose="020B0604030504040204" pitchFamily="50" charset="-128"/>
                <a:ea typeface="Meiryo UI" panose="020B0604030504040204" pitchFamily="50" charset="-128"/>
              </a:rPr>
              <a:t>の場所は作れないだろう</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080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 name="表 108"/>
          <p:cNvGraphicFramePr>
            <a:graphicFrameLocks noGrp="1"/>
          </p:cNvGraphicFramePr>
          <p:nvPr>
            <p:extLst>
              <p:ext uri="{D42A27DB-BD31-4B8C-83A1-F6EECF244321}">
                <p14:modId xmlns:p14="http://schemas.microsoft.com/office/powerpoint/2010/main" val="462022926"/>
              </p:ext>
            </p:extLst>
          </p:nvPr>
        </p:nvGraphicFramePr>
        <p:xfrm>
          <a:off x="119170" y="953300"/>
          <a:ext cx="11665620" cy="5860910"/>
        </p:xfrm>
        <a:graphic>
          <a:graphicData uri="http://schemas.openxmlformats.org/drawingml/2006/table">
            <a:tbl>
              <a:tblPr firstRow="1" bandRow="1">
                <a:tableStyleId>{5C22544A-7EE6-4342-B048-85BDC9FD1C3A}</a:tableStyleId>
              </a:tblPr>
              <a:tblGrid>
                <a:gridCol w="528061">
                  <a:extLst>
                    <a:ext uri="{9D8B030D-6E8A-4147-A177-3AD203B41FA5}">
                      <a16:colId xmlns:a16="http://schemas.microsoft.com/office/drawing/2014/main" val="20000"/>
                    </a:ext>
                  </a:extLst>
                </a:gridCol>
                <a:gridCol w="2928419">
                  <a:extLst>
                    <a:ext uri="{9D8B030D-6E8A-4147-A177-3AD203B41FA5}">
                      <a16:colId xmlns:a16="http://schemas.microsoft.com/office/drawing/2014/main" val="3096766029"/>
                    </a:ext>
                  </a:extLst>
                </a:gridCol>
                <a:gridCol w="3240450">
                  <a:extLst>
                    <a:ext uri="{9D8B030D-6E8A-4147-A177-3AD203B41FA5}">
                      <a16:colId xmlns:a16="http://schemas.microsoft.com/office/drawing/2014/main" val="2330819972"/>
                    </a:ext>
                  </a:extLst>
                </a:gridCol>
                <a:gridCol w="2484345">
                  <a:extLst>
                    <a:ext uri="{9D8B030D-6E8A-4147-A177-3AD203B41FA5}">
                      <a16:colId xmlns:a16="http://schemas.microsoft.com/office/drawing/2014/main" val="1956783519"/>
                    </a:ext>
                  </a:extLst>
                </a:gridCol>
                <a:gridCol w="2484345">
                  <a:extLst>
                    <a:ext uri="{9D8B030D-6E8A-4147-A177-3AD203B41FA5}">
                      <a16:colId xmlns:a16="http://schemas.microsoft.com/office/drawing/2014/main" val="3168444265"/>
                    </a:ext>
                  </a:extLst>
                </a:gridCol>
              </a:tblGrid>
              <a:tr h="198120">
                <a:tc rowSpan="2">
                  <a:txBody>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#16</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2000" dirty="0" smtClean="0">
                          <a:latin typeface="Meiryo UI" pitchFamily="50" charset="-128"/>
                          <a:ea typeface="Meiryo UI" pitchFamily="50" charset="-128"/>
                        </a:rPr>
                        <a:t>エージェント</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2000" dirty="0" smtClean="0">
                          <a:latin typeface="Meiryo UI" pitchFamily="50" charset="-128"/>
                          <a:ea typeface="Meiryo UI" pitchFamily="50" charset="-128"/>
                        </a:rPr>
                        <a:t>作り方</a:t>
                      </a:r>
                      <a:r>
                        <a:rPr lang="en-US" altLang="ja-JP" sz="2000" dirty="0" smtClean="0">
                          <a:latin typeface="Meiryo UI" pitchFamily="50" charset="-128"/>
                          <a:ea typeface="Meiryo UI" pitchFamily="50" charset="-128"/>
                        </a:rPr>
                        <a:t> </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98120">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2000" b="1" dirty="0" smtClean="0">
                          <a:latin typeface="Meiryo UI" pitchFamily="50" charset="-128"/>
                          <a:ea typeface="Meiryo UI" pitchFamily="50" charset="-128"/>
                        </a:rPr>
                        <a:t>エージェント</a:t>
                      </a:r>
                      <a:endParaRPr lang="ja-JP" altLang="en-US" sz="2000" b="1"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000" b="1" dirty="0" smtClean="0">
                          <a:latin typeface="Meiryo UI" pitchFamily="50" charset="-128"/>
                          <a:ea typeface="Meiryo UI" pitchFamily="50" charset="-128"/>
                        </a:rPr>
                        <a:t>地図</a:t>
                      </a:r>
                      <a:endParaRPr lang="ja-JP" altLang="en-US" sz="2000" b="1"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b="1" dirty="0" smtClean="0">
                          <a:latin typeface="Meiryo UI" pitchFamily="50" charset="-128"/>
                          <a:ea typeface="Meiryo UI" pitchFamily="50" charset="-128"/>
                        </a:rPr>
                        <a:t>SC</a:t>
                      </a:r>
                      <a:r>
                        <a:rPr lang="ja-JP" altLang="en-US" sz="2000" b="1" dirty="0" smtClean="0">
                          <a:latin typeface="Meiryo UI" pitchFamily="50" charset="-128"/>
                          <a:ea typeface="Meiryo UI" pitchFamily="50" charset="-128"/>
                        </a:rPr>
                        <a:t>の生成</a:t>
                      </a:r>
                      <a:endParaRPr lang="ja-JP" altLang="en-US" sz="2000" b="1"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417959"/>
                  </a:ext>
                </a:extLst>
              </a:tr>
              <a:tr h="135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1</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小学生、中学生</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rPr>
                        <a:t>8:00</a:t>
                      </a:r>
                      <a:r>
                        <a:rPr lang="ja-JP" altLang="en-US" sz="1600" b="1" i="0" u="none" strike="noStrike" dirty="0" smtClean="0">
                          <a:solidFill>
                            <a:srgbClr val="0000FF"/>
                          </a:solidFill>
                          <a:effectLst/>
                          <a:latin typeface="Meiryo UI" panose="020B0604030504040204" pitchFamily="50" charset="-128"/>
                          <a:ea typeface="Meiryo UI" panose="020B0604030504040204" pitchFamily="50" charset="-128"/>
                        </a:rPr>
                        <a:t>になると通学を開始し、</a:t>
                      </a:r>
                      <a:r>
                        <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rPr>
                        <a:t>16:00</a:t>
                      </a:r>
                      <a:r>
                        <a:rPr lang="ja-JP" altLang="en-US" sz="1600" b="1" i="0" u="none" strike="noStrike" dirty="0" err="1" smtClean="0">
                          <a:solidFill>
                            <a:srgbClr val="0000FF"/>
                          </a:solidFill>
                          <a:effectLst/>
                          <a:latin typeface="Meiryo UI" panose="020B0604030504040204" pitchFamily="50" charset="-128"/>
                          <a:ea typeface="Meiryo UI" panose="020B0604030504040204" pitchFamily="50" charset="-128"/>
                        </a:rPr>
                        <a:t>ー</a:t>
                      </a:r>
                      <a:r>
                        <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rPr>
                        <a:t>17:00</a:t>
                      </a:r>
                      <a:r>
                        <a:rPr lang="ja-JP" altLang="en-US" sz="1600" b="1" i="0" u="none" strike="noStrike" dirty="0" smtClean="0">
                          <a:solidFill>
                            <a:srgbClr val="0000FF"/>
                          </a:solidFill>
                          <a:effectLst/>
                          <a:latin typeface="Meiryo UI" panose="020B0604030504040204" pitchFamily="50" charset="-128"/>
                          <a:ea typeface="Meiryo UI" panose="020B0604030504040204" pitchFamily="50" charset="-128"/>
                        </a:rPr>
                        <a:t>に帰宅するエージェント</a:t>
                      </a:r>
                      <a:endPar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i="0" u="none" strike="noStrike" dirty="0" smtClean="0">
                          <a:solidFill>
                            <a:srgbClr val="0000FF"/>
                          </a:solidFill>
                          <a:effectLst/>
                          <a:latin typeface="Meiryo UI" panose="020B0604030504040204" pitchFamily="50" charset="-128"/>
                          <a:ea typeface="Meiryo UI" panose="020B0604030504040204" pitchFamily="50" charset="-128"/>
                        </a:rPr>
                        <a:t>交通機関のない地図</a:t>
                      </a:r>
                      <a:endPar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i="0" u="none" strike="noStrike" dirty="0" smtClean="0">
                          <a:solidFill>
                            <a:srgbClr val="0000FF"/>
                          </a:solidFill>
                          <a:effectLst/>
                          <a:latin typeface="Meiryo UI" panose="020B0604030504040204" pitchFamily="50" charset="-128"/>
                          <a:ea typeface="Meiryo UI" panose="020B0604030504040204" pitchFamily="50" charset="-128"/>
                        </a:rPr>
                        <a:t>学校内</a:t>
                      </a:r>
                      <a:endParaRPr lang="en-US" altLang="ja-JP" sz="1600" b="1" i="0" u="none" strike="noStrike" dirty="0" smtClean="0">
                        <a:solidFill>
                          <a:srgbClr val="0000FF"/>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092149"/>
                  </a:ext>
                </a:extLst>
              </a:tr>
              <a:tr h="2319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2</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高校生、大学生</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1" dirty="0" smtClean="0">
                          <a:latin typeface="Meiryo UI" panose="020B0604030504040204" pitchFamily="50" charset="-128"/>
                          <a:ea typeface="Meiryo UI" panose="020B0604030504040204" pitchFamily="50" charset="-128"/>
                        </a:rPr>
                        <a:t>7:00</a:t>
                      </a:r>
                      <a:r>
                        <a:rPr lang="ja-JP" altLang="en-US" sz="1600" b="1" dirty="0" smtClean="0">
                          <a:latin typeface="Meiryo UI" panose="020B0604030504040204" pitchFamily="50" charset="-128"/>
                          <a:ea typeface="Meiryo UI" panose="020B0604030504040204" pitchFamily="50" charset="-128"/>
                        </a:rPr>
                        <a:t>になると通学を開始し、</a:t>
                      </a:r>
                      <a:r>
                        <a:rPr lang="en-US" altLang="ja-JP" sz="1600" b="1" dirty="0" smtClean="0">
                          <a:latin typeface="Meiryo UI" panose="020B0604030504040204" pitchFamily="50" charset="-128"/>
                          <a:ea typeface="Meiryo UI" panose="020B0604030504040204" pitchFamily="50" charset="-128"/>
                        </a:rPr>
                        <a:t>16:00</a:t>
                      </a:r>
                      <a:r>
                        <a:rPr lang="ja-JP" altLang="en-US" sz="1600" b="1" dirty="0" err="1" smtClean="0">
                          <a:latin typeface="Meiryo UI" panose="020B0604030504040204" pitchFamily="50" charset="-128"/>
                          <a:ea typeface="Meiryo UI" panose="020B0604030504040204" pitchFamily="50" charset="-128"/>
                        </a:rPr>
                        <a:t>ー</a:t>
                      </a:r>
                      <a:r>
                        <a:rPr lang="en-US" altLang="ja-JP" sz="1600" b="1" dirty="0" smtClean="0">
                          <a:latin typeface="Meiryo UI" panose="020B0604030504040204" pitchFamily="50" charset="-128"/>
                          <a:ea typeface="Meiryo UI" panose="020B0604030504040204" pitchFamily="50" charset="-128"/>
                        </a:rPr>
                        <a:t>18:00</a:t>
                      </a:r>
                      <a:r>
                        <a:rPr lang="ja-JP" altLang="en-US" sz="1600" b="1" dirty="0" smtClean="0">
                          <a:latin typeface="Meiryo UI" panose="020B0604030504040204" pitchFamily="50" charset="-128"/>
                          <a:ea typeface="Meiryo UI" panose="020B0604030504040204" pitchFamily="50" charset="-128"/>
                        </a:rPr>
                        <a:t>に帰宅するエージェント</a:t>
                      </a:r>
                    </a:p>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バスルートが追加された地図</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学校内。</a:t>
                      </a:r>
                      <a:r>
                        <a:rPr lang="en-US" altLang="ja-JP" sz="1600" b="1" dirty="0" smtClean="0">
                          <a:solidFill>
                            <a:schemeClr val="tx1"/>
                          </a:solidFill>
                          <a:effectLst/>
                          <a:latin typeface="Meiryo UI" pitchFamily="50" charset="-128"/>
                          <a:ea typeface="Meiryo UI" pitchFamily="50" charset="-128"/>
                        </a:rPr>
                        <a:t/>
                      </a:r>
                      <a:br>
                        <a:rPr lang="en-US" altLang="ja-JP" sz="1600" b="1" dirty="0" smtClean="0">
                          <a:solidFill>
                            <a:schemeClr val="tx1"/>
                          </a:solidFill>
                          <a:effectLst/>
                          <a:latin typeface="Meiryo UI" pitchFamily="50" charset="-128"/>
                          <a:ea typeface="Meiryo UI" pitchFamily="50" charset="-128"/>
                        </a:rPr>
                      </a:br>
                      <a:r>
                        <a:rPr lang="en-US" altLang="ja-JP" sz="1600" b="1" dirty="0" smtClean="0">
                          <a:solidFill>
                            <a:schemeClr val="tx1"/>
                          </a:solidFill>
                          <a:effectLst/>
                          <a:latin typeface="Meiryo UI" pitchFamily="50" charset="-128"/>
                          <a:ea typeface="Meiryo UI" pitchFamily="50" charset="-128"/>
                        </a:rPr>
                        <a:t>(</a:t>
                      </a:r>
                      <a:r>
                        <a:rPr lang="ja-JP" altLang="en-US" sz="1600" b="1" dirty="0" smtClean="0">
                          <a:solidFill>
                            <a:schemeClr val="tx1"/>
                          </a:solidFill>
                          <a:effectLst/>
                          <a:latin typeface="Meiryo UI" pitchFamily="50" charset="-128"/>
                          <a:ea typeface="Meiryo UI" pitchFamily="50" charset="-128"/>
                        </a:rPr>
                        <a:t>富岡地区内ではない、と推定</a:t>
                      </a:r>
                      <a:r>
                        <a:rPr lang="en-US" altLang="ja-JP" sz="1600" b="1" dirty="0" smtClean="0">
                          <a:solidFill>
                            <a:schemeClr val="tx1"/>
                          </a:solidFill>
                          <a:effectLst/>
                          <a:latin typeface="Meiryo UI" pitchFamily="50" charset="-128"/>
                          <a:ea typeface="Meiryo UI" pitchFamily="50" charset="-128"/>
                        </a:rPr>
                        <a:t>)</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748583"/>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3</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社会人</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エリア内</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dirty="0" smtClean="0">
                          <a:latin typeface="Meiryo UI" panose="020B0604030504040204" pitchFamily="50" charset="-128"/>
                          <a:ea typeface="Meiryo UI" panose="020B0604030504040204" pitchFamily="50" charset="-128"/>
                        </a:rPr>
                        <a:t>06:30</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09:00</a:t>
                      </a:r>
                      <a:r>
                        <a:rPr lang="ja-JP" altLang="en-US" sz="1600" dirty="0" err="1" smtClean="0">
                          <a:latin typeface="Meiryo UI" panose="020B0604030504040204" pitchFamily="50" charset="-128"/>
                          <a:ea typeface="Meiryo UI" panose="020B0604030504040204" pitchFamily="50" charset="-128"/>
                        </a:rPr>
                        <a:t>までの</a:t>
                      </a:r>
                      <a:r>
                        <a:rPr lang="ja-JP" altLang="en-US" sz="1600" dirty="0" smtClean="0">
                          <a:latin typeface="Meiryo UI" panose="020B0604030504040204" pitchFamily="50" charset="-128"/>
                          <a:ea typeface="Meiryo UI" panose="020B0604030504040204" pitchFamily="50" charset="-128"/>
                        </a:rPr>
                        <a:t>間の任意の時間を出発するものとする。帰宅は、</a:t>
                      </a:r>
                      <a:r>
                        <a:rPr lang="en-US" altLang="ja-JP" sz="1600" dirty="0" smtClean="0">
                          <a:latin typeface="Meiryo UI" panose="020B0604030504040204" pitchFamily="50" charset="-128"/>
                          <a:ea typeface="Meiryo UI" panose="020B0604030504040204" pitchFamily="50" charset="-128"/>
                        </a:rPr>
                        <a:t>18:00</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20:00</a:t>
                      </a:r>
                      <a:r>
                        <a:rPr lang="ja-JP" altLang="en-US" sz="1600" dirty="0" err="1" smtClean="0">
                          <a:latin typeface="Meiryo UI" panose="020B0604030504040204" pitchFamily="50" charset="-128"/>
                          <a:ea typeface="Meiryo UI" panose="020B0604030504040204" pitchFamily="50" charset="-128"/>
                        </a:rPr>
                        <a:t>までの</a:t>
                      </a:r>
                      <a:r>
                        <a:rPr lang="ja-JP" altLang="en-US" sz="1600" dirty="0" smtClean="0">
                          <a:latin typeface="Meiryo UI" panose="020B0604030504040204" pitchFamily="50" charset="-128"/>
                          <a:ea typeface="Meiryo UI" panose="020B0604030504040204" pitchFamily="50" charset="-128"/>
                        </a:rPr>
                        <a:t>間にランダムに到着するエージェント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バスルートが追加された地図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バス内、または結節点で微小な</a:t>
                      </a:r>
                      <a:r>
                        <a:rPr lang="en-US" altLang="ja-JP" sz="1600" b="1" dirty="0" smtClean="0">
                          <a:solidFill>
                            <a:schemeClr val="tx1"/>
                          </a:solidFill>
                          <a:effectLst/>
                          <a:latin typeface="Meiryo UI" pitchFamily="50" charset="-128"/>
                          <a:ea typeface="Meiryo UI" pitchFamily="50" charset="-128"/>
                        </a:rPr>
                        <a:t>SC</a:t>
                      </a:r>
                      <a:r>
                        <a:rPr lang="ja-JP" altLang="en-US" sz="1600" b="1" dirty="0" smtClean="0">
                          <a:solidFill>
                            <a:schemeClr val="tx1"/>
                          </a:solidFill>
                          <a:effectLst/>
                          <a:latin typeface="Meiryo UI" pitchFamily="50" charset="-128"/>
                          <a:ea typeface="Meiryo UI" pitchFamily="50" charset="-128"/>
                        </a:rPr>
                        <a:t>が発生？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912146"/>
                  </a:ext>
                </a:extLst>
              </a:tr>
              <a:tr h="923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4</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社会人</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エリア外</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dirty="0" smtClean="0"/>
                        <a:t>同上</a:t>
                      </a:r>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同上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同上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81227"/>
                  </a:ext>
                </a:extLst>
              </a:tr>
              <a:tr h="167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5</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非就業</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エリア内</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バスルートととみおかーとが追加された地図</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09173"/>
                  </a:ext>
                </a:extLst>
              </a:tr>
              <a:tr h="167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6</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非就業</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エリア外</a:t>
                      </a:r>
                      <a:r>
                        <a:rPr kumimoji="1" lang="en-US" altLang="ja-JP" sz="1600" b="1" i="0" kern="1200" dirty="0" smtClean="0">
                          <a:solidFill>
                            <a:schemeClr val="dk1"/>
                          </a:solidFill>
                          <a:effectLst/>
                          <a:latin typeface="Meiryo UI" panose="020B0604030504040204" pitchFamily="50" charset="-128"/>
                          <a:ea typeface="Meiryo UI" panose="020B0604030504040204"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同上</a:t>
                      </a:r>
                      <a:endParaRPr lang="en-US" altLang="ja-JP" sz="1600" b="1" dirty="0" smtClean="0">
                        <a:solidFill>
                          <a:schemeClr val="tx1"/>
                        </a:solidFill>
                        <a:effectLst/>
                        <a:latin typeface="Meiryo UI" pitchFamily="50" charset="-128"/>
                        <a:ea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1" dirty="0" smtClean="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087802"/>
                  </a:ext>
                </a:extLst>
              </a:tr>
            </a:tbl>
          </a:graphicData>
        </a:graphic>
      </p:graphicFrame>
    </p:spTree>
    <p:extLst>
      <p:ext uri="{BB962C8B-B14F-4D97-AF65-F5344CB8AC3E}">
        <p14:creationId xmlns:p14="http://schemas.microsoft.com/office/powerpoint/2010/main" val="349093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9" name="図 38"/>
          <p:cNvPicPr>
            <a:picLocks noChangeAspect="1"/>
          </p:cNvPicPr>
          <p:nvPr/>
        </p:nvPicPr>
        <p:blipFill>
          <a:blip r:embed="rId3"/>
          <a:stretch>
            <a:fillRect/>
          </a:stretch>
        </p:blipFill>
        <p:spPr>
          <a:xfrm>
            <a:off x="471091" y="692620"/>
            <a:ext cx="7723809" cy="5952381"/>
          </a:xfrm>
          <a:prstGeom prst="rect">
            <a:avLst/>
          </a:prstGeom>
        </p:spPr>
      </p:pic>
    </p:spTree>
    <p:extLst>
      <p:ext uri="{BB962C8B-B14F-4D97-AF65-F5344CB8AC3E}">
        <p14:creationId xmlns:p14="http://schemas.microsoft.com/office/powerpoint/2010/main" val="3900130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pSp>
        <p:nvGrpSpPr>
          <p:cNvPr id="3" name="グループ化 2"/>
          <p:cNvGrpSpPr/>
          <p:nvPr/>
        </p:nvGrpSpPr>
        <p:grpSpPr>
          <a:xfrm>
            <a:off x="397686" y="908650"/>
            <a:ext cx="11675144" cy="5949843"/>
            <a:chOff x="109646" y="908650"/>
            <a:chExt cx="12484133" cy="6362117"/>
          </a:xfrm>
        </p:grpSpPr>
        <p:pic>
          <p:nvPicPr>
            <p:cNvPr id="7" name="図 6" descr="https://www.google.com/maps/vt/data=ydsU7vjYMeHz0yIf7c-xcK3K1nAZ3g4ft8UmG-QhrP_rbZbir0ma1esPgLk8COvuaKYF0C_bUsTEdmOzXlc8AMXbLCWSvhAP9AK8IL6OMqiQ91EoHHBoJyk0QzOfb990aNrLel7katj_nwpVmBUZxs7fUPylw-GzHEVjCtMpFl0XbiGeW-nFJp_pAJc9AP5XI2xIxOdOS0c0P4xdfsLz1iFm9vDzLMx2fXpLXVvmVghw97tkfVDAD5otpQVN77BDT2j4EYyrBMN9yIq-e1AXFpnYOgfPyHKaW5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70" y="908650"/>
              <a:ext cx="4089673" cy="2107244"/>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https://www.google.com/maps/vt/data=tDSZyyk7rTbgKc0CFsveCviwzqtqwujduUWZnDhs-64SMAhHTxSquc5j7_3Hef8il2Ee9cfmgfzy-3V0xT1Veq79_ZXR_xpYRVHhVgUMkE75-M329hZTO1lkXeNYYzMH-k7xCshpevO1amzD3zMhQIohUx4-Ug-C9HZhS1rQMYS6K90deiddRzotYlcznwgrwsixlWzEcUMst7AwCKhn076DFahsVpPEuCop6Bvu9Dhfwfnwidlzixdc1T-0TBFSgOpX6AycWXoCL0imjqkmKYJren9c61GZD83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46" y="3050789"/>
              <a:ext cx="4099197" cy="2113497"/>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https://www.google.com/maps/vt/data=GP1FYzBh94oNGDI1LdaS3lBzNRx4ZUOmwwpjK-MgwyEYvKuBQJmCMf6zVmmzmwoCSj3FqBluOWtUIkEo70BtCPhzaU29_KPqollojxS8jJrmNHt83_zQgVck2JfA_b6iv8qllK8igrSuMgtiJK7uPMaMw87jqqT31i6vg8Yp9NUOe_tkL5olSOVunxcoWpNZVEt9iVwi5MIP_hwh0riWd4LLilT6jyIp-BaSKup1B3pWM71tRgBSL4mWJe7oDH4Sm2GdXQf9ZlxHWlL5W-50Z_XOjroBOPxhor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77" y="5152856"/>
              <a:ext cx="4107947" cy="211791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https://www.google.com/maps/vt/data=afcKmGZp3DcbHvzg_7XMTxvRwmnGcqwxI3BL2Dbmsk0PMdb0iNJDtgiOZo5Bn6w0MWF7Yl1g-W3pJy9wLrIWoiyZ7_1fMWi6VdnsckJWTgAH4DgLngQJ9SIrgqCzHo8kC-t93dRNs347yVo-OBpZHT_CsLuWn4ofoTUVHJ-QMwO6YkJLo4Ruif7F-6kWl0WJcSPMlDx2Y8JrGHa67yGjmS8i9_xNJmTEQ8hNr3zEAMFH_3WqxrssFA8qrTAMuMzBGtVIkLDP2dOYtE4etU34zwzl8i_Jwxxv2uA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037" y="908650"/>
              <a:ext cx="4047273" cy="20865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0"/>
            <p:cNvSpPr txBox="1">
              <a:spLocks noChangeArrowheads="1"/>
            </p:cNvSpPr>
            <p:nvPr/>
          </p:nvSpPr>
          <p:spPr bwMode="auto">
            <a:xfrm>
              <a:off x="195371" y="990432"/>
              <a:ext cx="1140759" cy="301997"/>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富岡西1丁目</a:t>
              </a:r>
            </a:p>
          </p:txBody>
        </p:sp>
        <p:sp>
          <p:nvSpPr>
            <p:cNvPr id="12" name="Text Box 40"/>
            <p:cNvSpPr txBox="1">
              <a:spLocks noChangeArrowheads="1"/>
            </p:cNvSpPr>
            <p:nvPr/>
          </p:nvSpPr>
          <p:spPr bwMode="auto">
            <a:xfrm>
              <a:off x="195371" y="3146443"/>
              <a:ext cx="1140759" cy="301998"/>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富岡西</a:t>
              </a:r>
              <a:r>
                <a:rPr lang="en-US" altLang="ja-JP" sz="1100" b="0" i="0" u="none" strike="noStrike" baseline="0">
                  <a:solidFill>
                    <a:srgbClr val="000000"/>
                  </a:solidFill>
                  <a:latin typeface="游ゴシック"/>
                  <a:ea typeface="游ゴシック"/>
                </a:rPr>
                <a:t>2</a:t>
              </a:r>
              <a:r>
                <a:rPr lang="ja-JP" altLang="en-US" sz="1100" b="0" i="0" u="none" strike="noStrike" baseline="0">
                  <a:solidFill>
                    <a:srgbClr val="000000"/>
                  </a:solidFill>
                  <a:latin typeface="游ゴシック"/>
                  <a:ea typeface="游ゴシック"/>
                </a:rPr>
                <a:t>丁目</a:t>
              </a:r>
            </a:p>
          </p:txBody>
        </p:sp>
        <p:sp>
          <p:nvSpPr>
            <p:cNvPr id="13" name="Text Box 40"/>
            <p:cNvSpPr txBox="1">
              <a:spLocks noChangeArrowheads="1"/>
            </p:cNvSpPr>
            <p:nvPr/>
          </p:nvSpPr>
          <p:spPr bwMode="auto">
            <a:xfrm>
              <a:off x="195371" y="5181432"/>
              <a:ext cx="1140759" cy="299196"/>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富岡西</a:t>
              </a:r>
              <a:r>
                <a:rPr lang="en-US" altLang="ja-JP" sz="1100" b="0" i="0" u="none" strike="noStrike" baseline="0">
                  <a:solidFill>
                    <a:srgbClr val="000000"/>
                  </a:solidFill>
                  <a:latin typeface="游ゴシック"/>
                  <a:ea typeface="游ゴシック"/>
                </a:rPr>
                <a:t>3</a:t>
              </a:r>
              <a:r>
                <a:rPr lang="ja-JP" altLang="en-US" sz="1100" b="0" i="0" u="none" strike="noStrike" baseline="0">
                  <a:solidFill>
                    <a:srgbClr val="000000"/>
                  </a:solidFill>
                  <a:latin typeface="游ゴシック"/>
                  <a:ea typeface="游ゴシック"/>
                </a:rPr>
                <a:t>丁目</a:t>
              </a:r>
            </a:p>
          </p:txBody>
        </p:sp>
        <p:sp>
          <p:nvSpPr>
            <p:cNvPr id="14" name="Text Box 40"/>
            <p:cNvSpPr txBox="1">
              <a:spLocks noChangeArrowheads="1"/>
            </p:cNvSpPr>
            <p:nvPr/>
          </p:nvSpPr>
          <p:spPr bwMode="auto">
            <a:xfrm>
              <a:off x="4386113" y="1038057"/>
              <a:ext cx="1140759" cy="301997"/>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富岡西</a:t>
              </a:r>
              <a:r>
                <a:rPr lang="en-US" altLang="ja-JP" sz="1100" b="0" i="0" u="none" strike="noStrike" baseline="0" dirty="0">
                  <a:solidFill>
                    <a:srgbClr val="000000"/>
                  </a:solidFill>
                  <a:latin typeface="游ゴシック"/>
                  <a:ea typeface="游ゴシック"/>
                </a:rPr>
                <a:t>4</a:t>
              </a:r>
              <a:r>
                <a:rPr lang="ja-JP" altLang="en-US" sz="1100" b="0" i="0" u="none" strike="noStrike" baseline="0" dirty="0">
                  <a:solidFill>
                    <a:srgbClr val="000000"/>
                  </a:solidFill>
                  <a:latin typeface="游ゴシック"/>
                  <a:ea typeface="游ゴシック"/>
                </a:rPr>
                <a:t>丁目</a:t>
              </a:r>
            </a:p>
          </p:txBody>
        </p:sp>
        <p:pic>
          <p:nvPicPr>
            <p:cNvPr id="15" name="図 14" descr="https://www.google.com/maps/vt/data=iWPuOhWlBOG5eGJELorvKF9WxdyRWK1TM-KKX9VMoVBbthpeM0-CXJVvPMgNQQv2x89uHQ90MmPoEisFNR2fVuR-AAg_OTc5cE4Fjhbc2o4dWykzayL2BvGp8XMcYYQ8dM8U5KTkYQ2nLxd0FAuDpPeovJyHljdU2o8YHCHu_8DaMt32CKlk7ufZ8CZgqFBUnLwjP1fcEPfTjeFH86cUUfQQ8yApsPIxTHIiWFrUkjalLjRv7yXiuJ1dCN4JLDPziEqcqaqMSqkVR0WlROAfc1Qhbx5whb9RXmu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1037" y="3034945"/>
              <a:ext cx="4073554" cy="2098862"/>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descr="https://www.google.com/maps/vt/data=FqdGSwTGLC3ayCCPzMx7XudkVdnZrP0ymOj6dbg7GhQmga3EUgEsOM-YlrQaJbeDnnAQcaAA9UHoWn-XWVymyoFFcCuypP43Sstowo2QcuCZdIYji0ggjZXiaWPn3WLd-lRDugK1iPWsBIBYEdJJ_053sGGTnjmjJcLfc0_7H9hKANNYks6lvQeIgbTsDZfmV-VXo4_KLjvlPClu-S3TcX1j4grfEmKuty0ovN24lA-876rR6BhXyd-iE8DUidEjS3w_rUdRDO52KlIF5PeWCPlIrG0qw3JN870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1341" y="5152857"/>
              <a:ext cx="4099155" cy="21133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40"/>
            <p:cNvSpPr txBox="1">
              <a:spLocks noChangeArrowheads="1"/>
            </p:cNvSpPr>
            <p:nvPr/>
          </p:nvSpPr>
          <p:spPr bwMode="auto">
            <a:xfrm>
              <a:off x="4348445" y="3111146"/>
              <a:ext cx="1140759" cy="299196"/>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富岡西</a:t>
              </a:r>
              <a:r>
                <a:rPr lang="en-US" altLang="ja-JP" sz="1100" b="0" i="0" u="none" strike="noStrike" baseline="0">
                  <a:solidFill>
                    <a:srgbClr val="000000"/>
                  </a:solidFill>
                  <a:latin typeface="游ゴシック"/>
                  <a:ea typeface="游ゴシック"/>
                </a:rPr>
                <a:t>5</a:t>
              </a:r>
              <a:r>
                <a:rPr lang="ja-JP" altLang="en-US" sz="1100" b="0" i="0" u="none" strike="noStrike" baseline="0">
                  <a:solidFill>
                    <a:srgbClr val="000000"/>
                  </a:solidFill>
                  <a:latin typeface="游ゴシック"/>
                  <a:ea typeface="游ゴシック"/>
                </a:rPr>
                <a:t>丁目</a:t>
              </a:r>
            </a:p>
          </p:txBody>
        </p:sp>
        <p:sp>
          <p:nvSpPr>
            <p:cNvPr id="18" name="Text Box 40"/>
            <p:cNvSpPr txBox="1">
              <a:spLocks noChangeArrowheads="1"/>
            </p:cNvSpPr>
            <p:nvPr/>
          </p:nvSpPr>
          <p:spPr bwMode="auto">
            <a:xfrm>
              <a:off x="4404868" y="5254831"/>
              <a:ext cx="1140759" cy="301998"/>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富岡西</a:t>
              </a:r>
              <a:r>
                <a:rPr lang="en-US" altLang="ja-JP" sz="1100" b="0" i="0" u="none" strike="noStrike" baseline="0">
                  <a:solidFill>
                    <a:srgbClr val="000000"/>
                  </a:solidFill>
                  <a:latin typeface="游ゴシック"/>
                  <a:ea typeface="游ゴシック"/>
                </a:rPr>
                <a:t>6</a:t>
              </a:r>
              <a:r>
                <a:rPr lang="ja-JP" altLang="en-US" sz="1100" b="0" i="0" u="none" strike="noStrike" baseline="0">
                  <a:solidFill>
                    <a:srgbClr val="000000"/>
                  </a:solidFill>
                  <a:latin typeface="游ゴシック"/>
                  <a:ea typeface="游ゴシック"/>
                </a:rPr>
                <a:t>丁目</a:t>
              </a:r>
            </a:p>
          </p:txBody>
        </p:sp>
        <p:pic>
          <p:nvPicPr>
            <p:cNvPr id="19" name="図 18" descr="https://www.google.com/maps/vt/data=2BYEnD_P5nKVmo8VAPV8Ah077qUqF4su9R0eWAftXD5FjdEgNXYktX-RUr0CtTHCQreCGow-3tiiIVIyBLdv_WoiXnHtiLL_coPKF_BrE8B3R0V-VMmky2_q55w38PbRTx7Zci2ohw9se0G_U46u0AcxyZq9XjpSqA8_BwbXvFENeLTOsPZ1WWn0jQ6H8_VYvu4pgRMzbkiu8G8g09mFbnZ2uz_myCzumXYQs9jUwz0uaUV8u5B0D7lGZ7Of6MR2SNFNLhHZkh3yOVN7448B39ah8qzJeDixwsj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0505" y="908650"/>
              <a:ext cx="4044912" cy="20865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40"/>
            <p:cNvSpPr txBox="1">
              <a:spLocks noChangeArrowheads="1"/>
            </p:cNvSpPr>
            <p:nvPr/>
          </p:nvSpPr>
          <p:spPr bwMode="auto">
            <a:xfrm>
              <a:off x="8491271" y="972524"/>
              <a:ext cx="1140759" cy="301998"/>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富岡西</a:t>
              </a:r>
              <a:r>
                <a:rPr lang="en-US" altLang="ja-JP" sz="1100" b="0" i="0" u="none" strike="noStrike" baseline="0">
                  <a:solidFill>
                    <a:srgbClr val="000000"/>
                  </a:solidFill>
                  <a:latin typeface="游ゴシック"/>
                  <a:ea typeface="游ゴシック"/>
                </a:rPr>
                <a:t>7</a:t>
              </a:r>
            </a:p>
            <a:p>
              <a:pPr algn="l" rtl="0">
                <a:lnSpc>
                  <a:spcPts val="1700"/>
                </a:lnSpc>
                <a:defRPr sz="1000"/>
              </a:pPr>
              <a:r>
                <a:rPr lang="ja-JP" altLang="en-US" sz="1100" b="0" i="0" u="none" strike="noStrike" baseline="0">
                  <a:solidFill>
                    <a:srgbClr val="000000"/>
                  </a:solidFill>
                  <a:latin typeface="游ゴシック"/>
                  <a:ea typeface="游ゴシック"/>
                </a:rPr>
                <a:t>丁目</a:t>
              </a:r>
            </a:p>
          </p:txBody>
        </p:sp>
        <p:pic>
          <p:nvPicPr>
            <p:cNvPr id="21" name="図 20" descr="https://www.google.com/maps/vt/data=OoYMTkaMhlVHYwQKgx6IIwXJHBxkTr5QF8LhO_L5swqUiaFrdtD6utpZhr4c19bqEI0dt6AtwrC8gFGHyNr5v-Q5Ew_hJ1B6R0LVK8Ma20bIx7UEghUnr0mVqyFq1apBG-e7aMgeyLPiqJJoeuTo7e0ixUrv3yHe-ziiKZbX32PMtv5Pg8AgNhaCsFR37Zkc1Gt7BTE7osgC9KKnruD7Squ2DX-mAFgg5_vuVzqCalnkGjWwEEo6z3C5KKGQLjVKehrzE63b1IbDPmSJ9kcq0qFgWAzQFvZcbrQ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24522" y="3036863"/>
              <a:ext cx="4072237" cy="2096944"/>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40"/>
            <p:cNvSpPr txBox="1">
              <a:spLocks noChangeArrowheads="1"/>
            </p:cNvSpPr>
            <p:nvPr/>
          </p:nvSpPr>
          <p:spPr bwMode="auto">
            <a:xfrm>
              <a:off x="8522703" y="3138838"/>
              <a:ext cx="1140759" cy="301997"/>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富岡東1丁目</a:t>
              </a:r>
            </a:p>
          </p:txBody>
        </p:sp>
        <p:pic>
          <p:nvPicPr>
            <p:cNvPr id="23" name="図 22" descr="https://www.google.com/maps/vt/data=VfgJGGoBSZzJBnZKFyJ_NF5hBiSBXpt6u1rFlORcKB4uxGQVvACTQufns3q0FWdc1omR85DE8vX6wxXwpicAk6ditj0zPuT6N4bYDkeN9VDqoPJ3Bygu3Qi4XHu3jw7a-7eRc9G-Og6sL-1daU_MJLNHAEdwtj_jtNXGaK_wdbJGHhWO4Hgj_3dCW4qNXa_FGO_SeWQPMEyuNgJGKqzuUXqsBPysTSPj0XMVFeZZk9uvCZgByPYofH0ky09spuHC6BCVdpWmOLuwv6He71HXqzTwQ1DZDFXghq2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99710" y="5129958"/>
              <a:ext cx="4094069" cy="2112332"/>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40"/>
            <p:cNvSpPr txBox="1">
              <a:spLocks noChangeArrowheads="1"/>
            </p:cNvSpPr>
            <p:nvPr/>
          </p:nvSpPr>
          <p:spPr bwMode="auto">
            <a:xfrm>
              <a:off x="8604485" y="5244258"/>
              <a:ext cx="1140759" cy="301998"/>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dirty="0">
                  <a:solidFill>
                    <a:srgbClr val="000000"/>
                  </a:solidFill>
                  <a:latin typeface="游ゴシック"/>
                  <a:ea typeface="游ゴシック"/>
                </a:rPr>
                <a:t>富岡東</a:t>
              </a:r>
              <a:r>
                <a:rPr lang="en-US" altLang="ja-JP" sz="1100" b="0" i="0" u="none" strike="noStrike" baseline="0" dirty="0">
                  <a:solidFill>
                    <a:srgbClr val="000000"/>
                  </a:solidFill>
                  <a:latin typeface="游ゴシック"/>
                  <a:ea typeface="游ゴシック"/>
                </a:rPr>
                <a:t>2</a:t>
              </a:r>
              <a:r>
                <a:rPr lang="ja-JP" altLang="en-US" sz="1100" b="0" i="0" u="none" strike="noStrike" baseline="0" dirty="0">
                  <a:solidFill>
                    <a:srgbClr val="000000"/>
                  </a:solidFill>
                  <a:latin typeface="游ゴシック"/>
                  <a:ea typeface="游ゴシック"/>
                </a:rPr>
                <a:t>丁目</a:t>
              </a:r>
            </a:p>
          </p:txBody>
        </p:sp>
      </p:grpSp>
    </p:spTree>
    <p:extLst>
      <p:ext uri="{BB962C8B-B14F-4D97-AF65-F5344CB8AC3E}">
        <p14:creationId xmlns:p14="http://schemas.microsoft.com/office/powerpoint/2010/main" val="2813113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pSp>
        <p:nvGrpSpPr>
          <p:cNvPr id="4" name="グループ化 3"/>
          <p:cNvGrpSpPr/>
          <p:nvPr/>
        </p:nvGrpSpPr>
        <p:grpSpPr>
          <a:xfrm>
            <a:off x="212593" y="884507"/>
            <a:ext cx="7467627" cy="5870173"/>
            <a:chOff x="212593" y="884507"/>
            <a:chExt cx="8366871" cy="6577053"/>
          </a:xfrm>
        </p:grpSpPr>
        <p:pic>
          <p:nvPicPr>
            <p:cNvPr id="25" name="図 24" descr="https://www.google.com/maps/vt/data=9RzpgxeGY3X3u8hAhOzonBhXPZsa9ShHd3EVxAkEMpv9c6rvalgFGqjadjKCe9iX_JWqv78uHKQ2UgZeS87FFm-KtTGublgqs2MzDOH_x85EFX4gmtAYiJjjuRqh_UingPBX3QZeJM3RBgKDI9vs0OyyHz4OkVSuXw4xHVz_5cSLI9OOR8nVlpxBK8q1A4RIcrsiFgEBdRxTDBEJeXSQ2LguFSTesC1EsV3CEyzsuBbT2c9mvWu_HYlSFJ7TOlTgp5EX6nB7owyVv6ogWwmXqxc7pm3RDfE0SkD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94" y="908650"/>
              <a:ext cx="4107838" cy="2117911"/>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descr="https://www.google.com/maps/vt/data=pdOgkFy-knfrLD3I9SzgIgTUa8pxu2dlXtCnXzpIZGKxJ75Oo36P7Zua1FuEokwtnqWSokykCgqEnn4JKfCOEhyJcFukD-UEd3SIA8LBuekmICLyaW5cfoOQWZTnZkFWu7bfH1S_8RGRBMrqavQVxd1OgHpem5qCxSI6mYqXBPWI6NqzuZqm9_SPzaVyvt79f5s-vqoIrTXApXhZPRlP64cy8xFbNqKT2B91j8C2gnHTypW6Mkkq9OCXLtm7S90G6UTmmBzaH0UwoMbUWamOOj_ZziHkE_BGSl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93" y="3133856"/>
              <a:ext cx="4107839" cy="2119436"/>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descr="https://www.google.com/maps/vt/data=-oCmraYNw8x4WRtLVmElZQWEyd7B5SEzQrbeFhzCHhR_9ovlgt0uX_VHU6zqtVJdrUgEdB1haZdHw0jIwMohLRPDOa-smsiWoOhM05Aevw1NIfPh1V7SUO6q6w0hk3YHEVudiwBvDB8UfVtbRQtvAGb5Ac65-qU0UUmFkSNUXp6VUrHUc70nYRK9CbIJbOzFGWFbkHnvXbX5UG4InNJuWjHk49Hzdv3iLrgh4dT_r7Q_rYsT8hC_SZdrYPF0Xpyo_HsGT4FvJEX5hGAAWrk8h39Df8YjRXApZI2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593" y="5360587"/>
              <a:ext cx="4075069" cy="2100973"/>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40"/>
            <p:cNvSpPr txBox="1">
              <a:spLocks noChangeArrowheads="1"/>
            </p:cNvSpPr>
            <p:nvPr/>
          </p:nvSpPr>
          <p:spPr bwMode="auto">
            <a:xfrm>
              <a:off x="317368" y="1003899"/>
              <a:ext cx="1140759" cy="301998"/>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富岡東</a:t>
              </a:r>
              <a:r>
                <a:rPr lang="en-US" altLang="ja-JP" sz="1100" b="0" i="0" u="none" strike="noStrike" baseline="0">
                  <a:solidFill>
                    <a:srgbClr val="000000"/>
                  </a:solidFill>
                  <a:latin typeface="游ゴシック"/>
                  <a:ea typeface="游ゴシック"/>
                </a:rPr>
                <a:t>3</a:t>
              </a:r>
              <a:r>
                <a:rPr lang="ja-JP" altLang="en-US" sz="1100" b="0" i="0" u="none" strike="noStrike" baseline="0">
                  <a:solidFill>
                    <a:srgbClr val="000000"/>
                  </a:solidFill>
                  <a:latin typeface="游ゴシック"/>
                  <a:ea typeface="游ゴシック"/>
                </a:rPr>
                <a:t>丁目</a:t>
              </a:r>
            </a:p>
          </p:txBody>
        </p:sp>
        <p:sp>
          <p:nvSpPr>
            <p:cNvPr id="29" name="Text Box 40"/>
            <p:cNvSpPr txBox="1">
              <a:spLocks noChangeArrowheads="1"/>
            </p:cNvSpPr>
            <p:nvPr/>
          </p:nvSpPr>
          <p:spPr bwMode="auto">
            <a:xfrm>
              <a:off x="317368" y="3179060"/>
              <a:ext cx="1140759" cy="301997"/>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富岡東</a:t>
              </a:r>
              <a:r>
                <a:rPr lang="en-US" altLang="ja-JP" sz="1100" b="0" i="0" u="none" strike="noStrike" baseline="0">
                  <a:solidFill>
                    <a:srgbClr val="000000"/>
                  </a:solidFill>
                  <a:latin typeface="游ゴシック"/>
                  <a:ea typeface="游ゴシック"/>
                </a:rPr>
                <a:t>4</a:t>
              </a:r>
              <a:r>
                <a:rPr lang="ja-JP" altLang="en-US" sz="1100" b="0" i="0" u="none" strike="noStrike" baseline="0">
                  <a:solidFill>
                    <a:srgbClr val="000000"/>
                  </a:solidFill>
                  <a:latin typeface="游ゴシック"/>
                  <a:ea typeface="游ゴシック"/>
                </a:rPr>
                <a:t>丁目</a:t>
              </a:r>
            </a:p>
          </p:txBody>
        </p:sp>
        <p:sp>
          <p:nvSpPr>
            <p:cNvPr id="30" name="Text Box 40"/>
            <p:cNvSpPr txBox="1">
              <a:spLocks noChangeArrowheads="1"/>
            </p:cNvSpPr>
            <p:nvPr/>
          </p:nvSpPr>
          <p:spPr bwMode="auto">
            <a:xfrm>
              <a:off x="317368" y="5494525"/>
              <a:ext cx="1140759" cy="301997"/>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富岡東</a:t>
              </a:r>
              <a:r>
                <a:rPr lang="en-US" altLang="ja-JP" sz="1100" b="0" i="0" u="none" strike="noStrike" baseline="0">
                  <a:solidFill>
                    <a:srgbClr val="000000"/>
                  </a:solidFill>
                  <a:latin typeface="游ゴシック"/>
                  <a:ea typeface="游ゴシック"/>
                </a:rPr>
                <a:t>5</a:t>
              </a:r>
              <a:r>
                <a:rPr lang="ja-JP" altLang="en-US" sz="1100" b="0" i="0" u="none" strike="noStrike" baseline="0">
                  <a:solidFill>
                    <a:srgbClr val="000000"/>
                  </a:solidFill>
                  <a:latin typeface="游ゴシック"/>
                  <a:ea typeface="游ゴシック"/>
                </a:rPr>
                <a:t>丁目</a:t>
              </a:r>
            </a:p>
          </p:txBody>
        </p:sp>
        <p:pic>
          <p:nvPicPr>
            <p:cNvPr id="31" name="図 30" descr="https://www.google.com/maps/vt/data=RASLqyenNSIr_6RDKvgZNMXpJ-XA33h7RfnE3VhH_ANSzQGdG2SGEmrqNKA0cAwvoq8nc3GOdBhfefb1SCB0UzdZYGEJRUeUu_w9rLdv3WpWKnH4BCi0RfSfD-iiXpUBNM3CA7MQwP0yxNBRmGQeOSkhSDjJiHHztNHxyRFu_NkAymCqk6Sqz1ng3zJ-YqSV0a3--80PB6zEwnp4vaFSBxyoxXzYBp3-93W4nt-9gjSCUldlAl8JURIkqm2ILd1io6DPWAa90qIw9nRHTdoz3g7ChBrtBO2dZEg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5206" y="884507"/>
              <a:ext cx="4154258" cy="2142053"/>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40"/>
            <p:cNvSpPr txBox="1">
              <a:spLocks noChangeArrowheads="1"/>
            </p:cNvSpPr>
            <p:nvPr/>
          </p:nvSpPr>
          <p:spPr bwMode="auto">
            <a:xfrm>
              <a:off x="4516212" y="934557"/>
              <a:ext cx="1140759" cy="301998"/>
            </a:xfrm>
            <a:prstGeom prst="rect">
              <a:avLst/>
            </a:prstGeom>
            <a:solidFill>
              <a:srgbClr val="FFFFFF"/>
            </a:solidFill>
            <a:ln w="9525">
              <a:solidFill>
                <a:srgbClr val="000000"/>
              </a:solidFill>
              <a:miter lim="800000"/>
              <a:headEnd/>
              <a:tailEnd/>
            </a:ln>
          </p:spPr>
          <p:txBody>
            <a:bodyPr wrap="square" lIns="27432"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100" b="0" i="0" u="none" strike="noStrike" baseline="0">
                  <a:solidFill>
                    <a:srgbClr val="000000"/>
                  </a:solidFill>
                  <a:latin typeface="游ゴシック"/>
                  <a:ea typeface="游ゴシック"/>
                </a:rPr>
                <a:t>富岡東</a:t>
              </a:r>
              <a:r>
                <a:rPr lang="en-US" altLang="ja-JP" sz="1100" b="0" i="0" u="none" strike="noStrike" baseline="0">
                  <a:solidFill>
                    <a:srgbClr val="000000"/>
                  </a:solidFill>
                  <a:latin typeface="游ゴシック"/>
                  <a:ea typeface="游ゴシック"/>
                </a:rPr>
                <a:t>6</a:t>
              </a:r>
              <a:r>
                <a:rPr lang="ja-JP" altLang="en-US" sz="1100" b="0" i="0" u="none" strike="noStrike" baseline="0">
                  <a:solidFill>
                    <a:srgbClr val="000000"/>
                  </a:solidFill>
                  <a:latin typeface="游ゴシック"/>
                  <a:ea typeface="游ゴシック"/>
                </a:rPr>
                <a:t>丁目</a:t>
              </a:r>
            </a:p>
          </p:txBody>
        </p:sp>
      </p:grpSp>
      <p:graphicFrame>
        <p:nvGraphicFramePr>
          <p:cNvPr id="5" name="表 4"/>
          <p:cNvGraphicFramePr>
            <a:graphicFrameLocks noGrp="1"/>
          </p:cNvGraphicFramePr>
          <p:nvPr>
            <p:extLst>
              <p:ext uri="{D42A27DB-BD31-4B8C-83A1-F6EECF244321}">
                <p14:modId xmlns:p14="http://schemas.microsoft.com/office/powerpoint/2010/main" val="268225797"/>
              </p:ext>
            </p:extLst>
          </p:nvPr>
        </p:nvGraphicFramePr>
        <p:xfrm>
          <a:off x="5447910" y="2959647"/>
          <a:ext cx="5486399" cy="3810000"/>
        </p:xfrm>
        <a:graphic>
          <a:graphicData uri="http://schemas.openxmlformats.org/drawingml/2006/table">
            <a:tbl>
              <a:tblPr>
                <a:tableStyleId>{5C22544A-7EE6-4342-B048-85BDC9FD1C3A}</a:tableStyleId>
              </a:tblPr>
              <a:tblGrid>
                <a:gridCol w="1116954">
                  <a:extLst>
                    <a:ext uri="{9D8B030D-6E8A-4147-A177-3AD203B41FA5}">
                      <a16:colId xmlns:a16="http://schemas.microsoft.com/office/drawing/2014/main" val="3553244725"/>
                    </a:ext>
                  </a:extLst>
                </a:gridCol>
                <a:gridCol w="942430">
                  <a:extLst>
                    <a:ext uri="{9D8B030D-6E8A-4147-A177-3AD203B41FA5}">
                      <a16:colId xmlns:a16="http://schemas.microsoft.com/office/drawing/2014/main" val="3991316432"/>
                    </a:ext>
                  </a:extLst>
                </a:gridCol>
                <a:gridCol w="685403">
                  <a:extLst>
                    <a:ext uri="{9D8B030D-6E8A-4147-A177-3AD203B41FA5}">
                      <a16:colId xmlns:a16="http://schemas.microsoft.com/office/drawing/2014/main" val="1193766396"/>
                    </a:ext>
                  </a:extLst>
                </a:gridCol>
                <a:gridCol w="685403">
                  <a:extLst>
                    <a:ext uri="{9D8B030D-6E8A-4147-A177-3AD203B41FA5}">
                      <a16:colId xmlns:a16="http://schemas.microsoft.com/office/drawing/2014/main" val="48372079"/>
                    </a:ext>
                  </a:extLst>
                </a:gridCol>
                <a:gridCol w="685403">
                  <a:extLst>
                    <a:ext uri="{9D8B030D-6E8A-4147-A177-3AD203B41FA5}">
                      <a16:colId xmlns:a16="http://schemas.microsoft.com/office/drawing/2014/main" val="2436334648"/>
                    </a:ext>
                  </a:extLst>
                </a:gridCol>
                <a:gridCol w="685403">
                  <a:extLst>
                    <a:ext uri="{9D8B030D-6E8A-4147-A177-3AD203B41FA5}">
                      <a16:colId xmlns:a16="http://schemas.microsoft.com/office/drawing/2014/main" val="1034287077"/>
                    </a:ext>
                  </a:extLst>
                </a:gridCol>
                <a:gridCol w="685403">
                  <a:extLst>
                    <a:ext uri="{9D8B030D-6E8A-4147-A177-3AD203B41FA5}">
                      <a16:colId xmlns:a16="http://schemas.microsoft.com/office/drawing/2014/main" val="526351990"/>
                    </a:ext>
                  </a:extLst>
                </a:gridCol>
              </a:tblGrid>
              <a:tr h="238125">
                <a:tc>
                  <a:txBody>
                    <a:bodyPr/>
                    <a:lstStyle/>
                    <a:p>
                      <a:pPr algn="ctr" fontAlgn="b"/>
                      <a:r>
                        <a:rPr lang="ja-JP" altLang="en-US" sz="1100" u="none" strike="noStrike" dirty="0">
                          <a:effectLst/>
                          <a:latin typeface="Meiryo UI" panose="020B0604030504040204" pitchFamily="50" charset="-128"/>
                          <a:ea typeface="Meiryo UI" panose="020B0604030504040204" pitchFamily="50" charset="-128"/>
                        </a:rPr>
                        <a:t>町名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ctr" fontAlgn="b"/>
                      <a:r>
                        <a:rPr lang="ja-JP" altLang="en-US" sz="1100" u="none" strike="noStrike" dirty="0">
                          <a:effectLst/>
                          <a:latin typeface="Meiryo UI" panose="020B0604030504040204" pitchFamily="50" charset="-128"/>
                          <a:ea typeface="Meiryo UI" panose="020B0604030504040204" pitchFamily="50" charset="-128"/>
                        </a:rPr>
                        <a:t>面積</a:t>
                      </a:r>
                      <a:r>
                        <a:rPr lang="en-US" altLang="ja-JP" sz="1100" u="none" strike="noStrike" dirty="0">
                          <a:effectLst/>
                          <a:latin typeface="Meiryo UI" panose="020B0604030504040204" pitchFamily="50" charset="-128"/>
                          <a:ea typeface="Meiryo UI" panose="020B0604030504040204" pitchFamily="50" charset="-128"/>
                        </a:rPr>
                        <a:t>(</a:t>
                      </a:r>
                      <a:r>
                        <a:rPr lang="en-US" sz="1100" u="none" strike="noStrike" dirty="0" err="1">
                          <a:effectLst/>
                          <a:latin typeface="Meiryo UI" panose="020B0604030504040204" pitchFamily="50" charset="-128"/>
                          <a:ea typeface="Meiryo UI" panose="020B0604030504040204" pitchFamily="50" charset="-128"/>
                        </a:rPr>
                        <a:t>km^2</a:t>
                      </a:r>
                      <a:r>
                        <a:rPr lang="en-US" sz="1100" u="none" strike="noStrike" dirty="0">
                          <a:effectLst/>
                          <a:latin typeface="Meiryo UI" panose="020B0604030504040204" pitchFamily="50" charset="-128"/>
                          <a:ea typeface="Meiryo UI" panose="020B0604030504040204" pitchFamily="50" charset="-128"/>
                        </a:rPr>
                        <a:t>)</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ctr" fontAlgn="b"/>
                      <a:r>
                        <a:rPr lang="ja-JP" altLang="en-US" sz="1100" u="none" strike="noStrike" dirty="0">
                          <a:effectLst/>
                          <a:latin typeface="Meiryo UI" panose="020B0604030504040204" pitchFamily="50" charset="-128"/>
                          <a:ea typeface="Meiryo UI" panose="020B0604030504040204" pitchFamily="50" charset="-128"/>
                        </a:rPr>
                        <a:t>世帯数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ctr" fontAlgn="b"/>
                      <a:r>
                        <a:rPr lang="ja-JP" altLang="en-US" sz="1100" u="none" strike="noStrike" dirty="0">
                          <a:effectLst/>
                          <a:latin typeface="Meiryo UI" panose="020B0604030504040204" pitchFamily="50" charset="-128"/>
                          <a:ea typeface="Meiryo UI" panose="020B0604030504040204" pitchFamily="50" charset="-128"/>
                        </a:rPr>
                        <a:t>総数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ctr" fontAlgn="b"/>
                      <a:r>
                        <a:rPr lang="ja-JP" altLang="en-US" sz="1100" u="none" strike="noStrike" dirty="0">
                          <a:effectLst/>
                          <a:latin typeface="Meiryo UI" panose="020B0604030504040204" pitchFamily="50" charset="-128"/>
                          <a:ea typeface="Meiryo UI" panose="020B0604030504040204" pitchFamily="50" charset="-128"/>
                        </a:rPr>
                        <a:t>男</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ctr" fontAlgn="b"/>
                      <a:r>
                        <a:rPr lang="ja-JP" altLang="en-US" sz="1100" u="none" strike="noStrike" dirty="0">
                          <a:effectLst/>
                          <a:latin typeface="Meiryo UI" panose="020B0604030504040204" pitchFamily="50" charset="-128"/>
                          <a:ea typeface="Meiryo UI" panose="020B0604030504040204" pitchFamily="50" charset="-128"/>
                        </a:rPr>
                        <a:t>女</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ctr" fontAlgn="b"/>
                      <a:r>
                        <a:rPr lang="ja-JP" altLang="en-US" sz="1100" u="none" strike="noStrike" dirty="0">
                          <a:effectLst/>
                          <a:latin typeface="Meiryo UI" panose="020B0604030504040204" pitchFamily="50" charset="-128"/>
                          <a:ea typeface="Meiryo UI" panose="020B0604030504040204" pitchFamily="50" charset="-128"/>
                        </a:rPr>
                        <a:t>該当</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2674950983"/>
                  </a:ext>
                </a:extLst>
              </a:tr>
              <a:tr h="238125">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富岡西</a:t>
                      </a:r>
                      <a:r>
                        <a:rPr lang="en-US" altLang="ja-JP" sz="1100" u="none" strike="noStrike" dirty="0">
                          <a:solidFill>
                            <a:srgbClr val="0000FF"/>
                          </a:solidFill>
                          <a:effectLst/>
                          <a:latin typeface="Meiryo UI" panose="020B0604030504040204" pitchFamily="50" charset="-128"/>
                          <a:ea typeface="Meiryo UI" panose="020B0604030504040204" pitchFamily="50" charset="-128"/>
                        </a:rPr>
                        <a:t>1</a:t>
                      </a:r>
                      <a:r>
                        <a:rPr lang="ja-JP" altLang="en-US" sz="1100" u="none" strike="noStrike" dirty="0">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0.297</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1193</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2813</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1419</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1394</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879169971"/>
                  </a:ext>
                </a:extLst>
              </a:tr>
              <a:tr h="238125">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富岡西</a:t>
                      </a:r>
                      <a:r>
                        <a:rPr lang="en-US" altLang="ja-JP" sz="1100" u="none" strike="noStrike" dirty="0">
                          <a:solidFill>
                            <a:srgbClr val="0000FF"/>
                          </a:solidFill>
                          <a:effectLst/>
                          <a:latin typeface="Meiryo UI" panose="020B0604030504040204" pitchFamily="50" charset="-128"/>
                          <a:ea typeface="Meiryo UI" panose="020B0604030504040204" pitchFamily="50" charset="-128"/>
                        </a:rPr>
                        <a:t>2</a:t>
                      </a:r>
                      <a:r>
                        <a:rPr lang="ja-JP" altLang="en-US" sz="1100" u="none" strike="noStrike" dirty="0">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0.195</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986</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1985</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993</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992</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785909960"/>
                  </a:ext>
                </a:extLst>
              </a:tr>
              <a:tr h="238125">
                <a:tc>
                  <a:txBody>
                    <a:bodyPr/>
                    <a:lstStyle/>
                    <a:p>
                      <a:pPr algn="l" fontAlgn="b"/>
                      <a:r>
                        <a:rPr lang="ja-JP" altLang="en-US" sz="1100" u="none" strike="noStrike">
                          <a:solidFill>
                            <a:srgbClr val="0000FF"/>
                          </a:solidFill>
                          <a:effectLst/>
                          <a:latin typeface="Meiryo UI" panose="020B0604030504040204" pitchFamily="50" charset="-128"/>
                          <a:ea typeface="Meiryo UI" panose="020B0604030504040204" pitchFamily="50" charset="-128"/>
                        </a:rPr>
                        <a:t>富岡西</a:t>
                      </a:r>
                      <a:r>
                        <a:rPr lang="en-US" altLang="ja-JP" sz="1100" u="none" strike="noStrike">
                          <a:solidFill>
                            <a:srgbClr val="0000FF"/>
                          </a:solidFill>
                          <a:effectLst/>
                          <a:latin typeface="Meiryo UI" panose="020B0604030504040204" pitchFamily="50" charset="-128"/>
                          <a:ea typeface="Meiryo UI" panose="020B0604030504040204" pitchFamily="50" charset="-128"/>
                        </a:rPr>
                        <a:t>3</a:t>
                      </a:r>
                      <a:r>
                        <a:rPr lang="ja-JP" altLang="en-US" sz="1100" u="none" strike="noStrike">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0.141</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950</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2143</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1062</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1081</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2563110183"/>
                  </a:ext>
                </a:extLst>
              </a:tr>
              <a:tr h="238125">
                <a:tc>
                  <a:txBody>
                    <a:bodyPr/>
                    <a:lstStyle/>
                    <a:p>
                      <a:pPr algn="l" fontAlgn="b"/>
                      <a:r>
                        <a:rPr lang="ja-JP" altLang="en-US" sz="1100" u="none" strike="noStrike">
                          <a:solidFill>
                            <a:srgbClr val="0000FF"/>
                          </a:solidFill>
                          <a:effectLst/>
                          <a:latin typeface="Meiryo UI" panose="020B0604030504040204" pitchFamily="50" charset="-128"/>
                          <a:ea typeface="Meiryo UI" panose="020B0604030504040204" pitchFamily="50" charset="-128"/>
                        </a:rPr>
                        <a:t>富岡西</a:t>
                      </a:r>
                      <a:r>
                        <a:rPr lang="en-US" altLang="ja-JP" sz="1100" u="none" strike="noStrike">
                          <a:solidFill>
                            <a:srgbClr val="0000FF"/>
                          </a:solidFill>
                          <a:effectLst/>
                          <a:latin typeface="Meiryo UI" panose="020B0604030504040204" pitchFamily="50" charset="-128"/>
                          <a:ea typeface="Meiryo UI" panose="020B0604030504040204" pitchFamily="50" charset="-128"/>
                        </a:rPr>
                        <a:t>4</a:t>
                      </a:r>
                      <a:r>
                        <a:rPr lang="ja-JP" altLang="en-US" sz="1100" u="none" strike="noStrike">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0.308</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1457</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3372</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1592</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1780</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421278447"/>
                  </a:ext>
                </a:extLst>
              </a:tr>
              <a:tr h="238125">
                <a:tc>
                  <a:txBody>
                    <a:bodyPr/>
                    <a:lstStyle/>
                    <a:p>
                      <a:pPr algn="l" fontAlgn="b"/>
                      <a:r>
                        <a:rPr lang="ja-JP" altLang="en-US" sz="1100" u="none" strike="noStrike">
                          <a:solidFill>
                            <a:srgbClr val="0000FF"/>
                          </a:solidFill>
                          <a:effectLst/>
                          <a:latin typeface="Meiryo UI" panose="020B0604030504040204" pitchFamily="50" charset="-128"/>
                          <a:ea typeface="Meiryo UI" panose="020B0604030504040204" pitchFamily="50" charset="-128"/>
                        </a:rPr>
                        <a:t>富岡西</a:t>
                      </a:r>
                      <a:r>
                        <a:rPr lang="en-US" altLang="ja-JP" sz="1100" u="none" strike="noStrike">
                          <a:solidFill>
                            <a:srgbClr val="0000FF"/>
                          </a:solidFill>
                          <a:effectLst/>
                          <a:latin typeface="Meiryo UI" panose="020B0604030504040204" pitchFamily="50" charset="-128"/>
                          <a:ea typeface="Meiryo UI" panose="020B0604030504040204" pitchFamily="50" charset="-128"/>
                        </a:rPr>
                        <a:t>5</a:t>
                      </a:r>
                      <a:r>
                        <a:rPr lang="ja-JP" altLang="en-US" sz="1100" u="none" strike="noStrike">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0.217</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740</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1594</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744</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850</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015025950"/>
                  </a:ext>
                </a:extLst>
              </a:tr>
              <a:tr h="238125">
                <a:tc>
                  <a:txBody>
                    <a:bodyPr/>
                    <a:lstStyle/>
                    <a:p>
                      <a:pPr algn="l" fontAlgn="b"/>
                      <a:r>
                        <a:rPr lang="ja-JP" altLang="en-US" sz="1100" u="none" strike="noStrike">
                          <a:solidFill>
                            <a:srgbClr val="0000FF"/>
                          </a:solidFill>
                          <a:effectLst/>
                          <a:latin typeface="Meiryo UI" panose="020B0604030504040204" pitchFamily="50" charset="-128"/>
                          <a:ea typeface="Meiryo UI" panose="020B0604030504040204" pitchFamily="50" charset="-128"/>
                        </a:rPr>
                        <a:t>富岡西</a:t>
                      </a:r>
                      <a:r>
                        <a:rPr lang="en-US" altLang="ja-JP" sz="1100" u="none" strike="noStrike">
                          <a:solidFill>
                            <a:srgbClr val="0000FF"/>
                          </a:solidFill>
                          <a:effectLst/>
                          <a:latin typeface="Meiryo UI" panose="020B0604030504040204" pitchFamily="50" charset="-128"/>
                          <a:ea typeface="Meiryo UI" panose="020B0604030504040204" pitchFamily="50" charset="-128"/>
                        </a:rPr>
                        <a:t>6</a:t>
                      </a:r>
                      <a:r>
                        <a:rPr lang="ja-JP" altLang="en-US" sz="1100" u="none" strike="noStrike">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0.204</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683</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1552</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723</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829</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1325996207"/>
                  </a:ext>
                </a:extLst>
              </a:tr>
              <a:tr h="238125">
                <a:tc>
                  <a:txBody>
                    <a:bodyPr/>
                    <a:lstStyle/>
                    <a:p>
                      <a:pPr algn="l" fontAlgn="b"/>
                      <a:r>
                        <a:rPr lang="ja-JP" altLang="en-US" sz="1100" u="none" strike="noStrike">
                          <a:solidFill>
                            <a:srgbClr val="0000FF"/>
                          </a:solidFill>
                          <a:effectLst/>
                          <a:latin typeface="Meiryo UI" panose="020B0604030504040204" pitchFamily="50" charset="-128"/>
                          <a:ea typeface="Meiryo UI" panose="020B0604030504040204" pitchFamily="50" charset="-128"/>
                        </a:rPr>
                        <a:t>富岡西</a:t>
                      </a:r>
                      <a:r>
                        <a:rPr lang="en-US" altLang="ja-JP" sz="1100" u="none" strike="noStrike">
                          <a:solidFill>
                            <a:srgbClr val="0000FF"/>
                          </a:solidFill>
                          <a:effectLst/>
                          <a:latin typeface="Meiryo UI" panose="020B0604030504040204" pitchFamily="50" charset="-128"/>
                          <a:ea typeface="Meiryo UI" panose="020B0604030504040204" pitchFamily="50" charset="-128"/>
                        </a:rPr>
                        <a:t>7</a:t>
                      </a:r>
                      <a:r>
                        <a:rPr lang="ja-JP" altLang="en-US" sz="1100" u="none" strike="noStrike">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0.271</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1490</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2926</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1426</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1500</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1014754897"/>
                  </a:ext>
                </a:extLst>
              </a:tr>
              <a:tr h="238125">
                <a:tc>
                  <a:txBody>
                    <a:bodyPr/>
                    <a:lstStyle/>
                    <a:p>
                      <a:pPr algn="l" fontAlgn="b"/>
                      <a:r>
                        <a:rPr lang="ja-JP" altLang="en-US" sz="1100" u="none" strike="noStrike">
                          <a:solidFill>
                            <a:srgbClr val="0000FF"/>
                          </a:solidFill>
                          <a:effectLst/>
                          <a:latin typeface="Meiryo UI" panose="020B0604030504040204" pitchFamily="50" charset="-128"/>
                          <a:ea typeface="Meiryo UI" panose="020B0604030504040204" pitchFamily="50" charset="-128"/>
                        </a:rPr>
                        <a:t>富岡東</a:t>
                      </a:r>
                      <a:r>
                        <a:rPr lang="en-US" altLang="ja-JP" sz="1100" u="none" strike="noStrike">
                          <a:solidFill>
                            <a:srgbClr val="0000FF"/>
                          </a:solidFill>
                          <a:effectLst/>
                          <a:latin typeface="Meiryo UI" panose="020B0604030504040204" pitchFamily="50" charset="-128"/>
                          <a:ea typeface="Meiryo UI" panose="020B0604030504040204" pitchFamily="50" charset="-128"/>
                        </a:rPr>
                        <a:t>1</a:t>
                      </a:r>
                      <a:r>
                        <a:rPr lang="ja-JP" altLang="en-US" sz="1100" u="none" strike="noStrike">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0.261</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1943</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4253</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2144</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2109</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2349313288"/>
                  </a:ext>
                </a:extLst>
              </a:tr>
              <a:tr h="238125">
                <a:tc>
                  <a:txBody>
                    <a:bodyPr/>
                    <a:lstStyle/>
                    <a:p>
                      <a:pPr algn="l" fontAlgn="b"/>
                      <a:r>
                        <a:rPr lang="ja-JP" altLang="en-US" sz="1100" u="none" strike="noStrike">
                          <a:effectLst/>
                          <a:latin typeface="Meiryo UI" panose="020B0604030504040204" pitchFamily="50" charset="-128"/>
                          <a:ea typeface="Meiryo UI" panose="020B0604030504040204" pitchFamily="50" charset="-128"/>
                        </a:rPr>
                        <a:t>富岡東</a:t>
                      </a:r>
                      <a:r>
                        <a:rPr lang="en-US" altLang="ja-JP" sz="1100" u="none" strike="noStrike">
                          <a:effectLst/>
                          <a:latin typeface="Meiryo UI" panose="020B0604030504040204" pitchFamily="50" charset="-128"/>
                          <a:ea typeface="Meiryo UI" panose="020B0604030504040204" pitchFamily="50" charset="-128"/>
                        </a:rPr>
                        <a:t>2</a:t>
                      </a:r>
                      <a:r>
                        <a:rPr lang="ja-JP" altLang="en-US" sz="1100" u="none" strike="noStrike">
                          <a:effectLst/>
                          <a:latin typeface="Meiryo UI" panose="020B0604030504040204" pitchFamily="50" charset="-128"/>
                          <a:ea typeface="Meiryo UI" panose="020B0604030504040204" pitchFamily="50" charset="-128"/>
                        </a:rPr>
                        <a:t>丁目</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0.563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1428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3248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1649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1599</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en-US" altLang="ja-JP" sz="1100" b="1" u="none" strike="noStrike" dirty="0">
                          <a:solidFill>
                            <a:srgbClr val="FF0101"/>
                          </a:solidFill>
                          <a:effectLst/>
                          <a:latin typeface="Meiryo UI" panose="020B0604030504040204" pitchFamily="50" charset="-128"/>
                          <a:ea typeface="Meiryo UI" panose="020B0604030504040204" pitchFamily="50" charset="-128"/>
                        </a:rPr>
                        <a:t>×</a:t>
                      </a:r>
                      <a:endParaRPr lang="en-US" altLang="ja-JP" sz="1100" b="1" i="0" u="none" strike="noStrike" dirty="0">
                        <a:solidFill>
                          <a:srgbClr val="FF0101"/>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896099420"/>
                  </a:ext>
                </a:extLst>
              </a:tr>
              <a:tr h="238125">
                <a:tc>
                  <a:txBody>
                    <a:bodyPr/>
                    <a:lstStyle/>
                    <a:p>
                      <a:pPr algn="l" fontAlgn="b"/>
                      <a:r>
                        <a:rPr lang="ja-JP" altLang="en-US" sz="1100" u="none" strike="noStrike">
                          <a:solidFill>
                            <a:srgbClr val="0000FF"/>
                          </a:solidFill>
                          <a:effectLst/>
                          <a:latin typeface="Meiryo UI" panose="020B0604030504040204" pitchFamily="50" charset="-128"/>
                          <a:ea typeface="Meiryo UI" panose="020B0604030504040204" pitchFamily="50" charset="-128"/>
                        </a:rPr>
                        <a:t>富岡東</a:t>
                      </a:r>
                      <a:r>
                        <a:rPr lang="en-US" altLang="ja-JP" sz="1100" u="none" strike="noStrike">
                          <a:solidFill>
                            <a:srgbClr val="0000FF"/>
                          </a:solidFill>
                          <a:effectLst/>
                          <a:latin typeface="Meiryo UI" panose="020B0604030504040204" pitchFamily="50" charset="-128"/>
                          <a:ea typeface="Meiryo UI" panose="020B0604030504040204" pitchFamily="50" charset="-128"/>
                        </a:rPr>
                        <a:t>3</a:t>
                      </a:r>
                      <a:r>
                        <a:rPr lang="ja-JP" altLang="en-US" sz="1100" u="none" strike="noStrike">
                          <a:solidFill>
                            <a:srgbClr val="0000FF"/>
                          </a:solidFill>
                          <a:effectLst/>
                          <a:latin typeface="Meiryo UI" panose="020B0604030504040204" pitchFamily="50" charset="-128"/>
                          <a:ea typeface="Meiryo UI" panose="020B0604030504040204" pitchFamily="50" charset="-128"/>
                        </a:rPr>
                        <a:t>丁目</a:t>
                      </a:r>
                      <a:endParaRPr lang="ja-JP" altLang="en-US"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0.237</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998</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2027</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solidFill>
                            <a:srgbClr val="0000FF"/>
                          </a:solidFill>
                          <a:effectLst/>
                          <a:latin typeface="Meiryo UI" panose="020B0604030504040204" pitchFamily="50" charset="-128"/>
                          <a:ea typeface="Meiryo UI" panose="020B0604030504040204" pitchFamily="50" charset="-128"/>
                        </a:rPr>
                        <a:t>992</a:t>
                      </a:r>
                      <a:endParaRPr lang="en-US" altLang="ja-JP"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solidFill>
                            <a:srgbClr val="0000FF"/>
                          </a:solidFill>
                          <a:effectLst/>
                          <a:latin typeface="Meiryo UI" panose="020B0604030504040204" pitchFamily="50" charset="-128"/>
                          <a:ea typeface="Meiryo UI" panose="020B0604030504040204" pitchFamily="50" charset="-128"/>
                        </a:rPr>
                        <a:t>1035</a:t>
                      </a:r>
                      <a:endParaRPr lang="en-US" altLang="ja-JP" sz="1100" b="0"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ja-JP" altLang="en-US" sz="1100" u="none" strike="noStrike" dirty="0">
                          <a:solidFill>
                            <a:srgbClr val="0000FF"/>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1129536027"/>
                  </a:ext>
                </a:extLst>
              </a:tr>
              <a:tr h="238125">
                <a:tc>
                  <a:txBody>
                    <a:bodyPr/>
                    <a:lstStyle/>
                    <a:p>
                      <a:pPr algn="l" fontAlgn="b"/>
                      <a:r>
                        <a:rPr lang="ja-JP" altLang="en-US" sz="1100" u="none" strike="noStrike">
                          <a:effectLst/>
                          <a:latin typeface="Meiryo UI" panose="020B0604030504040204" pitchFamily="50" charset="-128"/>
                          <a:ea typeface="Meiryo UI" panose="020B0604030504040204" pitchFamily="50" charset="-128"/>
                        </a:rPr>
                        <a:t>富岡東</a:t>
                      </a:r>
                      <a:r>
                        <a:rPr lang="en-US" altLang="ja-JP" sz="1100" u="none" strike="noStrike">
                          <a:effectLst/>
                          <a:latin typeface="Meiryo UI" panose="020B0604030504040204" pitchFamily="50" charset="-128"/>
                          <a:ea typeface="Meiryo UI" panose="020B0604030504040204" pitchFamily="50" charset="-128"/>
                        </a:rPr>
                        <a:t>4</a:t>
                      </a:r>
                      <a:r>
                        <a:rPr lang="ja-JP" altLang="en-US" sz="1100" u="none" strike="noStrike">
                          <a:effectLst/>
                          <a:latin typeface="Meiryo UI" panose="020B0604030504040204" pitchFamily="50" charset="-128"/>
                          <a:ea typeface="Meiryo UI" panose="020B0604030504040204" pitchFamily="50" charset="-128"/>
                        </a:rPr>
                        <a:t>丁目</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0.198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512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1075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538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537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en-US" altLang="ja-JP" sz="1100" b="1" u="none" strike="noStrike" dirty="0">
                          <a:solidFill>
                            <a:srgbClr val="FF0101"/>
                          </a:solidFill>
                          <a:effectLst/>
                          <a:latin typeface="Meiryo UI" panose="020B0604030504040204" pitchFamily="50" charset="-128"/>
                          <a:ea typeface="Meiryo UI" panose="020B0604030504040204" pitchFamily="50" charset="-128"/>
                        </a:rPr>
                        <a:t>×</a:t>
                      </a:r>
                      <a:endParaRPr lang="en-US" altLang="ja-JP" sz="1100" b="1" i="0" u="none" strike="noStrike" dirty="0">
                        <a:solidFill>
                          <a:srgbClr val="FF0101"/>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68154211"/>
                  </a:ext>
                </a:extLst>
              </a:tr>
              <a:tr h="238125">
                <a:tc>
                  <a:txBody>
                    <a:bodyPr/>
                    <a:lstStyle/>
                    <a:p>
                      <a:pPr algn="l" fontAlgn="b"/>
                      <a:r>
                        <a:rPr lang="ja-JP" altLang="en-US" sz="1100" u="none" strike="noStrike">
                          <a:effectLst/>
                          <a:latin typeface="Meiryo UI" panose="020B0604030504040204" pitchFamily="50" charset="-128"/>
                          <a:ea typeface="Meiryo UI" panose="020B0604030504040204" pitchFamily="50" charset="-128"/>
                        </a:rPr>
                        <a:t>富岡東</a:t>
                      </a:r>
                      <a:r>
                        <a:rPr lang="en-US" altLang="ja-JP" sz="1100" u="none" strike="noStrike">
                          <a:effectLst/>
                          <a:latin typeface="Meiryo UI" panose="020B0604030504040204" pitchFamily="50" charset="-128"/>
                          <a:ea typeface="Meiryo UI" panose="020B0604030504040204" pitchFamily="50" charset="-128"/>
                        </a:rPr>
                        <a:t>5</a:t>
                      </a:r>
                      <a:r>
                        <a:rPr lang="ja-JP" altLang="en-US" sz="1100" u="none" strike="noStrike">
                          <a:effectLst/>
                          <a:latin typeface="Meiryo UI" panose="020B0604030504040204" pitchFamily="50" charset="-128"/>
                          <a:ea typeface="Meiryo UI" panose="020B0604030504040204" pitchFamily="50" charset="-128"/>
                        </a:rPr>
                        <a:t>丁目</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0.199</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883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1687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827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860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en-US" altLang="ja-JP" sz="1100" b="1" u="none" strike="noStrike" dirty="0">
                          <a:solidFill>
                            <a:srgbClr val="FF0101"/>
                          </a:solidFill>
                          <a:effectLst/>
                          <a:latin typeface="Meiryo UI" panose="020B0604030504040204" pitchFamily="50" charset="-128"/>
                          <a:ea typeface="Meiryo UI" panose="020B0604030504040204" pitchFamily="50" charset="-128"/>
                        </a:rPr>
                        <a:t>×</a:t>
                      </a:r>
                      <a:endParaRPr lang="en-US" altLang="ja-JP" sz="1100" b="1" i="0" u="none" strike="noStrike" dirty="0">
                        <a:solidFill>
                          <a:srgbClr val="FF0101"/>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2988650260"/>
                  </a:ext>
                </a:extLst>
              </a:tr>
              <a:tr h="238125">
                <a:tc>
                  <a:txBody>
                    <a:bodyPr/>
                    <a:lstStyle/>
                    <a:p>
                      <a:pPr algn="l" fontAlgn="b"/>
                      <a:r>
                        <a:rPr lang="ja-JP" altLang="en-US" sz="1100" u="none" strike="noStrike">
                          <a:effectLst/>
                          <a:latin typeface="Meiryo UI" panose="020B0604030504040204" pitchFamily="50" charset="-128"/>
                          <a:ea typeface="Meiryo UI" panose="020B0604030504040204" pitchFamily="50" charset="-128"/>
                        </a:rPr>
                        <a:t>富岡東</a:t>
                      </a:r>
                      <a:r>
                        <a:rPr lang="en-US" altLang="ja-JP" sz="1100" u="none" strike="noStrike">
                          <a:effectLst/>
                          <a:latin typeface="Meiryo UI" panose="020B0604030504040204" pitchFamily="50" charset="-128"/>
                          <a:ea typeface="Meiryo UI" panose="020B0604030504040204" pitchFamily="50" charset="-128"/>
                        </a:rPr>
                        <a:t>6</a:t>
                      </a:r>
                      <a:r>
                        <a:rPr lang="ja-JP" altLang="en-US" sz="1100" u="none" strike="noStrike">
                          <a:effectLst/>
                          <a:latin typeface="Meiryo UI" panose="020B0604030504040204" pitchFamily="50" charset="-128"/>
                          <a:ea typeface="Meiryo UI" panose="020B0604030504040204" pitchFamily="50" charset="-128"/>
                        </a:rPr>
                        <a:t>丁目</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0.37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1357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2505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1244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1261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r>
                        <a:rPr lang="en-US" altLang="ja-JP" sz="1100" b="1" u="none" strike="noStrike" dirty="0">
                          <a:solidFill>
                            <a:srgbClr val="FF0101"/>
                          </a:solidFill>
                          <a:effectLst/>
                          <a:latin typeface="Meiryo UI" panose="020B0604030504040204" pitchFamily="50" charset="-128"/>
                          <a:ea typeface="Meiryo UI" panose="020B0604030504040204" pitchFamily="50" charset="-128"/>
                        </a:rPr>
                        <a:t>×</a:t>
                      </a:r>
                      <a:endParaRPr lang="en-US" altLang="ja-JP" sz="1100" b="1" i="0" u="none" strike="noStrike" dirty="0">
                        <a:solidFill>
                          <a:srgbClr val="FF0101"/>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316199303"/>
                  </a:ext>
                </a:extLst>
              </a:tr>
              <a:tr h="238125">
                <a:tc>
                  <a:txBody>
                    <a:bodyPr/>
                    <a:lstStyle/>
                    <a:p>
                      <a:pPr algn="l" fontAlgn="b"/>
                      <a:r>
                        <a:rPr lang="ja-JP" altLang="en-US" sz="1100" u="none" strike="noStrike">
                          <a:effectLst/>
                          <a:latin typeface="Meiryo UI" panose="020B0604030504040204" pitchFamily="50" charset="-128"/>
                          <a:ea typeface="Meiryo UI" panose="020B0604030504040204" pitchFamily="50" charset="-128"/>
                        </a:rPr>
                        <a:t>合計</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3.461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14620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31180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15353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u="none" strike="noStrike">
                          <a:effectLst/>
                          <a:latin typeface="Meiryo UI" panose="020B0604030504040204" pitchFamily="50" charset="-128"/>
                          <a:ea typeface="Meiryo UI" panose="020B0604030504040204" pitchFamily="50" charset="-128"/>
                        </a:rPr>
                        <a:t>15827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1036893988"/>
                  </a:ext>
                </a:extLst>
              </a:tr>
              <a:tr h="238125">
                <a:tc>
                  <a:txBody>
                    <a:bodyPr/>
                    <a:lstStyle/>
                    <a:p>
                      <a:pPr algn="l" fontAlgn="b"/>
                      <a:r>
                        <a:rPr lang="ja-JP" altLang="en-US" sz="1100" b="1" u="none" strike="noStrike" dirty="0">
                          <a:solidFill>
                            <a:srgbClr val="0000FF"/>
                          </a:solidFill>
                          <a:effectLst/>
                          <a:latin typeface="Meiryo UI" panose="020B0604030504040204" pitchFamily="50" charset="-128"/>
                          <a:ea typeface="Meiryo UI" panose="020B0604030504040204" pitchFamily="50" charset="-128"/>
                        </a:rPr>
                        <a:t>該当合計</a:t>
                      </a:r>
                      <a:endParaRPr lang="ja-JP" altLang="en-US" sz="1100" b="1"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b="1" u="none" strike="noStrike">
                          <a:solidFill>
                            <a:srgbClr val="0000FF"/>
                          </a:solidFill>
                          <a:effectLst/>
                          <a:latin typeface="Meiryo UI" panose="020B0604030504040204" pitchFamily="50" charset="-128"/>
                          <a:ea typeface="Meiryo UI" panose="020B0604030504040204" pitchFamily="50" charset="-128"/>
                        </a:rPr>
                        <a:t>2.131</a:t>
                      </a:r>
                      <a:endParaRPr lang="en-US" altLang="ja-JP" sz="1100" b="1"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b="1" u="none" strike="noStrike">
                          <a:solidFill>
                            <a:srgbClr val="0000FF"/>
                          </a:solidFill>
                          <a:effectLst/>
                          <a:latin typeface="Meiryo UI" panose="020B0604030504040204" pitchFamily="50" charset="-128"/>
                          <a:ea typeface="Meiryo UI" panose="020B0604030504040204" pitchFamily="50" charset="-128"/>
                        </a:rPr>
                        <a:t>10440</a:t>
                      </a:r>
                      <a:endParaRPr lang="en-US" altLang="ja-JP" sz="1100" b="1"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b="1" u="none" strike="noStrike" dirty="0">
                          <a:solidFill>
                            <a:srgbClr val="0000FF"/>
                          </a:solidFill>
                          <a:effectLst/>
                          <a:latin typeface="Meiryo UI" panose="020B0604030504040204" pitchFamily="50" charset="-128"/>
                          <a:ea typeface="Meiryo UI" panose="020B0604030504040204" pitchFamily="50" charset="-128"/>
                        </a:rPr>
                        <a:t>22665</a:t>
                      </a:r>
                      <a:endParaRPr lang="en-US" altLang="ja-JP" sz="1100" b="1"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b="1" u="none" strike="noStrike">
                          <a:solidFill>
                            <a:srgbClr val="0000FF"/>
                          </a:solidFill>
                          <a:effectLst/>
                          <a:latin typeface="Meiryo UI" panose="020B0604030504040204" pitchFamily="50" charset="-128"/>
                          <a:ea typeface="Meiryo UI" panose="020B0604030504040204" pitchFamily="50" charset="-128"/>
                        </a:rPr>
                        <a:t>11095</a:t>
                      </a:r>
                      <a:endParaRPr lang="en-US" altLang="ja-JP" sz="1100" b="1"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100" b="1" u="none" strike="noStrike">
                          <a:solidFill>
                            <a:srgbClr val="0000FF"/>
                          </a:solidFill>
                          <a:effectLst/>
                          <a:latin typeface="Meiryo UI" panose="020B0604030504040204" pitchFamily="50" charset="-128"/>
                          <a:ea typeface="Meiryo UI" panose="020B0604030504040204" pitchFamily="50" charset="-128"/>
                        </a:rPr>
                        <a:t>11570</a:t>
                      </a:r>
                      <a:endParaRPr lang="en-US" altLang="ja-JP" sz="1100" b="1"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l" fontAlgn="b"/>
                      <a:endParaRPr lang="ja-JP" altLang="en-US" sz="1100" b="1"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2397995505"/>
                  </a:ext>
                </a:extLst>
              </a:tr>
            </a:tbl>
          </a:graphicData>
        </a:graphic>
      </p:graphicFrame>
      <p:sp>
        <p:nvSpPr>
          <p:cNvPr id="14" name="楕円 13"/>
          <p:cNvSpPr/>
          <p:nvPr/>
        </p:nvSpPr>
        <p:spPr>
          <a:xfrm>
            <a:off x="8283459" y="6486793"/>
            <a:ext cx="629627" cy="335472"/>
          </a:xfrm>
          <a:prstGeom prst="ellips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0330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3338" y="116540"/>
            <a:ext cx="4055919" cy="523220"/>
          </a:xfrm>
        </p:spPr>
        <p:txBody>
          <a:bodyPr/>
          <a:lstStyle/>
          <a:p>
            <a:pPr algn="l"/>
            <a:r>
              <a:rPr lang="en-US" altLang="ja-JP" sz="2800" b="1" dirty="0" smtClean="0">
                <a:latin typeface="Meiryo UI" pitchFamily="50" charset="-128"/>
                <a:ea typeface="Meiryo UI" pitchFamily="50" charset="-128"/>
              </a:rPr>
              <a:t>0-0.</a:t>
            </a:r>
            <a:r>
              <a:rPr lang="ja-JP" altLang="en-US" sz="2800" b="1" dirty="0" smtClean="0">
                <a:latin typeface="Meiryo UI" pitchFamily="50" charset="-128"/>
                <a:ea typeface="Meiryo UI" pitchFamily="50" charset="-128"/>
              </a:rPr>
              <a:t> 頂いたコメントのメモ</a:t>
            </a:r>
            <a:endParaRPr lang="ja-JP" altLang="en-US" sz="2800" b="1" dirty="0">
              <a:latin typeface="Meiryo UI" pitchFamily="50" charset="-128"/>
              <a:ea typeface="Meiryo UI" pitchFamily="50" charset="-128"/>
            </a:endParaRPr>
          </a:p>
        </p:txBody>
      </p:sp>
      <p:sp>
        <p:nvSpPr>
          <p:cNvPr id="38" name="正方形/長方形 37"/>
          <p:cNvSpPr/>
          <p:nvPr/>
        </p:nvSpPr>
        <p:spPr>
          <a:xfrm>
            <a:off x="32824" y="908650"/>
            <a:ext cx="12159176" cy="461665"/>
          </a:xfrm>
          <a:prstGeom prst="rect">
            <a:avLst/>
          </a:prstGeom>
        </p:spPr>
        <p:txBody>
          <a:bodyPr wrap="square">
            <a:spAutoFit/>
          </a:bodyPr>
          <a:lstStyle/>
          <a:p>
            <a:r>
              <a:rPr lang="ja-JP" altLang="en-US" sz="2400" b="1" dirty="0" smtClean="0">
                <a:latin typeface="Meiryo UI" panose="020B0604030504040204" pitchFamily="50" charset="-128"/>
                <a:ea typeface="Meiryo UI" panose="020B0604030504040204" pitchFamily="50" charset="-128"/>
                <a:cs typeface="Times New Roman" panose="02020603050405020304" pitchFamily="18" charset="0"/>
              </a:rPr>
              <a:t>コメント概要</a:t>
            </a:r>
            <a:endParaRPr lang="en-US" altLang="ja-JP" sz="2400" b="1"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descr="https://wp.kobore.net/wp-content/uploads/2024/01/img_65a63edd2fb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10" y="1639205"/>
            <a:ext cx="4410075" cy="36861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p:cNvCxnSpPr/>
          <p:nvPr/>
        </p:nvCxnSpPr>
        <p:spPr>
          <a:xfrm>
            <a:off x="119170" y="332570"/>
            <a:ext cx="12961800" cy="5400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1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19170" y="378150"/>
            <a:ext cx="6540259" cy="6336880"/>
            <a:chOff x="-428774" y="520464"/>
            <a:chExt cx="13060710" cy="12654567"/>
          </a:xfrm>
        </p:grpSpPr>
        <p:pic>
          <p:nvPicPr>
            <p:cNvPr id="2" name="図 1"/>
            <p:cNvPicPr>
              <a:picLocks noChangeAspect="1"/>
            </p:cNvPicPr>
            <p:nvPr/>
          </p:nvPicPr>
          <p:blipFill>
            <a:blip r:embed="rId3"/>
            <a:stretch>
              <a:fillRect/>
            </a:stretch>
          </p:blipFill>
          <p:spPr>
            <a:xfrm>
              <a:off x="-428774" y="520464"/>
              <a:ext cx="12914285" cy="6463492"/>
            </a:xfrm>
            <a:prstGeom prst="rect">
              <a:avLst/>
            </a:prstGeom>
          </p:spPr>
        </p:pic>
        <p:pic>
          <p:nvPicPr>
            <p:cNvPr id="3" name="図 2"/>
            <p:cNvPicPr>
              <a:picLocks noChangeAspect="1"/>
            </p:cNvPicPr>
            <p:nvPr/>
          </p:nvPicPr>
          <p:blipFill>
            <a:blip r:embed="rId4"/>
            <a:stretch>
              <a:fillRect/>
            </a:stretch>
          </p:blipFill>
          <p:spPr>
            <a:xfrm>
              <a:off x="-358540" y="6660746"/>
              <a:ext cx="12990476" cy="6514285"/>
            </a:xfrm>
            <a:prstGeom prst="rect">
              <a:avLst/>
            </a:prstGeom>
          </p:spPr>
        </p:pic>
      </p:grpSp>
      <p:sp>
        <p:nvSpPr>
          <p:cNvPr id="8" name="フリーフォーム 7"/>
          <p:cNvSpPr/>
          <p:nvPr/>
        </p:nvSpPr>
        <p:spPr>
          <a:xfrm>
            <a:off x="688717" y="600887"/>
            <a:ext cx="4326357" cy="6095486"/>
          </a:xfrm>
          <a:custGeom>
            <a:avLst/>
            <a:gdLst>
              <a:gd name="connsiteX0" fmla="*/ 1924594 w 4326357"/>
              <a:gd name="connsiteY0" fmla="*/ 4 h 6095486"/>
              <a:gd name="connsiteX1" fmla="*/ 2002972 w 4326357"/>
              <a:gd name="connsiteY1" fmla="*/ 95799 h 6095486"/>
              <a:gd name="connsiteX2" fmla="*/ 2029097 w 4326357"/>
              <a:gd name="connsiteY2" fmla="*/ 104507 h 6095486"/>
              <a:gd name="connsiteX3" fmla="*/ 2072640 w 4326357"/>
              <a:gd name="connsiteY3" fmla="*/ 139342 h 6095486"/>
              <a:gd name="connsiteX4" fmla="*/ 2124892 w 4326357"/>
              <a:gd name="connsiteY4" fmla="*/ 191593 h 6095486"/>
              <a:gd name="connsiteX5" fmla="*/ 2151017 w 4326357"/>
              <a:gd name="connsiteY5" fmla="*/ 209010 h 6095486"/>
              <a:gd name="connsiteX6" fmla="*/ 2177143 w 4326357"/>
              <a:gd name="connsiteY6" fmla="*/ 235136 h 6095486"/>
              <a:gd name="connsiteX7" fmla="*/ 2211977 w 4326357"/>
              <a:gd name="connsiteY7" fmla="*/ 287387 h 6095486"/>
              <a:gd name="connsiteX8" fmla="*/ 2246812 w 4326357"/>
              <a:gd name="connsiteY8" fmla="*/ 304804 h 6095486"/>
              <a:gd name="connsiteX9" fmla="*/ 2351314 w 4326357"/>
              <a:gd name="connsiteY9" fmla="*/ 383182 h 6095486"/>
              <a:gd name="connsiteX10" fmla="*/ 2412274 w 4326357"/>
              <a:gd name="connsiteY10" fmla="*/ 426724 h 6095486"/>
              <a:gd name="connsiteX11" fmla="*/ 2542903 w 4326357"/>
              <a:gd name="connsiteY11" fmla="*/ 478976 h 6095486"/>
              <a:gd name="connsiteX12" fmla="*/ 2629989 w 4326357"/>
              <a:gd name="connsiteY12" fmla="*/ 505102 h 6095486"/>
              <a:gd name="connsiteX13" fmla="*/ 2690949 w 4326357"/>
              <a:gd name="connsiteY13" fmla="*/ 531227 h 6095486"/>
              <a:gd name="connsiteX14" fmla="*/ 2856412 w 4326357"/>
              <a:gd name="connsiteY14" fmla="*/ 557353 h 6095486"/>
              <a:gd name="connsiteX15" fmla="*/ 2891246 w 4326357"/>
              <a:gd name="connsiteY15" fmla="*/ 566062 h 6095486"/>
              <a:gd name="connsiteX16" fmla="*/ 2952206 w 4326357"/>
              <a:gd name="connsiteY16" fmla="*/ 583479 h 6095486"/>
              <a:gd name="connsiteX17" fmla="*/ 3056709 w 4326357"/>
              <a:gd name="connsiteY17" fmla="*/ 600896 h 6095486"/>
              <a:gd name="connsiteX18" fmla="*/ 3135086 w 4326357"/>
              <a:gd name="connsiteY18" fmla="*/ 635730 h 6095486"/>
              <a:gd name="connsiteX19" fmla="*/ 3248297 w 4326357"/>
              <a:gd name="connsiteY19" fmla="*/ 679273 h 6095486"/>
              <a:gd name="connsiteX20" fmla="*/ 3274423 w 4326357"/>
              <a:gd name="connsiteY20" fmla="*/ 705399 h 6095486"/>
              <a:gd name="connsiteX21" fmla="*/ 3370217 w 4326357"/>
              <a:gd name="connsiteY21" fmla="*/ 836027 h 6095486"/>
              <a:gd name="connsiteX22" fmla="*/ 3387634 w 4326357"/>
              <a:gd name="connsiteY22" fmla="*/ 862153 h 6095486"/>
              <a:gd name="connsiteX23" fmla="*/ 3396343 w 4326357"/>
              <a:gd name="connsiteY23" fmla="*/ 888279 h 6095486"/>
              <a:gd name="connsiteX24" fmla="*/ 3431177 w 4326357"/>
              <a:gd name="connsiteY24" fmla="*/ 940530 h 6095486"/>
              <a:gd name="connsiteX25" fmla="*/ 3448594 w 4326357"/>
              <a:gd name="connsiteY25" fmla="*/ 984073 h 6095486"/>
              <a:gd name="connsiteX26" fmla="*/ 3466012 w 4326357"/>
              <a:gd name="connsiteY26" fmla="*/ 1018907 h 6095486"/>
              <a:gd name="connsiteX27" fmla="*/ 3570514 w 4326357"/>
              <a:gd name="connsiteY27" fmla="*/ 1245330 h 6095486"/>
              <a:gd name="connsiteX28" fmla="*/ 3587932 w 4326357"/>
              <a:gd name="connsiteY28" fmla="*/ 1262747 h 6095486"/>
              <a:gd name="connsiteX29" fmla="*/ 3605349 w 4326357"/>
              <a:gd name="connsiteY29" fmla="*/ 1297582 h 6095486"/>
              <a:gd name="connsiteX30" fmla="*/ 3622766 w 4326357"/>
              <a:gd name="connsiteY30" fmla="*/ 1323707 h 6095486"/>
              <a:gd name="connsiteX31" fmla="*/ 3648892 w 4326357"/>
              <a:gd name="connsiteY31" fmla="*/ 1393376 h 6095486"/>
              <a:gd name="connsiteX32" fmla="*/ 3718560 w 4326357"/>
              <a:gd name="connsiteY32" fmla="*/ 1550130 h 6095486"/>
              <a:gd name="connsiteX33" fmla="*/ 3753394 w 4326357"/>
              <a:gd name="connsiteY33" fmla="*/ 1645924 h 6095486"/>
              <a:gd name="connsiteX34" fmla="*/ 3762103 w 4326357"/>
              <a:gd name="connsiteY34" fmla="*/ 1698176 h 6095486"/>
              <a:gd name="connsiteX35" fmla="*/ 3779520 w 4326357"/>
              <a:gd name="connsiteY35" fmla="*/ 1759136 h 6095486"/>
              <a:gd name="connsiteX36" fmla="*/ 3788229 w 4326357"/>
              <a:gd name="connsiteY36" fmla="*/ 1820096 h 6095486"/>
              <a:gd name="connsiteX37" fmla="*/ 3796937 w 4326357"/>
              <a:gd name="connsiteY37" fmla="*/ 1872347 h 6095486"/>
              <a:gd name="connsiteX38" fmla="*/ 3814354 w 4326357"/>
              <a:gd name="connsiteY38" fmla="*/ 1959433 h 6095486"/>
              <a:gd name="connsiteX39" fmla="*/ 3823063 w 4326357"/>
              <a:gd name="connsiteY39" fmla="*/ 2194564 h 6095486"/>
              <a:gd name="connsiteX40" fmla="*/ 3805646 w 4326357"/>
              <a:gd name="connsiteY40" fmla="*/ 3335387 h 6095486"/>
              <a:gd name="connsiteX41" fmla="*/ 3796937 w 4326357"/>
              <a:gd name="connsiteY41" fmla="*/ 3640187 h 6095486"/>
              <a:gd name="connsiteX42" fmla="*/ 3779520 w 4326357"/>
              <a:gd name="connsiteY42" fmla="*/ 3692439 h 6095486"/>
              <a:gd name="connsiteX43" fmla="*/ 3770812 w 4326357"/>
              <a:gd name="connsiteY43" fmla="*/ 3788233 h 6095486"/>
              <a:gd name="connsiteX44" fmla="*/ 3744686 w 4326357"/>
              <a:gd name="connsiteY44" fmla="*/ 3866610 h 6095486"/>
              <a:gd name="connsiteX45" fmla="*/ 3727269 w 4326357"/>
              <a:gd name="connsiteY45" fmla="*/ 4101742 h 6095486"/>
              <a:gd name="connsiteX46" fmla="*/ 3735977 w 4326357"/>
              <a:gd name="connsiteY46" fmla="*/ 4136576 h 6095486"/>
              <a:gd name="connsiteX47" fmla="*/ 3753394 w 4326357"/>
              <a:gd name="connsiteY47" fmla="*/ 4180119 h 6095486"/>
              <a:gd name="connsiteX48" fmla="*/ 3744686 w 4326357"/>
              <a:gd name="connsiteY48" fmla="*/ 4249787 h 6095486"/>
              <a:gd name="connsiteX49" fmla="*/ 3718560 w 4326357"/>
              <a:gd name="connsiteY49" fmla="*/ 4275913 h 6095486"/>
              <a:gd name="connsiteX50" fmla="*/ 3953692 w 4326357"/>
              <a:gd name="connsiteY50" fmla="*/ 4258496 h 6095486"/>
              <a:gd name="connsiteX51" fmla="*/ 4075612 w 4326357"/>
              <a:gd name="connsiteY51" fmla="*/ 4275913 h 6095486"/>
              <a:gd name="connsiteX52" fmla="*/ 4145280 w 4326357"/>
              <a:gd name="connsiteY52" fmla="*/ 4319456 h 6095486"/>
              <a:gd name="connsiteX53" fmla="*/ 4162697 w 4326357"/>
              <a:gd name="connsiteY53" fmla="*/ 4354290 h 6095486"/>
              <a:gd name="connsiteX54" fmla="*/ 4188823 w 4326357"/>
              <a:gd name="connsiteY54" fmla="*/ 4371707 h 6095486"/>
              <a:gd name="connsiteX55" fmla="*/ 4249783 w 4326357"/>
              <a:gd name="connsiteY55" fmla="*/ 4406542 h 6095486"/>
              <a:gd name="connsiteX56" fmla="*/ 4310743 w 4326357"/>
              <a:gd name="connsiteY56" fmla="*/ 4450084 h 6095486"/>
              <a:gd name="connsiteX57" fmla="*/ 4310743 w 4326357"/>
              <a:gd name="connsiteY57" fmla="*/ 4580713 h 6095486"/>
              <a:gd name="connsiteX58" fmla="*/ 4258492 w 4326357"/>
              <a:gd name="connsiteY58" fmla="*/ 4632964 h 6095486"/>
              <a:gd name="connsiteX59" fmla="*/ 4232366 w 4326357"/>
              <a:gd name="connsiteY59" fmla="*/ 4667799 h 6095486"/>
              <a:gd name="connsiteX60" fmla="*/ 4197532 w 4326357"/>
              <a:gd name="connsiteY60" fmla="*/ 4737467 h 6095486"/>
              <a:gd name="connsiteX61" fmla="*/ 4180114 w 4326357"/>
              <a:gd name="connsiteY61" fmla="*/ 4789719 h 6095486"/>
              <a:gd name="connsiteX62" fmla="*/ 4145280 w 4326357"/>
              <a:gd name="connsiteY62" fmla="*/ 4833262 h 6095486"/>
              <a:gd name="connsiteX63" fmla="*/ 4119154 w 4326357"/>
              <a:gd name="connsiteY63" fmla="*/ 4876804 h 6095486"/>
              <a:gd name="connsiteX64" fmla="*/ 4093029 w 4326357"/>
              <a:gd name="connsiteY64" fmla="*/ 4911639 h 6095486"/>
              <a:gd name="connsiteX65" fmla="*/ 4066903 w 4326357"/>
              <a:gd name="connsiteY65" fmla="*/ 4937764 h 6095486"/>
              <a:gd name="connsiteX66" fmla="*/ 3997234 w 4326357"/>
              <a:gd name="connsiteY66" fmla="*/ 5068393 h 6095486"/>
              <a:gd name="connsiteX67" fmla="*/ 3936274 w 4326357"/>
              <a:gd name="connsiteY67" fmla="*/ 5042267 h 6095486"/>
              <a:gd name="connsiteX68" fmla="*/ 3918857 w 4326357"/>
              <a:gd name="connsiteY68" fmla="*/ 5016142 h 6095486"/>
              <a:gd name="connsiteX69" fmla="*/ 3884023 w 4326357"/>
              <a:gd name="connsiteY69" fmla="*/ 5007433 h 6095486"/>
              <a:gd name="connsiteX70" fmla="*/ 3823063 w 4326357"/>
              <a:gd name="connsiteY70" fmla="*/ 5016142 h 6095486"/>
              <a:gd name="connsiteX71" fmla="*/ 3770812 w 4326357"/>
              <a:gd name="connsiteY71" fmla="*/ 5085810 h 6095486"/>
              <a:gd name="connsiteX72" fmla="*/ 3692434 w 4326357"/>
              <a:gd name="connsiteY72" fmla="*/ 5190313 h 6095486"/>
              <a:gd name="connsiteX73" fmla="*/ 3701143 w 4326357"/>
              <a:gd name="connsiteY73" fmla="*/ 5434153 h 6095486"/>
              <a:gd name="connsiteX74" fmla="*/ 3692434 w 4326357"/>
              <a:gd name="connsiteY74" fmla="*/ 5477696 h 6095486"/>
              <a:gd name="connsiteX75" fmla="*/ 3570514 w 4326357"/>
              <a:gd name="connsiteY75" fmla="*/ 5468987 h 6095486"/>
              <a:gd name="connsiteX76" fmla="*/ 3492137 w 4326357"/>
              <a:gd name="connsiteY76" fmla="*/ 5468987 h 6095486"/>
              <a:gd name="connsiteX77" fmla="*/ 3439886 w 4326357"/>
              <a:gd name="connsiteY77" fmla="*/ 5521239 h 6095486"/>
              <a:gd name="connsiteX78" fmla="*/ 3431177 w 4326357"/>
              <a:gd name="connsiteY78" fmla="*/ 5564782 h 6095486"/>
              <a:gd name="connsiteX79" fmla="*/ 3413760 w 4326357"/>
              <a:gd name="connsiteY79" fmla="*/ 5625742 h 6095486"/>
              <a:gd name="connsiteX80" fmla="*/ 3405052 w 4326357"/>
              <a:gd name="connsiteY80" fmla="*/ 5878290 h 6095486"/>
              <a:gd name="connsiteX81" fmla="*/ 3361509 w 4326357"/>
              <a:gd name="connsiteY81" fmla="*/ 5921833 h 6095486"/>
              <a:gd name="connsiteX82" fmla="*/ 3309257 w 4326357"/>
              <a:gd name="connsiteY82" fmla="*/ 5939250 h 6095486"/>
              <a:gd name="connsiteX83" fmla="*/ 3300549 w 4326357"/>
              <a:gd name="connsiteY83" fmla="*/ 5974084 h 6095486"/>
              <a:gd name="connsiteX84" fmla="*/ 3291840 w 4326357"/>
              <a:gd name="connsiteY84" fmla="*/ 6087296 h 6095486"/>
              <a:gd name="connsiteX85" fmla="*/ 3204754 w 4326357"/>
              <a:gd name="connsiteY85" fmla="*/ 6078587 h 6095486"/>
              <a:gd name="connsiteX86" fmla="*/ 3178629 w 4326357"/>
              <a:gd name="connsiteY86" fmla="*/ 6069879 h 6095486"/>
              <a:gd name="connsiteX87" fmla="*/ 3091543 w 4326357"/>
              <a:gd name="connsiteY87" fmla="*/ 6043753 h 6095486"/>
              <a:gd name="connsiteX88" fmla="*/ 3048000 w 4326357"/>
              <a:gd name="connsiteY88" fmla="*/ 6026336 h 6095486"/>
              <a:gd name="connsiteX89" fmla="*/ 2821577 w 4326357"/>
              <a:gd name="connsiteY89" fmla="*/ 6017627 h 6095486"/>
              <a:gd name="connsiteX90" fmla="*/ 2743200 w 4326357"/>
              <a:gd name="connsiteY90" fmla="*/ 6000210 h 6095486"/>
              <a:gd name="connsiteX91" fmla="*/ 2708366 w 4326357"/>
              <a:gd name="connsiteY91" fmla="*/ 5991502 h 6095486"/>
              <a:gd name="connsiteX92" fmla="*/ 2647406 w 4326357"/>
              <a:gd name="connsiteY92" fmla="*/ 5965376 h 6095486"/>
              <a:gd name="connsiteX93" fmla="*/ 2621280 w 4326357"/>
              <a:gd name="connsiteY93" fmla="*/ 5913124 h 6095486"/>
              <a:gd name="connsiteX94" fmla="*/ 2612572 w 4326357"/>
              <a:gd name="connsiteY94" fmla="*/ 5886999 h 6095486"/>
              <a:gd name="connsiteX95" fmla="*/ 2577737 w 4326357"/>
              <a:gd name="connsiteY95" fmla="*/ 5799913 h 6095486"/>
              <a:gd name="connsiteX96" fmla="*/ 2569029 w 4326357"/>
              <a:gd name="connsiteY96" fmla="*/ 5634450 h 6095486"/>
              <a:gd name="connsiteX97" fmla="*/ 2499360 w 4326357"/>
              <a:gd name="connsiteY97" fmla="*/ 5503822 h 6095486"/>
              <a:gd name="connsiteX98" fmla="*/ 2464526 w 4326357"/>
              <a:gd name="connsiteY98" fmla="*/ 5468987 h 6095486"/>
              <a:gd name="connsiteX99" fmla="*/ 2394857 w 4326357"/>
              <a:gd name="connsiteY99" fmla="*/ 5381902 h 6095486"/>
              <a:gd name="connsiteX100" fmla="*/ 2368732 w 4326357"/>
              <a:gd name="connsiteY100" fmla="*/ 5329650 h 6095486"/>
              <a:gd name="connsiteX101" fmla="*/ 2333897 w 4326357"/>
              <a:gd name="connsiteY101" fmla="*/ 5190313 h 6095486"/>
              <a:gd name="connsiteX102" fmla="*/ 2307772 w 4326357"/>
              <a:gd name="connsiteY102" fmla="*/ 5155479 h 6095486"/>
              <a:gd name="connsiteX103" fmla="*/ 2299063 w 4326357"/>
              <a:gd name="connsiteY103" fmla="*/ 5120644 h 6095486"/>
              <a:gd name="connsiteX104" fmla="*/ 2281646 w 4326357"/>
              <a:gd name="connsiteY104" fmla="*/ 5068393 h 6095486"/>
              <a:gd name="connsiteX105" fmla="*/ 2255520 w 4326357"/>
              <a:gd name="connsiteY105" fmla="*/ 4955182 h 6095486"/>
              <a:gd name="connsiteX106" fmla="*/ 2229394 w 4326357"/>
              <a:gd name="connsiteY106" fmla="*/ 4868096 h 6095486"/>
              <a:gd name="connsiteX107" fmla="*/ 2203269 w 4326357"/>
              <a:gd name="connsiteY107" fmla="*/ 4850679 h 6095486"/>
              <a:gd name="connsiteX108" fmla="*/ 2159726 w 4326357"/>
              <a:gd name="connsiteY108" fmla="*/ 4807136 h 6095486"/>
              <a:gd name="connsiteX109" fmla="*/ 2116183 w 4326357"/>
              <a:gd name="connsiteY109" fmla="*/ 4754884 h 6095486"/>
              <a:gd name="connsiteX110" fmla="*/ 2124892 w 4326357"/>
              <a:gd name="connsiteY110" fmla="*/ 4650382 h 6095486"/>
              <a:gd name="connsiteX111" fmla="*/ 2151017 w 4326357"/>
              <a:gd name="connsiteY111" fmla="*/ 4615547 h 6095486"/>
              <a:gd name="connsiteX112" fmla="*/ 2238103 w 4326357"/>
              <a:gd name="connsiteY112" fmla="*/ 4554587 h 6095486"/>
              <a:gd name="connsiteX113" fmla="*/ 2255520 w 4326357"/>
              <a:gd name="connsiteY113" fmla="*/ 4528462 h 6095486"/>
              <a:gd name="connsiteX114" fmla="*/ 2246812 w 4326357"/>
              <a:gd name="connsiteY114" fmla="*/ 4484919 h 6095486"/>
              <a:gd name="connsiteX115" fmla="*/ 2203269 w 4326357"/>
              <a:gd name="connsiteY115" fmla="*/ 4467502 h 6095486"/>
              <a:gd name="connsiteX116" fmla="*/ 2090057 w 4326357"/>
              <a:gd name="connsiteY116" fmla="*/ 4450084 h 6095486"/>
              <a:gd name="connsiteX117" fmla="*/ 1915886 w 4326357"/>
              <a:gd name="connsiteY117" fmla="*/ 4572004 h 6095486"/>
              <a:gd name="connsiteX118" fmla="*/ 1942012 w 4326357"/>
              <a:gd name="connsiteY118" fmla="*/ 4615547 h 6095486"/>
              <a:gd name="connsiteX119" fmla="*/ 1846217 w 4326357"/>
              <a:gd name="connsiteY119" fmla="*/ 4615547 h 6095486"/>
              <a:gd name="connsiteX120" fmla="*/ 1706880 w 4326357"/>
              <a:gd name="connsiteY120" fmla="*/ 4572004 h 6095486"/>
              <a:gd name="connsiteX121" fmla="*/ 1645920 w 4326357"/>
              <a:gd name="connsiteY121" fmla="*/ 4554587 h 6095486"/>
              <a:gd name="connsiteX122" fmla="*/ 1584960 w 4326357"/>
              <a:gd name="connsiteY122" fmla="*/ 4545879 h 6095486"/>
              <a:gd name="connsiteX123" fmla="*/ 1532709 w 4326357"/>
              <a:gd name="connsiteY123" fmla="*/ 4537170 h 6095486"/>
              <a:gd name="connsiteX124" fmla="*/ 0 w 4326357"/>
              <a:gd name="connsiteY124" fmla="*/ 4528462 h 6095486"/>
              <a:gd name="connsiteX125" fmla="*/ 17417 w 4326357"/>
              <a:gd name="connsiteY125" fmla="*/ 4511044 h 6095486"/>
              <a:gd name="connsiteX126" fmla="*/ 43543 w 4326357"/>
              <a:gd name="connsiteY126" fmla="*/ 4371707 h 6095486"/>
              <a:gd name="connsiteX127" fmla="*/ 34834 w 4326357"/>
              <a:gd name="connsiteY127" fmla="*/ 3823067 h 6095486"/>
              <a:gd name="connsiteX128" fmla="*/ 52252 w 4326357"/>
              <a:gd name="connsiteY128" fmla="*/ 3762107 h 6095486"/>
              <a:gd name="connsiteX129" fmla="*/ 313509 w 4326357"/>
              <a:gd name="connsiteY129" fmla="*/ 3744690 h 6095486"/>
              <a:gd name="connsiteX130" fmla="*/ 409303 w 4326357"/>
              <a:gd name="connsiteY130" fmla="*/ 3718564 h 6095486"/>
              <a:gd name="connsiteX131" fmla="*/ 435429 w 4326357"/>
              <a:gd name="connsiteY131" fmla="*/ 3701147 h 6095486"/>
              <a:gd name="connsiteX132" fmla="*/ 478972 w 4326357"/>
              <a:gd name="connsiteY132" fmla="*/ 3692439 h 6095486"/>
              <a:gd name="connsiteX133" fmla="*/ 461554 w 4326357"/>
              <a:gd name="connsiteY133" fmla="*/ 3439890 h 6095486"/>
              <a:gd name="connsiteX134" fmla="*/ 444137 w 4326357"/>
              <a:gd name="connsiteY134" fmla="*/ 3387639 h 6095486"/>
              <a:gd name="connsiteX135" fmla="*/ 426720 w 4326357"/>
              <a:gd name="connsiteY135" fmla="*/ 3300553 h 6095486"/>
              <a:gd name="connsiteX136" fmla="*/ 426720 w 4326357"/>
              <a:gd name="connsiteY136" fmla="*/ 2995753 h 6095486"/>
              <a:gd name="connsiteX137" fmla="*/ 418012 w 4326357"/>
              <a:gd name="connsiteY137" fmla="*/ 2969627 h 6095486"/>
              <a:gd name="connsiteX138" fmla="*/ 391886 w 4326357"/>
              <a:gd name="connsiteY138" fmla="*/ 2960919 h 6095486"/>
              <a:gd name="connsiteX139" fmla="*/ 296092 w 4326357"/>
              <a:gd name="connsiteY139" fmla="*/ 2943502 h 6095486"/>
              <a:gd name="connsiteX140" fmla="*/ 296092 w 4326357"/>
              <a:gd name="connsiteY140" fmla="*/ 2804164 h 6095486"/>
              <a:gd name="connsiteX141" fmla="*/ 313509 w 4326357"/>
              <a:gd name="connsiteY141" fmla="*/ 2769330 h 6095486"/>
              <a:gd name="connsiteX142" fmla="*/ 339634 w 4326357"/>
              <a:gd name="connsiteY142" fmla="*/ 2751913 h 6095486"/>
              <a:gd name="connsiteX143" fmla="*/ 365760 w 4326357"/>
              <a:gd name="connsiteY143" fmla="*/ 2725787 h 6095486"/>
              <a:gd name="connsiteX144" fmla="*/ 374469 w 4326357"/>
              <a:gd name="connsiteY144" fmla="*/ 2542907 h 6095486"/>
              <a:gd name="connsiteX145" fmla="*/ 348343 w 4326357"/>
              <a:gd name="connsiteY145" fmla="*/ 2534199 h 6095486"/>
              <a:gd name="connsiteX146" fmla="*/ 391886 w 4326357"/>
              <a:gd name="connsiteY146" fmla="*/ 2542907 h 6095486"/>
              <a:gd name="connsiteX147" fmla="*/ 444137 w 4326357"/>
              <a:gd name="connsiteY147" fmla="*/ 2551616 h 6095486"/>
              <a:gd name="connsiteX148" fmla="*/ 592183 w 4326357"/>
              <a:gd name="connsiteY148" fmla="*/ 2560324 h 6095486"/>
              <a:gd name="connsiteX149" fmla="*/ 775063 w 4326357"/>
              <a:gd name="connsiteY149" fmla="*/ 2551616 h 6095486"/>
              <a:gd name="connsiteX150" fmla="*/ 862149 w 4326357"/>
              <a:gd name="connsiteY150" fmla="*/ 2464530 h 6095486"/>
              <a:gd name="connsiteX151" fmla="*/ 870857 w 4326357"/>
              <a:gd name="connsiteY151" fmla="*/ 2438404 h 6095486"/>
              <a:gd name="connsiteX152" fmla="*/ 888274 w 4326357"/>
              <a:gd name="connsiteY152" fmla="*/ 2403570 h 6095486"/>
              <a:gd name="connsiteX153" fmla="*/ 896983 w 4326357"/>
              <a:gd name="connsiteY153" fmla="*/ 2360027 h 6095486"/>
              <a:gd name="connsiteX154" fmla="*/ 931817 w 4326357"/>
              <a:gd name="connsiteY154" fmla="*/ 2272942 h 6095486"/>
              <a:gd name="connsiteX155" fmla="*/ 949234 w 4326357"/>
              <a:gd name="connsiteY155" fmla="*/ 2220690 h 6095486"/>
              <a:gd name="connsiteX156" fmla="*/ 957943 w 4326357"/>
              <a:gd name="connsiteY156" fmla="*/ 2185856 h 6095486"/>
              <a:gd name="connsiteX157" fmla="*/ 1010194 w 4326357"/>
              <a:gd name="connsiteY157" fmla="*/ 2177147 h 6095486"/>
              <a:gd name="connsiteX158" fmla="*/ 1071154 w 4326357"/>
              <a:gd name="connsiteY158" fmla="*/ 2124896 h 6095486"/>
              <a:gd name="connsiteX159" fmla="*/ 1079863 w 4326357"/>
              <a:gd name="connsiteY159" fmla="*/ 2098770 h 6095486"/>
              <a:gd name="connsiteX160" fmla="*/ 1114697 w 4326357"/>
              <a:gd name="connsiteY160" fmla="*/ 2037810 h 6095486"/>
              <a:gd name="connsiteX161" fmla="*/ 1149532 w 4326357"/>
              <a:gd name="connsiteY161" fmla="*/ 2011684 h 6095486"/>
              <a:gd name="connsiteX162" fmla="*/ 1201783 w 4326357"/>
              <a:gd name="connsiteY162" fmla="*/ 1950724 h 6095486"/>
              <a:gd name="connsiteX163" fmla="*/ 1254034 w 4326357"/>
              <a:gd name="connsiteY163" fmla="*/ 1933307 h 6095486"/>
              <a:gd name="connsiteX164" fmla="*/ 1245326 w 4326357"/>
              <a:gd name="connsiteY164" fmla="*/ 1846222 h 6095486"/>
              <a:gd name="connsiteX165" fmla="*/ 1193074 w 4326357"/>
              <a:gd name="connsiteY165" fmla="*/ 1759136 h 6095486"/>
              <a:gd name="connsiteX166" fmla="*/ 1166949 w 4326357"/>
              <a:gd name="connsiteY166" fmla="*/ 1706884 h 6095486"/>
              <a:gd name="connsiteX167" fmla="*/ 1140823 w 4326357"/>
              <a:gd name="connsiteY167" fmla="*/ 1619799 h 6095486"/>
              <a:gd name="connsiteX168" fmla="*/ 1149532 w 4326357"/>
              <a:gd name="connsiteY168" fmla="*/ 1445627 h 6095486"/>
              <a:gd name="connsiteX169" fmla="*/ 1175657 w 4326357"/>
              <a:gd name="connsiteY169" fmla="*/ 1463044 h 6095486"/>
              <a:gd name="connsiteX170" fmla="*/ 1245326 w 4326357"/>
              <a:gd name="connsiteY170" fmla="*/ 1506587 h 6095486"/>
              <a:gd name="connsiteX171" fmla="*/ 1271452 w 4326357"/>
              <a:gd name="connsiteY171" fmla="*/ 1489170 h 6095486"/>
              <a:gd name="connsiteX172" fmla="*/ 1288869 w 4326357"/>
              <a:gd name="connsiteY172" fmla="*/ 1410793 h 6095486"/>
              <a:gd name="connsiteX173" fmla="*/ 1314994 w 4326357"/>
              <a:gd name="connsiteY173" fmla="*/ 1358542 h 6095486"/>
              <a:gd name="connsiteX174" fmla="*/ 1332412 w 4326357"/>
              <a:gd name="connsiteY174" fmla="*/ 1271456 h 6095486"/>
              <a:gd name="connsiteX175" fmla="*/ 1341120 w 4326357"/>
              <a:gd name="connsiteY175" fmla="*/ 1245330 h 6095486"/>
              <a:gd name="connsiteX176" fmla="*/ 1358537 w 4326357"/>
              <a:gd name="connsiteY176" fmla="*/ 1175662 h 6095486"/>
              <a:gd name="connsiteX177" fmla="*/ 1375954 w 4326357"/>
              <a:gd name="connsiteY177" fmla="*/ 1079867 h 6095486"/>
              <a:gd name="connsiteX178" fmla="*/ 1393372 w 4326357"/>
              <a:gd name="connsiteY178" fmla="*/ 1027616 h 6095486"/>
              <a:gd name="connsiteX179" fmla="*/ 1463040 w 4326357"/>
              <a:gd name="connsiteY179" fmla="*/ 931822 h 6095486"/>
              <a:gd name="connsiteX180" fmla="*/ 1497874 w 4326357"/>
              <a:gd name="connsiteY180" fmla="*/ 923113 h 6095486"/>
              <a:gd name="connsiteX181" fmla="*/ 1584960 w 4326357"/>
              <a:gd name="connsiteY181" fmla="*/ 896987 h 6095486"/>
              <a:gd name="connsiteX182" fmla="*/ 1637212 w 4326357"/>
              <a:gd name="connsiteY182" fmla="*/ 870862 h 6095486"/>
              <a:gd name="connsiteX183" fmla="*/ 1663337 w 4326357"/>
              <a:gd name="connsiteY183" fmla="*/ 853444 h 6095486"/>
              <a:gd name="connsiteX184" fmla="*/ 1733006 w 4326357"/>
              <a:gd name="connsiteY184" fmla="*/ 827319 h 6095486"/>
              <a:gd name="connsiteX185" fmla="*/ 1907177 w 4326357"/>
              <a:gd name="connsiteY185" fmla="*/ 827319 h 6095486"/>
              <a:gd name="connsiteX186" fmla="*/ 1933303 w 4326357"/>
              <a:gd name="connsiteY186" fmla="*/ 809902 h 6095486"/>
              <a:gd name="connsiteX187" fmla="*/ 1994263 w 4326357"/>
              <a:gd name="connsiteY187" fmla="*/ 801193 h 6095486"/>
              <a:gd name="connsiteX188" fmla="*/ 2020389 w 4326357"/>
              <a:gd name="connsiteY188" fmla="*/ 783776 h 6095486"/>
              <a:gd name="connsiteX189" fmla="*/ 2020389 w 4326357"/>
              <a:gd name="connsiteY189" fmla="*/ 731524 h 6095486"/>
              <a:gd name="connsiteX190" fmla="*/ 1994263 w 4326357"/>
              <a:gd name="connsiteY190" fmla="*/ 687982 h 6095486"/>
              <a:gd name="connsiteX191" fmla="*/ 1985554 w 4326357"/>
              <a:gd name="connsiteY191" fmla="*/ 644439 h 6095486"/>
              <a:gd name="connsiteX192" fmla="*/ 1968137 w 4326357"/>
              <a:gd name="connsiteY192" fmla="*/ 618313 h 6095486"/>
              <a:gd name="connsiteX193" fmla="*/ 1959429 w 4326357"/>
              <a:gd name="connsiteY193" fmla="*/ 592187 h 6095486"/>
              <a:gd name="connsiteX194" fmla="*/ 1950720 w 4326357"/>
              <a:gd name="connsiteY194" fmla="*/ 261262 h 6095486"/>
              <a:gd name="connsiteX195" fmla="*/ 1933303 w 4326357"/>
              <a:gd name="connsiteY195" fmla="*/ 243844 h 6095486"/>
              <a:gd name="connsiteX196" fmla="*/ 1907177 w 4326357"/>
              <a:gd name="connsiteY196" fmla="*/ 191593 h 6095486"/>
              <a:gd name="connsiteX197" fmla="*/ 1898469 w 4326357"/>
              <a:gd name="connsiteY197" fmla="*/ 156759 h 6095486"/>
              <a:gd name="connsiteX198" fmla="*/ 1889760 w 4326357"/>
              <a:gd name="connsiteY198" fmla="*/ 34839 h 6095486"/>
              <a:gd name="connsiteX199" fmla="*/ 1994263 w 4326357"/>
              <a:gd name="connsiteY199" fmla="*/ 8713 h 6095486"/>
              <a:gd name="connsiteX200" fmla="*/ 1933303 w 4326357"/>
              <a:gd name="connsiteY200" fmla="*/ 17422 h 6095486"/>
              <a:gd name="connsiteX201" fmla="*/ 1924594 w 4326357"/>
              <a:gd name="connsiteY201" fmla="*/ 4 h 609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326357" h="6095486">
                <a:moveTo>
                  <a:pt x="1924594" y="4"/>
                </a:moveTo>
                <a:cubicBezTo>
                  <a:pt x="1941327" y="27892"/>
                  <a:pt x="1970862" y="85096"/>
                  <a:pt x="2002972" y="95799"/>
                </a:cubicBezTo>
                <a:lnTo>
                  <a:pt x="2029097" y="104507"/>
                </a:lnTo>
                <a:cubicBezTo>
                  <a:pt x="2076901" y="176215"/>
                  <a:pt x="2014399" y="94044"/>
                  <a:pt x="2072640" y="139342"/>
                </a:cubicBezTo>
                <a:cubicBezTo>
                  <a:pt x="2092083" y="154464"/>
                  <a:pt x="2104397" y="177930"/>
                  <a:pt x="2124892" y="191593"/>
                </a:cubicBezTo>
                <a:cubicBezTo>
                  <a:pt x="2133600" y="197399"/>
                  <a:pt x="2142977" y="202310"/>
                  <a:pt x="2151017" y="209010"/>
                </a:cubicBezTo>
                <a:cubicBezTo>
                  <a:pt x="2160478" y="216895"/>
                  <a:pt x="2169582" y="225414"/>
                  <a:pt x="2177143" y="235136"/>
                </a:cubicBezTo>
                <a:cubicBezTo>
                  <a:pt x="2189994" y="251659"/>
                  <a:pt x="2193254" y="278026"/>
                  <a:pt x="2211977" y="287387"/>
                </a:cubicBezTo>
                <a:lnTo>
                  <a:pt x="2246812" y="304804"/>
                </a:lnTo>
                <a:cubicBezTo>
                  <a:pt x="2288944" y="368004"/>
                  <a:pt x="2236050" y="296738"/>
                  <a:pt x="2351314" y="383182"/>
                </a:cubicBezTo>
                <a:cubicBezTo>
                  <a:pt x="2359196" y="389094"/>
                  <a:pt x="2399545" y="420360"/>
                  <a:pt x="2412274" y="426724"/>
                </a:cubicBezTo>
                <a:cubicBezTo>
                  <a:pt x="2505367" y="473271"/>
                  <a:pt x="2442060" y="433139"/>
                  <a:pt x="2542903" y="478976"/>
                </a:cubicBezTo>
                <a:cubicBezTo>
                  <a:pt x="2615511" y="511979"/>
                  <a:pt x="2501004" y="486675"/>
                  <a:pt x="2629989" y="505102"/>
                </a:cubicBezTo>
                <a:cubicBezTo>
                  <a:pt x="2650309" y="513810"/>
                  <a:pt x="2669848" y="524633"/>
                  <a:pt x="2690949" y="531227"/>
                </a:cubicBezTo>
                <a:cubicBezTo>
                  <a:pt x="2752409" y="550433"/>
                  <a:pt x="2792181" y="550930"/>
                  <a:pt x="2856412" y="557353"/>
                </a:cubicBezTo>
                <a:cubicBezTo>
                  <a:pt x="2868023" y="560256"/>
                  <a:pt x="2879699" y="562913"/>
                  <a:pt x="2891246" y="566062"/>
                </a:cubicBezTo>
                <a:cubicBezTo>
                  <a:pt x="2911634" y="571623"/>
                  <a:pt x="2931542" y="579051"/>
                  <a:pt x="2952206" y="583479"/>
                </a:cubicBezTo>
                <a:cubicBezTo>
                  <a:pt x="3010373" y="595943"/>
                  <a:pt x="3005619" y="586962"/>
                  <a:pt x="3056709" y="600896"/>
                </a:cubicBezTo>
                <a:cubicBezTo>
                  <a:pt x="3177831" y="633930"/>
                  <a:pt x="3060082" y="601113"/>
                  <a:pt x="3135086" y="635730"/>
                </a:cubicBezTo>
                <a:cubicBezTo>
                  <a:pt x="3184792" y="658671"/>
                  <a:pt x="3205989" y="665169"/>
                  <a:pt x="3248297" y="679273"/>
                </a:cubicBezTo>
                <a:cubicBezTo>
                  <a:pt x="3257006" y="687982"/>
                  <a:pt x="3266313" y="696130"/>
                  <a:pt x="3274423" y="705399"/>
                </a:cubicBezTo>
                <a:cubicBezTo>
                  <a:pt x="3309173" y="745113"/>
                  <a:pt x="3340956" y="793761"/>
                  <a:pt x="3370217" y="836027"/>
                </a:cubicBezTo>
                <a:cubicBezTo>
                  <a:pt x="3376175" y="844632"/>
                  <a:pt x="3384324" y="852224"/>
                  <a:pt x="3387634" y="862153"/>
                </a:cubicBezTo>
                <a:cubicBezTo>
                  <a:pt x="3390537" y="870862"/>
                  <a:pt x="3391885" y="880254"/>
                  <a:pt x="3396343" y="888279"/>
                </a:cubicBezTo>
                <a:cubicBezTo>
                  <a:pt x="3406509" y="906577"/>
                  <a:pt x="3423403" y="921095"/>
                  <a:pt x="3431177" y="940530"/>
                </a:cubicBezTo>
                <a:cubicBezTo>
                  <a:pt x="3436983" y="955044"/>
                  <a:pt x="3442245" y="969788"/>
                  <a:pt x="3448594" y="984073"/>
                </a:cubicBezTo>
                <a:cubicBezTo>
                  <a:pt x="3453867" y="995936"/>
                  <a:pt x="3461307" y="1006808"/>
                  <a:pt x="3466012" y="1018907"/>
                </a:cubicBezTo>
                <a:cubicBezTo>
                  <a:pt x="3491196" y="1083667"/>
                  <a:pt x="3517641" y="1192460"/>
                  <a:pt x="3570514" y="1245330"/>
                </a:cubicBezTo>
                <a:lnTo>
                  <a:pt x="3587932" y="1262747"/>
                </a:lnTo>
                <a:cubicBezTo>
                  <a:pt x="3593738" y="1274359"/>
                  <a:pt x="3598908" y="1286310"/>
                  <a:pt x="3605349" y="1297582"/>
                </a:cubicBezTo>
                <a:cubicBezTo>
                  <a:pt x="3610542" y="1306669"/>
                  <a:pt x="3618085" y="1314346"/>
                  <a:pt x="3622766" y="1323707"/>
                </a:cubicBezTo>
                <a:cubicBezTo>
                  <a:pt x="3646007" y="1370189"/>
                  <a:pt x="3633821" y="1355699"/>
                  <a:pt x="3648892" y="1393376"/>
                </a:cubicBezTo>
                <a:cubicBezTo>
                  <a:pt x="3689721" y="1495449"/>
                  <a:pt x="3680822" y="1474655"/>
                  <a:pt x="3718560" y="1550130"/>
                </a:cubicBezTo>
                <a:cubicBezTo>
                  <a:pt x="3743535" y="1674997"/>
                  <a:pt x="3704275" y="1498567"/>
                  <a:pt x="3753394" y="1645924"/>
                </a:cubicBezTo>
                <a:cubicBezTo>
                  <a:pt x="3758978" y="1662675"/>
                  <a:pt x="3758132" y="1680971"/>
                  <a:pt x="3762103" y="1698176"/>
                </a:cubicBezTo>
                <a:cubicBezTo>
                  <a:pt x="3766855" y="1718768"/>
                  <a:pt x="3775092" y="1738472"/>
                  <a:pt x="3779520" y="1759136"/>
                </a:cubicBezTo>
                <a:cubicBezTo>
                  <a:pt x="3783821" y="1779207"/>
                  <a:pt x="3785108" y="1799808"/>
                  <a:pt x="3788229" y="1820096"/>
                </a:cubicBezTo>
                <a:cubicBezTo>
                  <a:pt x="3790914" y="1837548"/>
                  <a:pt x="3793474" y="1855033"/>
                  <a:pt x="3796937" y="1872347"/>
                </a:cubicBezTo>
                <a:cubicBezTo>
                  <a:pt x="3822919" y="2002257"/>
                  <a:pt x="3784515" y="1780388"/>
                  <a:pt x="3814354" y="1959433"/>
                </a:cubicBezTo>
                <a:cubicBezTo>
                  <a:pt x="3817257" y="2037810"/>
                  <a:pt x="3823063" y="2116133"/>
                  <a:pt x="3823063" y="2194564"/>
                </a:cubicBezTo>
                <a:cubicBezTo>
                  <a:pt x="3823063" y="3292098"/>
                  <a:pt x="3931636" y="2957402"/>
                  <a:pt x="3805646" y="3335387"/>
                </a:cubicBezTo>
                <a:cubicBezTo>
                  <a:pt x="3802743" y="3436987"/>
                  <a:pt x="3804354" y="3538817"/>
                  <a:pt x="3796937" y="3640187"/>
                </a:cubicBezTo>
                <a:cubicBezTo>
                  <a:pt x="3795597" y="3658497"/>
                  <a:pt x="3782711" y="3674359"/>
                  <a:pt x="3779520" y="3692439"/>
                </a:cubicBezTo>
                <a:cubicBezTo>
                  <a:pt x="3773948" y="3724014"/>
                  <a:pt x="3777100" y="3756793"/>
                  <a:pt x="3770812" y="3788233"/>
                </a:cubicBezTo>
                <a:cubicBezTo>
                  <a:pt x="3765411" y="3815237"/>
                  <a:pt x="3744686" y="3866610"/>
                  <a:pt x="3744686" y="3866610"/>
                </a:cubicBezTo>
                <a:cubicBezTo>
                  <a:pt x="3721512" y="4021101"/>
                  <a:pt x="3708160" y="3996644"/>
                  <a:pt x="3727269" y="4101742"/>
                </a:cubicBezTo>
                <a:cubicBezTo>
                  <a:pt x="3729410" y="4113518"/>
                  <a:pt x="3732192" y="4125222"/>
                  <a:pt x="3735977" y="4136576"/>
                </a:cubicBezTo>
                <a:cubicBezTo>
                  <a:pt x="3740920" y="4151406"/>
                  <a:pt x="3747588" y="4165605"/>
                  <a:pt x="3753394" y="4180119"/>
                </a:cubicBezTo>
                <a:cubicBezTo>
                  <a:pt x="3750491" y="4203342"/>
                  <a:pt x="3752684" y="4227793"/>
                  <a:pt x="3744686" y="4249787"/>
                </a:cubicBezTo>
                <a:cubicBezTo>
                  <a:pt x="3740477" y="4261361"/>
                  <a:pt x="3706412" y="4273888"/>
                  <a:pt x="3718560" y="4275913"/>
                </a:cubicBezTo>
                <a:cubicBezTo>
                  <a:pt x="3729588" y="4277751"/>
                  <a:pt x="3929436" y="4260517"/>
                  <a:pt x="3953692" y="4258496"/>
                </a:cubicBezTo>
                <a:cubicBezTo>
                  <a:pt x="3994332" y="4264302"/>
                  <a:pt x="4035911" y="4265465"/>
                  <a:pt x="4075612" y="4275913"/>
                </a:cubicBezTo>
                <a:cubicBezTo>
                  <a:pt x="4084285" y="4278195"/>
                  <a:pt x="4132182" y="4310724"/>
                  <a:pt x="4145280" y="4319456"/>
                </a:cubicBezTo>
                <a:cubicBezTo>
                  <a:pt x="4151086" y="4331067"/>
                  <a:pt x="4154386" y="4344317"/>
                  <a:pt x="4162697" y="4354290"/>
                </a:cubicBezTo>
                <a:cubicBezTo>
                  <a:pt x="4169398" y="4362331"/>
                  <a:pt x="4179848" y="4366322"/>
                  <a:pt x="4188823" y="4371707"/>
                </a:cubicBezTo>
                <a:cubicBezTo>
                  <a:pt x="4208891" y="4383748"/>
                  <a:pt x="4229715" y="4394501"/>
                  <a:pt x="4249783" y="4406542"/>
                </a:cubicBezTo>
                <a:cubicBezTo>
                  <a:pt x="4271009" y="4419278"/>
                  <a:pt x="4291078" y="4435335"/>
                  <a:pt x="4310743" y="4450084"/>
                </a:cubicBezTo>
                <a:cubicBezTo>
                  <a:pt x="4326297" y="4496744"/>
                  <a:pt x="4336242" y="4515144"/>
                  <a:pt x="4310743" y="4580713"/>
                </a:cubicBezTo>
                <a:cubicBezTo>
                  <a:pt x="4301815" y="4603670"/>
                  <a:pt x="4273271" y="4613259"/>
                  <a:pt x="4258492" y="4632964"/>
                </a:cubicBezTo>
                <a:lnTo>
                  <a:pt x="4232366" y="4667799"/>
                </a:lnTo>
                <a:cubicBezTo>
                  <a:pt x="4207149" y="4743445"/>
                  <a:pt x="4248949" y="4624348"/>
                  <a:pt x="4197532" y="4737467"/>
                </a:cubicBezTo>
                <a:cubicBezTo>
                  <a:pt x="4189935" y="4754181"/>
                  <a:pt x="4187571" y="4772942"/>
                  <a:pt x="4180114" y="4789719"/>
                </a:cubicBezTo>
                <a:cubicBezTo>
                  <a:pt x="4162644" y="4829025"/>
                  <a:pt x="4166566" y="4803462"/>
                  <a:pt x="4145280" y="4833262"/>
                </a:cubicBezTo>
                <a:cubicBezTo>
                  <a:pt x="4135442" y="4847035"/>
                  <a:pt x="4128543" y="4862721"/>
                  <a:pt x="4119154" y="4876804"/>
                </a:cubicBezTo>
                <a:cubicBezTo>
                  <a:pt x="4111103" y="4888881"/>
                  <a:pt x="4102475" y="4900619"/>
                  <a:pt x="4093029" y="4911639"/>
                </a:cubicBezTo>
                <a:cubicBezTo>
                  <a:pt x="4085014" y="4920990"/>
                  <a:pt x="4073735" y="4927517"/>
                  <a:pt x="4066903" y="4937764"/>
                </a:cubicBezTo>
                <a:cubicBezTo>
                  <a:pt x="4010688" y="5022086"/>
                  <a:pt x="4016563" y="5010408"/>
                  <a:pt x="3997234" y="5068393"/>
                </a:cubicBezTo>
                <a:cubicBezTo>
                  <a:pt x="3970586" y="5061731"/>
                  <a:pt x="3956321" y="5062313"/>
                  <a:pt x="3936274" y="5042267"/>
                </a:cubicBezTo>
                <a:cubicBezTo>
                  <a:pt x="3928873" y="5034866"/>
                  <a:pt x="3927565" y="5021948"/>
                  <a:pt x="3918857" y="5016142"/>
                </a:cubicBezTo>
                <a:cubicBezTo>
                  <a:pt x="3908898" y="5009503"/>
                  <a:pt x="3895634" y="5010336"/>
                  <a:pt x="3884023" y="5007433"/>
                </a:cubicBezTo>
                <a:cubicBezTo>
                  <a:pt x="3863703" y="5010336"/>
                  <a:pt x="3842121" y="5008519"/>
                  <a:pt x="3823063" y="5016142"/>
                </a:cubicBezTo>
                <a:cubicBezTo>
                  <a:pt x="3801343" y="5024830"/>
                  <a:pt x="3780768" y="5072121"/>
                  <a:pt x="3770812" y="5085810"/>
                </a:cubicBezTo>
                <a:cubicBezTo>
                  <a:pt x="3634100" y="5273792"/>
                  <a:pt x="3813494" y="5008728"/>
                  <a:pt x="3692434" y="5190313"/>
                </a:cubicBezTo>
                <a:cubicBezTo>
                  <a:pt x="3695337" y="5271593"/>
                  <a:pt x="3695906" y="5352990"/>
                  <a:pt x="3701143" y="5434153"/>
                </a:cubicBezTo>
                <a:cubicBezTo>
                  <a:pt x="3703884" y="5476633"/>
                  <a:pt x="3724004" y="5446128"/>
                  <a:pt x="3692434" y="5477696"/>
                </a:cubicBezTo>
                <a:cubicBezTo>
                  <a:pt x="3651794" y="5474793"/>
                  <a:pt x="3611055" y="5473041"/>
                  <a:pt x="3570514" y="5468987"/>
                </a:cubicBezTo>
                <a:cubicBezTo>
                  <a:pt x="3499777" y="5461913"/>
                  <a:pt x="3539917" y="5453061"/>
                  <a:pt x="3492137" y="5468987"/>
                </a:cubicBezTo>
                <a:cubicBezTo>
                  <a:pt x="3467463" y="5485436"/>
                  <a:pt x="3453531" y="5490539"/>
                  <a:pt x="3439886" y="5521239"/>
                </a:cubicBezTo>
                <a:cubicBezTo>
                  <a:pt x="3433874" y="5534765"/>
                  <a:pt x="3434767" y="5550422"/>
                  <a:pt x="3431177" y="5564782"/>
                </a:cubicBezTo>
                <a:cubicBezTo>
                  <a:pt x="3426051" y="5585284"/>
                  <a:pt x="3419566" y="5605422"/>
                  <a:pt x="3413760" y="5625742"/>
                </a:cubicBezTo>
                <a:cubicBezTo>
                  <a:pt x="3410857" y="5709925"/>
                  <a:pt x="3419690" y="5795339"/>
                  <a:pt x="3405052" y="5878290"/>
                </a:cubicBezTo>
                <a:cubicBezTo>
                  <a:pt x="3401485" y="5898504"/>
                  <a:pt x="3380982" y="5915342"/>
                  <a:pt x="3361509" y="5921833"/>
                </a:cubicBezTo>
                <a:lnTo>
                  <a:pt x="3309257" y="5939250"/>
                </a:lnTo>
                <a:cubicBezTo>
                  <a:pt x="3306354" y="5950861"/>
                  <a:pt x="3301947" y="5962197"/>
                  <a:pt x="3300549" y="5974084"/>
                </a:cubicBezTo>
                <a:cubicBezTo>
                  <a:pt x="3296127" y="6011674"/>
                  <a:pt x="3317415" y="6059396"/>
                  <a:pt x="3291840" y="6087296"/>
                </a:cubicBezTo>
                <a:cubicBezTo>
                  <a:pt x="3272127" y="6108801"/>
                  <a:pt x="3233783" y="6081490"/>
                  <a:pt x="3204754" y="6078587"/>
                </a:cubicBezTo>
                <a:cubicBezTo>
                  <a:pt x="3196046" y="6075684"/>
                  <a:pt x="3187455" y="6072401"/>
                  <a:pt x="3178629" y="6069879"/>
                </a:cubicBezTo>
                <a:cubicBezTo>
                  <a:pt x="3133723" y="6057049"/>
                  <a:pt x="3143276" y="6064446"/>
                  <a:pt x="3091543" y="6043753"/>
                </a:cubicBezTo>
                <a:cubicBezTo>
                  <a:pt x="3077029" y="6037947"/>
                  <a:pt x="3063560" y="6027842"/>
                  <a:pt x="3048000" y="6026336"/>
                </a:cubicBezTo>
                <a:cubicBezTo>
                  <a:pt x="2972821" y="6019061"/>
                  <a:pt x="2897051" y="6020530"/>
                  <a:pt x="2821577" y="6017627"/>
                </a:cubicBezTo>
                <a:lnTo>
                  <a:pt x="2743200" y="6000210"/>
                </a:lnTo>
                <a:cubicBezTo>
                  <a:pt x="2731538" y="5997519"/>
                  <a:pt x="2719614" y="5995592"/>
                  <a:pt x="2708366" y="5991502"/>
                </a:cubicBezTo>
                <a:cubicBezTo>
                  <a:pt x="2687589" y="5983947"/>
                  <a:pt x="2667726" y="5974085"/>
                  <a:pt x="2647406" y="5965376"/>
                </a:cubicBezTo>
                <a:cubicBezTo>
                  <a:pt x="2625514" y="5899704"/>
                  <a:pt x="2655045" y="5980656"/>
                  <a:pt x="2621280" y="5913124"/>
                </a:cubicBezTo>
                <a:cubicBezTo>
                  <a:pt x="2617175" y="5904914"/>
                  <a:pt x="2616300" y="5895387"/>
                  <a:pt x="2612572" y="5886999"/>
                </a:cubicBezTo>
                <a:cubicBezTo>
                  <a:pt x="2576596" y="5806052"/>
                  <a:pt x="2593934" y="5864696"/>
                  <a:pt x="2577737" y="5799913"/>
                </a:cubicBezTo>
                <a:cubicBezTo>
                  <a:pt x="2574834" y="5744759"/>
                  <a:pt x="2575609" y="5689287"/>
                  <a:pt x="2569029" y="5634450"/>
                </a:cubicBezTo>
                <a:cubicBezTo>
                  <a:pt x="2564060" y="5593040"/>
                  <a:pt x="2523524" y="5527987"/>
                  <a:pt x="2499360" y="5503822"/>
                </a:cubicBezTo>
                <a:cubicBezTo>
                  <a:pt x="2487749" y="5492210"/>
                  <a:pt x="2475572" y="5481138"/>
                  <a:pt x="2464526" y="5468987"/>
                </a:cubicBezTo>
                <a:cubicBezTo>
                  <a:pt x="2446449" y="5449102"/>
                  <a:pt x="2411091" y="5411125"/>
                  <a:pt x="2394857" y="5381902"/>
                </a:cubicBezTo>
                <a:cubicBezTo>
                  <a:pt x="2385400" y="5364879"/>
                  <a:pt x="2377440" y="5347067"/>
                  <a:pt x="2368732" y="5329650"/>
                </a:cubicBezTo>
                <a:cubicBezTo>
                  <a:pt x="2359998" y="5277250"/>
                  <a:pt x="2356587" y="5243257"/>
                  <a:pt x="2333897" y="5190313"/>
                </a:cubicBezTo>
                <a:cubicBezTo>
                  <a:pt x="2328180" y="5176972"/>
                  <a:pt x="2316480" y="5167090"/>
                  <a:pt x="2307772" y="5155479"/>
                </a:cubicBezTo>
                <a:cubicBezTo>
                  <a:pt x="2304869" y="5143867"/>
                  <a:pt x="2302502" y="5132108"/>
                  <a:pt x="2299063" y="5120644"/>
                </a:cubicBezTo>
                <a:cubicBezTo>
                  <a:pt x="2293788" y="5103059"/>
                  <a:pt x="2285247" y="5086396"/>
                  <a:pt x="2281646" y="5068393"/>
                </a:cubicBezTo>
                <a:cubicBezTo>
                  <a:pt x="2257981" y="4950068"/>
                  <a:pt x="2291371" y="5026884"/>
                  <a:pt x="2255520" y="4955182"/>
                </a:cubicBezTo>
                <a:cubicBezTo>
                  <a:pt x="2250038" y="4916808"/>
                  <a:pt x="2255798" y="4894500"/>
                  <a:pt x="2229394" y="4868096"/>
                </a:cubicBezTo>
                <a:cubicBezTo>
                  <a:pt x="2221993" y="4860695"/>
                  <a:pt x="2211977" y="4856485"/>
                  <a:pt x="2203269" y="4850679"/>
                </a:cubicBezTo>
                <a:cubicBezTo>
                  <a:pt x="2171338" y="4802781"/>
                  <a:pt x="2203269" y="4843422"/>
                  <a:pt x="2159726" y="4807136"/>
                </a:cubicBezTo>
                <a:cubicBezTo>
                  <a:pt x="2134581" y="4786182"/>
                  <a:pt x="2133309" y="4780573"/>
                  <a:pt x="2116183" y="4754884"/>
                </a:cubicBezTo>
                <a:cubicBezTo>
                  <a:pt x="2119086" y="4720050"/>
                  <a:pt x="2116414" y="4684293"/>
                  <a:pt x="2124892" y="4650382"/>
                </a:cubicBezTo>
                <a:cubicBezTo>
                  <a:pt x="2128412" y="4636301"/>
                  <a:pt x="2140169" y="4625190"/>
                  <a:pt x="2151017" y="4615547"/>
                </a:cubicBezTo>
                <a:cubicBezTo>
                  <a:pt x="2176643" y="4592768"/>
                  <a:pt x="2213358" y="4579332"/>
                  <a:pt x="2238103" y="4554587"/>
                </a:cubicBezTo>
                <a:cubicBezTo>
                  <a:pt x="2245504" y="4547186"/>
                  <a:pt x="2249714" y="4537170"/>
                  <a:pt x="2255520" y="4528462"/>
                </a:cubicBezTo>
                <a:cubicBezTo>
                  <a:pt x="2252617" y="4513948"/>
                  <a:pt x="2256445" y="4496157"/>
                  <a:pt x="2246812" y="4484919"/>
                </a:cubicBezTo>
                <a:cubicBezTo>
                  <a:pt x="2236639" y="4473050"/>
                  <a:pt x="2218099" y="4472445"/>
                  <a:pt x="2203269" y="4467502"/>
                </a:cubicBezTo>
                <a:cubicBezTo>
                  <a:pt x="2165557" y="4454931"/>
                  <a:pt x="2130641" y="4454594"/>
                  <a:pt x="2090057" y="4450084"/>
                </a:cubicBezTo>
                <a:cubicBezTo>
                  <a:pt x="1915480" y="4466711"/>
                  <a:pt x="1877489" y="4408821"/>
                  <a:pt x="1915886" y="4572004"/>
                </a:cubicBezTo>
                <a:cubicBezTo>
                  <a:pt x="1919763" y="4588481"/>
                  <a:pt x="1933303" y="4601033"/>
                  <a:pt x="1942012" y="4615547"/>
                </a:cubicBezTo>
                <a:cubicBezTo>
                  <a:pt x="1897486" y="4645230"/>
                  <a:pt x="1922569" y="4637816"/>
                  <a:pt x="1846217" y="4615547"/>
                </a:cubicBezTo>
                <a:cubicBezTo>
                  <a:pt x="1799503" y="4601922"/>
                  <a:pt x="1753282" y="4586657"/>
                  <a:pt x="1706880" y="4572004"/>
                </a:cubicBezTo>
                <a:cubicBezTo>
                  <a:pt x="1681575" y="4564013"/>
                  <a:pt x="1673785" y="4559653"/>
                  <a:pt x="1645920" y="4554587"/>
                </a:cubicBezTo>
                <a:cubicBezTo>
                  <a:pt x="1625725" y="4550915"/>
                  <a:pt x="1605248" y="4549000"/>
                  <a:pt x="1584960" y="4545879"/>
                </a:cubicBezTo>
                <a:cubicBezTo>
                  <a:pt x="1567508" y="4543194"/>
                  <a:pt x="1550365" y="4537364"/>
                  <a:pt x="1532709" y="4537170"/>
                </a:cubicBezTo>
                <a:lnTo>
                  <a:pt x="0" y="4528462"/>
                </a:lnTo>
                <a:cubicBezTo>
                  <a:pt x="5806" y="4522656"/>
                  <a:pt x="13745" y="4518388"/>
                  <a:pt x="17417" y="4511044"/>
                </a:cubicBezTo>
                <a:cubicBezTo>
                  <a:pt x="40729" y="4464419"/>
                  <a:pt x="38299" y="4424142"/>
                  <a:pt x="43543" y="4371707"/>
                </a:cubicBezTo>
                <a:cubicBezTo>
                  <a:pt x="40640" y="4188827"/>
                  <a:pt x="32221" y="4005951"/>
                  <a:pt x="34834" y="3823067"/>
                </a:cubicBezTo>
                <a:cubicBezTo>
                  <a:pt x="35136" y="3801936"/>
                  <a:pt x="31908" y="3767829"/>
                  <a:pt x="52252" y="3762107"/>
                </a:cubicBezTo>
                <a:cubicBezTo>
                  <a:pt x="136271" y="3738477"/>
                  <a:pt x="226423" y="3750496"/>
                  <a:pt x="313509" y="3744690"/>
                </a:cubicBezTo>
                <a:cubicBezTo>
                  <a:pt x="345440" y="3735981"/>
                  <a:pt x="378134" y="3729696"/>
                  <a:pt x="409303" y="3718564"/>
                </a:cubicBezTo>
                <a:cubicBezTo>
                  <a:pt x="419160" y="3715044"/>
                  <a:pt x="425629" y="3704822"/>
                  <a:pt x="435429" y="3701147"/>
                </a:cubicBezTo>
                <a:cubicBezTo>
                  <a:pt x="449288" y="3695950"/>
                  <a:pt x="464458" y="3695342"/>
                  <a:pt x="478972" y="3692439"/>
                </a:cubicBezTo>
                <a:cubicBezTo>
                  <a:pt x="477675" y="3663909"/>
                  <a:pt x="476625" y="3505198"/>
                  <a:pt x="461554" y="3439890"/>
                </a:cubicBezTo>
                <a:cubicBezTo>
                  <a:pt x="457426" y="3422001"/>
                  <a:pt x="449943" y="3405056"/>
                  <a:pt x="444137" y="3387639"/>
                </a:cubicBezTo>
                <a:cubicBezTo>
                  <a:pt x="434776" y="3359555"/>
                  <a:pt x="432526" y="3329582"/>
                  <a:pt x="426720" y="3300553"/>
                </a:cubicBezTo>
                <a:cubicBezTo>
                  <a:pt x="433721" y="3153540"/>
                  <a:pt x="442212" y="3127432"/>
                  <a:pt x="426720" y="2995753"/>
                </a:cubicBezTo>
                <a:cubicBezTo>
                  <a:pt x="425647" y="2986636"/>
                  <a:pt x="424503" y="2976118"/>
                  <a:pt x="418012" y="2969627"/>
                </a:cubicBezTo>
                <a:cubicBezTo>
                  <a:pt x="411521" y="2963136"/>
                  <a:pt x="400887" y="2962719"/>
                  <a:pt x="391886" y="2960919"/>
                </a:cubicBezTo>
                <a:cubicBezTo>
                  <a:pt x="235862" y="2929714"/>
                  <a:pt x="399362" y="2969318"/>
                  <a:pt x="296092" y="2943502"/>
                </a:cubicBezTo>
                <a:cubicBezTo>
                  <a:pt x="277345" y="2887264"/>
                  <a:pt x="278714" y="2902636"/>
                  <a:pt x="296092" y="2804164"/>
                </a:cubicBezTo>
                <a:cubicBezTo>
                  <a:pt x="298348" y="2791380"/>
                  <a:pt x="305198" y="2779303"/>
                  <a:pt x="313509" y="2769330"/>
                </a:cubicBezTo>
                <a:cubicBezTo>
                  <a:pt x="320209" y="2761290"/>
                  <a:pt x="331594" y="2758613"/>
                  <a:pt x="339634" y="2751913"/>
                </a:cubicBezTo>
                <a:cubicBezTo>
                  <a:pt x="349095" y="2744028"/>
                  <a:pt x="357051" y="2734496"/>
                  <a:pt x="365760" y="2725787"/>
                </a:cubicBezTo>
                <a:cubicBezTo>
                  <a:pt x="390412" y="2651830"/>
                  <a:pt x="400002" y="2645042"/>
                  <a:pt x="374469" y="2542907"/>
                </a:cubicBezTo>
                <a:cubicBezTo>
                  <a:pt x="372243" y="2534001"/>
                  <a:pt x="339163" y="2534199"/>
                  <a:pt x="348343" y="2534199"/>
                </a:cubicBezTo>
                <a:cubicBezTo>
                  <a:pt x="363145" y="2534199"/>
                  <a:pt x="377323" y="2540259"/>
                  <a:pt x="391886" y="2542907"/>
                </a:cubicBezTo>
                <a:cubicBezTo>
                  <a:pt x="409258" y="2546066"/>
                  <a:pt x="426546" y="2550086"/>
                  <a:pt x="444137" y="2551616"/>
                </a:cubicBezTo>
                <a:cubicBezTo>
                  <a:pt x="493385" y="2555898"/>
                  <a:pt x="542834" y="2557421"/>
                  <a:pt x="592183" y="2560324"/>
                </a:cubicBezTo>
                <a:cubicBezTo>
                  <a:pt x="653143" y="2557421"/>
                  <a:pt x="717547" y="2572025"/>
                  <a:pt x="775063" y="2551616"/>
                </a:cubicBezTo>
                <a:cubicBezTo>
                  <a:pt x="813752" y="2537888"/>
                  <a:pt x="862149" y="2464530"/>
                  <a:pt x="862149" y="2464530"/>
                </a:cubicBezTo>
                <a:cubicBezTo>
                  <a:pt x="865052" y="2455821"/>
                  <a:pt x="867241" y="2446841"/>
                  <a:pt x="870857" y="2438404"/>
                </a:cubicBezTo>
                <a:cubicBezTo>
                  <a:pt x="875971" y="2426472"/>
                  <a:pt x="884169" y="2415886"/>
                  <a:pt x="888274" y="2403570"/>
                </a:cubicBezTo>
                <a:cubicBezTo>
                  <a:pt x="892955" y="2389528"/>
                  <a:pt x="893088" y="2374307"/>
                  <a:pt x="896983" y="2360027"/>
                </a:cubicBezTo>
                <a:cubicBezTo>
                  <a:pt x="921741" y="2269247"/>
                  <a:pt x="903901" y="2342732"/>
                  <a:pt x="931817" y="2272942"/>
                </a:cubicBezTo>
                <a:cubicBezTo>
                  <a:pt x="938635" y="2255896"/>
                  <a:pt x="944781" y="2238501"/>
                  <a:pt x="949234" y="2220690"/>
                </a:cubicBezTo>
                <a:cubicBezTo>
                  <a:pt x="952137" y="2209079"/>
                  <a:pt x="948204" y="2192813"/>
                  <a:pt x="957943" y="2185856"/>
                </a:cubicBezTo>
                <a:cubicBezTo>
                  <a:pt x="972311" y="2175593"/>
                  <a:pt x="992777" y="2180050"/>
                  <a:pt x="1010194" y="2177147"/>
                </a:cubicBezTo>
                <a:cubicBezTo>
                  <a:pt x="1035300" y="2160410"/>
                  <a:pt x="1051956" y="2151773"/>
                  <a:pt x="1071154" y="2124896"/>
                </a:cubicBezTo>
                <a:cubicBezTo>
                  <a:pt x="1076490" y="2117426"/>
                  <a:pt x="1076247" y="2107208"/>
                  <a:pt x="1079863" y="2098770"/>
                </a:cubicBezTo>
                <a:cubicBezTo>
                  <a:pt x="1084985" y="2086818"/>
                  <a:pt x="1103765" y="2048742"/>
                  <a:pt x="1114697" y="2037810"/>
                </a:cubicBezTo>
                <a:cubicBezTo>
                  <a:pt x="1124960" y="2027547"/>
                  <a:pt x="1139269" y="2021947"/>
                  <a:pt x="1149532" y="2011684"/>
                </a:cubicBezTo>
                <a:cubicBezTo>
                  <a:pt x="1165301" y="1995915"/>
                  <a:pt x="1180452" y="1962575"/>
                  <a:pt x="1201783" y="1950724"/>
                </a:cubicBezTo>
                <a:cubicBezTo>
                  <a:pt x="1217832" y="1941808"/>
                  <a:pt x="1254034" y="1933307"/>
                  <a:pt x="1254034" y="1933307"/>
                </a:cubicBezTo>
                <a:cubicBezTo>
                  <a:pt x="1251131" y="1904279"/>
                  <a:pt x="1254963" y="1873757"/>
                  <a:pt x="1245326" y="1846222"/>
                </a:cubicBezTo>
                <a:cubicBezTo>
                  <a:pt x="1234143" y="1814270"/>
                  <a:pt x="1203779" y="1791252"/>
                  <a:pt x="1193074" y="1759136"/>
                </a:cubicBezTo>
                <a:cubicBezTo>
                  <a:pt x="1161321" y="1663869"/>
                  <a:pt x="1211960" y="1808159"/>
                  <a:pt x="1166949" y="1706884"/>
                </a:cubicBezTo>
                <a:cubicBezTo>
                  <a:pt x="1154835" y="1679627"/>
                  <a:pt x="1148061" y="1648748"/>
                  <a:pt x="1140823" y="1619799"/>
                </a:cubicBezTo>
                <a:cubicBezTo>
                  <a:pt x="1143726" y="1561742"/>
                  <a:pt x="1136922" y="1502373"/>
                  <a:pt x="1149532" y="1445627"/>
                </a:cubicBezTo>
                <a:cubicBezTo>
                  <a:pt x="1151802" y="1435410"/>
                  <a:pt x="1167284" y="1456764"/>
                  <a:pt x="1175657" y="1463044"/>
                </a:cubicBezTo>
                <a:cubicBezTo>
                  <a:pt x="1232453" y="1505642"/>
                  <a:pt x="1198561" y="1491000"/>
                  <a:pt x="1245326" y="1506587"/>
                </a:cubicBezTo>
                <a:cubicBezTo>
                  <a:pt x="1254035" y="1500781"/>
                  <a:pt x="1264914" y="1497343"/>
                  <a:pt x="1271452" y="1489170"/>
                </a:cubicBezTo>
                <a:cubicBezTo>
                  <a:pt x="1280556" y="1477790"/>
                  <a:pt x="1288629" y="1411513"/>
                  <a:pt x="1288869" y="1410793"/>
                </a:cubicBezTo>
                <a:cubicBezTo>
                  <a:pt x="1295027" y="1392320"/>
                  <a:pt x="1306286" y="1375959"/>
                  <a:pt x="1314994" y="1358542"/>
                </a:cubicBezTo>
                <a:cubicBezTo>
                  <a:pt x="1320800" y="1329513"/>
                  <a:pt x="1325755" y="1300301"/>
                  <a:pt x="1332412" y="1271456"/>
                </a:cubicBezTo>
                <a:cubicBezTo>
                  <a:pt x="1334476" y="1262511"/>
                  <a:pt x="1338705" y="1254186"/>
                  <a:pt x="1341120" y="1245330"/>
                </a:cubicBezTo>
                <a:cubicBezTo>
                  <a:pt x="1347418" y="1222236"/>
                  <a:pt x="1353521" y="1199068"/>
                  <a:pt x="1358537" y="1175662"/>
                </a:cubicBezTo>
                <a:cubicBezTo>
                  <a:pt x="1365170" y="1144709"/>
                  <a:pt x="1367564" y="1110631"/>
                  <a:pt x="1375954" y="1079867"/>
                </a:cubicBezTo>
                <a:cubicBezTo>
                  <a:pt x="1380785" y="1062155"/>
                  <a:pt x="1382574" y="1042464"/>
                  <a:pt x="1393372" y="1027616"/>
                </a:cubicBezTo>
                <a:cubicBezTo>
                  <a:pt x="1416595" y="995685"/>
                  <a:pt x="1424736" y="941399"/>
                  <a:pt x="1463040" y="931822"/>
                </a:cubicBezTo>
                <a:cubicBezTo>
                  <a:pt x="1474651" y="928919"/>
                  <a:pt x="1486410" y="926552"/>
                  <a:pt x="1497874" y="923113"/>
                </a:cubicBezTo>
                <a:cubicBezTo>
                  <a:pt x="1603884" y="891310"/>
                  <a:pt x="1504671" y="917060"/>
                  <a:pt x="1584960" y="896987"/>
                </a:cubicBezTo>
                <a:cubicBezTo>
                  <a:pt x="1659848" y="847063"/>
                  <a:pt x="1565089" y="906924"/>
                  <a:pt x="1637212" y="870862"/>
                </a:cubicBezTo>
                <a:cubicBezTo>
                  <a:pt x="1646573" y="866181"/>
                  <a:pt x="1653809" y="857775"/>
                  <a:pt x="1663337" y="853444"/>
                </a:cubicBezTo>
                <a:cubicBezTo>
                  <a:pt x="1685916" y="843181"/>
                  <a:pt x="1709783" y="836027"/>
                  <a:pt x="1733006" y="827319"/>
                </a:cubicBezTo>
                <a:cubicBezTo>
                  <a:pt x="1796163" y="832582"/>
                  <a:pt x="1846121" y="843970"/>
                  <a:pt x="1907177" y="827319"/>
                </a:cubicBezTo>
                <a:cubicBezTo>
                  <a:pt x="1917275" y="824565"/>
                  <a:pt x="1923278" y="812910"/>
                  <a:pt x="1933303" y="809902"/>
                </a:cubicBezTo>
                <a:cubicBezTo>
                  <a:pt x="1952964" y="804004"/>
                  <a:pt x="1973943" y="804096"/>
                  <a:pt x="1994263" y="801193"/>
                </a:cubicBezTo>
                <a:cubicBezTo>
                  <a:pt x="2002972" y="795387"/>
                  <a:pt x="2013851" y="791949"/>
                  <a:pt x="2020389" y="783776"/>
                </a:cubicBezTo>
                <a:cubicBezTo>
                  <a:pt x="2034679" y="765913"/>
                  <a:pt x="2029320" y="749387"/>
                  <a:pt x="2020389" y="731524"/>
                </a:cubicBezTo>
                <a:cubicBezTo>
                  <a:pt x="2012819" y="716385"/>
                  <a:pt x="2002972" y="702496"/>
                  <a:pt x="1994263" y="687982"/>
                </a:cubicBezTo>
                <a:cubicBezTo>
                  <a:pt x="1991360" y="673468"/>
                  <a:pt x="1990751" y="658298"/>
                  <a:pt x="1985554" y="644439"/>
                </a:cubicBezTo>
                <a:cubicBezTo>
                  <a:pt x="1981879" y="634639"/>
                  <a:pt x="1972818" y="627675"/>
                  <a:pt x="1968137" y="618313"/>
                </a:cubicBezTo>
                <a:cubicBezTo>
                  <a:pt x="1964032" y="610102"/>
                  <a:pt x="1962332" y="600896"/>
                  <a:pt x="1959429" y="592187"/>
                </a:cubicBezTo>
                <a:cubicBezTo>
                  <a:pt x="1956526" y="481879"/>
                  <a:pt x="1958973" y="371299"/>
                  <a:pt x="1950720" y="261262"/>
                </a:cubicBezTo>
                <a:cubicBezTo>
                  <a:pt x="1950106" y="253074"/>
                  <a:pt x="1937527" y="250885"/>
                  <a:pt x="1933303" y="243844"/>
                </a:cubicBezTo>
                <a:cubicBezTo>
                  <a:pt x="1825124" y="63546"/>
                  <a:pt x="2039328" y="389824"/>
                  <a:pt x="1907177" y="191593"/>
                </a:cubicBezTo>
                <a:cubicBezTo>
                  <a:pt x="1904274" y="179982"/>
                  <a:pt x="1903184" y="167760"/>
                  <a:pt x="1898469" y="156759"/>
                </a:cubicBezTo>
                <a:cubicBezTo>
                  <a:pt x="1881041" y="116092"/>
                  <a:pt x="1825656" y="103875"/>
                  <a:pt x="1889760" y="34839"/>
                </a:cubicBezTo>
                <a:cubicBezTo>
                  <a:pt x="1914193" y="8527"/>
                  <a:pt x="1994263" y="8713"/>
                  <a:pt x="1994263" y="8713"/>
                </a:cubicBezTo>
                <a:cubicBezTo>
                  <a:pt x="1966648" y="1809"/>
                  <a:pt x="1954195" y="-10434"/>
                  <a:pt x="1933303" y="17422"/>
                </a:cubicBezTo>
                <a:cubicBezTo>
                  <a:pt x="1929820" y="22067"/>
                  <a:pt x="1933303" y="29033"/>
                  <a:pt x="1924594" y="4"/>
                </a:cubicBezTo>
                <a:close/>
              </a:path>
            </a:pathLst>
          </a:custGeom>
          <a:noFill/>
          <a:ln w="25400">
            <a:solidFill>
              <a:srgbClr val="000066"/>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楕円 8"/>
          <p:cNvSpPr/>
          <p:nvPr/>
        </p:nvSpPr>
        <p:spPr>
          <a:xfrm>
            <a:off x="4079720" y="4527914"/>
            <a:ext cx="864120" cy="576080"/>
          </a:xfrm>
          <a:prstGeom prst="ellips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楕円 10"/>
          <p:cNvSpPr/>
          <p:nvPr/>
        </p:nvSpPr>
        <p:spPr>
          <a:xfrm>
            <a:off x="4295750" y="2858210"/>
            <a:ext cx="936130" cy="498780"/>
          </a:xfrm>
          <a:prstGeom prst="ellips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9"/>
          <p:cNvSpPr/>
          <p:nvPr/>
        </p:nvSpPr>
        <p:spPr>
          <a:xfrm>
            <a:off x="915140" y="3836942"/>
            <a:ext cx="3840480" cy="535737"/>
          </a:xfrm>
          <a:custGeom>
            <a:avLst/>
            <a:gdLst>
              <a:gd name="connsiteX0" fmla="*/ 0 w 3840480"/>
              <a:gd name="connsiteY0" fmla="*/ 203835 h 535737"/>
              <a:gd name="connsiteX1" fmla="*/ 635726 w 3840480"/>
              <a:gd name="connsiteY1" fmla="*/ 151584 h 535737"/>
              <a:gd name="connsiteX2" fmla="*/ 1123406 w 3840480"/>
              <a:gd name="connsiteY2" fmla="*/ 12247 h 535737"/>
              <a:gd name="connsiteX3" fmla="*/ 1384663 w 3840480"/>
              <a:gd name="connsiteY3" fmla="*/ 499927 h 535737"/>
              <a:gd name="connsiteX4" fmla="*/ 1584960 w 3840480"/>
              <a:gd name="connsiteY4" fmla="*/ 473801 h 535737"/>
              <a:gd name="connsiteX5" fmla="*/ 1976846 w 3840480"/>
              <a:gd name="connsiteY5" fmla="*/ 273504 h 535737"/>
              <a:gd name="connsiteX6" fmla="*/ 3448594 w 3840480"/>
              <a:gd name="connsiteY6" fmla="*/ 81915 h 535737"/>
              <a:gd name="connsiteX7" fmla="*/ 3840480 w 3840480"/>
              <a:gd name="connsiteY7" fmla="*/ 38372 h 53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480" h="535737">
                <a:moveTo>
                  <a:pt x="0" y="203835"/>
                </a:moveTo>
                <a:cubicBezTo>
                  <a:pt x="224246" y="193675"/>
                  <a:pt x="448492" y="183515"/>
                  <a:pt x="635726" y="151584"/>
                </a:cubicBezTo>
                <a:cubicBezTo>
                  <a:pt x="822960" y="119653"/>
                  <a:pt x="998583" y="-45810"/>
                  <a:pt x="1123406" y="12247"/>
                </a:cubicBezTo>
                <a:cubicBezTo>
                  <a:pt x="1248229" y="70304"/>
                  <a:pt x="1307737" y="423001"/>
                  <a:pt x="1384663" y="499927"/>
                </a:cubicBezTo>
                <a:cubicBezTo>
                  <a:pt x="1461589" y="576853"/>
                  <a:pt x="1486263" y="511538"/>
                  <a:pt x="1584960" y="473801"/>
                </a:cubicBezTo>
                <a:cubicBezTo>
                  <a:pt x="1683657" y="436064"/>
                  <a:pt x="1666240" y="338818"/>
                  <a:pt x="1976846" y="273504"/>
                </a:cubicBezTo>
                <a:cubicBezTo>
                  <a:pt x="2287452" y="208190"/>
                  <a:pt x="3137988" y="121104"/>
                  <a:pt x="3448594" y="81915"/>
                </a:cubicBezTo>
                <a:cubicBezTo>
                  <a:pt x="3759200" y="42726"/>
                  <a:pt x="3799840" y="40549"/>
                  <a:pt x="3840480" y="38372"/>
                </a:cubicBezTo>
              </a:path>
            </a:pathLst>
          </a:custGeom>
          <a:noFill/>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a:off x="1777289" y="1551312"/>
            <a:ext cx="2821577" cy="567172"/>
          </a:xfrm>
          <a:custGeom>
            <a:avLst/>
            <a:gdLst>
              <a:gd name="connsiteX0" fmla="*/ 0 w 2821577"/>
              <a:gd name="connsiteY0" fmla="*/ 512619 h 567172"/>
              <a:gd name="connsiteX1" fmla="*/ 296091 w 2821577"/>
              <a:gd name="connsiteY1" fmla="*/ 521328 h 567172"/>
              <a:gd name="connsiteX2" fmla="*/ 470262 w 2821577"/>
              <a:gd name="connsiteY2" fmla="*/ 16231 h 567172"/>
              <a:gd name="connsiteX3" fmla="*/ 1175657 w 2821577"/>
              <a:gd name="connsiteY3" fmla="*/ 138151 h 567172"/>
              <a:gd name="connsiteX4" fmla="*/ 1471748 w 2821577"/>
              <a:gd name="connsiteY4" fmla="*/ 277488 h 567172"/>
              <a:gd name="connsiteX5" fmla="*/ 1863634 w 2821577"/>
              <a:gd name="connsiteY5" fmla="*/ 190402 h 567172"/>
              <a:gd name="connsiteX6" fmla="*/ 2194560 w 2821577"/>
              <a:gd name="connsiteY6" fmla="*/ 260071 h 567172"/>
              <a:gd name="connsiteX7" fmla="*/ 2377440 w 2821577"/>
              <a:gd name="connsiteY7" fmla="*/ 329739 h 567172"/>
              <a:gd name="connsiteX8" fmla="*/ 2821577 w 2821577"/>
              <a:gd name="connsiteY8" fmla="*/ 364574 h 56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577" h="567172">
                <a:moveTo>
                  <a:pt x="0" y="512619"/>
                </a:moveTo>
                <a:cubicBezTo>
                  <a:pt x="108857" y="558339"/>
                  <a:pt x="217714" y="604059"/>
                  <a:pt x="296091" y="521328"/>
                </a:cubicBezTo>
                <a:cubicBezTo>
                  <a:pt x="374468" y="438597"/>
                  <a:pt x="323668" y="80094"/>
                  <a:pt x="470262" y="16231"/>
                </a:cubicBezTo>
                <a:cubicBezTo>
                  <a:pt x="616856" y="-47632"/>
                  <a:pt x="1008743" y="94608"/>
                  <a:pt x="1175657" y="138151"/>
                </a:cubicBezTo>
                <a:cubicBezTo>
                  <a:pt x="1342571" y="181694"/>
                  <a:pt x="1357085" y="268779"/>
                  <a:pt x="1471748" y="277488"/>
                </a:cubicBezTo>
                <a:cubicBezTo>
                  <a:pt x="1586411" y="286196"/>
                  <a:pt x="1743165" y="193305"/>
                  <a:pt x="1863634" y="190402"/>
                </a:cubicBezTo>
                <a:cubicBezTo>
                  <a:pt x="1984103" y="187499"/>
                  <a:pt x="2108926" y="236848"/>
                  <a:pt x="2194560" y="260071"/>
                </a:cubicBezTo>
                <a:cubicBezTo>
                  <a:pt x="2280194" y="283294"/>
                  <a:pt x="2272937" y="312322"/>
                  <a:pt x="2377440" y="329739"/>
                </a:cubicBezTo>
                <a:cubicBezTo>
                  <a:pt x="2481943" y="347156"/>
                  <a:pt x="2651760" y="355865"/>
                  <a:pt x="2821577" y="364574"/>
                </a:cubicBezTo>
              </a:path>
            </a:pathLst>
          </a:custGeom>
          <a:noFill/>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タイトル 1"/>
          <p:cNvSpPr>
            <a:spLocks noGrp="1"/>
          </p:cNvSpPr>
          <p:nvPr>
            <p:ph type="title"/>
          </p:nvPr>
        </p:nvSpPr>
        <p:spPr>
          <a:xfrm>
            <a:off x="3338" y="116540"/>
            <a:ext cx="3257623" cy="523220"/>
          </a:xfrm>
        </p:spPr>
        <p:txBody>
          <a:bodyPr/>
          <a:lstStyle/>
          <a:p>
            <a:pPr algn="l"/>
            <a:r>
              <a:rPr lang="en-US" altLang="ja-JP" sz="2800" b="1" dirty="0" smtClean="0">
                <a:latin typeface="Meiryo UI" pitchFamily="50" charset="-128"/>
                <a:ea typeface="Meiryo UI" pitchFamily="50" charset="-128"/>
              </a:rPr>
              <a:t>0-0</a:t>
            </a:r>
            <a:r>
              <a:rPr lang="en-US" altLang="ja-JP" sz="2800" b="1" dirty="0" smtClean="0">
                <a:latin typeface="Meiryo UI" pitchFamily="50" charset="-128"/>
                <a:ea typeface="Meiryo UI" pitchFamily="50" charset="-128"/>
              </a:rPr>
              <a:t>.</a:t>
            </a:r>
            <a:r>
              <a:rPr lang="ja-JP" altLang="en-US" sz="2800" b="1" dirty="0" smtClean="0">
                <a:latin typeface="Meiryo UI" pitchFamily="50" charset="-128"/>
                <a:ea typeface="Meiryo UI" pitchFamily="50" charset="-128"/>
              </a:rPr>
              <a:t> エリア</a:t>
            </a:r>
            <a:r>
              <a:rPr lang="en-US" altLang="ja-JP" sz="2800" b="1" dirty="0" smtClean="0">
                <a:latin typeface="Meiryo UI" pitchFamily="50" charset="-128"/>
                <a:ea typeface="Meiryo UI" pitchFamily="50" charset="-128"/>
              </a:rPr>
              <a:t>11303</a:t>
            </a:r>
            <a:r>
              <a:rPr lang="ja-JP" altLang="en-US" sz="2800" b="1" dirty="0" smtClean="0">
                <a:latin typeface="Meiryo UI" pitchFamily="50" charset="-128"/>
                <a:ea typeface="Meiryo UI" pitchFamily="50" charset="-128"/>
              </a:rPr>
              <a:t> </a:t>
            </a:r>
            <a:endParaRPr lang="ja-JP" altLang="en-US" sz="2800" b="1" dirty="0">
              <a:latin typeface="Meiryo UI" pitchFamily="50" charset="-128"/>
              <a:ea typeface="Meiryo UI" pitchFamily="50" charset="-128"/>
            </a:endParaRPr>
          </a:p>
        </p:txBody>
      </p:sp>
      <p:sp>
        <p:nvSpPr>
          <p:cNvPr id="14" name="正方形/長方形 13"/>
          <p:cNvSpPr/>
          <p:nvPr/>
        </p:nvSpPr>
        <p:spPr>
          <a:xfrm>
            <a:off x="1863584" y="2787425"/>
            <a:ext cx="1943592" cy="923330"/>
          </a:xfrm>
          <a:prstGeom prst="rect">
            <a:avLst/>
          </a:prstGeom>
        </p:spPr>
        <p:txBody>
          <a:bodyPr wrap="square">
            <a:spAutoFit/>
          </a:bodyPr>
          <a:lstStyle/>
          <a:p>
            <a:r>
              <a:rPr lang="en-US" altLang="ja-JP" b="1" dirty="0">
                <a:solidFill>
                  <a:srgbClr val="111111"/>
                </a:solidFill>
                <a:latin typeface="Meiryo" panose="020B0604030504040204" pitchFamily="50" charset="-128"/>
                <a:ea typeface="Meiryo" panose="020B0604030504040204" pitchFamily="50" charset="-128"/>
              </a:rPr>
              <a:t>11303</a:t>
            </a:r>
            <a:r>
              <a:rPr lang="en-US" altLang="ja-JP" b="1" dirty="0">
                <a:solidFill>
                  <a:srgbClr val="FF0000"/>
                </a:solidFill>
                <a:latin typeface="Meiryo" panose="020B0604030504040204" pitchFamily="50" charset="-128"/>
                <a:ea typeface="Meiryo" panose="020B0604030504040204" pitchFamily="50" charset="-128"/>
              </a:rPr>
              <a:t>01</a:t>
            </a:r>
            <a:r>
              <a:rPr lang="ja-JP" altLang="en-US" b="1" dirty="0">
                <a:solidFill>
                  <a:srgbClr val="111111"/>
                </a:solidFill>
                <a:latin typeface="Meiryo" panose="020B0604030504040204" pitchFamily="50" charset="-128"/>
                <a:ea typeface="Meiryo" panose="020B0604030504040204" pitchFamily="50" charset="-128"/>
              </a:rPr>
              <a:t>～</a:t>
            </a:r>
            <a:r>
              <a:rPr lang="en-US" altLang="ja-JP" b="1" dirty="0">
                <a:solidFill>
                  <a:srgbClr val="FF0000"/>
                </a:solidFill>
                <a:latin typeface="Meiryo" panose="020B0604030504040204" pitchFamily="50" charset="-128"/>
                <a:ea typeface="Meiryo" panose="020B0604030504040204" pitchFamily="50" charset="-128"/>
              </a:rPr>
              <a:t>07</a:t>
            </a:r>
            <a:r>
              <a:rPr lang="ja-JP" altLang="en-US" b="1" dirty="0">
                <a:solidFill>
                  <a:srgbClr val="111111"/>
                </a:solidFill>
                <a:latin typeface="Meiryo" panose="020B0604030504040204" pitchFamily="50" charset="-128"/>
                <a:ea typeface="Meiryo" panose="020B0604030504040204" pitchFamily="50" charset="-128"/>
              </a:rPr>
              <a:t>が京急富岡駅のショバ</a:t>
            </a:r>
            <a:endParaRPr lang="ja-JP" altLang="en-US" dirty="0"/>
          </a:p>
        </p:txBody>
      </p:sp>
      <p:sp>
        <p:nvSpPr>
          <p:cNvPr id="16" name="正方形/長方形 15"/>
          <p:cNvSpPr/>
          <p:nvPr/>
        </p:nvSpPr>
        <p:spPr>
          <a:xfrm>
            <a:off x="6075471" y="836640"/>
            <a:ext cx="6002059" cy="6340197"/>
          </a:xfrm>
          <a:prstGeom prst="rect">
            <a:avLst/>
          </a:prstGeom>
        </p:spPr>
        <p:txBody>
          <a:bodyPr wrap="square">
            <a:spAutoFit/>
          </a:bodyPr>
          <a:lstStyle/>
          <a:p>
            <a:r>
              <a:rPr lang="en-US" altLang="ja-JP" sz="1400" b="1" dirty="0" smtClean="0">
                <a:solidFill>
                  <a:srgbClr val="111111"/>
                </a:solidFill>
                <a:latin typeface="Meiryo" panose="020B0604030504040204" pitchFamily="50" charset="-128"/>
                <a:ea typeface="Meiryo" panose="020B0604030504040204" pitchFamily="50" charset="-128"/>
              </a:rPr>
              <a:t>11303</a:t>
            </a:r>
            <a:r>
              <a:rPr lang="en-US" altLang="ja-JP" sz="1400" b="1" dirty="0" smtClean="0">
                <a:solidFill>
                  <a:srgbClr val="FF0000"/>
                </a:solidFill>
                <a:latin typeface="Meiryo" panose="020B0604030504040204" pitchFamily="50" charset="-128"/>
                <a:ea typeface="Meiryo" panose="020B0604030504040204" pitchFamily="50" charset="-128"/>
              </a:rPr>
              <a:t>08</a:t>
            </a:r>
            <a:r>
              <a:rPr lang="ja-JP" altLang="en-US" sz="1400" b="1" dirty="0" smtClean="0">
                <a:solidFill>
                  <a:srgbClr val="111111"/>
                </a:solidFill>
                <a:latin typeface="Meiryo" panose="020B0604030504040204" pitchFamily="50" charset="-128"/>
                <a:ea typeface="Meiryo" panose="020B0604030504040204" pitchFamily="50" charset="-128"/>
              </a:rPr>
              <a:t>～</a:t>
            </a:r>
            <a:r>
              <a:rPr lang="en-US" altLang="ja-JP" sz="1400" b="1" dirty="0" smtClean="0">
                <a:solidFill>
                  <a:srgbClr val="FF0000"/>
                </a:solidFill>
                <a:latin typeface="Meiryo" panose="020B0604030504040204" pitchFamily="50" charset="-128"/>
                <a:ea typeface="Meiryo" panose="020B0604030504040204" pitchFamily="50" charset="-128"/>
              </a:rPr>
              <a:t>10</a:t>
            </a:r>
            <a:r>
              <a:rPr lang="ja-JP" altLang="en-US" sz="1400" b="1" dirty="0"/>
              <a:t>■小ゾーン</a:t>
            </a:r>
            <a:r>
              <a:rPr lang="en-US" altLang="ja-JP" sz="1400" b="1" dirty="0"/>
              <a:t>11303</a:t>
            </a:r>
            <a:r>
              <a:rPr lang="ja-JP" altLang="en-US" sz="1400" b="1" dirty="0"/>
              <a:t>から、駅</a:t>
            </a:r>
            <a:r>
              <a:rPr lang="en-US" altLang="ja-JP" sz="1400" b="1" dirty="0"/>
              <a:t>3033(</a:t>
            </a:r>
            <a:r>
              <a:rPr lang="ja-JP" altLang="en-US" sz="1400" b="1" dirty="0"/>
              <a:t>京急富岡駅</a:t>
            </a:r>
            <a:r>
              <a:rPr lang="en-US" altLang="ja-JP" sz="1400" b="1" dirty="0"/>
              <a:t>)</a:t>
            </a:r>
            <a:r>
              <a:rPr lang="ja-JP" altLang="en-US" sz="1400" b="1" dirty="0"/>
              <a:t>にいった人数</a:t>
            </a:r>
            <a:r>
              <a:rPr lang="en-US" altLang="ja-JP" sz="1400" b="1" dirty="0"/>
              <a:t>)</a:t>
            </a:r>
            <a:endParaRPr lang="ja-JP" altLang="en-US" sz="1400" dirty="0"/>
          </a:p>
          <a:p>
            <a:r>
              <a:rPr lang="en-US" altLang="ja-JP" sz="1400" dirty="0" err="1"/>
              <a:t>pt2018</a:t>
            </a:r>
            <a:r>
              <a:rPr lang="en-US" altLang="ja-JP" sz="1400" dirty="0"/>
              <a:t>=# select id, </a:t>
            </a:r>
            <a:r>
              <a:rPr lang="en-US" altLang="ja-JP" sz="1400" dirty="0" err="1"/>
              <a:t>Curt_addr_zone,Boarding_station</a:t>
            </a:r>
            <a:r>
              <a:rPr lang="en-US" altLang="ja-JP" sz="1400" dirty="0"/>
              <a:t> from </a:t>
            </a:r>
            <a:r>
              <a:rPr lang="en-US" altLang="ja-JP" sz="1400" dirty="0" err="1"/>
              <a:t>ms2611</a:t>
            </a:r>
            <a:r>
              <a:rPr lang="en-US" altLang="ja-JP" sz="1400" dirty="0"/>
              <a:t> where left(</a:t>
            </a:r>
            <a:r>
              <a:rPr lang="en-US" altLang="ja-JP" sz="1400" dirty="0" err="1"/>
              <a:t>Curt_addr_zone</a:t>
            </a:r>
            <a:r>
              <a:rPr lang="en-US" altLang="ja-JP" sz="1400" dirty="0"/>
              <a:t>::</a:t>
            </a:r>
            <a:r>
              <a:rPr lang="en-US" altLang="ja-JP" sz="1400" dirty="0" err="1"/>
              <a:t>TEXT,5</a:t>
            </a:r>
            <a:r>
              <a:rPr lang="en-US" altLang="ja-JP" sz="1400" dirty="0"/>
              <a:t>) = '11303' and </a:t>
            </a:r>
            <a:r>
              <a:rPr lang="en-US" altLang="ja-JP" sz="1400" dirty="0" err="1"/>
              <a:t>Boarding_station</a:t>
            </a:r>
            <a:r>
              <a:rPr lang="en-US" altLang="ja-JP" sz="1400" dirty="0"/>
              <a:t> = 3033;</a:t>
            </a:r>
          </a:p>
          <a:p>
            <a:r>
              <a:rPr lang="en-US" altLang="ja-JP" sz="1400" b="1" dirty="0">
                <a:solidFill>
                  <a:srgbClr val="0000FF"/>
                </a:solidFill>
              </a:rPr>
              <a:t>1130301 | 3033 *</a:t>
            </a:r>
            <a:br>
              <a:rPr lang="en-US" altLang="ja-JP" sz="1400" b="1" dirty="0">
                <a:solidFill>
                  <a:srgbClr val="0000FF"/>
                </a:solidFill>
              </a:rPr>
            </a:br>
            <a:r>
              <a:rPr lang="en-US" altLang="ja-JP" sz="1400" b="1" dirty="0">
                <a:solidFill>
                  <a:srgbClr val="0000FF"/>
                </a:solidFill>
              </a:rPr>
              <a:t>1130302 | 3033 *****</a:t>
            </a:r>
            <a:br>
              <a:rPr lang="en-US" altLang="ja-JP" sz="1400" b="1" dirty="0">
                <a:solidFill>
                  <a:srgbClr val="0000FF"/>
                </a:solidFill>
              </a:rPr>
            </a:br>
            <a:r>
              <a:rPr lang="en-US" altLang="ja-JP" sz="1400" b="1" dirty="0">
                <a:solidFill>
                  <a:srgbClr val="0000FF"/>
                </a:solidFill>
              </a:rPr>
              <a:t>1130303 | 3033 *****</a:t>
            </a:r>
            <a:br>
              <a:rPr lang="en-US" altLang="ja-JP" sz="1400" b="1" dirty="0">
                <a:solidFill>
                  <a:srgbClr val="0000FF"/>
                </a:solidFill>
              </a:rPr>
            </a:br>
            <a:r>
              <a:rPr lang="en-US" altLang="ja-JP" sz="1400" b="1" dirty="0">
                <a:solidFill>
                  <a:srgbClr val="0000FF"/>
                </a:solidFill>
              </a:rPr>
              <a:t>1130304 | 3033 *******</a:t>
            </a:r>
            <a:br>
              <a:rPr lang="en-US" altLang="ja-JP" sz="1400" b="1" dirty="0">
                <a:solidFill>
                  <a:srgbClr val="0000FF"/>
                </a:solidFill>
              </a:rPr>
            </a:br>
            <a:r>
              <a:rPr lang="en-US" altLang="ja-JP" sz="1400" b="1" dirty="0">
                <a:solidFill>
                  <a:srgbClr val="0000FF"/>
                </a:solidFill>
              </a:rPr>
              <a:t>1130305 | 3033 *</a:t>
            </a:r>
            <a:br>
              <a:rPr lang="en-US" altLang="ja-JP" sz="1400" b="1" dirty="0">
                <a:solidFill>
                  <a:srgbClr val="0000FF"/>
                </a:solidFill>
              </a:rPr>
            </a:br>
            <a:r>
              <a:rPr lang="en-US" altLang="ja-JP" sz="1400" b="1" dirty="0">
                <a:solidFill>
                  <a:srgbClr val="0000FF"/>
                </a:solidFill>
              </a:rPr>
              <a:t>1130306 | 3033 **</a:t>
            </a:r>
            <a:br>
              <a:rPr lang="en-US" altLang="ja-JP" sz="1400" b="1" dirty="0">
                <a:solidFill>
                  <a:srgbClr val="0000FF"/>
                </a:solidFill>
              </a:rPr>
            </a:br>
            <a:r>
              <a:rPr lang="en-US" altLang="ja-JP" sz="1400" b="1" dirty="0">
                <a:solidFill>
                  <a:srgbClr val="0000FF"/>
                </a:solidFill>
              </a:rPr>
              <a:t>1130307 | 3033 ****************</a:t>
            </a:r>
            <a:br>
              <a:rPr lang="en-US" altLang="ja-JP" sz="1400" b="1" dirty="0">
                <a:solidFill>
                  <a:srgbClr val="0000FF"/>
                </a:solidFill>
              </a:rPr>
            </a:br>
            <a:r>
              <a:rPr lang="en-US" altLang="ja-JP" sz="1400" dirty="0"/>
              <a:t>1130308 | 3033 *</a:t>
            </a:r>
            <a:br>
              <a:rPr lang="en-US" altLang="ja-JP" sz="1400" dirty="0"/>
            </a:br>
            <a:r>
              <a:rPr lang="en-US" altLang="ja-JP" sz="1400" dirty="0"/>
              <a:t>1130309 | 3034</a:t>
            </a:r>
            <a:br>
              <a:rPr lang="en-US" altLang="ja-JP" sz="1400" dirty="0"/>
            </a:br>
            <a:r>
              <a:rPr lang="en-US" altLang="ja-JP" sz="1400" dirty="0"/>
              <a:t>1130310 | 3034</a:t>
            </a:r>
          </a:p>
          <a:p>
            <a:r>
              <a:rPr lang="en-US" altLang="ja-JP" sz="1400" b="1" dirty="0"/>
              <a:t>■</a:t>
            </a:r>
            <a:r>
              <a:rPr lang="ja-JP" altLang="en-US" sz="1400" b="1" dirty="0"/>
              <a:t>小ゾーン</a:t>
            </a:r>
            <a:r>
              <a:rPr lang="en-US" altLang="ja-JP" sz="1400" b="1" dirty="0"/>
              <a:t>11303</a:t>
            </a:r>
            <a:r>
              <a:rPr lang="ja-JP" altLang="en-US" sz="1400" b="1" dirty="0"/>
              <a:t>から、駅</a:t>
            </a:r>
            <a:r>
              <a:rPr lang="en-US" altLang="ja-JP" sz="1400" b="1" dirty="0"/>
              <a:t>3034(</a:t>
            </a:r>
            <a:r>
              <a:rPr lang="ja-JP" altLang="en-US" sz="1400" b="1" dirty="0"/>
              <a:t>能見台駅</a:t>
            </a:r>
            <a:r>
              <a:rPr lang="en-US" altLang="ja-JP" sz="1400" b="1" dirty="0"/>
              <a:t>)</a:t>
            </a:r>
            <a:r>
              <a:rPr lang="ja-JP" altLang="en-US" sz="1400" b="1" dirty="0"/>
              <a:t>にいった人数</a:t>
            </a:r>
            <a:r>
              <a:rPr lang="en-US" altLang="ja-JP" sz="1400" b="1" dirty="0"/>
              <a:t>)</a:t>
            </a:r>
            <a:r>
              <a:rPr lang="ja-JP" altLang="en-US" sz="1400" dirty="0"/>
              <a:t/>
            </a:r>
            <a:br>
              <a:rPr lang="ja-JP" altLang="en-US" sz="1400" dirty="0"/>
            </a:br>
            <a:r>
              <a:rPr lang="en-US" altLang="ja-JP" sz="1400" dirty="0" err="1"/>
              <a:t>pt2018</a:t>
            </a:r>
            <a:r>
              <a:rPr lang="en-US" altLang="ja-JP" sz="1400" dirty="0"/>
              <a:t>=# select id, </a:t>
            </a:r>
            <a:r>
              <a:rPr lang="en-US" altLang="ja-JP" sz="1400" dirty="0" err="1"/>
              <a:t>Curt_addr_zone,Boarding_station</a:t>
            </a:r>
            <a:r>
              <a:rPr lang="en-US" altLang="ja-JP" sz="1400" dirty="0"/>
              <a:t> from </a:t>
            </a:r>
            <a:r>
              <a:rPr lang="en-US" altLang="ja-JP" sz="1400" dirty="0" err="1"/>
              <a:t>ms2611</a:t>
            </a:r>
            <a:r>
              <a:rPr lang="en-US" altLang="ja-JP" sz="1400" dirty="0"/>
              <a:t> where left(</a:t>
            </a:r>
            <a:r>
              <a:rPr lang="en-US" altLang="ja-JP" sz="1400" dirty="0" err="1"/>
              <a:t>Curt_addr_zone</a:t>
            </a:r>
            <a:r>
              <a:rPr lang="en-US" altLang="ja-JP" sz="1400" dirty="0"/>
              <a:t>::</a:t>
            </a:r>
            <a:r>
              <a:rPr lang="en-US" altLang="ja-JP" sz="1400" dirty="0" err="1"/>
              <a:t>TEXT,5</a:t>
            </a:r>
            <a:r>
              <a:rPr lang="en-US" altLang="ja-JP" sz="1400" dirty="0"/>
              <a:t>) = '11303' and </a:t>
            </a:r>
            <a:r>
              <a:rPr lang="en-US" altLang="ja-JP" sz="1400" dirty="0" err="1"/>
              <a:t>Boarding_station</a:t>
            </a:r>
            <a:r>
              <a:rPr lang="en-US" altLang="ja-JP" sz="1400" dirty="0"/>
              <a:t> = 3034;</a:t>
            </a:r>
          </a:p>
          <a:p>
            <a:r>
              <a:rPr lang="en-US" altLang="ja-JP" sz="1400" dirty="0"/>
              <a:t>1130301 | 3034</a:t>
            </a:r>
            <a:br>
              <a:rPr lang="en-US" altLang="ja-JP" sz="1400" dirty="0"/>
            </a:br>
            <a:r>
              <a:rPr lang="en-US" altLang="ja-JP" sz="1400" dirty="0"/>
              <a:t>1130302 | 3034 *</a:t>
            </a:r>
            <a:br>
              <a:rPr lang="en-US" altLang="ja-JP" sz="1400" dirty="0"/>
            </a:br>
            <a:r>
              <a:rPr lang="en-US" altLang="ja-JP" sz="1400" dirty="0"/>
              <a:t>1130303 | 3034</a:t>
            </a:r>
            <a:br>
              <a:rPr lang="en-US" altLang="ja-JP" sz="1400" dirty="0"/>
            </a:br>
            <a:r>
              <a:rPr lang="en-US" altLang="ja-JP" sz="1400" dirty="0"/>
              <a:t>1130304 | 3034 **</a:t>
            </a:r>
            <a:br>
              <a:rPr lang="en-US" altLang="ja-JP" sz="1400" dirty="0"/>
            </a:br>
            <a:r>
              <a:rPr lang="en-US" altLang="ja-JP" sz="1400" dirty="0"/>
              <a:t>1130305 | 3034 ****</a:t>
            </a:r>
            <a:br>
              <a:rPr lang="en-US" altLang="ja-JP" sz="1400" dirty="0"/>
            </a:br>
            <a:r>
              <a:rPr lang="en-US" altLang="ja-JP" sz="1400" dirty="0"/>
              <a:t>1130306 | 3034 ******</a:t>
            </a:r>
            <a:br>
              <a:rPr lang="en-US" altLang="ja-JP" sz="1400" dirty="0"/>
            </a:br>
            <a:r>
              <a:rPr lang="en-US" altLang="ja-JP" sz="1400" dirty="0"/>
              <a:t>1130307 | 3034 *</a:t>
            </a:r>
            <a:br>
              <a:rPr lang="en-US" altLang="ja-JP" sz="1400" dirty="0"/>
            </a:br>
            <a:r>
              <a:rPr lang="en-US" altLang="ja-JP" sz="1400" b="1" dirty="0">
                <a:solidFill>
                  <a:srgbClr val="0000FF"/>
                </a:solidFill>
              </a:rPr>
              <a:t>1130308 | 3034 ****************</a:t>
            </a:r>
            <a:br>
              <a:rPr lang="en-US" altLang="ja-JP" sz="1400" b="1" dirty="0">
                <a:solidFill>
                  <a:srgbClr val="0000FF"/>
                </a:solidFill>
              </a:rPr>
            </a:br>
            <a:r>
              <a:rPr lang="en-US" altLang="ja-JP" sz="1400" b="1" dirty="0">
                <a:solidFill>
                  <a:srgbClr val="0000FF"/>
                </a:solidFill>
              </a:rPr>
              <a:t>1130309 | 3034 ***************************</a:t>
            </a:r>
            <a:br>
              <a:rPr lang="en-US" altLang="ja-JP" sz="1400" b="1" dirty="0">
                <a:solidFill>
                  <a:srgbClr val="0000FF"/>
                </a:solidFill>
              </a:rPr>
            </a:br>
            <a:r>
              <a:rPr lang="en-US" altLang="ja-JP" sz="1400" b="1" dirty="0">
                <a:solidFill>
                  <a:srgbClr val="0000FF"/>
                </a:solidFill>
              </a:rPr>
              <a:t>1130310 | 3034 ****</a:t>
            </a:r>
          </a:p>
          <a:p>
            <a:r>
              <a:rPr lang="ja-JP" altLang="en-US" sz="1400" dirty="0"/>
              <a:t>ここから推測されるのは、</a:t>
            </a:r>
            <a:r>
              <a:rPr lang="en-US" altLang="ja-JP" sz="1400" b="1" dirty="0"/>
              <a:t>1130301</a:t>
            </a:r>
            <a:r>
              <a:rPr lang="ja-JP" altLang="en-US" sz="1400" b="1" dirty="0"/>
              <a:t>～</a:t>
            </a:r>
            <a:r>
              <a:rPr lang="en-US" altLang="ja-JP" sz="1400" b="1" dirty="0"/>
              <a:t>07</a:t>
            </a:r>
            <a:r>
              <a:rPr lang="ja-JP" altLang="en-US" sz="1400" b="1" dirty="0"/>
              <a:t>が京急富岡駅のショバで、</a:t>
            </a:r>
            <a:r>
              <a:rPr lang="en-US" altLang="ja-JP" sz="1400" b="1" dirty="0"/>
              <a:t>1130308 </a:t>
            </a:r>
            <a:r>
              <a:rPr lang="ja-JP" altLang="en-US" sz="1400" b="1" dirty="0"/>
              <a:t>～</a:t>
            </a:r>
            <a:r>
              <a:rPr lang="en-US" altLang="ja-JP" sz="1400" b="1" dirty="0"/>
              <a:t>10</a:t>
            </a:r>
            <a:r>
              <a:rPr lang="ja-JP" altLang="en-US" sz="1400" b="1" dirty="0"/>
              <a:t>が能見台駅のショバ</a:t>
            </a:r>
            <a:r>
              <a:rPr lang="ja-JP" altLang="en-US" sz="1400" dirty="0"/>
              <a:t>と見て、問題はない</a:t>
            </a:r>
            <a:r>
              <a:rPr lang="ja-JP" altLang="en-US" sz="1400" dirty="0" smtClean="0"/>
              <a:t>だろう</a:t>
            </a:r>
            <a:endParaRPr lang="ja-JP" altLang="en-US" sz="1400" dirty="0"/>
          </a:p>
        </p:txBody>
      </p:sp>
    </p:spTree>
    <p:extLst>
      <p:ext uri="{BB962C8B-B14F-4D97-AF65-F5344CB8AC3E}">
        <p14:creationId xmlns:p14="http://schemas.microsoft.com/office/powerpoint/2010/main" val="639328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632" y="188550"/>
            <a:ext cx="7351693" cy="461665"/>
          </a:xfrm>
        </p:spPr>
        <p:txBody>
          <a:bodyPr/>
          <a:lstStyle/>
          <a:p>
            <a:r>
              <a:rPr kumimoji="1" lang="ja-JP" altLang="en-US" b="1" dirty="0" smtClean="0">
                <a:latin typeface="Meiryo UI" panose="020B0604030504040204" pitchFamily="50" charset="-128"/>
                <a:ea typeface="Meiryo UI" panose="020B0604030504040204" pitchFamily="50" charset="-128"/>
              </a:rPr>
              <a:t>金沢地区のデータの一部として、富岡地区を使えそうか？</a:t>
            </a:r>
            <a:endParaRPr kumimoji="1" lang="ja-JP" altLang="en-US" b="1"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579692778"/>
              </p:ext>
            </p:extLst>
          </p:nvPr>
        </p:nvGraphicFramePr>
        <p:xfrm>
          <a:off x="119170" y="953300"/>
          <a:ext cx="11883145" cy="1000125"/>
        </p:xfrm>
        <a:graphic>
          <a:graphicData uri="http://schemas.openxmlformats.org/drawingml/2006/table">
            <a:tbl>
              <a:tblPr firstRow="1" bandRow="1">
                <a:tableStyleId>{5C22544A-7EE6-4342-B048-85BDC9FD1C3A}</a:tableStyleId>
              </a:tblPr>
              <a:tblGrid>
                <a:gridCol w="528061">
                  <a:extLst>
                    <a:ext uri="{9D8B030D-6E8A-4147-A177-3AD203B41FA5}">
                      <a16:colId xmlns:a16="http://schemas.microsoft.com/office/drawing/2014/main" val="20000"/>
                    </a:ext>
                  </a:extLst>
                </a:gridCol>
                <a:gridCol w="1992289">
                  <a:extLst>
                    <a:ext uri="{9D8B030D-6E8A-4147-A177-3AD203B41FA5}">
                      <a16:colId xmlns:a16="http://schemas.microsoft.com/office/drawing/2014/main" val="3096766029"/>
                    </a:ext>
                  </a:extLst>
                </a:gridCol>
                <a:gridCol w="9362795">
                  <a:extLst>
                    <a:ext uri="{9D8B030D-6E8A-4147-A177-3AD203B41FA5}">
                      <a16:colId xmlns:a16="http://schemas.microsoft.com/office/drawing/2014/main" val="2330819972"/>
                    </a:ext>
                  </a:extLst>
                </a:gridCol>
              </a:tblGrid>
              <a:tr h="123868">
                <a:tc>
                  <a:txBody>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000" dirty="0" smtClean="0">
                          <a:latin typeface="Meiryo UI" pitchFamily="50" charset="-128"/>
                          <a:ea typeface="Meiryo UI" pitchFamily="50" charset="-128"/>
                        </a:rPr>
                        <a:t>事項</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000" dirty="0" smtClean="0">
                          <a:latin typeface="Meiryo UI" pitchFamily="50" charset="-128"/>
                          <a:ea typeface="Meiryo UI" pitchFamily="50" charset="-128"/>
                        </a:rPr>
                        <a:t>進捗</a:t>
                      </a:r>
                      <a:r>
                        <a:rPr lang="en-US" altLang="ja-JP" sz="2000" dirty="0" smtClean="0">
                          <a:latin typeface="Meiryo UI" pitchFamily="50" charset="-128"/>
                          <a:ea typeface="Meiryo UI" pitchFamily="50" charset="-128"/>
                        </a:rPr>
                        <a:t> </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5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smtClean="0">
                          <a:solidFill>
                            <a:schemeClr val="tx1"/>
                          </a:solidFill>
                          <a:effectLst/>
                          <a:latin typeface="Meiryo UI" pitchFamily="50" charset="-128"/>
                          <a:ea typeface="Meiryo UI" pitchFamily="50" charset="-128"/>
                        </a:rPr>
                        <a:t>1</a:t>
                      </a:r>
                      <a:endParaRPr lang="en-US" altLang="ja-JP"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kern="1200" dirty="0" smtClean="0">
                          <a:solidFill>
                            <a:schemeClr val="dk1"/>
                          </a:solidFill>
                          <a:effectLst/>
                          <a:latin typeface="Meiryo UI" panose="020B0604030504040204" pitchFamily="50" charset="-128"/>
                          <a:ea typeface="Meiryo UI" panose="020B0604030504040204" pitchFamily="50" charset="-128"/>
                          <a:cs typeface="+mn-cs"/>
                        </a:rPr>
                        <a:t>富岡駅利用者数</a:t>
                      </a:r>
                      <a:endParaRPr kumimoji="1" lang="en-US" altLang="zh-CN" sz="1600" b="1" i="0" kern="1200" dirty="0" smtClean="0">
                        <a:solidFill>
                          <a:schemeClr val="dk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横浜市統計書によると</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2022</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年度の</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1</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日平均乗降人員は</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18,339</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人（</a:t>
                      </a:r>
                      <a:r>
                        <a:rPr lang="ja-JP" altLang="en-US" sz="1300" b="1" i="0" u="none" strike="noStrike" dirty="0">
                          <a:solidFill>
                            <a:srgbClr val="0000FF"/>
                          </a:solidFill>
                          <a:effectLst/>
                          <a:latin typeface="Meiryo UI" panose="020B0604030504040204" pitchFamily="50" charset="-128"/>
                          <a:ea typeface="Meiryo UI" panose="020B0604030504040204" pitchFamily="50" charset="-128"/>
                        </a:rPr>
                        <a:t>乗車人員：</a:t>
                      </a:r>
                      <a:r>
                        <a:rPr lang="en-US" altLang="ja-JP" sz="1300" b="1" i="0" u="none" strike="noStrike" dirty="0">
                          <a:solidFill>
                            <a:srgbClr val="0000FF"/>
                          </a:solidFill>
                          <a:effectLst/>
                          <a:latin typeface="Meiryo UI" panose="020B0604030504040204" pitchFamily="50" charset="-128"/>
                          <a:ea typeface="Meiryo UI" panose="020B0604030504040204" pitchFamily="50" charset="-128"/>
                        </a:rPr>
                        <a:t>9,255</a:t>
                      </a:r>
                      <a:r>
                        <a:rPr lang="ja-JP" altLang="en-US" sz="1300" b="1" i="0" u="none" strike="noStrike" dirty="0">
                          <a:solidFill>
                            <a:srgbClr val="0000FF"/>
                          </a:solidFill>
                          <a:effectLst/>
                          <a:latin typeface="Meiryo UI" panose="020B0604030504040204" pitchFamily="50" charset="-128"/>
                          <a:ea typeface="Meiryo UI" panose="020B0604030504040204" pitchFamily="50" charset="-128"/>
                        </a:rPr>
                        <a:t>人、降車人員：</a:t>
                      </a:r>
                      <a:r>
                        <a:rPr lang="en-US" altLang="ja-JP" sz="1300" b="1" i="0" u="none" strike="noStrike" dirty="0">
                          <a:solidFill>
                            <a:srgbClr val="0000FF"/>
                          </a:solidFill>
                          <a:effectLst/>
                          <a:latin typeface="Meiryo UI" panose="020B0604030504040204" pitchFamily="50" charset="-128"/>
                          <a:ea typeface="Meiryo UI" panose="020B0604030504040204" pitchFamily="50" charset="-128"/>
                        </a:rPr>
                        <a:t>9,084</a:t>
                      </a:r>
                      <a:r>
                        <a:rPr lang="ja-JP" altLang="en-US" sz="1300" b="1" i="0" u="none" strike="noStrike" dirty="0">
                          <a:solidFill>
                            <a:srgbClr val="0000FF"/>
                          </a:solidFill>
                          <a:effectLst/>
                          <a:latin typeface="Meiryo UI" panose="020B0604030504040204" pitchFamily="50" charset="-128"/>
                          <a:ea typeface="Meiryo UI" panose="020B0604030504040204" pitchFamily="50" charset="-128"/>
                        </a:rPr>
                        <a:t>人</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）である</a:t>
                      </a:r>
                      <a:r>
                        <a:rPr lang="en-US" altLang="ja-JP" sz="1300" b="1" i="0" u="none" strike="noStrike" baseline="30000" dirty="0">
                          <a:solidFill>
                            <a:srgbClr val="111111"/>
                          </a:solidFill>
                          <a:effectLst/>
                          <a:latin typeface="Meiryo UI" panose="020B0604030504040204" pitchFamily="50" charset="-128"/>
                          <a:ea typeface="Meiryo UI" panose="020B0604030504040204" pitchFamily="50" charset="-128"/>
                        </a:rPr>
                        <a:t>[3]</a:t>
                      </a:r>
                      <a:r>
                        <a:rPr lang="ja-JP" altLang="en-US" sz="1300" b="1" i="0" u="none" strike="noStrike" dirty="0" err="1">
                          <a:solidFill>
                            <a:srgbClr val="111111"/>
                          </a:solidFill>
                          <a:effectLst/>
                          <a:latin typeface="Meiryo UI" panose="020B0604030504040204" pitchFamily="50" charset="-128"/>
                          <a:ea typeface="Meiryo UI" panose="020B0604030504040204" pitchFamily="50" charset="-128"/>
                        </a:rPr>
                        <a:t>。</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2020</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年度の</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1</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日平均乗降人員は</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16,535</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人であり</a:t>
                      </a:r>
                      <a:r>
                        <a:rPr lang="en-US" altLang="ja-JP" sz="1300" b="1" i="0" u="none" strike="noStrike" baseline="30000" dirty="0">
                          <a:solidFill>
                            <a:srgbClr val="111111"/>
                          </a:solidFill>
                          <a:effectLst/>
                          <a:latin typeface="Meiryo UI" panose="020B0604030504040204" pitchFamily="50" charset="-128"/>
                          <a:ea typeface="Meiryo UI" panose="020B0604030504040204" pitchFamily="50" charset="-128"/>
                        </a:rPr>
                        <a:t>[4]</a:t>
                      </a:r>
                      <a:r>
                        <a:rPr lang="ja-JP" altLang="en-US" sz="1300" b="1" i="0" u="none" strike="noStrike" dirty="0" err="1">
                          <a:solidFill>
                            <a:srgbClr val="111111"/>
                          </a:solidFill>
                          <a:effectLst/>
                          <a:latin typeface="Meiryo UI" panose="020B0604030504040204" pitchFamily="50" charset="-128"/>
                          <a:ea typeface="Meiryo UI" panose="020B0604030504040204" pitchFamily="50" charset="-128"/>
                        </a:rPr>
                        <a:t>、</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京急線全</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72</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駅中</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30</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位。</a:t>
                      </a:r>
                      <a:r>
                        <a:rPr lang="en-US" altLang="ja-JP" sz="1300" b="1" i="0" u="none" strike="noStrike" dirty="0">
                          <a:solidFill>
                            <a:srgbClr val="111111"/>
                          </a:solidFill>
                          <a:effectLst/>
                          <a:latin typeface="Meiryo UI" panose="020B0604030504040204" pitchFamily="50" charset="-128"/>
                          <a:ea typeface="Meiryo UI" panose="020B0604030504040204" pitchFamily="50" charset="-128"/>
                        </a:rPr>
                        <a:t>1988</a:t>
                      </a:r>
                      <a:r>
                        <a:rPr lang="ja-JP" altLang="en-US" sz="1300" b="1" i="0" u="none" strike="noStrike" dirty="0">
                          <a:solidFill>
                            <a:srgbClr val="111111"/>
                          </a:solidFill>
                          <a:effectLst/>
                          <a:latin typeface="Meiryo UI" panose="020B0604030504040204" pitchFamily="50" charset="-128"/>
                          <a:ea typeface="Meiryo UI" panose="020B0604030504040204" pitchFamily="50" charset="-128"/>
                        </a:rPr>
                        <a:t>年をピークに乗降客数は減少し続けている</a:t>
                      </a:r>
                      <a:r>
                        <a:rPr lang="ja-JP" altLang="en-US" sz="1300" b="1" i="0" u="none" strike="noStrike" dirty="0" smtClean="0">
                          <a:solidFill>
                            <a:srgbClr val="111111"/>
                          </a:solidFill>
                          <a:effectLst/>
                          <a:latin typeface="Meiryo UI" panose="020B0604030504040204" pitchFamily="50" charset="-128"/>
                          <a:ea typeface="Meiryo UI" panose="020B0604030504040204" pitchFamily="50" charset="-128"/>
                        </a:rPr>
                        <a:t>。</a:t>
                      </a:r>
                      <a:endParaRPr lang="en-US" altLang="ja-JP" sz="1300" b="1" i="0" u="none" strike="noStrike" dirty="0" smtClean="0">
                        <a:solidFill>
                          <a:srgbClr val="111111"/>
                        </a:solidFill>
                        <a:effectLst/>
                        <a:latin typeface="Meiryo UI" panose="020B0604030504040204" pitchFamily="50" charset="-128"/>
                        <a:ea typeface="Meiryo UI" panose="020B0604030504040204" pitchFamily="50" charset="-128"/>
                      </a:endParaRPr>
                    </a:p>
                    <a:p>
                      <a:pPr algn="l" fontAlgn="b"/>
                      <a:r>
                        <a:rPr lang="ja-JP" altLang="en-US" sz="1300" b="1" i="0" u="none" strike="noStrike" dirty="0" smtClean="0">
                          <a:solidFill>
                            <a:srgbClr val="0000FF"/>
                          </a:solidFill>
                          <a:effectLst/>
                          <a:latin typeface="Meiryo UI" panose="020B0604030504040204" pitchFamily="50" charset="-128"/>
                          <a:ea typeface="Meiryo UI" panose="020B0604030504040204" pitchFamily="50" charset="-128"/>
                        </a:rPr>
                        <a:t>平均</a:t>
                      </a:r>
                      <a:r>
                        <a:rPr lang="en-US" altLang="ja-JP" sz="1300" b="1" i="0" u="none" strike="noStrike" dirty="0" smtClean="0">
                          <a:solidFill>
                            <a:srgbClr val="0000FF"/>
                          </a:solidFill>
                          <a:effectLst/>
                          <a:latin typeface="Meiryo UI" panose="020B0604030504040204" pitchFamily="50" charset="-128"/>
                          <a:ea typeface="Meiryo UI" panose="020B0604030504040204" pitchFamily="50" charset="-128"/>
                        </a:rPr>
                        <a:t>9179</a:t>
                      </a:r>
                      <a:r>
                        <a:rPr lang="ja-JP" altLang="en-US" sz="1300" b="1" i="0" u="none" strike="noStrike" dirty="0" smtClean="0">
                          <a:solidFill>
                            <a:srgbClr val="0000FF"/>
                          </a:solidFill>
                          <a:effectLst/>
                          <a:latin typeface="Meiryo UI" panose="020B0604030504040204" pitchFamily="50" charset="-128"/>
                          <a:ea typeface="Meiryo UI" panose="020B0604030504040204" pitchFamily="50" charset="-128"/>
                        </a:rPr>
                        <a:t>人とする</a:t>
                      </a:r>
                      <a:endParaRPr lang="ja-JP" altLang="en-US" sz="1300" b="1" i="0" u="none" strike="noStrike" dirty="0">
                        <a:solidFill>
                          <a:srgbClr val="0000FF"/>
                        </a:solidFill>
                        <a:effectLst/>
                        <a:latin typeface="Meiryo UI" panose="020B0604030504040204" pitchFamily="50" charset="-128"/>
                        <a:ea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092149"/>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936756223"/>
              </p:ext>
            </p:extLst>
          </p:nvPr>
        </p:nvGraphicFramePr>
        <p:xfrm>
          <a:off x="424125" y="2256510"/>
          <a:ext cx="7040065" cy="285750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1339605706"/>
                    </a:ext>
                  </a:extLst>
                </a:gridCol>
                <a:gridCol w="685800">
                  <a:extLst>
                    <a:ext uri="{9D8B030D-6E8A-4147-A177-3AD203B41FA5}">
                      <a16:colId xmlns:a16="http://schemas.microsoft.com/office/drawing/2014/main" val="2919296177"/>
                    </a:ext>
                  </a:extLst>
                </a:gridCol>
                <a:gridCol w="685800">
                  <a:extLst>
                    <a:ext uri="{9D8B030D-6E8A-4147-A177-3AD203B41FA5}">
                      <a16:colId xmlns:a16="http://schemas.microsoft.com/office/drawing/2014/main" val="2162173459"/>
                    </a:ext>
                  </a:extLst>
                </a:gridCol>
                <a:gridCol w="1231900">
                  <a:extLst>
                    <a:ext uri="{9D8B030D-6E8A-4147-A177-3AD203B41FA5}">
                      <a16:colId xmlns:a16="http://schemas.microsoft.com/office/drawing/2014/main" val="2238346009"/>
                    </a:ext>
                  </a:extLst>
                </a:gridCol>
                <a:gridCol w="1397000">
                  <a:extLst>
                    <a:ext uri="{9D8B030D-6E8A-4147-A177-3AD203B41FA5}">
                      <a16:colId xmlns:a16="http://schemas.microsoft.com/office/drawing/2014/main" val="1844241239"/>
                    </a:ext>
                  </a:extLst>
                </a:gridCol>
                <a:gridCol w="1562100">
                  <a:extLst>
                    <a:ext uri="{9D8B030D-6E8A-4147-A177-3AD203B41FA5}">
                      <a16:colId xmlns:a16="http://schemas.microsoft.com/office/drawing/2014/main" val="1945561265"/>
                    </a:ext>
                  </a:extLst>
                </a:gridCol>
                <a:gridCol w="791665">
                  <a:extLst>
                    <a:ext uri="{9D8B030D-6E8A-4147-A177-3AD203B41FA5}">
                      <a16:colId xmlns:a16="http://schemas.microsoft.com/office/drawing/2014/main" val="4040388742"/>
                    </a:ext>
                  </a:extLst>
                </a:gridCol>
              </a:tblGrid>
              <a:tr h="238125">
                <a:tc gridSpan="2">
                  <a:txBody>
                    <a:bodyPr/>
                    <a:lstStyle/>
                    <a:p>
                      <a:pPr algn="l" fontAlgn="b"/>
                      <a:r>
                        <a:rPr lang="ja-JP" altLang="en-US" sz="1100" u="none" strike="noStrike">
                          <a:effectLst/>
                        </a:rPr>
                        <a:t>金沢区トリップ</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hMerge="1">
                  <a:txBody>
                    <a:bodyPr/>
                    <a:lstStyle/>
                    <a:p>
                      <a:endParaRPr kumimoji="1" lang="ja-JP" altLang="en-US"/>
                    </a:p>
                  </a:txBody>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418272171"/>
                  </a:ext>
                </a:extLst>
              </a:tr>
              <a:tr h="238125">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r>
                        <a:rPr lang="ja-JP" altLang="en-US" sz="1100" u="none" strike="noStrike">
                          <a:effectLst/>
                        </a:rPr>
                        <a:t>富岡駅利用者数</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r>
                        <a:rPr lang="zh-CN" altLang="en-US" sz="1100" u="none" strike="noStrike">
                          <a:effectLst/>
                        </a:rPr>
                        <a:t>富岡地区人口推定数</a:t>
                      </a:r>
                      <a:endParaRPr lang="zh-CN"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gridSpan="2">
                  <a:txBody>
                    <a:bodyPr/>
                    <a:lstStyle/>
                    <a:p>
                      <a:pPr algn="l" fontAlgn="b"/>
                      <a:r>
                        <a:rPr lang="ja-JP" altLang="en-US" sz="1100" u="none" strike="noStrike">
                          <a:effectLst/>
                        </a:rPr>
                        <a:t>今回のターゲットの人口</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hMerge="1">
                  <a:txBody>
                    <a:bodyPr/>
                    <a:lstStyle/>
                    <a:p>
                      <a:endParaRPr kumimoji="1" lang="ja-JP" altLang="en-US"/>
                    </a:p>
                  </a:txBody>
                  <a:tcPr/>
                </a:tc>
                <a:extLst>
                  <a:ext uri="{0D108BD9-81ED-4DB2-BD59-A6C34878D82A}">
                    <a16:rowId xmlns:a16="http://schemas.microsoft.com/office/drawing/2014/main" val="1906246934"/>
                  </a:ext>
                </a:extLst>
              </a:tr>
              <a:tr h="238125">
                <a:tc>
                  <a:txBody>
                    <a:bodyPr/>
                    <a:lstStyle/>
                    <a:p>
                      <a:pPr algn="l" fontAlgn="b"/>
                      <a:r>
                        <a:rPr lang="ja-JP" altLang="en-US" sz="1100" u="none" strike="noStrike">
                          <a:effectLst/>
                        </a:rPr>
                        <a:t>鐵道</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61410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0.382595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9179</a:t>
                      </a:r>
                      <a:endParaRPr lang="en-US" altLang="ja-JP" sz="1100" b="1" i="0" u="none" strike="noStrike">
                        <a:solidFill>
                          <a:srgbClr val="FF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400" b="1" u="none" strike="noStrike" dirty="0">
                          <a:solidFill>
                            <a:srgbClr val="0000FF"/>
                          </a:solidFill>
                          <a:effectLst/>
                          <a:latin typeface="Meiryo UI" panose="020B0604030504040204" pitchFamily="50" charset="-128"/>
                          <a:ea typeface="Meiryo UI" panose="020B0604030504040204" pitchFamily="50" charset="-128"/>
                        </a:rPr>
                        <a:t>23991.40386</a:t>
                      </a:r>
                      <a:endParaRPr lang="en-US" altLang="ja-JP" sz="1400" b="1" i="0" u="none" strike="noStrike" dirty="0">
                        <a:solidFill>
                          <a:srgbClr val="0000FF"/>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b"/>
                      <a:r>
                        <a:rPr lang="en-US" altLang="ja-JP" sz="1400" b="1" u="none" strike="noStrike" dirty="0">
                          <a:solidFill>
                            <a:srgbClr val="0000FF"/>
                          </a:solidFill>
                          <a:effectLst/>
                          <a:latin typeface="Meiryo UI" panose="020B0604030504040204" pitchFamily="50" charset="-128"/>
                          <a:ea typeface="Meiryo UI" panose="020B0604030504040204" pitchFamily="50" charset="-128"/>
                        </a:rPr>
                        <a:t>22665</a:t>
                      </a:r>
                      <a:endParaRPr lang="en-US" altLang="ja-JP" sz="1400" b="1" i="0" u="none" strike="noStrike" dirty="0">
                        <a:solidFill>
                          <a:srgbClr val="0000FF"/>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814476331"/>
                  </a:ext>
                </a:extLst>
              </a:tr>
              <a:tr h="238125">
                <a:tc>
                  <a:txBody>
                    <a:bodyPr/>
                    <a:lstStyle/>
                    <a:p>
                      <a:pPr algn="l" fontAlgn="b"/>
                      <a:r>
                        <a:rPr lang="ja-JP" altLang="en-US" sz="1100" u="none" strike="noStrike">
                          <a:effectLst/>
                        </a:rPr>
                        <a:t>徒歩</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38895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0.242323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5813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4226900665"/>
                  </a:ext>
                </a:extLst>
              </a:tr>
              <a:tr h="238125">
                <a:tc>
                  <a:txBody>
                    <a:bodyPr/>
                    <a:lstStyle/>
                    <a:p>
                      <a:pPr algn="l" fontAlgn="b"/>
                      <a:r>
                        <a:rPr lang="ja-JP" altLang="en-US" sz="1100" u="none" strike="noStrike">
                          <a:effectLst/>
                        </a:rPr>
                        <a:t>自動車</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30527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0.190189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4562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737365618"/>
                  </a:ext>
                </a:extLst>
              </a:tr>
              <a:tr h="238125">
                <a:tc>
                  <a:txBody>
                    <a:bodyPr/>
                    <a:lstStyle/>
                    <a:p>
                      <a:pPr algn="l" fontAlgn="b"/>
                      <a:r>
                        <a:rPr lang="ja-JP" altLang="en-US" sz="1100" u="none" strike="noStrike">
                          <a:effectLst/>
                        </a:rPr>
                        <a:t>自転車</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17283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0.107676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2583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411598992"/>
                  </a:ext>
                </a:extLst>
              </a:tr>
              <a:tr h="238125">
                <a:tc>
                  <a:txBody>
                    <a:bodyPr/>
                    <a:lstStyle/>
                    <a:p>
                      <a:pPr algn="l" fontAlgn="b"/>
                      <a:r>
                        <a:rPr lang="ja-JP" altLang="en-US" sz="1100" u="none" strike="noStrike">
                          <a:effectLst/>
                        </a:rPr>
                        <a:t>バス</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5880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0.036633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878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18176821"/>
                  </a:ext>
                </a:extLst>
              </a:tr>
              <a:tr h="238125">
                <a:tc>
                  <a:txBody>
                    <a:bodyPr/>
                    <a:lstStyle/>
                    <a:p>
                      <a:pPr algn="l" fontAlgn="b"/>
                      <a:r>
                        <a:rPr lang="ja-JP" altLang="en-US" sz="1100" u="none" strike="noStrike">
                          <a:effectLst/>
                        </a:rPr>
                        <a:t>バイク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4567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0.028453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682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3360636712"/>
                  </a:ext>
                </a:extLst>
              </a:tr>
              <a:tr h="238125">
                <a:tc>
                  <a:txBody>
                    <a:bodyPr/>
                    <a:lstStyle/>
                    <a:p>
                      <a:pPr algn="l" fontAlgn="b"/>
                      <a:r>
                        <a:rPr lang="ja-JP" altLang="en-US" sz="1100" u="none" strike="noStrike">
                          <a:effectLst/>
                        </a:rPr>
                        <a:t>不明</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1947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0.01213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291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4018776373"/>
                  </a:ext>
                </a:extLst>
              </a:tr>
              <a:tr h="238125">
                <a:tc>
                  <a:txBody>
                    <a:bodyPr/>
                    <a:lstStyle/>
                    <a:p>
                      <a:pPr algn="l" fontAlgn="b"/>
                      <a:r>
                        <a:rPr lang="ja-JP" altLang="en-US" sz="1100" u="none" strike="noStrike">
                          <a:effectLst/>
                        </a:rPr>
                        <a:t>合計</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160509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r" fontAlgn="b"/>
                      <a:r>
                        <a:rPr lang="en-US" altLang="ja-JP" sz="1100" u="none" strike="noStrike">
                          <a:effectLst/>
                        </a:rPr>
                        <a:t>23988</a:t>
                      </a:r>
                      <a:endParaRPr lang="en-US" alt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1096967736"/>
                  </a:ext>
                </a:extLst>
              </a:tr>
              <a:tr h="238125">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810584959"/>
                  </a:ext>
                </a:extLst>
              </a:tr>
              <a:tr h="238125">
                <a:tc gridSpan="6">
                  <a:txBody>
                    <a:bodyPr/>
                    <a:lstStyle/>
                    <a:p>
                      <a:pPr algn="l" fontAlgn="b"/>
                      <a:r>
                        <a:rPr lang="ja-JP" altLang="en-US" sz="1100" u="none" strike="noStrike">
                          <a:effectLst/>
                        </a:rPr>
                        <a:t>ここから得られる結論は、金沢区の比率を使っても、概ね問題はないだろう、という仮説</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545574092"/>
                  </a:ext>
                </a:extLst>
              </a:tr>
            </a:tbl>
          </a:graphicData>
        </a:graphic>
      </p:graphicFrame>
    </p:spTree>
    <p:extLst>
      <p:ext uri="{BB962C8B-B14F-4D97-AF65-F5344CB8AC3E}">
        <p14:creationId xmlns:p14="http://schemas.microsoft.com/office/powerpoint/2010/main" val="2413077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3"/>
          <a:stretch>
            <a:fillRect/>
          </a:stretch>
        </p:blipFill>
        <p:spPr>
          <a:xfrm>
            <a:off x="7515871" y="7001588"/>
            <a:ext cx="2202784" cy="750533"/>
          </a:xfrm>
          <a:prstGeom prst="rect">
            <a:avLst/>
          </a:prstGeom>
        </p:spPr>
      </p:pic>
      <p:sp>
        <p:nvSpPr>
          <p:cNvPr id="4" name="タイトル 3"/>
          <p:cNvSpPr>
            <a:spLocks noGrp="1"/>
          </p:cNvSpPr>
          <p:nvPr>
            <p:ph type="title"/>
          </p:nvPr>
        </p:nvSpPr>
        <p:spPr>
          <a:xfrm>
            <a:off x="6632" y="188550"/>
            <a:ext cx="3307316" cy="461665"/>
          </a:xfrm>
        </p:spPr>
        <p:txBody>
          <a:bodyPr/>
          <a:lstStyle/>
          <a:p>
            <a:pPr algn="l"/>
            <a:r>
              <a:rPr kumimoji="1" lang="ja-JP" altLang="en-US" b="1" dirty="0" smtClean="0">
                <a:latin typeface="Meiryo UI" panose="020B0604030504040204" pitchFamily="50" charset="-128"/>
                <a:ea typeface="Meiryo UI" panose="020B0604030504040204" pitchFamily="50" charset="-128"/>
              </a:rPr>
              <a:t>学生数は、どれくらいか？</a:t>
            </a:r>
            <a:endParaRPr kumimoji="1" lang="ja-JP" altLang="en-US"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119170" y="1052670"/>
            <a:ext cx="5400750" cy="2608950"/>
          </a:xfrm>
          <a:prstGeom prst="rect">
            <a:avLst/>
          </a:prstGeom>
        </p:spPr>
      </p:pic>
      <p:sp>
        <p:nvSpPr>
          <p:cNvPr id="3" name="正方形/長方形 2"/>
          <p:cNvSpPr/>
          <p:nvPr/>
        </p:nvSpPr>
        <p:spPr>
          <a:xfrm>
            <a:off x="571236" y="1571514"/>
            <a:ext cx="1268296" cy="646331"/>
          </a:xfrm>
          <a:prstGeom prst="rect">
            <a:avLst/>
          </a:prstGeom>
        </p:spPr>
        <p:txBody>
          <a:bodyPr wrap="none">
            <a:spAutoFit/>
          </a:bodyPr>
          <a:lstStyle/>
          <a:p>
            <a:pPr fontAlgn="b"/>
            <a:r>
              <a:rPr lang="en-US" altLang="ja-JP" b="1" dirty="0" smtClean="0">
                <a:solidFill>
                  <a:srgbClr val="0000FF"/>
                </a:solidFill>
                <a:latin typeface="Meiryo UI" panose="020B0604030504040204" pitchFamily="50" charset="-128"/>
                <a:ea typeface="Meiryo UI" panose="020B0604030504040204" pitchFamily="50" charset="-128"/>
              </a:rPr>
              <a:t>2.6</a:t>
            </a:r>
            <a:r>
              <a:rPr lang="ja-JP" altLang="en-US" b="1" dirty="0" smtClean="0">
                <a:solidFill>
                  <a:srgbClr val="0000FF"/>
                </a:solidFill>
                <a:latin typeface="Meiryo UI" panose="020B0604030504040204" pitchFamily="50" charset="-128"/>
                <a:ea typeface="Meiryo UI" panose="020B0604030504040204" pitchFamily="50" charset="-128"/>
              </a:rPr>
              <a:t>万人</a:t>
            </a:r>
            <a:r>
              <a:rPr lang="en-US" altLang="ja-JP" b="1" dirty="0" smtClean="0">
                <a:solidFill>
                  <a:srgbClr val="0000FF"/>
                </a:solidFill>
                <a:latin typeface="Meiryo UI" panose="020B0604030504040204" pitchFamily="50" charset="-128"/>
                <a:ea typeface="Meiryo UI" panose="020B0604030504040204" pitchFamily="50" charset="-128"/>
              </a:rPr>
              <a:t/>
            </a:r>
            <a:br>
              <a:rPr lang="en-US" altLang="ja-JP" b="1" dirty="0" smtClean="0">
                <a:solidFill>
                  <a:srgbClr val="0000FF"/>
                </a:solidFill>
                <a:latin typeface="Meiryo UI" panose="020B0604030504040204" pitchFamily="50" charset="-128"/>
                <a:ea typeface="Meiryo UI" panose="020B0604030504040204" pitchFamily="50" charset="-128"/>
              </a:rPr>
            </a:br>
            <a:r>
              <a:rPr lang="ja-JP" altLang="en-US" b="1" dirty="0" smtClean="0">
                <a:solidFill>
                  <a:srgbClr val="0000FF"/>
                </a:solidFill>
                <a:latin typeface="Meiryo UI" panose="020B0604030504040204" pitchFamily="50" charset="-128"/>
                <a:ea typeface="Meiryo UI" panose="020B0604030504040204" pitchFamily="50" charset="-128"/>
              </a:rPr>
              <a:t>→</a:t>
            </a:r>
            <a:r>
              <a:rPr lang="en-US" altLang="ja-JP" b="1" dirty="0" smtClean="0">
                <a:solidFill>
                  <a:srgbClr val="FF0000"/>
                </a:solidFill>
                <a:latin typeface="Meiryo UI" panose="020B0604030504040204" pitchFamily="50" charset="-128"/>
                <a:ea typeface="Meiryo UI" panose="020B0604030504040204" pitchFamily="50" charset="-128"/>
              </a:rPr>
              <a:t>2938</a:t>
            </a:r>
            <a:r>
              <a:rPr lang="ja-JP" altLang="en-US" b="1" dirty="0" smtClean="0">
                <a:solidFill>
                  <a:srgbClr val="FF0000"/>
                </a:solidFill>
                <a:latin typeface="Meiryo UI" panose="020B0604030504040204" pitchFamily="50" charset="-128"/>
                <a:ea typeface="Meiryo UI" panose="020B0604030504040204" pitchFamily="50" charset="-128"/>
              </a:rPr>
              <a:t>人</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254070" y="2217845"/>
            <a:ext cx="1037528" cy="646331"/>
          </a:xfrm>
          <a:prstGeom prst="rect">
            <a:avLst/>
          </a:prstGeom>
        </p:spPr>
        <p:txBody>
          <a:bodyPr wrap="none">
            <a:spAutoFit/>
          </a:bodyPr>
          <a:lstStyle/>
          <a:p>
            <a:pPr algn="r" fontAlgn="b"/>
            <a:r>
              <a:rPr lang="en-US" altLang="ja-JP" b="1" dirty="0" smtClean="0">
                <a:solidFill>
                  <a:srgbClr val="0000FF"/>
                </a:solidFill>
                <a:latin typeface="Meiryo UI" panose="020B0604030504040204" pitchFamily="50" charset="-128"/>
                <a:ea typeface="Meiryo UI" panose="020B0604030504040204" pitchFamily="50" charset="-128"/>
              </a:rPr>
              <a:t>1.2</a:t>
            </a:r>
            <a:r>
              <a:rPr lang="ja-JP" altLang="en-US" b="1" dirty="0" smtClean="0">
                <a:solidFill>
                  <a:srgbClr val="0000FF"/>
                </a:solidFill>
                <a:latin typeface="Meiryo UI" panose="020B0604030504040204" pitchFamily="50" charset="-128"/>
                <a:ea typeface="Meiryo UI" panose="020B0604030504040204" pitchFamily="50" charset="-128"/>
              </a:rPr>
              <a:t>万人</a:t>
            </a:r>
            <a:r>
              <a:rPr lang="en-US" altLang="ja-JP" b="1" dirty="0" smtClean="0">
                <a:solidFill>
                  <a:srgbClr val="0000FF"/>
                </a:solidFill>
                <a:latin typeface="Meiryo UI" panose="020B0604030504040204" pitchFamily="50" charset="-128"/>
                <a:ea typeface="Meiryo UI" panose="020B0604030504040204" pitchFamily="50" charset="-128"/>
              </a:rPr>
              <a:t/>
            </a:r>
            <a:br>
              <a:rPr lang="en-US" altLang="ja-JP" b="1" dirty="0" smtClean="0">
                <a:solidFill>
                  <a:srgbClr val="0000FF"/>
                </a:solidFill>
                <a:latin typeface="Meiryo UI" panose="020B0604030504040204" pitchFamily="50" charset="-128"/>
                <a:ea typeface="Meiryo UI" panose="020B0604030504040204" pitchFamily="50" charset="-128"/>
              </a:rPr>
            </a:br>
            <a:r>
              <a:rPr lang="ja-JP" altLang="en-US" b="1" dirty="0" smtClean="0">
                <a:solidFill>
                  <a:srgbClr val="FF0000"/>
                </a:solidFill>
                <a:latin typeface="Meiryo UI" panose="020B0604030504040204" pitchFamily="50" charset="-128"/>
                <a:ea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rPr>
              <a:t>1356</a:t>
            </a:r>
            <a:endParaRPr lang="en-US" altLang="ja-JP" b="1" dirty="0">
              <a:solidFill>
                <a:srgbClr val="FF0000"/>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5"/>
          <a:stretch>
            <a:fillRect/>
          </a:stretch>
        </p:blipFill>
        <p:spPr>
          <a:xfrm>
            <a:off x="5753772" y="1052671"/>
            <a:ext cx="5310918" cy="2608950"/>
          </a:xfrm>
          <a:prstGeom prst="rect">
            <a:avLst/>
          </a:prstGeom>
        </p:spPr>
      </p:pic>
      <p:sp>
        <p:nvSpPr>
          <p:cNvPr id="10" name="正方形/長方形 9"/>
          <p:cNvSpPr/>
          <p:nvPr/>
        </p:nvSpPr>
        <p:spPr>
          <a:xfrm>
            <a:off x="7464190" y="1579276"/>
            <a:ext cx="1037528" cy="646331"/>
          </a:xfrm>
          <a:prstGeom prst="rect">
            <a:avLst/>
          </a:prstGeom>
        </p:spPr>
        <p:txBody>
          <a:bodyPr wrap="none">
            <a:spAutoFit/>
          </a:bodyPr>
          <a:lstStyle/>
          <a:p>
            <a:pPr algn="r" fontAlgn="b"/>
            <a:r>
              <a:rPr lang="en-US" altLang="ja-JP" b="1" dirty="0" smtClean="0">
                <a:solidFill>
                  <a:srgbClr val="0000FF"/>
                </a:solidFill>
                <a:latin typeface="Meiryo UI" panose="020B0604030504040204" pitchFamily="50" charset="-128"/>
                <a:ea typeface="Meiryo UI" panose="020B0604030504040204" pitchFamily="50" charset="-128"/>
              </a:rPr>
              <a:t>3.3</a:t>
            </a:r>
            <a:r>
              <a:rPr lang="ja-JP" altLang="en-US" b="1" dirty="0" smtClean="0">
                <a:solidFill>
                  <a:srgbClr val="0000FF"/>
                </a:solidFill>
                <a:latin typeface="Meiryo UI" panose="020B0604030504040204" pitchFamily="50" charset="-128"/>
                <a:ea typeface="Meiryo UI" panose="020B0604030504040204" pitchFamily="50" charset="-128"/>
              </a:rPr>
              <a:t>万人</a:t>
            </a:r>
            <a:r>
              <a:rPr lang="en-US" altLang="ja-JP" b="1" dirty="0" smtClean="0">
                <a:solidFill>
                  <a:srgbClr val="0000FF"/>
                </a:solidFill>
                <a:latin typeface="Meiryo UI" panose="020B0604030504040204" pitchFamily="50" charset="-128"/>
                <a:ea typeface="Meiryo UI" panose="020B0604030504040204" pitchFamily="50" charset="-128"/>
              </a:rPr>
              <a:t/>
            </a:r>
            <a:br>
              <a:rPr lang="en-US" altLang="ja-JP" b="1" dirty="0" smtClean="0">
                <a:solidFill>
                  <a:srgbClr val="0000FF"/>
                </a:solidFill>
                <a:latin typeface="Meiryo UI" panose="020B0604030504040204" pitchFamily="50" charset="-128"/>
                <a:ea typeface="Meiryo UI" panose="020B0604030504040204" pitchFamily="50" charset="-128"/>
              </a:rPr>
            </a:br>
            <a:r>
              <a:rPr lang="ja-JP" altLang="en-US" b="1" dirty="0" smtClean="0">
                <a:solidFill>
                  <a:srgbClr val="FF0000"/>
                </a:solidFill>
                <a:latin typeface="Meiryo UI" panose="020B0604030504040204" pitchFamily="50" charset="-128"/>
                <a:ea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rPr>
              <a:t>3762</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18819" y="3694743"/>
            <a:ext cx="3324949" cy="369332"/>
          </a:xfrm>
          <a:prstGeom prst="rect">
            <a:avLst/>
          </a:prstGeom>
        </p:spPr>
        <p:txBody>
          <a:bodyPr wrap="none">
            <a:spAutoFit/>
          </a:bodyPr>
          <a:lstStyle/>
          <a:p>
            <a:pPr fontAlgn="b"/>
            <a:r>
              <a:rPr lang="en-US" altLang="ja-JP" b="1" dirty="0" smtClean="0">
                <a:solidFill>
                  <a:srgbClr val="0000FF"/>
                </a:solidFill>
                <a:latin typeface="Meiryo UI" panose="020B0604030504040204" pitchFamily="50" charset="-128"/>
                <a:ea typeface="Meiryo UI" panose="020B0604030504040204" pitchFamily="50" charset="-128"/>
              </a:rPr>
              <a:t>0.5</a:t>
            </a:r>
            <a:r>
              <a:rPr lang="ja-JP" altLang="en-US" b="1" dirty="0" smtClean="0">
                <a:solidFill>
                  <a:srgbClr val="0000FF"/>
                </a:solidFill>
                <a:latin typeface="Meiryo UI" panose="020B0604030504040204" pitchFamily="50" charset="-128"/>
                <a:ea typeface="Meiryo UI" panose="020B0604030504040204" pitchFamily="50" charset="-128"/>
              </a:rPr>
              <a:t>万人が就労者である、と推認</a:t>
            </a:r>
            <a:endParaRPr lang="en-US" altLang="ja-JP" b="1" dirty="0">
              <a:solidFill>
                <a:srgbClr val="0000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18819" y="4139217"/>
            <a:ext cx="11864145" cy="923330"/>
          </a:xfrm>
          <a:prstGeom prst="rect">
            <a:avLst/>
          </a:prstGeom>
        </p:spPr>
        <p:txBody>
          <a:bodyPr wrap="none">
            <a:spAutoFit/>
          </a:bodyPr>
          <a:lstStyle/>
          <a:p>
            <a:pPr fontAlgn="b"/>
            <a:r>
              <a:rPr lang="ja-JP" altLang="en-US" b="1" dirty="0" smtClean="0">
                <a:solidFill>
                  <a:srgbClr val="0000FF"/>
                </a:solidFill>
                <a:latin typeface="Meiryo UI" panose="020B0604030504040204" pitchFamily="50" charset="-128"/>
                <a:ea typeface="Meiryo UI" panose="020B0604030504040204" pitchFamily="50" charset="-128"/>
              </a:rPr>
              <a:t>金沢市の人口が、現在</a:t>
            </a:r>
            <a:r>
              <a:rPr lang="en-US" altLang="ja-JP" b="1" dirty="0">
                <a:solidFill>
                  <a:srgbClr val="0000FF"/>
                </a:solidFill>
                <a:latin typeface="Meiryo UI" panose="020B0604030504040204" pitchFamily="50" charset="-128"/>
                <a:ea typeface="Meiryo UI" panose="020B0604030504040204" pitchFamily="50" charset="-128"/>
              </a:rPr>
              <a:t>198,939</a:t>
            </a:r>
            <a:r>
              <a:rPr lang="ja-JP" altLang="en-US" b="1" dirty="0" smtClean="0">
                <a:solidFill>
                  <a:srgbClr val="0000FF"/>
                </a:solidFill>
                <a:latin typeface="Meiryo UI" panose="020B0604030504040204" pitchFamily="50" charset="-128"/>
                <a:ea typeface="Meiryo UI" panose="020B0604030504040204" pitchFamily="50" charset="-128"/>
              </a:rPr>
              <a:t>人で、富岡</a:t>
            </a:r>
            <a:r>
              <a:rPr lang="en-US" altLang="ja-JP" b="1" dirty="0" smtClean="0">
                <a:solidFill>
                  <a:srgbClr val="0000FF"/>
                </a:solidFill>
                <a:latin typeface="Meiryo UI" panose="020B0604030504040204" pitchFamily="50" charset="-128"/>
                <a:ea typeface="Meiryo UI" panose="020B0604030504040204" pitchFamily="50" charset="-128"/>
              </a:rPr>
              <a:t>(</a:t>
            </a:r>
            <a:r>
              <a:rPr lang="ja-JP" altLang="en-US" b="1" dirty="0" smtClean="0">
                <a:solidFill>
                  <a:srgbClr val="0000FF"/>
                </a:solidFill>
                <a:latin typeface="Meiryo UI" panose="020B0604030504040204" pitchFamily="50" charset="-128"/>
                <a:ea typeface="Meiryo UI" panose="020B0604030504040204" pitchFamily="50" charset="-128"/>
              </a:rPr>
              <a:t>ターゲットエリア</a:t>
            </a:r>
            <a:r>
              <a:rPr lang="en-US" altLang="ja-JP" b="1" dirty="0" smtClean="0">
                <a:solidFill>
                  <a:srgbClr val="0000FF"/>
                </a:solidFill>
                <a:latin typeface="Meiryo UI" panose="020B0604030504040204" pitchFamily="50" charset="-128"/>
                <a:ea typeface="Meiryo UI" panose="020B0604030504040204" pitchFamily="50" charset="-128"/>
              </a:rPr>
              <a:t>)</a:t>
            </a:r>
            <a:r>
              <a:rPr lang="ja-JP" altLang="en-US" b="1" dirty="0" smtClean="0">
                <a:solidFill>
                  <a:srgbClr val="0000FF"/>
                </a:solidFill>
                <a:latin typeface="Meiryo UI" panose="020B0604030504040204" pitchFamily="50" charset="-128"/>
                <a:ea typeface="Meiryo UI" panose="020B0604030504040204" pitchFamily="50" charset="-128"/>
              </a:rPr>
              <a:t>が、</a:t>
            </a:r>
            <a:r>
              <a:rPr lang="en-US" altLang="ja-JP" b="1" dirty="0" smtClean="0">
                <a:solidFill>
                  <a:srgbClr val="0000FF"/>
                </a:solidFill>
                <a:latin typeface="Meiryo UI" panose="020B0604030504040204" pitchFamily="50" charset="-128"/>
                <a:ea typeface="Meiryo UI" panose="020B0604030504040204" pitchFamily="50" charset="-128"/>
              </a:rPr>
              <a:t>22665</a:t>
            </a:r>
            <a:r>
              <a:rPr lang="ja-JP" altLang="en-US" b="1" dirty="0" smtClean="0">
                <a:solidFill>
                  <a:srgbClr val="0000FF"/>
                </a:solidFill>
                <a:latin typeface="Meiryo UI" panose="020B0604030504040204" pitchFamily="50" charset="-128"/>
                <a:ea typeface="Meiryo UI" panose="020B0604030504040204" pitchFamily="50" charset="-128"/>
              </a:rPr>
              <a:t>人なので、</a:t>
            </a:r>
            <a:r>
              <a:rPr lang="en-US" altLang="ja-JP" b="1" dirty="0" smtClean="0">
                <a:solidFill>
                  <a:srgbClr val="0000FF"/>
                </a:solidFill>
                <a:latin typeface="Meiryo UI" panose="020B0604030504040204" pitchFamily="50" charset="-128"/>
                <a:ea typeface="Meiryo UI" panose="020B0604030504040204" pitchFamily="50" charset="-128"/>
              </a:rPr>
              <a:t>0.113929</a:t>
            </a:r>
            <a:r>
              <a:rPr lang="ja-JP" altLang="en-US" b="1" dirty="0" smtClean="0">
                <a:solidFill>
                  <a:srgbClr val="0000FF"/>
                </a:solidFill>
                <a:latin typeface="Meiryo UI" panose="020B0604030504040204" pitchFamily="50" charset="-128"/>
                <a:ea typeface="Meiryo UI" panose="020B0604030504040204" pitchFamily="50" charset="-128"/>
              </a:rPr>
              <a:t>の比率</a:t>
            </a:r>
            <a:r>
              <a:rPr lang="en-US" altLang="ja-JP" b="1" dirty="0" smtClean="0">
                <a:solidFill>
                  <a:srgbClr val="0000FF"/>
                </a:solidFill>
                <a:latin typeface="Meiryo UI" panose="020B0604030504040204" pitchFamily="50" charset="-128"/>
                <a:ea typeface="Meiryo UI" panose="020B0604030504040204" pitchFamily="50" charset="-128"/>
              </a:rPr>
              <a:t>(11.4%)</a:t>
            </a:r>
            <a:r>
              <a:rPr lang="ja-JP" altLang="en-US" b="1" dirty="0" smtClean="0">
                <a:solidFill>
                  <a:srgbClr val="0000FF"/>
                </a:solidFill>
                <a:latin typeface="Meiryo UI" panose="020B0604030504040204" pitchFamily="50" charset="-128"/>
                <a:ea typeface="Meiryo UI" panose="020B0604030504040204" pitchFamily="50" charset="-128"/>
              </a:rPr>
              <a:t>とすると</a:t>
            </a:r>
            <a:endParaRPr lang="en-US" altLang="ja-JP" b="1" dirty="0">
              <a:solidFill>
                <a:srgbClr val="0000FF"/>
              </a:solidFill>
              <a:latin typeface="Meiryo UI" panose="020B0604030504040204" pitchFamily="50" charset="-128"/>
              <a:ea typeface="Meiryo UI" panose="020B0604030504040204" pitchFamily="50" charset="-128"/>
            </a:endParaRPr>
          </a:p>
          <a:p>
            <a:pPr fontAlgn="b"/>
            <a:endParaRPr lang="ja-JP" altLang="en-US" b="1" dirty="0">
              <a:solidFill>
                <a:srgbClr val="0000FF"/>
              </a:solidFill>
              <a:latin typeface="Meiryo UI" panose="020B0604030504040204" pitchFamily="50" charset="-128"/>
              <a:ea typeface="Meiryo UI" panose="020B0604030504040204" pitchFamily="50" charset="-128"/>
            </a:endParaRPr>
          </a:p>
          <a:p>
            <a:pPr fontAlgn="b"/>
            <a:r>
              <a:rPr lang="ja-JP" altLang="en-US" b="1" dirty="0" smtClean="0">
                <a:solidFill>
                  <a:srgbClr val="0000FF"/>
                </a:solidFill>
                <a:latin typeface="Meiryo UI" panose="020B0604030504040204" pitchFamily="50" charset="-128"/>
                <a:ea typeface="Meiryo UI" panose="020B0604030504040204" pitchFamily="50" charset="-128"/>
              </a:rPr>
              <a:t>富岡地区には、大学はない</a:t>
            </a:r>
            <a:endParaRPr lang="en-US" altLang="ja-JP" b="1" dirty="0">
              <a:solidFill>
                <a:srgbClr val="0000FF"/>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6"/>
          <a:stretch>
            <a:fillRect/>
          </a:stretch>
        </p:blipFill>
        <p:spPr>
          <a:xfrm>
            <a:off x="402002" y="5026713"/>
            <a:ext cx="7580952" cy="5346032"/>
          </a:xfrm>
          <a:prstGeom prst="rect">
            <a:avLst/>
          </a:prstGeom>
        </p:spPr>
      </p:pic>
      <p:sp>
        <p:nvSpPr>
          <p:cNvPr id="18" name="楕円 17"/>
          <p:cNvSpPr/>
          <p:nvPr/>
        </p:nvSpPr>
        <p:spPr>
          <a:xfrm>
            <a:off x="4295750" y="5144122"/>
            <a:ext cx="432060" cy="43206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p:cNvSpPr/>
          <p:nvPr/>
        </p:nvSpPr>
        <p:spPr>
          <a:xfrm>
            <a:off x="3842366" y="4842047"/>
            <a:ext cx="2263761" cy="369332"/>
          </a:xfrm>
          <a:prstGeom prst="rect">
            <a:avLst/>
          </a:prstGeom>
          <a:solidFill>
            <a:schemeClr val="bg1">
              <a:alpha val="50000"/>
            </a:schemeClr>
          </a:solidFill>
        </p:spPr>
        <p:txBody>
          <a:bodyPr wrap="none">
            <a:spAutoFit/>
          </a:bodyPr>
          <a:lstStyle/>
          <a:p>
            <a:r>
              <a:rPr lang="ja-JP" altLang="en-US" b="1" dirty="0">
                <a:solidFill>
                  <a:srgbClr val="0000FF"/>
                </a:solidFill>
                <a:latin typeface="Meiryo UI" panose="020B0604030504040204" pitchFamily="50" charset="-128"/>
                <a:ea typeface="Meiryo UI" panose="020B0604030504040204" pitchFamily="50" charset="-128"/>
              </a:rPr>
              <a:t>小田</a:t>
            </a:r>
            <a:r>
              <a:rPr lang="ja-JP" altLang="en-US" b="1" dirty="0" smtClean="0">
                <a:solidFill>
                  <a:srgbClr val="0000FF"/>
                </a:solidFill>
                <a:latin typeface="Meiryo UI" panose="020B0604030504040204" pitchFamily="50" charset="-128"/>
                <a:ea typeface="Meiryo UI" panose="020B0604030504040204" pitchFamily="50" charset="-128"/>
              </a:rPr>
              <a:t>小学校</a:t>
            </a:r>
            <a:r>
              <a:rPr lang="en-US" altLang="ja-JP" b="1" dirty="0" smtClean="0">
                <a:solidFill>
                  <a:srgbClr val="0000FF"/>
                </a:solidFill>
                <a:latin typeface="Meiryo UI" panose="020B0604030504040204" pitchFamily="50" charset="-128"/>
                <a:ea typeface="Meiryo UI" panose="020B0604030504040204" pitchFamily="50" charset="-128"/>
              </a:rPr>
              <a:t>(600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a:solidFill>
                  <a:srgbClr val="0000FF"/>
                </a:solidFill>
                <a:latin typeface="Meiryo UI" panose="020B0604030504040204" pitchFamily="50" charset="-128"/>
                <a:ea typeface="Meiryo UI" panose="020B0604030504040204" pitchFamily="50" charset="-128"/>
              </a:rPr>
              <a:t>)</a:t>
            </a:r>
            <a:endParaRPr lang="ja-JP" altLang="en-US" b="1" dirty="0">
              <a:solidFill>
                <a:srgbClr val="0000FF"/>
              </a:solidFill>
              <a:latin typeface="Meiryo UI" panose="020B0604030504040204" pitchFamily="50" charset="-128"/>
              <a:ea typeface="Meiryo UI" panose="020B0604030504040204" pitchFamily="50" charset="-128"/>
            </a:endParaRPr>
          </a:p>
        </p:txBody>
      </p:sp>
      <p:sp>
        <p:nvSpPr>
          <p:cNvPr id="19" name="楕円 18"/>
          <p:cNvSpPr/>
          <p:nvPr/>
        </p:nvSpPr>
        <p:spPr>
          <a:xfrm>
            <a:off x="3976448" y="5517983"/>
            <a:ext cx="432060" cy="43206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正方形/長方形 19"/>
          <p:cNvSpPr/>
          <p:nvPr/>
        </p:nvSpPr>
        <p:spPr>
          <a:xfrm>
            <a:off x="3573540" y="5913881"/>
            <a:ext cx="2263761" cy="369332"/>
          </a:xfrm>
          <a:prstGeom prst="rect">
            <a:avLst/>
          </a:prstGeom>
          <a:solidFill>
            <a:schemeClr val="bg1">
              <a:alpha val="50000"/>
            </a:schemeClr>
          </a:solidFill>
        </p:spPr>
        <p:txBody>
          <a:bodyPr wrap="none">
            <a:spAutoFit/>
          </a:bodyPr>
          <a:lstStyle/>
          <a:p>
            <a:r>
              <a:rPr lang="ja-JP" altLang="en-US" b="1" dirty="0" smtClean="0">
                <a:solidFill>
                  <a:srgbClr val="0000FF"/>
                </a:solidFill>
                <a:latin typeface="Meiryo UI" panose="020B0604030504040204" pitchFamily="50" charset="-128"/>
                <a:ea typeface="Meiryo UI" panose="020B0604030504040204" pitchFamily="50" charset="-128"/>
              </a:rPr>
              <a:t>小田中学校</a:t>
            </a:r>
            <a:r>
              <a:rPr lang="en-US" altLang="ja-JP" b="1" dirty="0" smtClean="0">
                <a:solidFill>
                  <a:srgbClr val="0000FF"/>
                </a:solidFill>
                <a:latin typeface="Meiryo UI" panose="020B0604030504040204" pitchFamily="50" charset="-128"/>
                <a:ea typeface="Meiryo UI" panose="020B0604030504040204" pitchFamily="50" charset="-128"/>
              </a:rPr>
              <a:t>(400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a:solidFill>
                  <a:srgbClr val="0000FF"/>
                </a:solidFill>
                <a:latin typeface="Meiryo UI" panose="020B0604030504040204" pitchFamily="50" charset="-128"/>
                <a:ea typeface="Meiryo UI" panose="020B0604030504040204" pitchFamily="50" charset="-128"/>
              </a:rPr>
              <a:t>)</a:t>
            </a:r>
            <a:endParaRPr lang="ja-JP" altLang="en-US" b="1" dirty="0">
              <a:solidFill>
                <a:srgbClr val="0000FF"/>
              </a:solidFill>
              <a:latin typeface="Meiryo UI" panose="020B0604030504040204" pitchFamily="50" charset="-128"/>
              <a:ea typeface="Meiryo UI" panose="020B0604030504040204" pitchFamily="50" charset="-128"/>
            </a:endParaRPr>
          </a:p>
        </p:txBody>
      </p:sp>
      <p:sp>
        <p:nvSpPr>
          <p:cNvPr id="22" name="楕円 21"/>
          <p:cNvSpPr/>
          <p:nvPr/>
        </p:nvSpPr>
        <p:spPr>
          <a:xfrm>
            <a:off x="5547889" y="7137672"/>
            <a:ext cx="432060" cy="43206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5144981" y="7533570"/>
            <a:ext cx="2263761" cy="369332"/>
          </a:xfrm>
          <a:prstGeom prst="rect">
            <a:avLst/>
          </a:prstGeom>
          <a:solidFill>
            <a:schemeClr val="bg1">
              <a:alpha val="50000"/>
            </a:schemeClr>
          </a:solidFill>
        </p:spPr>
        <p:txBody>
          <a:bodyPr wrap="none">
            <a:spAutoFit/>
          </a:bodyPr>
          <a:lstStyle/>
          <a:p>
            <a:r>
              <a:rPr lang="ja-JP" altLang="en-US" b="1" dirty="0" smtClean="0">
                <a:solidFill>
                  <a:srgbClr val="0000FF"/>
                </a:solidFill>
                <a:latin typeface="Meiryo UI" panose="020B0604030504040204" pitchFamily="50" charset="-128"/>
                <a:ea typeface="Meiryo UI" panose="020B0604030504040204" pitchFamily="50" charset="-128"/>
              </a:rPr>
              <a:t>富岡小学校</a:t>
            </a:r>
            <a:r>
              <a:rPr lang="en-US" altLang="ja-JP" b="1" dirty="0" smtClean="0">
                <a:solidFill>
                  <a:srgbClr val="0000FF"/>
                </a:solidFill>
                <a:latin typeface="Meiryo UI" panose="020B0604030504040204" pitchFamily="50" charset="-128"/>
                <a:ea typeface="Meiryo UI" panose="020B0604030504040204" pitchFamily="50" charset="-128"/>
              </a:rPr>
              <a:t>(550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smtClean="0">
                <a:solidFill>
                  <a:srgbClr val="0000FF"/>
                </a:solidFill>
                <a:latin typeface="Meiryo UI" panose="020B0604030504040204" pitchFamily="50" charset="-128"/>
                <a:ea typeface="Meiryo UI" panose="020B0604030504040204" pitchFamily="50" charset="-128"/>
              </a:rPr>
              <a:t>)</a:t>
            </a:r>
            <a:endParaRPr lang="ja-JP" altLang="en-US" b="1" dirty="0">
              <a:solidFill>
                <a:srgbClr val="0000FF"/>
              </a:solidFill>
              <a:latin typeface="Meiryo UI" panose="020B0604030504040204" pitchFamily="50" charset="-128"/>
              <a:ea typeface="Meiryo UI" panose="020B0604030504040204" pitchFamily="50" charset="-128"/>
            </a:endParaRPr>
          </a:p>
        </p:txBody>
      </p:sp>
      <p:sp>
        <p:nvSpPr>
          <p:cNvPr id="24" name="楕円 23"/>
          <p:cNvSpPr/>
          <p:nvPr/>
        </p:nvSpPr>
        <p:spPr>
          <a:xfrm>
            <a:off x="2495500" y="8757740"/>
            <a:ext cx="432060" cy="43206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正方形/長方形 24"/>
          <p:cNvSpPr/>
          <p:nvPr/>
        </p:nvSpPr>
        <p:spPr>
          <a:xfrm>
            <a:off x="2920034" y="8757740"/>
            <a:ext cx="2494594" cy="369332"/>
          </a:xfrm>
          <a:prstGeom prst="rect">
            <a:avLst/>
          </a:prstGeom>
          <a:solidFill>
            <a:schemeClr val="bg1">
              <a:alpha val="50000"/>
            </a:schemeClr>
          </a:solidFill>
        </p:spPr>
        <p:txBody>
          <a:bodyPr wrap="none">
            <a:spAutoFit/>
          </a:bodyPr>
          <a:lstStyle/>
          <a:p>
            <a:r>
              <a:rPr lang="ja-JP" altLang="en-US" b="1" dirty="0">
                <a:solidFill>
                  <a:srgbClr val="0000FF"/>
                </a:solidFill>
                <a:latin typeface="Meiryo UI" panose="020B0604030504040204" pitchFamily="50" charset="-128"/>
                <a:ea typeface="Meiryo UI" panose="020B0604030504040204" pitchFamily="50" charset="-128"/>
              </a:rPr>
              <a:t>西富岡</a:t>
            </a:r>
            <a:r>
              <a:rPr lang="ja-JP" altLang="en-US" b="1" dirty="0" smtClean="0">
                <a:solidFill>
                  <a:srgbClr val="0000FF"/>
                </a:solidFill>
                <a:latin typeface="Meiryo UI" panose="020B0604030504040204" pitchFamily="50" charset="-128"/>
                <a:ea typeface="Meiryo UI" panose="020B0604030504040204" pitchFamily="50" charset="-128"/>
              </a:rPr>
              <a:t>小学校</a:t>
            </a:r>
            <a:r>
              <a:rPr lang="en-US" altLang="ja-JP" b="1" dirty="0" smtClean="0">
                <a:solidFill>
                  <a:srgbClr val="0000FF"/>
                </a:solidFill>
                <a:latin typeface="Meiryo UI" panose="020B0604030504040204" pitchFamily="50" charset="-128"/>
                <a:ea typeface="Meiryo UI" panose="020B0604030504040204" pitchFamily="50" charset="-128"/>
              </a:rPr>
              <a:t>(560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smtClean="0">
                <a:solidFill>
                  <a:srgbClr val="0000FF"/>
                </a:solidFill>
                <a:latin typeface="Meiryo UI" panose="020B0604030504040204" pitchFamily="50" charset="-128"/>
                <a:ea typeface="Meiryo UI" panose="020B0604030504040204" pitchFamily="50" charset="-128"/>
              </a:rPr>
              <a:t>)</a:t>
            </a:r>
            <a:endParaRPr lang="ja-JP" altLang="en-US" b="1" dirty="0">
              <a:solidFill>
                <a:srgbClr val="0000FF"/>
              </a:solidFill>
              <a:latin typeface="Meiryo UI" panose="020B0604030504040204" pitchFamily="50" charset="-128"/>
              <a:ea typeface="Meiryo UI" panose="020B0604030504040204" pitchFamily="50" charset="-128"/>
            </a:endParaRPr>
          </a:p>
        </p:txBody>
      </p:sp>
      <p:sp>
        <p:nvSpPr>
          <p:cNvPr id="27" name="楕円 26"/>
          <p:cNvSpPr/>
          <p:nvPr/>
        </p:nvSpPr>
        <p:spPr>
          <a:xfrm>
            <a:off x="2486447" y="9189800"/>
            <a:ext cx="432060" cy="43206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p:cNvSpPr/>
          <p:nvPr/>
        </p:nvSpPr>
        <p:spPr>
          <a:xfrm>
            <a:off x="2920034" y="9239366"/>
            <a:ext cx="2032929" cy="369332"/>
          </a:xfrm>
          <a:prstGeom prst="rect">
            <a:avLst/>
          </a:prstGeom>
          <a:solidFill>
            <a:schemeClr val="bg1">
              <a:alpha val="50000"/>
            </a:schemeClr>
          </a:solidFill>
        </p:spPr>
        <p:txBody>
          <a:bodyPr wrap="none">
            <a:spAutoFit/>
          </a:bodyPr>
          <a:lstStyle/>
          <a:p>
            <a:r>
              <a:rPr lang="ja-JP" altLang="en-US" b="1" dirty="0">
                <a:solidFill>
                  <a:srgbClr val="0000FF"/>
                </a:solidFill>
                <a:latin typeface="Meiryo UI" panose="020B0604030504040204" pitchFamily="50" charset="-128"/>
                <a:ea typeface="Meiryo UI" panose="020B0604030504040204" pitchFamily="50" charset="-128"/>
              </a:rPr>
              <a:t>富岡</a:t>
            </a:r>
            <a:r>
              <a:rPr lang="ja-JP" altLang="en-US" b="1" dirty="0" smtClean="0">
                <a:solidFill>
                  <a:srgbClr val="0000FF"/>
                </a:solidFill>
                <a:latin typeface="Meiryo UI" panose="020B0604030504040204" pitchFamily="50" charset="-128"/>
                <a:ea typeface="Meiryo UI" panose="020B0604030504040204" pitchFamily="50" charset="-128"/>
              </a:rPr>
              <a:t>中学校</a:t>
            </a:r>
            <a:r>
              <a:rPr lang="en-US" altLang="ja-JP" b="1" dirty="0" smtClean="0">
                <a:solidFill>
                  <a:srgbClr val="0000FF"/>
                </a:solidFill>
                <a:latin typeface="Meiryo UI" panose="020B0604030504040204" pitchFamily="50" charset="-128"/>
                <a:ea typeface="Meiryo UI" panose="020B0604030504040204" pitchFamily="50" charset="-128"/>
              </a:rPr>
              <a:t>(667)</a:t>
            </a:r>
            <a:endParaRPr lang="ja-JP" altLang="en-US" b="1" dirty="0">
              <a:solidFill>
                <a:srgbClr val="0000FF"/>
              </a:solidFill>
              <a:latin typeface="Meiryo UI" panose="020B0604030504040204" pitchFamily="50" charset="-128"/>
              <a:ea typeface="Meiryo UI" panose="020B0604030504040204" pitchFamily="50" charset="-128"/>
            </a:endParaRPr>
          </a:p>
        </p:txBody>
      </p:sp>
      <p:sp>
        <p:nvSpPr>
          <p:cNvPr id="30" name="楕円 29"/>
          <p:cNvSpPr/>
          <p:nvPr/>
        </p:nvSpPr>
        <p:spPr>
          <a:xfrm>
            <a:off x="8617263" y="7267669"/>
            <a:ext cx="432060" cy="43206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p:cNvSpPr/>
          <p:nvPr/>
        </p:nvSpPr>
        <p:spPr>
          <a:xfrm>
            <a:off x="8501718" y="7718236"/>
            <a:ext cx="2031325" cy="646331"/>
          </a:xfrm>
          <a:prstGeom prst="rect">
            <a:avLst/>
          </a:prstGeom>
          <a:solidFill>
            <a:schemeClr val="bg1">
              <a:alpha val="50000"/>
            </a:schemeClr>
          </a:solidFill>
        </p:spPr>
        <p:txBody>
          <a:bodyPr wrap="none">
            <a:spAutoFit/>
          </a:bodyPr>
          <a:lstStyle/>
          <a:p>
            <a:r>
              <a:rPr lang="zh-CN" altLang="en-US" b="1" dirty="0">
                <a:solidFill>
                  <a:srgbClr val="0000FF"/>
                </a:solidFill>
                <a:latin typeface="Meiryo UI" panose="020B0604030504040204" pitchFamily="50" charset="-128"/>
                <a:ea typeface="Meiryo UI" panose="020B0604030504040204" pitchFamily="50" charset="-128"/>
              </a:rPr>
              <a:t>金沢総合高等</a:t>
            </a:r>
            <a:r>
              <a:rPr lang="zh-CN" altLang="en-US" b="1" dirty="0" smtClean="0">
                <a:solidFill>
                  <a:srgbClr val="0000FF"/>
                </a:solidFill>
                <a:latin typeface="Meiryo UI" panose="020B0604030504040204" pitchFamily="50" charset="-128"/>
                <a:ea typeface="Meiryo UI" panose="020B0604030504040204" pitchFamily="50" charset="-128"/>
              </a:rPr>
              <a:t>学校</a:t>
            </a:r>
            <a:endParaRPr lang="en-US" altLang="zh-CN" b="1" dirty="0" smtClean="0">
              <a:solidFill>
                <a:srgbClr val="0000FF"/>
              </a:solidFill>
              <a:latin typeface="Meiryo UI" panose="020B0604030504040204" pitchFamily="50" charset="-128"/>
              <a:ea typeface="Meiryo UI" panose="020B0604030504040204" pitchFamily="50" charset="-128"/>
            </a:endParaRPr>
          </a:p>
          <a:p>
            <a:r>
              <a:rPr lang="en-US" altLang="ja-JP" b="1" dirty="0" smtClean="0">
                <a:solidFill>
                  <a:srgbClr val="0000FF"/>
                </a:solidFill>
                <a:latin typeface="Meiryo UI" panose="020B0604030504040204" pitchFamily="50" charset="-128"/>
                <a:ea typeface="Meiryo UI" panose="020B0604030504040204" pitchFamily="50" charset="-128"/>
              </a:rPr>
              <a:t>(840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smtClean="0">
                <a:solidFill>
                  <a:srgbClr val="0000FF"/>
                </a:solidFill>
                <a:latin typeface="Meiryo UI" panose="020B0604030504040204" pitchFamily="50" charset="-128"/>
                <a:ea typeface="Meiryo UI" panose="020B0604030504040204" pitchFamily="50" charset="-128"/>
              </a:rPr>
              <a:t>)</a:t>
            </a:r>
            <a:endParaRPr lang="ja-JP" altLang="en-US" b="1" dirty="0">
              <a:solidFill>
                <a:srgbClr val="0000FF"/>
              </a:solidFill>
              <a:latin typeface="Meiryo UI" panose="020B0604030504040204" pitchFamily="50" charset="-128"/>
              <a:ea typeface="Meiryo UI" panose="020B0604030504040204" pitchFamily="50" charset="-128"/>
            </a:endParaRPr>
          </a:p>
        </p:txBody>
      </p:sp>
      <p:sp>
        <p:nvSpPr>
          <p:cNvPr id="32" name="楕円 31"/>
          <p:cNvSpPr/>
          <p:nvPr/>
        </p:nvSpPr>
        <p:spPr>
          <a:xfrm>
            <a:off x="1755819" y="8325680"/>
            <a:ext cx="432060" cy="43206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2142730" y="8325680"/>
            <a:ext cx="2494594" cy="369332"/>
          </a:xfrm>
          <a:prstGeom prst="rect">
            <a:avLst/>
          </a:prstGeom>
          <a:solidFill>
            <a:schemeClr val="bg1">
              <a:alpha val="50000"/>
            </a:schemeClr>
          </a:solidFill>
        </p:spPr>
        <p:txBody>
          <a:bodyPr wrap="none">
            <a:spAutoFit/>
          </a:bodyPr>
          <a:lstStyle/>
          <a:p>
            <a:r>
              <a:rPr lang="zh-CN" altLang="en-US" b="1" dirty="0">
                <a:solidFill>
                  <a:srgbClr val="0000FF"/>
                </a:solidFill>
                <a:latin typeface="Meiryo UI" panose="020B0604030504040204" pitchFamily="50" charset="-128"/>
                <a:ea typeface="Meiryo UI" panose="020B0604030504040204" pitchFamily="50" charset="-128"/>
              </a:rPr>
              <a:t>金沢支援</a:t>
            </a:r>
            <a:r>
              <a:rPr lang="zh-CN" altLang="en-US" b="1" dirty="0" smtClean="0">
                <a:solidFill>
                  <a:srgbClr val="0000FF"/>
                </a:solidFill>
                <a:latin typeface="Meiryo UI" panose="020B0604030504040204" pitchFamily="50" charset="-128"/>
                <a:ea typeface="Meiryo UI" panose="020B0604030504040204" pitchFamily="50" charset="-128"/>
              </a:rPr>
              <a:t>学校</a:t>
            </a:r>
            <a:r>
              <a:rPr lang="en-US" altLang="ja-JP" b="1" dirty="0" smtClean="0">
                <a:solidFill>
                  <a:srgbClr val="0000FF"/>
                </a:solidFill>
                <a:latin typeface="Meiryo UI" panose="020B0604030504040204" pitchFamily="50" charset="-128"/>
                <a:ea typeface="Meiryo UI" panose="020B0604030504040204" pitchFamily="50" charset="-128"/>
              </a:rPr>
              <a:t>(320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a:solidFill>
                  <a:srgbClr val="0000FF"/>
                </a:solidFill>
                <a:latin typeface="Meiryo UI" panose="020B0604030504040204" pitchFamily="50" charset="-128"/>
                <a:ea typeface="Meiryo UI" panose="020B0604030504040204" pitchFamily="50" charset="-128"/>
              </a:rPr>
              <a:t>)</a:t>
            </a:r>
            <a:endParaRPr lang="ja-JP" altLang="en-US" b="1" dirty="0">
              <a:solidFill>
                <a:srgbClr val="0000FF"/>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5762312" y="8636136"/>
            <a:ext cx="1265090" cy="646331"/>
          </a:xfrm>
          <a:prstGeom prst="rect">
            <a:avLst/>
          </a:prstGeom>
          <a:solidFill>
            <a:schemeClr val="bg1">
              <a:alpha val="50000"/>
            </a:schemeClr>
          </a:solidFill>
        </p:spPr>
        <p:txBody>
          <a:bodyPr wrap="none">
            <a:spAutoFit/>
          </a:bodyPr>
          <a:lstStyle/>
          <a:p>
            <a:r>
              <a:rPr lang="ja-JP" altLang="en-US" b="1" dirty="0" smtClean="0">
                <a:solidFill>
                  <a:srgbClr val="0000FF"/>
                </a:solidFill>
                <a:latin typeface="Meiryo UI" panose="020B0604030504040204" pitchFamily="50" charset="-128"/>
                <a:ea typeface="Meiryo UI" panose="020B0604030504040204" pitchFamily="50" charset="-128"/>
              </a:rPr>
              <a:t>横浜高校</a:t>
            </a:r>
            <a:endParaRPr lang="en-US" altLang="ja-JP" b="1" dirty="0" smtClean="0">
              <a:solidFill>
                <a:srgbClr val="0000FF"/>
              </a:solidFill>
              <a:latin typeface="Meiryo UI" panose="020B0604030504040204" pitchFamily="50" charset="-128"/>
              <a:ea typeface="Meiryo UI" panose="020B0604030504040204" pitchFamily="50" charset="-128"/>
            </a:endParaRPr>
          </a:p>
          <a:p>
            <a:r>
              <a:rPr lang="en-US" altLang="ja-JP" b="1" dirty="0" smtClean="0">
                <a:solidFill>
                  <a:srgbClr val="0000FF"/>
                </a:solidFill>
                <a:latin typeface="Meiryo UI" panose="020B0604030504040204" pitchFamily="50" charset="-128"/>
                <a:ea typeface="Meiryo UI" panose="020B0604030504040204" pitchFamily="50" charset="-128"/>
              </a:rPr>
              <a:t>(2200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smtClean="0">
                <a:solidFill>
                  <a:srgbClr val="0000FF"/>
                </a:solidFill>
                <a:latin typeface="Meiryo UI" panose="020B0604030504040204" pitchFamily="50" charset="-128"/>
                <a:ea typeface="Meiryo UI" panose="020B0604030504040204" pitchFamily="50" charset="-128"/>
              </a:rPr>
              <a:t>)</a:t>
            </a:r>
            <a:endParaRPr lang="ja-JP" altLang="en-US" b="1" dirty="0">
              <a:solidFill>
                <a:srgbClr val="0000FF"/>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8140688" y="8541710"/>
            <a:ext cx="4652242" cy="3139321"/>
          </a:xfrm>
          <a:prstGeom prst="rect">
            <a:avLst/>
          </a:prstGeom>
        </p:spPr>
        <p:txBody>
          <a:bodyPr wrap="square">
            <a:spAutoFit/>
          </a:bodyPr>
          <a:lstStyle/>
          <a:p>
            <a:pPr fontAlgn="b"/>
            <a:r>
              <a:rPr lang="ja-JP" altLang="en-US" b="1" dirty="0" smtClean="0">
                <a:solidFill>
                  <a:srgbClr val="0000FF"/>
                </a:solidFill>
                <a:latin typeface="Meiryo UI" panose="020B0604030504040204" pitchFamily="50" charset="-128"/>
                <a:ea typeface="Meiryo UI" panose="020B0604030504040204" pitchFamily="50" charset="-128"/>
              </a:rPr>
              <a:t>高校生までざっくり</a:t>
            </a:r>
            <a:r>
              <a:rPr lang="en-US" altLang="ja-JP" b="1" dirty="0" smtClean="0">
                <a:solidFill>
                  <a:srgbClr val="0000FF"/>
                </a:solidFill>
                <a:latin typeface="Meiryo UI" panose="020B0604030504040204" pitchFamily="50" charset="-128"/>
                <a:ea typeface="Meiryo UI" panose="020B0604030504040204" pitchFamily="50" charset="-128"/>
              </a:rPr>
              <a:t>3000</a:t>
            </a:r>
            <a:r>
              <a:rPr lang="ja-JP" altLang="en-US" b="1" dirty="0" smtClean="0">
                <a:solidFill>
                  <a:srgbClr val="0000FF"/>
                </a:solidFill>
                <a:latin typeface="Meiryo UI" panose="020B0604030504040204" pitchFamily="50" charset="-128"/>
                <a:ea typeface="Meiryo UI" panose="020B0604030504040204" pitchFamily="50" charset="-128"/>
              </a:rPr>
              <a:t>人、一学年が</a:t>
            </a:r>
            <a:r>
              <a:rPr lang="en-US" altLang="ja-JP" b="1" dirty="0" smtClean="0">
                <a:solidFill>
                  <a:srgbClr val="0000FF"/>
                </a:solidFill>
                <a:latin typeface="Meiryo UI" panose="020B0604030504040204" pitchFamily="50" charset="-128"/>
                <a:ea typeface="Meiryo UI" panose="020B0604030504040204" pitchFamily="50" charset="-128"/>
              </a:rPr>
              <a:t>250</a:t>
            </a:r>
            <a:r>
              <a:rPr lang="ja-JP" altLang="en-US" b="1" dirty="0" smtClean="0">
                <a:solidFill>
                  <a:srgbClr val="0000FF"/>
                </a:solidFill>
                <a:latin typeface="Meiryo UI" panose="020B0604030504040204" pitchFamily="50" charset="-128"/>
                <a:ea typeface="Meiryo UI" panose="020B0604030504040204" pitchFamily="50" charset="-128"/>
              </a:rPr>
              <a:t>人程度と推定</a:t>
            </a:r>
            <a:endParaRPr lang="en-US" altLang="ja-JP" b="1" dirty="0" smtClean="0">
              <a:solidFill>
                <a:srgbClr val="0000FF"/>
              </a:solidFill>
              <a:latin typeface="Meiryo UI" panose="020B0604030504040204" pitchFamily="50" charset="-128"/>
              <a:ea typeface="Meiryo UI" panose="020B0604030504040204" pitchFamily="50" charset="-128"/>
            </a:endParaRPr>
          </a:p>
          <a:p>
            <a:pPr fontAlgn="b"/>
            <a:r>
              <a:rPr lang="ja-JP" altLang="en-US" b="1" dirty="0" smtClean="0">
                <a:solidFill>
                  <a:srgbClr val="0000FF"/>
                </a:solidFill>
                <a:latin typeface="Meiryo UI" panose="020B0604030504040204" pitchFamily="50" charset="-128"/>
                <a:ea typeface="Meiryo UI" panose="020B0604030504040204" pitchFamily="50" charset="-128"/>
              </a:rPr>
              <a:t>ここから</a:t>
            </a:r>
            <a:endParaRPr lang="en-US" altLang="ja-JP" b="1" dirty="0" smtClean="0">
              <a:solidFill>
                <a:srgbClr val="0000FF"/>
              </a:solidFill>
              <a:latin typeface="Meiryo UI" panose="020B0604030504040204" pitchFamily="50" charset="-128"/>
              <a:ea typeface="Meiryo UI" panose="020B0604030504040204" pitchFamily="50" charset="-128"/>
            </a:endParaRPr>
          </a:p>
          <a:p>
            <a:pPr fontAlgn="b"/>
            <a:r>
              <a:rPr lang="ja-JP" altLang="en-US" b="1" dirty="0" smtClean="0">
                <a:solidFill>
                  <a:srgbClr val="0000FF"/>
                </a:solidFill>
                <a:latin typeface="Meiryo UI" panose="020B0604030504040204" pitchFamily="50" charset="-128"/>
                <a:ea typeface="Meiryo UI" panose="020B0604030504040204" pitchFamily="50" charset="-128"/>
              </a:rPr>
              <a:t>小学生が</a:t>
            </a:r>
            <a:r>
              <a:rPr lang="en-US" altLang="ja-JP" b="1" dirty="0" smtClean="0">
                <a:solidFill>
                  <a:srgbClr val="0000FF"/>
                </a:solidFill>
                <a:latin typeface="Meiryo UI" panose="020B0604030504040204" pitchFamily="50" charset="-128"/>
                <a:ea typeface="Meiryo UI" panose="020B0604030504040204" pitchFamily="50" charset="-128"/>
              </a:rPr>
              <a:t>1500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smtClean="0">
                <a:solidFill>
                  <a:srgbClr val="0000FF"/>
                </a:solidFill>
                <a:latin typeface="Meiryo UI" panose="020B0604030504040204" pitchFamily="50" charset="-128"/>
                <a:ea typeface="Meiryo UI" panose="020B0604030504040204" pitchFamily="50" charset="-128"/>
              </a:rPr>
              <a:t>(</a:t>
            </a:r>
            <a:r>
              <a:rPr lang="en-US" altLang="ja-JP" b="1" dirty="0" err="1" smtClean="0">
                <a:solidFill>
                  <a:srgbClr val="0000FF"/>
                </a:solidFill>
                <a:latin typeface="Meiryo UI" panose="020B0604030504040204" pitchFamily="50" charset="-128"/>
                <a:ea typeface="Meiryo UI" panose="020B0604030504040204" pitchFamily="50" charset="-128"/>
              </a:rPr>
              <a:t>250x6</a:t>
            </a:r>
            <a:r>
              <a:rPr lang="en-US" altLang="ja-JP" b="1" dirty="0" smtClean="0">
                <a:solidFill>
                  <a:srgbClr val="0000FF"/>
                </a:solidFill>
                <a:latin typeface="Meiryo UI" panose="020B0604030504040204" pitchFamily="50" charset="-128"/>
                <a:ea typeface="Meiryo UI" panose="020B0604030504040204" pitchFamily="50" charset="-128"/>
              </a:rPr>
              <a:t>)</a:t>
            </a:r>
            <a:r>
              <a:rPr lang="ja-JP" altLang="en-US" b="1" dirty="0" smtClean="0">
                <a:solidFill>
                  <a:srgbClr val="0000FF"/>
                </a:solidFill>
                <a:latin typeface="Meiryo UI" panose="020B0604030504040204" pitchFamily="50" charset="-128"/>
                <a:ea typeface="Meiryo UI" panose="020B0604030504040204" pitchFamily="50" charset="-128"/>
              </a:rPr>
              <a:t> </a:t>
            </a:r>
            <a:r>
              <a:rPr lang="en-US" altLang="ja-JP" b="1" dirty="0" smtClean="0">
                <a:solidFill>
                  <a:srgbClr val="0000FF"/>
                </a:solidFill>
                <a:latin typeface="Meiryo UI" panose="020B0604030504040204" pitchFamily="50" charset="-128"/>
                <a:ea typeface="Meiryo UI" panose="020B0604030504040204" pitchFamily="50" charset="-128"/>
              </a:rPr>
              <a:t>#</a:t>
            </a:r>
            <a:r>
              <a:rPr lang="ja-JP" altLang="en-US" b="1" dirty="0" smtClean="0">
                <a:solidFill>
                  <a:srgbClr val="0000FF"/>
                </a:solidFill>
                <a:latin typeface="Meiryo UI" panose="020B0604030504040204" pitchFamily="50" charset="-128"/>
                <a:ea typeface="Meiryo UI" panose="020B0604030504040204" pitchFamily="50" charset="-128"/>
              </a:rPr>
              <a:t>地元進学</a:t>
            </a:r>
            <a:endParaRPr lang="en-US" altLang="ja-JP" b="1" dirty="0" smtClean="0">
              <a:solidFill>
                <a:srgbClr val="0000FF"/>
              </a:solidFill>
              <a:latin typeface="Meiryo UI" panose="020B0604030504040204" pitchFamily="50" charset="-128"/>
              <a:ea typeface="Meiryo UI" panose="020B0604030504040204" pitchFamily="50" charset="-128"/>
            </a:endParaRPr>
          </a:p>
          <a:p>
            <a:pPr fontAlgn="b"/>
            <a:r>
              <a:rPr lang="ja-JP" altLang="en-US" b="1" dirty="0" smtClean="0">
                <a:solidFill>
                  <a:srgbClr val="0000FF"/>
                </a:solidFill>
                <a:latin typeface="Meiryo UI" panose="020B0604030504040204" pitchFamily="50" charset="-128"/>
                <a:ea typeface="Meiryo UI" panose="020B0604030504040204" pitchFamily="50" charset="-128"/>
              </a:rPr>
              <a:t>中学生が</a:t>
            </a:r>
            <a:r>
              <a:rPr lang="en-US" altLang="ja-JP" b="1" dirty="0" smtClean="0">
                <a:solidFill>
                  <a:srgbClr val="0000FF"/>
                </a:solidFill>
                <a:latin typeface="Meiryo UI" panose="020B0604030504040204" pitchFamily="50" charset="-128"/>
                <a:ea typeface="Meiryo UI" panose="020B0604030504040204" pitchFamily="50" charset="-128"/>
              </a:rPr>
              <a:t>750</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smtClean="0">
                <a:solidFill>
                  <a:srgbClr val="0000FF"/>
                </a:solidFill>
                <a:latin typeface="Meiryo UI" panose="020B0604030504040204" pitchFamily="50" charset="-128"/>
                <a:ea typeface="Meiryo UI" panose="020B0604030504040204" pitchFamily="50" charset="-128"/>
              </a:rPr>
              <a:t>(</a:t>
            </a:r>
            <a:r>
              <a:rPr lang="en-US" altLang="ja-JP" b="1" dirty="0" err="1" smtClean="0">
                <a:solidFill>
                  <a:srgbClr val="0000FF"/>
                </a:solidFill>
                <a:latin typeface="Meiryo UI" panose="020B0604030504040204" pitchFamily="50" charset="-128"/>
                <a:ea typeface="Meiryo UI" panose="020B0604030504040204" pitchFamily="50" charset="-128"/>
              </a:rPr>
              <a:t>250x3</a:t>
            </a:r>
            <a:r>
              <a:rPr lang="en-US" altLang="ja-JP" b="1" dirty="0" smtClean="0">
                <a:solidFill>
                  <a:srgbClr val="0000FF"/>
                </a:solidFill>
                <a:latin typeface="Meiryo UI" panose="020B0604030504040204" pitchFamily="50" charset="-128"/>
                <a:ea typeface="Meiryo UI" panose="020B0604030504040204" pitchFamily="50" charset="-128"/>
              </a:rPr>
              <a:t>)</a:t>
            </a:r>
            <a:r>
              <a:rPr lang="ja-JP" altLang="en-US" b="1" dirty="0" smtClean="0">
                <a:solidFill>
                  <a:srgbClr val="0000FF"/>
                </a:solidFill>
                <a:latin typeface="Meiryo UI" panose="020B0604030504040204" pitchFamily="50" charset="-128"/>
                <a:ea typeface="Meiryo UI" panose="020B0604030504040204" pitchFamily="50" charset="-128"/>
              </a:rPr>
              <a:t> </a:t>
            </a:r>
            <a:r>
              <a:rPr lang="en-US" altLang="ja-JP" b="1" dirty="0" smtClean="0">
                <a:solidFill>
                  <a:srgbClr val="0000FF"/>
                </a:solidFill>
                <a:latin typeface="Meiryo UI" panose="020B0604030504040204" pitchFamily="50" charset="-128"/>
                <a:ea typeface="Meiryo UI" panose="020B0604030504040204" pitchFamily="50" charset="-128"/>
              </a:rPr>
              <a:t>#</a:t>
            </a:r>
            <a:r>
              <a:rPr lang="ja-JP" altLang="en-US" b="1" dirty="0" smtClean="0">
                <a:solidFill>
                  <a:srgbClr val="0000FF"/>
                </a:solidFill>
                <a:latin typeface="Meiryo UI" panose="020B0604030504040204" pitchFamily="50" charset="-128"/>
                <a:ea typeface="Meiryo UI" panose="020B0604030504040204" pitchFamily="50" charset="-128"/>
              </a:rPr>
              <a:t> 地元進学</a:t>
            </a:r>
            <a:endParaRPr lang="en-US" altLang="ja-JP" b="1" dirty="0" smtClean="0">
              <a:solidFill>
                <a:srgbClr val="0000FF"/>
              </a:solidFill>
              <a:latin typeface="Meiryo UI" panose="020B0604030504040204" pitchFamily="50" charset="-128"/>
              <a:ea typeface="Meiryo UI" panose="020B0604030504040204" pitchFamily="50" charset="-128"/>
            </a:endParaRPr>
          </a:p>
          <a:p>
            <a:pPr fontAlgn="b"/>
            <a:r>
              <a:rPr lang="ja-JP" altLang="en-US" b="1" dirty="0">
                <a:solidFill>
                  <a:srgbClr val="0000FF"/>
                </a:solidFill>
                <a:latin typeface="Meiryo UI" panose="020B0604030504040204" pitchFamily="50" charset="-128"/>
                <a:ea typeface="Meiryo UI" panose="020B0604030504040204" pitchFamily="50" charset="-128"/>
              </a:rPr>
              <a:t>高校生</a:t>
            </a:r>
            <a:r>
              <a:rPr lang="ja-JP" altLang="en-US" b="1" dirty="0" smtClean="0">
                <a:solidFill>
                  <a:srgbClr val="0000FF"/>
                </a:solidFill>
                <a:latin typeface="Meiryo UI" panose="020B0604030504040204" pitchFamily="50" charset="-128"/>
                <a:ea typeface="Meiryo UI" panose="020B0604030504040204" pitchFamily="50" charset="-128"/>
              </a:rPr>
              <a:t>が</a:t>
            </a:r>
            <a:r>
              <a:rPr lang="en-US" altLang="ja-JP" b="1" dirty="0">
                <a:solidFill>
                  <a:srgbClr val="0000FF"/>
                </a:solidFill>
                <a:latin typeface="Meiryo UI" panose="020B0604030504040204" pitchFamily="50" charset="-128"/>
                <a:ea typeface="Meiryo UI" panose="020B0604030504040204" pitchFamily="50" charset="-128"/>
              </a:rPr>
              <a:t>750</a:t>
            </a:r>
            <a:r>
              <a:rPr lang="ja-JP" altLang="en-US" b="1" dirty="0">
                <a:solidFill>
                  <a:srgbClr val="0000FF"/>
                </a:solidFill>
                <a:latin typeface="Meiryo UI" panose="020B0604030504040204" pitchFamily="50" charset="-128"/>
                <a:ea typeface="Meiryo UI" panose="020B0604030504040204" pitchFamily="50" charset="-128"/>
              </a:rPr>
              <a:t>人</a:t>
            </a:r>
            <a:r>
              <a:rPr lang="en-US" altLang="ja-JP" b="1" dirty="0">
                <a:solidFill>
                  <a:srgbClr val="0000FF"/>
                </a:solidFill>
                <a:latin typeface="Meiryo UI" panose="020B0604030504040204" pitchFamily="50" charset="-128"/>
                <a:ea typeface="Meiryo UI" panose="020B0604030504040204" pitchFamily="50" charset="-128"/>
              </a:rPr>
              <a:t>(</a:t>
            </a:r>
            <a:r>
              <a:rPr lang="en-US" altLang="ja-JP" b="1" dirty="0" err="1">
                <a:solidFill>
                  <a:srgbClr val="0000FF"/>
                </a:solidFill>
                <a:latin typeface="Meiryo UI" panose="020B0604030504040204" pitchFamily="50" charset="-128"/>
                <a:ea typeface="Meiryo UI" panose="020B0604030504040204" pitchFamily="50" charset="-128"/>
              </a:rPr>
              <a:t>250x3</a:t>
            </a:r>
            <a:r>
              <a:rPr lang="en-US" altLang="ja-JP" b="1" dirty="0" smtClean="0">
                <a:solidFill>
                  <a:srgbClr val="0000FF"/>
                </a:solidFill>
                <a:latin typeface="Meiryo UI" panose="020B0604030504040204" pitchFamily="50" charset="-128"/>
                <a:ea typeface="Meiryo UI" panose="020B0604030504040204" pitchFamily="50" charset="-128"/>
              </a:rPr>
              <a:t>)</a:t>
            </a:r>
            <a:r>
              <a:rPr lang="ja-JP" altLang="en-US" b="1" dirty="0" smtClean="0">
                <a:solidFill>
                  <a:srgbClr val="0000FF"/>
                </a:solidFill>
                <a:latin typeface="Meiryo UI" panose="020B0604030504040204" pitchFamily="50" charset="-128"/>
                <a:ea typeface="Meiryo UI" panose="020B0604030504040204" pitchFamily="50" charset="-128"/>
              </a:rPr>
              <a:t> </a:t>
            </a:r>
            <a:r>
              <a:rPr lang="en-US" altLang="ja-JP" b="1" dirty="0" smtClean="0">
                <a:solidFill>
                  <a:srgbClr val="0000FF"/>
                </a:solidFill>
                <a:latin typeface="Meiryo UI" panose="020B0604030504040204" pitchFamily="50" charset="-128"/>
                <a:ea typeface="Meiryo UI" panose="020B0604030504040204" pitchFamily="50" charset="-128"/>
              </a:rPr>
              <a:t>#</a:t>
            </a:r>
            <a:r>
              <a:rPr lang="ja-JP" altLang="en-US" b="1" dirty="0" smtClean="0">
                <a:solidFill>
                  <a:srgbClr val="0000FF"/>
                </a:solidFill>
                <a:latin typeface="Meiryo UI" panose="020B0604030504040204" pitchFamily="50" charset="-128"/>
                <a:ea typeface="Meiryo UI" panose="020B0604030504040204" pitchFamily="50" charset="-128"/>
              </a:rPr>
              <a:t>一部電車通学</a:t>
            </a:r>
            <a:endParaRPr lang="en-US" altLang="ja-JP" b="1" dirty="0">
              <a:solidFill>
                <a:srgbClr val="0000FF"/>
              </a:solidFill>
              <a:latin typeface="Meiryo UI" panose="020B0604030504040204" pitchFamily="50" charset="-128"/>
              <a:ea typeface="Meiryo UI" panose="020B0604030504040204" pitchFamily="50" charset="-128"/>
            </a:endParaRPr>
          </a:p>
          <a:p>
            <a:pPr fontAlgn="b"/>
            <a:endParaRPr lang="en-US" altLang="ja-JP" b="1" dirty="0" smtClean="0">
              <a:solidFill>
                <a:srgbClr val="0000FF"/>
              </a:solidFill>
              <a:latin typeface="Meiryo UI" panose="020B0604030504040204" pitchFamily="50" charset="-128"/>
              <a:ea typeface="Meiryo UI" panose="020B0604030504040204" pitchFamily="50" charset="-128"/>
            </a:endParaRPr>
          </a:p>
          <a:p>
            <a:pPr fontAlgn="b"/>
            <a:r>
              <a:rPr lang="ja-JP" altLang="en-US" b="1" dirty="0" smtClean="0">
                <a:solidFill>
                  <a:srgbClr val="0000FF"/>
                </a:solidFill>
                <a:latin typeface="Meiryo UI" panose="020B0604030504040204" pitchFamily="50" charset="-128"/>
                <a:ea typeface="Meiryo UI" panose="020B0604030504040204" pitchFamily="50" charset="-128"/>
              </a:rPr>
              <a:t>大学生が</a:t>
            </a:r>
            <a:r>
              <a:rPr lang="en-US" altLang="ja-JP" b="1" dirty="0" smtClean="0">
                <a:solidFill>
                  <a:srgbClr val="0000FF"/>
                </a:solidFill>
                <a:latin typeface="Meiryo UI" panose="020B0604030504040204" pitchFamily="50" charset="-128"/>
                <a:ea typeface="Meiryo UI" panose="020B0604030504040204" pitchFamily="50" charset="-128"/>
              </a:rPr>
              <a:t>726</a:t>
            </a:r>
            <a:r>
              <a:rPr lang="ja-JP" altLang="en-US" b="1" dirty="0" smtClean="0">
                <a:solidFill>
                  <a:srgbClr val="0000FF"/>
                </a:solidFill>
                <a:latin typeface="Meiryo UI" panose="020B0604030504040204" pitchFamily="50" charset="-128"/>
                <a:ea typeface="Meiryo UI" panose="020B0604030504040204" pitchFamily="50" charset="-128"/>
              </a:rPr>
              <a:t>人</a:t>
            </a:r>
            <a:r>
              <a:rPr lang="en-US" altLang="ja-JP" b="1" dirty="0" smtClean="0">
                <a:solidFill>
                  <a:srgbClr val="0000FF"/>
                </a:solidFill>
                <a:latin typeface="Meiryo UI" panose="020B0604030504040204" pitchFamily="50" charset="-128"/>
                <a:ea typeface="Meiryo UI" panose="020B0604030504040204" pitchFamily="50" charset="-128"/>
              </a:rPr>
              <a:t>(3762-3000)</a:t>
            </a:r>
            <a:r>
              <a:rPr lang="ja-JP" altLang="en-US" b="1" dirty="0" smtClean="0">
                <a:solidFill>
                  <a:srgbClr val="0000FF"/>
                </a:solidFill>
                <a:latin typeface="Meiryo UI" panose="020B0604030504040204" pitchFamily="50" charset="-128"/>
                <a:ea typeface="Meiryo UI" panose="020B0604030504040204" pitchFamily="50" charset="-128"/>
              </a:rPr>
              <a:t>人として、これは京急富岡駅を使うとする</a:t>
            </a:r>
            <a:r>
              <a:rPr lang="en-US" altLang="ja-JP" b="1" dirty="0" smtClean="0">
                <a:solidFill>
                  <a:srgbClr val="0000FF"/>
                </a:solidFill>
                <a:latin typeface="Meiryo UI" panose="020B0604030504040204" pitchFamily="50" charset="-128"/>
                <a:ea typeface="Meiryo UI" panose="020B0604030504040204" pitchFamily="50" charset="-128"/>
              </a:rPr>
              <a:t/>
            </a:r>
            <a:br>
              <a:rPr lang="en-US" altLang="ja-JP" b="1" dirty="0" smtClean="0">
                <a:solidFill>
                  <a:srgbClr val="0000FF"/>
                </a:solidFill>
                <a:latin typeface="Meiryo UI" panose="020B0604030504040204" pitchFamily="50" charset="-128"/>
                <a:ea typeface="Meiryo UI" panose="020B0604030504040204" pitchFamily="50" charset="-128"/>
              </a:rPr>
            </a:br>
            <a:r>
              <a:rPr lang="en-US" altLang="ja-JP" b="1" dirty="0" smtClean="0">
                <a:solidFill>
                  <a:srgbClr val="0000FF"/>
                </a:solidFill>
                <a:latin typeface="Meiryo UI" panose="020B0604030504040204" pitchFamily="50" charset="-128"/>
                <a:ea typeface="Meiryo UI" panose="020B0604030504040204" pitchFamily="50" charset="-128"/>
              </a:rPr>
              <a:t>4</a:t>
            </a:r>
            <a:r>
              <a:rPr lang="ja-JP" altLang="en-US" b="1" dirty="0" smtClean="0">
                <a:solidFill>
                  <a:srgbClr val="0000FF"/>
                </a:solidFill>
                <a:latin typeface="Meiryo UI" panose="020B0604030504040204" pitchFamily="50" charset="-128"/>
                <a:ea typeface="Meiryo UI" panose="020B0604030504040204" pitchFamily="50" charset="-128"/>
              </a:rPr>
              <a:t>年生大学 </a:t>
            </a:r>
            <a:r>
              <a:rPr lang="en-US" altLang="ja-JP" b="1" dirty="0" smtClean="0">
                <a:solidFill>
                  <a:srgbClr val="0000FF"/>
                </a:solidFill>
                <a:latin typeface="Meiryo UI" panose="020B0604030504040204" pitchFamily="50" charset="-128"/>
                <a:ea typeface="Meiryo UI" panose="020B0604030504040204" pitchFamily="50" charset="-128"/>
              </a:rPr>
              <a:t>1</a:t>
            </a:r>
            <a:r>
              <a:rPr lang="ja-JP" altLang="en-US" b="1" dirty="0" smtClean="0">
                <a:solidFill>
                  <a:srgbClr val="0000FF"/>
                </a:solidFill>
                <a:latin typeface="Meiryo UI" panose="020B0604030504040204" pitchFamily="50" charset="-128"/>
                <a:ea typeface="Meiryo UI" panose="020B0604030504040204" pitchFamily="50" charset="-128"/>
              </a:rPr>
              <a:t>学年</a:t>
            </a:r>
            <a:r>
              <a:rPr lang="en-US" altLang="ja-JP" b="1" dirty="0" smtClean="0">
                <a:solidFill>
                  <a:srgbClr val="0000FF"/>
                </a:solidFill>
                <a:latin typeface="Meiryo UI" panose="020B0604030504040204" pitchFamily="50" charset="-128"/>
                <a:ea typeface="Meiryo UI" panose="020B0604030504040204" pitchFamily="50" charset="-128"/>
              </a:rPr>
              <a:t>180</a:t>
            </a:r>
            <a:r>
              <a:rPr lang="ja-JP" altLang="en-US" b="1" dirty="0" smtClean="0">
                <a:solidFill>
                  <a:srgbClr val="0000FF"/>
                </a:solidFill>
                <a:latin typeface="Meiryo UI" panose="020B0604030504040204" pitchFamily="50" charset="-128"/>
                <a:ea typeface="Meiryo UI" panose="020B0604030504040204" pitchFamily="50" charset="-128"/>
              </a:rPr>
              <a:t>人</a:t>
            </a:r>
            <a:endParaRPr lang="en-US" altLang="ja-JP" b="1" dirty="0">
              <a:solidFill>
                <a:srgbClr val="0000FF"/>
              </a:solidFill>
              <a:latin typeface="Meiryo UI" panose="020B0604030504040204" pitchFamily="50" charset="-128"/>
              <a:ea typeface="Meiryo UI" panose="020B0604030504040204" pitchFamily="50" charset="-128"/>
            </a:endParaRPr>
          </a:p>
          <a:p>
            <a:pPr fontAlgn="b"/>
            <a:endParaRPr lang="en-US" altLang="ja-JP" b="1" dirty="0">
              <a:solidFill>
                <a:srgbClr val="0000FF"/>
              </a:solidFill>
              <a:latin typeface="Meiryo UI" panose="020B0604030504040204" pitchFamily="50" charset="-128"/>
              <a:ea typeface="Meiryo UI" panose="020B0604030504040204" pitchFamily="50" charset="-128"/>
            </a:endParaRPr>
          </a:p>
        </p:txBody>
      </p:sp>
      <p:cxnSp>
        <p:nvCxnSpPr>
          <p:cNvPr id="39" name="直線コネクタ 38"/>
          <p:cNvCxnSpPr>
            <a:endCxn id="36" idx="0"/>
          </p:cNvCxnSpPr>
          <p:nvPr/>
        </p:nvCxnSpPr>
        <p:spPr>
          <a:xfrm flipH="1">
            <a:off x="6394857" y="7461560"/>
            <a:ext cx="853303" cy="11745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6361600" y="7916898"/>
            <a:ext cx="734496" cy="307777"/>
          </a:xfrm>
          <a:prstGeom prst="rect">
            <a:avLst/>
          </a:prstGeom>
          <a:solidFill>
            <a:schemeClr val="bg1">
              <a:alpha val="50000"/>
            </a:schemeClr>
          </a:solidFill>
        </p:spPr>
        <p:txBody>
          <a:bodyPr wrap="none">
            <a:spAutoFit/>
          </a:bodyPr>
          <a:lstStyle/>
          <a:p>
            <a:r>
              <a:rPr lang="en-US" altLang="ja-JP" sz="1400" b="1" dirty="0" err="1" smtClean="0">
                <a:latin typeface="Meiryo UI" panose="020B0604030504040204" pitchFamily="50" charset="-128"/>
                <a:ea typeface="Meiryo UI" panose="020B0604030504040204" pitchFamily="50" charset="-128"/>
              </a:rPr>
              <a:t>413m</a:t>
            </a:r>
            <a:endParaRPr lang="ja-JP" altLang="en-US" sz="1400" b="1" dirty="0">
              <a:latin typeface="Meiryo UI" panose="020B0604030504040204" pitchFamily="50" charset="-128"/>
              <a:ea typeface="Meiryo UI" panose="020B0604030504040204" pitchFamily="50" charset="-128"/>
            </a:endParaRPr>
          </a:p>
        </p:txBody>
      </p:sp>
      <p:cxnSp>
        <p:nvCxnSpPr>
          <p:cNvPr id="42" name="直線コネクタ 41"/>
          <p:cNvCxnSpPr/>
          <p:nvPr/>
        </p:nvCxnSpPr>
        <p:spPr>
          <a:xfrm flipH="1">
            <a:off x="5820645" y="7446667"/>
            <a:ext cx="1427515" cy="747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6096973" y="7182939"/>
            <a:ext cx="734496" cy="307777"/>
          </a:xfrm>
          <a:prstGeom prst="rect">
            <a:avLst/>
          </a:prstGeom>
          <a:solidFill>
            <a:schemeClr val="bg1">
              <a:alpha val="50000"/>
            </a:schemeClr>
          </a:solidFill>
        </p:spPr>
        <p:txBody>
          <a:bodyPr wrap="none">
            <a:spAutoFit/>
          </a:bodyPr>
          <a:lstStyle/>
          <a:p>
            <a:r>
              <a:rPr lang="en-US" altLang="ja-JP" sz="1400" b="1" dirty="0" err="1" smtClean="0">
                <a:latin typeface="Meiryo UI" panose="020B0604030504040204" pitchFamily="50" charset="-128"/>
                <a:ea typeface="Meiryo UI" panose="020B0604030504040204" pitchFamily="50" charset="-128"/>
              </a:rPr>
              <a:t>400m</a:t>
            </a:r>
            <a:endParaRPr lang="ja-JP" altLang="en-US" sz="1400" b="1" dirty="0">
              <a:latin typeface="Meiryo UI" panose="020B0604030504040204" pitchFamily="50" charset="-128"/>
              <a:ea typeface="Meiryo UI" panose="020B0604030504040204" pitchFamily="50" charset="-128"/>
            </a:endParaRPr>
          </a:p>
        </p:txBody>
      </p:sp>
      <p:cxnSp>
        <p:nvCxnSpPr>
          <p:cNvPr id="46" name="直線コネクタ 45"/>
          <p:cNvCxnSpPr>
            <a:stCxn id="19" idx="5"/>
          </p:cNvCxnSpPr>
          <p:nvPr/>
        </p:nvCxnSpPr>
        <p:spPr>
          <a:xfrm>
            <a:off x="4345234" y="5886769"/>
            <a:ext cx="1235235" cy="12509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505641" y="6340170"/>
            <a:ext cx="734496" cy="307777"/>
          </a:xfrm>
          <a:prstGeom prst="rect">
            <a:avLst/>
          </a:prstGeom>
          <a:solidFill>
            <a:schemeClr val="bg1">
              <a:alpha val="50000"/>
            </a:schemeClr>
          </a:solidFill>
        </p:spPr>
        <p:txBody>
          <a:bodyPr wrap="none">
            <a:spAutoFit/>
          </a:bodyPr>
          <a:lstStyle/>
          <a:p>
            <a:r>
              <a:rPr lang="en-US" altLang="ja-JP" sz="1400" b="1" dirty="0" err="1" smtClean="0">
                <a:latin typeface="Meiryo UI" panose="020B0604030504040204" pitchFamily="50" charset="-128"/>
                <a:ea typeface="Meiryo UI" panose="020B0604030504040204" pitchFamily="50" charset="-128"/>
              </a:rPr>
              <a:t>700m</a:t>
            </a:r>
            <a:endParaRPr lang="ja-JP" altLang="en-US" sz="1400" b="1" dirty="0">
              <a:latin typeface="Meiryo UI" panose="020B0604030504040204" pitchFamily="50" charset="-128"/>
              <a:ea typeface="Meiryo UI" panose="020B0604030504040204" pitchFamily="50" charset="-128"/>
            </a:endParaRPr>
          </a:p>
        </p:txBody>
      </p:sp>
      <p:cxnSp>
        <p:nvCxnSpPr>
          <p:cNvPr id="50" name="直線コネクタ 49"/>
          <p:cNvCxnSpPr>
            <a:stCxn id="25" idx="1"/>
          </p:cNvCxnSpPr>
          <p:nvPr/>
        </p:nvCxnSpPr>
        <p:spPr>
          <a:xfrm flipV="1">
            <a:off x="2920034" y="7470842"/>
            <a:ext cx="2616804" cy="14715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4218467" y="7842089"/>
            <a:ext cx="856325" cy="307777"/>
          </a:xfrm>
          <a:prstGeom prst="rect">
            <a:avLst/>
          </a:prstGeom>
          <a:solidFill>
            <a:schemeClr val="bg1">
              <a:alpha val="50000"/>
            </a:schemeClr>
          </a:solidFill>
        </p:spPr>
        <p:txBody>
          <a:bodyPr wrap="none">
            <a:spAutoFit/>
          </a:bodyPr>
          <a:lstStyle/>
          <a:p>
            <a:r>
              <a:rPr lang="en-US" altLang="ja-JP" sz="1400" b="1" dirty="0" err="1" smtClean="0">
                <a:latin typeface="Meiryo UI" panose="020B0604030504040204" pitchFamily="50" charset="-128"/>
                <a:ea typeface="Meiryo UI" panose="020B0604030504040204" pitchFamily="50" charset="-128"/>
              </a:rPr>
              <a:t>1150m</a:t>
            </a:r>
            <a:endParaRPr lang="ja-JP" altLang="en-US" sz="1400" b="1" dirty="0">
              <a:latin typeface="Meiryo UI" panose="020B0604030504040204" pitchFamily="50" charset="-128"/>
              <a:ea typeface="Meiryo UI" panose="020B0604030504040204" pitchFamily="50" charset="-128"/>
            </a:endParaRPr>
          </a:p>
        </p:txBody>
      </p:sp>
      <p:cxnSp>
        <p:nvCxnSpPr>
          <p:cNvPr id="54" name="直線コネクタ 53"/>
          <p:cNvCxnSpPr/>
          <p:nvPr/>
        </p:nvCxnSpPr>
        <p:spPr>
          <a:xfrm flipH="1" flipV="1">
            <a:off x="7376326" y="7414247"/>
            <a:ext cx="1366434" cy="1008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7788416" y="7182939"/>
            <a:ext cx="734496" cy="307777"/>
          </a:xfrm>
          <a:prstGeom prst="rect">
            <a:avLst/>
          </a:prstGeom>
          <a:solidFill>
            <a:schemeClr val="bg1">
              <a:alpha val="50000"/>
            </a:schemeClr>
          </a:solidFill>
        </p:spPr>
        <p:txBody>
          <a:bodyPr wrap="none">
            <a:spAutoFit/>
          </a:bodyPr>
          <a:lstStyle/>
          <a:p>
            <a:r>
              <a:rPr lang="en-US" altLang="ja-JP" sz="1400" b="1" dirty="0" err="1" smtClean="0">
                <a:latin typeface="Meiryo UI" panose="020B0604030504040204" pitchFamily="50" charset="-128"/>
                <a:ea typeface="Meiryo UI" panose="020B0604030504040204" pitchFamily="50" charset="-128"/>
              </a:rPr>
              <a:t>200m</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451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415350" y="332570"/>
            <a:ext cx="8641200" cy="6557923"/>
          </a:xfrm>
          <a:prstGeom prst="rect">
            <a:avLst/>
          </a:prstGeom>
        </p:spPr>
      </p:pic>
      <p:sp>
        <p:nvSpPr>
          <p:cNvPr id="36" name="楕円 35"/>
          <p:cNvSpPr/>
          <p:nvPr/>
        </p:nvSpPr>
        <p:spPr>
          <a:xfrm>
            <a:off x="6672080" y="4221110"/>
            <a:ext cx="1152160" cy="50407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楕円 36"/>
          <p:cNvSpPr/>
          <p:nvPr/>
        </p:nvSpPr>
        <p:spPr>
          <a:xfrm>
            <a:off x="3791680" y="4905205"/>
            <a:ext cx="504070" cy="36005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p:cNvSpPr/>
          <p:nvPr/>
        </p:nvSpPr>
        <p:spPr>
          <a:xfrm>
            <a:off x="3791680" y="4545155"/>
            <a:ext cx="504070" cy="36005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楕円 39"/>
          <p:cNvSpPr/>
          <p:nvPr/>
        </p:nvSpPr>
        <p:spPr>
          <a:xfrm>
            <a:off x="3264439" y="4041085"/>
            <a:ext cx="504070" cy="36005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楕円 40"/>
          <p:cNvSpPr/>
          <p:nvPr/>
        </p:nvSpPr>
        <p:spPr>
          <a:xfrm>
            <a:off x="5087860" y="1700760"/>
            <a:ext cx="504070" cy="36005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楕円 41"/>
          <p:cNvSpPr/>
          <p:nvPr/>
        </p:nvSpPr>
        <p:spPr>
          <a:xfrm>
            <a:off x="5015850" y="2060810"/>
            <a:ext cx="504070" cy="36005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楕円 42"/>
          <p:cNvSpPr/>
          <p:nvPr/>
        </p:nvSpPr>
        <p:spPr>
          <a:xfrm>
            <a:off x="8688360" y="3107461"/>
            <a:ext cx="936130" cy="504070"/>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33975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1180" y="908650"/>
            <a:ext cx="6696930" cy="5693866"/>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横浜市金沢区における電車を使う高校生の比率をフェルミ推定によって見積もってみましょう。フェルミ推定は、簡単な仮定と途中の計算によって大まかな値を得る方法です。以下は推定の手順です：</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まず、金沢区の総人口を知る必要があります。金沢区の総人口は2015年の時点で約</a:t>
            </a:r>
            <a:r>
              <a:rPr lang="ja-JP" altLang="en-US" sz="1400" strike="sngStrike" dirty="0" smtClean="0">
                <a:latin typeface="Meiryo UI" panose="020B0604030504040204" pitchFamily="50" charset="-128"/>
                <a:ea typeface="Meiryo UI" panose="020B0604030504040204" pitchFamily="50" charset="-128"/>
              </a:rPr>
              <a:t>73,000人</a:t>
            </a:r>
            <a:r>
              <a:rPr lang="en-US" altLang="ja-JP" sz="1400" b="1" dirty="0" smtClean="0">
                <a:solidFill>
                  <a:srgbClr val="0000FF"/>
                </a:solidFill>
                <a:latin typeface="Meiryo UI" panose="020B0604030504040204" pitchFamily="50" charset="-128"/>
                <a:ea typeface="Meiryo UI" panose="020B0604030504040204" pitchFamily="50" charset="-128"/>
              </a:rPr>
              <a:t>199,000</a:t>
            </a:r>
            <a:r>
              <a:rPr lang="ja-JP" altLang="en-US" sz="1400" b="1" dirty="0" smtClean="0">
                <a:solidFill>
                  <a:srgbClr val="0000FF"/>
                </a:solidFill>
                <a:latin typeface="Meiryo UI" panose="020B0604030504040204" pitchFamily="50" charset="-128"/>
                <a:ea typeface="Meiryo UI" panose="020B0604030504040204" pitchFamily="50" charset="-128"/>
              </a:rPr>
              <a:t>人</a:t>
            </a:r>
            <a:r>
              <a:rPr lang="ja-JP" altLang="en-US" sz="1400" dirty="0" smtClean="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とされています（この値は実際の数値に近い推定です）。</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金沢区における高校生の総数を推定する必要があります。金沢区の高校生の比率は一般的に総人口のおよそ10％から15％とされています。したがって、高校生の総数は</a:t>
            </a:r>
            <a:r>
              <a:rPr lang="ja-JP" altLang="en-US" sz="1400" dirty="0" smtClean="0">
                <a:latin typeface="Meiryo UI" panose="020B0604030504040204" pitchFamily="50" charset="-128"/>
                <a:ea typeface="Meiryo UI" panose="020B0604030504040204" pitchFamily="50" charset="-128"/>
              </a:rPr>
              <a:t>約</a:t>
            </a:r>
            <a:r>
              <a:rPr lang="en-US" altLang="ja-JP" sz="1400" b="1" dirty="0">
                <a:solidFill>
                  <a:srgbClr val="0000FF"/>
                </a:solidFill>
                <a:latin typeface="Meiryo UI" panose="020B0604030504040204" pitchFamily="50" charset="-128"/>
                <a:ea typeface="Meiryo UI" panose="020B0604030504040204" pitchFamily="50" charset="-128"/>
              </a:rPr>
              <a:t>199,000</a:t>
            </a:r>
            <a:r>
              <a:rPr lang="ja-JP" altLang="en-US" sz="1400" b="1" dirty="0">
                <a:solidFill>
                  <a:srgbClr val="0000FF"/>
                </a:solidFill>
                <a:latin typeface="Meiryo UI" panose="020B0604030504040204" pitchFamily="50" charset="-128"/>
                <a:ea typeface="Meiryo UI" panose="020B0604030504040204" pitchFamily="50" charset="-128"/>
              </a:rPr>
              <a:t>人</a:t>
            </a:r>
            <a:r>
              <a:rPr lang="ja-JP" altLang="en-US" sz="1400" b="1" dirty="0" smtClean="0">
                <a:solidFill>
                  <a:srgbClr val="0000FF"/>
                </a:solidFill>
                <a:latin typeface="Meiryo UI" panose="020B0604030504040204" pitchFamily="50" charset="-128"/>
                <a:ea typeface="Meiryo UI" panose="020B0604030504040204" pitchFamily="50" charset="-128"/>
              </a:rPr>
              <a:t>* </a:t>
            </a:r>
            <a:r>
              <a:rPr lang="ja-JP" altLang="en-US" sz="1400" b="1" dirty="0">
                <a:solidFill>
                  <a:srgbClr val="0000FF"/>
                </a:solidFill>
                <a:latin typeface="Meiryo UI" panose="020B0604030504040204" pitchFamily="50" charset="-128"/>
                <a:ea typeface="Meiryo UI" panose="020B0604030504040204" pitchFamily="50" charset="-128"/>
              </a:rPr>
              <a:t>0.10 から 0.15 </a:t>
            </a:r>
            <a:r>
              <a:rPr lang="ja-JP" altLang="en-US" sz="1400" dirty="0">
                <a:latin typeface="Meiryo UI" panose="020B0604030504040204" pitchFamily="50" charset="-128"/>
                <a:ea typeface="Meiryo UI" panose="020B0604030504040204" pitchFamily="50" charset="-128"/>
              </a:rPr>
              <a:t>の間であると仮定します。</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高校生の中で電車を使う比率を推定します。これは地域や学校によって異なるため、一般的な数字を使用します。通常、高校生の中で電車を使う割合は</a:t>
            </a:r>
            <a:r>
              <a:rPr lang="ja-JP" altLang="en-US" sz="1400" b="1" dirty="0">
                <a:solidFill>
                  <a:srgbClr val="0000FF"/>
                </a:solidFill>
                <a:latin typeface="Meiryo UI" panose="020B0604030504040204" pitchFamily="50" charset="-128"/>
                <a:ea typeface="Meiryo UI" panose="020B0604030504040204" pitchFamily="50" charset="-128"/>
              </a:rPr>
              <a:t>おおよそ30％から50％程度と言われています</a:t>
            </a:r>
            <a:r>
              <a:rPr lang="ja-JP" altLang="en-US" sz="1400" dirty="0">
                <a:latin typeface="Meiryo UI" panose="020B0604030504040204" pitchFamily="50" charset="-128"/>
                <a:ea typeface="Meiryo UI" panose="020B0604030504040204" pitchFamily="50" charset="-128"/>
              </a:rPr>
              <a:t>。</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高校生の中で電車を使う割合を総高校生数に適用して、電車を使う高校生の数を見積もります。</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具体的な数値は仮定に依存しますが、例として以下のように見積もることができます：</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高校生の総数</a:t>
            </a:r>
            <a:r>
              <a:rPr lang="ja-JP" altLang="en-US" sz="1400" dirty="0" smtClean="0">
                <a:latin typeface="Meiryo UI" panose="020B0604030504040204" pitchFamily="50" charset="-128"/>
                <a:ea typeface="Meiryo UI" panose="020B0604030504040204" pitchFamily="50" charset="-128"/>
              </a:rPr>
              <a:t>：</a:t>
            </a:r>
            <a:r>
              <a:rPr lang="en-US" altLang="ja-JP" sz="1400" b="1" dirty="0">
                <a:solidFill>
                  <a:srgbClr val="0000FF"/>
                </a:solidFill>
                <a:latin typeface="Meiryo UI" panose="020B0604030504040204" pitchFamily="50" charset="-128"/>
                <a:ea typeface="Meiryo UI" panose="020B0604030504040204" pitchFamily="50" charset="-128"/>
              </a:rPr>
              <a:t> 199,000</a:t>
            </a:r>
            <a:r>
              <a:rPr lang="ja-JP" altLang="en-US" sz="1400" b="1" dirty="0">
                <a:solidFill>
                  <a:srgbClr val="0000FF"/>
                </a:solidFill>
                <a:latin typeface="Meiryo UI" panose="020B0604030504040204" pitchFamily="50" charset="-128"/>
                <a:ea typeface="Meiryo UI" panose="020B0604030504040204" pitchFamily="50" charset="-128"/>
              </a:rPr>
              <a:t>人</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0.10 から 0.15 ? </a:t>
            </a:r>
            <a:r>
              <a:rPr lang="en-US" altLang="ja-JP" sz="1400" b="1" dirty="0">
                <a:solidFill>
                  <a:srgbClr val="0000FF"/>
                </a:solidFill>
                <a:latin typeface="Meiryo UI" panose="020B0604030504040204" pitchFamily="50" charset="-128"/>
                <a:ea typeface="Meiryo UI" panose="020B0604030504040204" pitchFamily="50" charset="-128"/>
              </a:rPr>
              <a:t>19,900</a:t>
            </a:r>
            <a:r>
              <a:rPr lang="ja-JP" altLang="en-US" sz="1400" b="1" dirty="0" smtClean="0">
                <a:solidFill>
                  <a:srgbClr val="0000FF"/>
                </a:solidFill>
                <a:latin typeface="Meiryo UI" panose="020B0604030504040204" pitchFamily="50" charset="-128"/>
                <a:ea typeface="Meiryo UI" panose="020B0604030504040204" pitchFamily="50" charset="-128"/>
              </a:rPr>
              <a:t>人</a:t>
            </a:r>
            <a:r>
              <a:rPr lang="ja-JP" altLang="en-US" sz="1400" dirty="0" smtClean="0">
                <a:latin typeface="Meiryo UI" panose="020B0604030504040204" pitchFamily="50" charset="-128"/>
                <a:ea typeface="Meiryo UI" panose="020B0604030504040204" pitchFamily="50" charset="-128"/>
              </a:rPr>
              <a:t>から </a:t>
            </a:r>
            <a:r>
              <a:rPr lang="en-US" altLang="ja-JP" sz="1400" b="1" dirty="0">
                <a:solidFill>
                  <a:srgbClr val="0000FF"/>
                </a:solidFill>
                <a:latin typeface="Meiryo UI" panose="020B0604030504040204" pitchFamily="50" charset="-128"/>
                <a:ea typeface="Meiryo UI" panose="020B0604030504040204" pitchFamily="50" charset="-128"/>
              </a:rPr>
              <a:t>29,850</a:t>
            </a:r>
            <a:r>
              <a:rPr lang="ja-JP" altLang="en-US" sz="1400" b="1" dirty="0" smtClean="0">
                <a:solidFill>
                  <a:srgbClr val="0000FF"/>
                </a:solidFill>
                <a:latin typeface="Meiryo UI" panose="020B0604030504040204" pitchFamily="50" charset="-128"/>
                <a:ea typeface="Meiryo UI" panose="020B0604030504040204" pitchFamily="50" charset="-128"/>
              </a:rPr>
              <a:t>人  </a:t>
            </a:r>
            <a:r>
              <a:rPr lang="en-US" altLang="ja-JP" sz="1400" b="1" dirty="0" smtClean="0">
                <a:solidFill>
                  <a:srgbClr val="0000FF"/>
                </a:solidFill>
                <a:latin typeface="Meiryo UI" panose="020B0604030504040204" pitchFamily="50" charset="-128"/>
                <a:ea typeface="Meiryo UI" panose="020B0604030504040204" pitchFamily="50" charset="-128"/>
              </a:rPr>
              <a:t>(</a:t>
            </a:r>
            <a:r>
              <a:rPr lang="ja-JP" altLang="en-US" sz="1400" b="1" dirty="0" smtClean="0">
                <a:solidFill>
                  <a:srgbClr val="0000FF"/>
                </a:solidFill>
                <a:latin typeface="Meiryo UI" panose="020B0604030504040204" pitchFamily="50" charset="-128"/>
                <a:ea typeface="Meiryo UI" panose="020B0604030504040204" pitchFamily="50" charset="-128"/>
              </a:rPr>
              <a:t> 富岡係数を入れると、</a:t>
            </a:r>
            <a:r>
              <a:rPr lang="en-US" altLang="ja-JP" sz="1400" b="1" dirty="0" smtClean="0">
                <a:solidFill>
                  <a:srgbClr val="0000FF"/>
                </a:solidFill>
                <a:latin typeface="Meiryo UI" panose="020B0604030504040204" pitchFamily="50" charset="-128"/>
                <a:ea typeface="Meiryo UI" panose="020B0604030504040204" pitchFamily="50" charset="-128"/>
              </a:rPr>
              <a:t>2268</a:t>
            </a:r>
            <a:r>
              <a:rPr lang="ja-JP" altLang="en-US" sz="1400" b="1" dirty="0">
                <a:solidFill>
                  <a:srgbClr val="0000FF"/>
                </a:solidFill>
                <a:latin typeface="Meiryo UI" panose="020B0604030504040204" pitchFamily="50" charset="-128"/>
                <a:ea typeface="Meiryo UI" panose="020B0604030504040204" pitchFamily="50" charset="-128"/>
              </a:rPr>
              <a:t>人～ </a:t>
            </a:r>
            <a:r>
              <a:rPr lang="en-US" altLang="ja-JP" sz="1400" b="1" dirty="0" smtClean="0">
                <a:solidFill>
                  <a:srgbClr val="0000FF"/>
                </a:solidFill>
                <a:latin typeface="Meiryo UI" panose="020B0604030504040204" pitchFamily="50" charset="-128"/>
                <a:ea typeface="Meiryo UI" panose="020B0604030504040204" pitchFamily="50" charset="-128"/>
              </a:rPr>
              <a:t>3402)</a:t>
            </a:r>
            <a:endParaRPr lang="ja-JP" altLang="en-US" sz="1400" b="1" dirty="0">
              <a:solidFill>
                <a:srgbClr val="0000FF"/>
              </a:solidFill>
              <a:latin typeface="Meiryo UI" panose="020B0604030504040204" pitchFamily="50" charset="-128"/>
              <a:ea typeface="Meiryo UI" panose="020B0604030504040204" pitchFamily="50" charset="-128"/>
            </a:endParaRPr>
          </a:p>
          <a:p>
            <a:r>
              <a:rPr lang="ja-JP" altLang="en-US" sz="1400" u="sng" dirty="0">
                <a:latin typeface="Meiryo UI" panose="020B0604030504040204" pitchFamily="50" charset="-128"/>
                <a:ea typeface="Meiryo UI" panose="020B0604030504040204" pitchFamily="50" charset="-128"/>
              </a:rPr>
              <a:t>高校生の中で電車を使う割合：30％から50％ ? 0.30 から </a:t>
            </a:r>
            <a:r>
              <a:rPr lang="ja-JP" altLang="en-US" sz="1400" u="sng" dirty="0" smtClean="0">
                <a:latin typeface="Meiryo UI" panose="020B0604030504040204" pitchFamily="50" charset="-128"/>
                <a:ea typeface="Meiryo UI" panose="020B0604030504040204" pitchFamily="50" charset="-128"/>
              </a:rPr>
              <a:t>0.50 → </a:t>
            </a:r>
            <a:r>
              <a:rPr lang="en-US" altLang="ja-JP" sz="1400" b="1" u="sng" dirty="0" smtClean="0">
                <a:solidFill>
                  <a:srgbClr val="0000FF"/>
                </a:solidFill>
                <a:latin typeface="Meiryo UI" panose="020B0604030504040204" pitchFamily="50" charset="-128"/>
                <a:ea typeface="Meiryo UI" panose="020B0604030504040204" pitchFamily="50" charset="-128"/>
              </a:rPr>
              <a:t>0.40</a:t>
            </a:r>
            <a:r>
              <a:rPr lang="ja-JP" altLang="en-US" sz="1400" b="1" u="sng" dirty="0" smtClean="0">
                <a:solidFill>
                  <a:srgbClr val="0000FF"/>
                </a:solidFill>
                <a:latin typeface="Meiryo UI" panose="020B0604030504040204" pitchFamily="50" charset="-128"/>
                <a:ea typeface="Meiryo UI" panose="020B0604030504040204" pitchFamily="50" charset="-128"/>
              </a:rPr>
              <a:t>くらいとする</a:t>
            </a:r>
            <a:endParaRPr lang="en-US" altLang="ja-JP" sz="1400" b="1" u="sng" dirty="0" smtClean="0">
              <a:solidFill>
                <a:srgbClr val="0000FF"/>
              </a:solidFill>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したがって、電車を使う高校生の数は、約 </a:t>
            </a:r>
            <a:r>
              <a:rPr lang="en-US" altLang="ja-JP" sz="1400" b="1" dirty="0" smtClean="0">
                <a:solidFill>
                  <a:srgbClr val="0000FF"/>
                </a:solidFill>
                <a:latin typeface="Meiryo UI" panose="020B0604030504040204" pitchFamily="50" charset="-128"/>
                <a:ea typeface="Meiryo UI" panose="020B0604030504040204" pitchFamily="50" charset="-128"/>
              </a:rPr>
              <a:t>7,960</a:t>
            </a:r>
            <a:r>
              <a:rPr lang="ja-JP" altLang="en-US" sz="1400" b="1" dirty="0" smtClean="0">
                <a:solidFill>
                  <a:srgbClr val="0000FF"/>
                </a:solidFill>
                <a:latin typeface="Meiryo UI" panose="020B0604030504040204" pitchFamily="50" charset="-128"/>
                <a:ea typeface="Meiryo UI" panose="020B0604030504040204" pitchFamily="50" charset="-128"/>
              </a:rPr>
              <a:t>人</a:t>
            </a:r>
            <a:r>
              <a:rPr lang="ja-JP" altLang="en-US" sz="1400" b="1" dirty="0">
                <a:solidFill>
                  <a:srgbClr val="0000FF"/>
                </a:solidFill>
                <a:latin typeface="Meiryo UI" panose="020B0604030504040204" pitchFamily="50" charset="-128"/>
                <a:ea typeface="Meiryo UI" panose="020B0604030504040204" pitchFamily="50" charset="-128"/>
              </a:rPr>
              <a:t>から、 </a:t>
            </a:r>
            <a:r>
              <a:rPr lang="en-US" altLang="ja-JP" sz="1400" b="1" dirty="0">
                <a:solidFill>
                  <a:srgbClr val="0000FF"/>
                </a:solidFill>
                <a:latin typeface="Meiryo UI" panose="020B0604030504040204" pitchFamily="50" charset="-128"/>
                <a:ea typeface="Meiryo UI" panose="020B0604030504040204" pitchFamily="50" charset="-128"/>
              </a:rPr>
              <a:t>11,940 </a:t>
            </a:r>
            <a:r>
              <a:rPr lang="ja-JP" altLang="en-US" sz="1400" b="1" dirty="0" smtClean="0">
                <a:solidFill>
                  <a:srgbClr val="0000FF"/>
                </a:solidFill>
                <a:latin typeface="Meiryo UI" panose="020B0604030504040204" pitchFamily="50" charset="-128"/>
                <a:ea typeface="Meiryo UI" panose="020B0604030504040204" pitchFamily="50" charset="-128"/>
              </a:rPr>
              <a:t>人</a:t>
            </a:r>
            <a:endParaRPr lang="en-US" altLang="ja-JP" sz="1400" b="1" dirty="0" smtClean="0">
              <a:solidFill>
                <a:srgbClr val="0000FF"/>
              </a:solidFill>
              <a:latin typeface="Meiryo UI" panose="020B0604030504040204" pitchFamily="50" charset="-128"/>
              <a:ea typeface="Meiryo UI" panose="020B0604030504040204" pitchFamily="50" charset="-128"/>
            </a:endParaRPr>
          </a:p>
          <a:p>
            <a:r>
              <a:rPr lang="ja-JP" altLang="en-US" sz="1400" b="1" dirty="0" smtClean="0">
                <a:solidFill>
                  <a:srgbClr val="0000FF"/>
                </a:solidFill>
                <a:latin typeface="Meiryo UI" panose="020B0604030504040204" pitchFamily="50" charset="-128"/>
                <a:ea typeface="Meiryo UI" panose="020B0604030504040204" pitchFamily="50" charset="-128"/>
              </a:rPr>
              <a:t>これに、ターゲット富岡地区の</a:t>
            </a:r>
            <a:r>
              <a:rPr lang="en-US" altLang="ja-JP" sz="1400" b="1" dirty="0" smtClean="0">
                <a:solidFill>
                  <a:srgbClr val="0000FF"/>
                </a:solidFill>
                <a:latin typeface="Meiryo UI" panose="020B0604030504040204" pitchFamily="50" charset="-128"/>
                <a:ea typeface="Meiryo UI" panose="020B0604030504040204" pitchFamily="50" charset="-128"/>
              </a:rPr>
              <a:t>11.4% </a:t>
            </a:r>
            <a:r>
              <a:rPr lang="ja-JP" altLang="en-US" sz="1400" b="1" dirty="0" smtClean="0">
                <a:solidFill>
                  <a:srgbClr val="0000FF"/>
                </a:solidFill>
                <a:latin typeface="Meiryo UI" panose="020B0604030504040204" pitchFamily="50" charset="-128"/>
                <a:ea typeface="Meiryo UI" panose="020B0604030504040204" pitchFamily="50" charset="-128"/>
              </a:rPr>
              <a:t>を加味すると、</a:t>
            </a:r>
            <a:r>
              <a:rPr lang="en-US" altLang="ja-JP" sz="1400" b="1" dirty="0" smtClean="0">
                <a:solidFill>
                  <a:srgbClr val="0000FF"/>
                </a:solidFill>
                <a:latin typeface="Meiryo UI" panose="020B0604030504040204" pitchFamily="50" charset="-128"/>
                <a:ea typeface="Meiryo UI" panose="020B0604030504040204" pitchFamily="50" charset="-128"/>
              </a:rPr>
              <a:t>904</a:t>
            </a:r>
            <a:r>
              <a:rPr lang="ja-JP" altLang="en-US" sz="1400" b="1" dirty="0" smtClean="0">
                <a:solidFill>
                  <a:srgbClr val="0000FF"/>
                </a:solidFill>
                <a:latin typeface="Meiryo UI" panose="020B0604030504040204" pitchFamily="50" charset="-128"/>
                <a:ea typeface="Meiryo UI" panose="020B0604030504040204" pitchFamily="50" charset="-128"/>
              </a:rPr>
              <a:t>人、</a:t>
            </a:r>
            <a:r>
              <a:rPr lang="en-US" altLang="ja-JP" sz="1400" b="1" dirty="0" smtClean="0">
                <a:solidFill>
                  <a:srgbClr val="0000FF"/>
                </a:solidFill>
                <a:latin typeface="Meiryo UI" panose="020B0604030504040204" pitchFamily="50" charset="-128"/>
                <a:ea typeface="Meiryo UI" panose="020B0604030504040204" pitchFamily="50" charset="-128"/>
              </a:rPr>
              <a:t>1361</a:t>
            </a:r>
            <a:r>
              <a:rPr lang="ja-JP" altLang="en-US" sz="1400" b="1" dirty="0" smtClean="0">
                <a:solidFill>
                  <a:srgbClr val="0000FF"/>
                </a:solidFill>
                <a:latin typeface="Meiryo UI" panose="020B0604030504040204" pitchFamily="50" charset="-128"/>
                <a:ea typeface="Meiryo UI" panose="020B0604030504040204" pitchFamily="50" charset="-128"/>
              </a:rPr>
              <a:t>人</a:t>
            </a:r>
            <a:endParaRPr lang="ja-JP" altLang="en-US" sz="1400" dirty="0">
              <a:latin typeface="Meiryo UI" panose="020B0604030504040204" pitchFamily="50" charset="-128"/>
              <a:ea typeface="Meiryo UI" panose="020B0604030504040204" pitchFamily="50" charset="-128"/>
            </a:endParaRPr>
          </a:p>
        </p:txBody>
      </p:sp>
      <p:pic>
        <p:nvPicPr>
          <p:cNvPr id="4098" name="Picture 2" descr="高校に通学するときの交通手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120" y="836640"/>
            <a:ext cx="4536630" cy="595054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320170" y="6309400"/>
            <a:ext cx="4012060" cy="369332"/>
          </a:xfrm>
          <a:prstGeom prst="rect">
            <a:avLst/>
          </a:prstGeom>
        </p:spPr>
        <p:txBody>
          <a:bodyPr wrap="none">
            <a:spAutoFit/>
          </a:bodyPr>
          <a:lstStyle/>
          <a:p>
            <a:r>
              <a:rPr lang="ja-JP" altLang="en-US" dirty="0"/>
              <a:t>https://edtechzine.jp/article/detail/4704</a:t>
            </a:r>
          </a:p>
        </p:txBody>
      </p:sp>
      <p:cxnSp>
        <p:nvCxnSpPr>
          <p:cNvPr id="6" name="直線コネクタ 5"/>
          <p:cNvCxnSpPr/>
          <p:nvPr/>
        </p:nvCxnSpPr>
        <p:spPr>
          <a:xfrm>
            <a:off x="551230" y="116540"/>
            <a:ext cx="11161550" cy="5976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87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S9u_Special">
      <a:majorFont>
        <a:latin typeface="Arial Rounded MT Bold"/>
        <a:ea typeface="HGPｺﾞｼｯｸE"/>
        <a:cs typeface=""/>
      </a:majorFont>
      <a:minorFont>
        <a:latin typeface="Calibri"/>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tx1"/>
          </a:solidFill>
          <a:tailEnd type="arrow"/>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83130</TotalTime>
  <Words>1922</Words>
  <Application>Microsoft Office PowerPoint</Application>
  <PresentationFormat>ワイド画面</PresentationFormat>
  <Paragraphs>434</Paragraphs>
  <Slides>15</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HGPｺﾞｼｯｸE</vt:lpstr>
      <vt:lpstr>Meiryo UI</vt:lpstr>
      <vt:lpstr>ＭＳ Ｐゴシック</vt:lpstr>
      <vt:lpstr>Meiryo</vt:lpstr>
      <vt:lpstr>游ゴシック</vt:lpstr>
      <vt:lpstr>Arial</vt:lpstr>
      <vt:lpstr>Arial Rounded MT Bold</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0-0. 頂いたコメントのメモ</vt:lpstr>
      <vt:lpstr>0-0. エリア11303 </vt:lpstr>
      <vt:lpstr>金沢地区のデータの一部として、富岡地区を使えそうか？</vt:lpstr>
      <vt:lpstr>学生数は、どれくらいか？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システム開発研究所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506u</dc:creator>
  <cp:lastModifiedBy>江端智一</cp:lastModifiedBy>
  <cp:revision>6515</cp:revision>
  <cp:lastPrinted>2023-04-25T05:55:55Z</cp:lastPrinted>
  <dcterms:created xsi:type="dcterms:W3CDTF">2014-01-07T05:18:57Z</dcterms:created>
  <dcterms:modified xsi:type="dcterms:W3CDTF">2024-01-21T16:26:28Z</dcterms:modified>
</cp:coreProperties>
</file>