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803" r:id="rId2"/>
    <p:sldId id="1757" r:id="rId3"/>
    <p:sldId id="1773" r:id="rId4"/>
    <p:sldId id="1759" r:id="rId5"/>
    <p:sldId id="1760" r:id="rId6"/>
    <p:sldId id="1774" r:id="rId7"/>
    <p:sldId id="1786" r:id="rId8"/>
    <p:sldId id="1787" r:id="rId9"/>
    <p:sldId id="1788" r:id="rId10"/>
    <p:sldId id="1789" r:id="rId11"/>
    <p:sldId id="1790" r:id="rId12"/>
    <p:sldId id="1791" r:id="rId13"/>
    <p:sldId id="1792" r:id="rId14"/>
    <p:sldId id="1804" r:id="rId15"/>
    <p:sldId id="1805" r:id="rId16"/>
    <p:sldId id="1806" r:id="rId17"/>
    <p:sldId id="1807" r:id="rId18"/>
    <p:sldId id="1808" r:id="rId19"/>
    <p:sldId id="1793" r:id="rId20"/>
    <p:sldId id="1795" r:id="rId21"/>
    <p:sldId id="1794" r:id="rId22"/>
    <p:sldId id="1796" r:id="rId23"/>
    <p:sldId id="1777" r:id="rId24"/>
    <p:sldId id="1797" r:id="rId25"/>
    <p:sldId id="1798" r:id="rId26"/>
    <p:sldId id="1799" r:id="rId27"/>
    <p:sldId id="1800" r:id="rId28"/>
    <p:sldId id="1801" r:id="rId29"/>
    <p:sldId id="1802" r:id="rId30"/>
    <p:sldId id="1770" r:id="rId31"/>
  </p:sldIdLst>
  <p:sldSz cx="12192000" cy="6858000"/>
  <p:notesSz cx="6888163" cy="10018713"/>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47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48" userDrawn="1">
          <p15:clr>
            <a:srgbClr val="A4A3A4"/>
          </p15:clr>
        </p15:guide>
        <p15:guide id="3" orient="horz" pos="3156" userDrawn="1">
          <p15:clr>
            <a:srgbClr val="A4A3A4"/>
          </p15:clr>
        </p15:guide>
        <p15:guide id="4"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株)日立製作所" initials="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CC33"/>
    <a:srgbClr val="0000FF"/>
    <a:srgbClr val="00CC66"/>
    <a:srgbClr val="000099"/>
    <a:srgbClr val="000066"/>
    <a:srgbClr val="FF0101"/>
    <a:srgbClr val="C6D9F1"/>
    <a:srgbClr val="6633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295612-2069-409A-A783-97B6C6068243}" v="501" dt="2022-12-13T15:53:11.84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33" autoAdjust="0"/>
    <p:restoredTop sz="96383" autoAdjust="0"/>
  </p:normalViewPr>
  <p:slideViewPr>
    <p:cSldViewPr>
      <p:cViewPr varScale="1">
        <p:scale>
          <a:sx n="102" d="100"/>
          <a:sy n="102" d="100"/>
        </p:scale>
        <p:origin x="528" y="96"/>
      </p:cViewPr>
      <p:guideLst>
        <p:guide orient="horz" pos="2478"/>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53" d="100"/>
          <a:sy n="53" d="100"/>
        </p:scale>
        <p:origin x="2946" y="72"/>
      </p:cViewPr>
      <p:guideLst>
        <p:guide orient="horz" pos="3133"/>
        <p:guide pos="2148"/>
        <p:guide orient="horz" pos="3156"/>
        <p:guide pos="2170"/>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100"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84871" cy="500936"/>
          </a:xfrm>
          <a:prstGeom prst="rect">
            <a:avLst/>
          </a:prstGeom>
        </p:spPr>
        <p:txBody>
          <a:bodyPr vert="horz" lIns="93107" tIns="46554" rIns="93107" bIns="46554"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901699" y="0"/>
            <a:ext cx="2984871" cy="500936"/>
          </a:xfrm>
          <a:prstGeom prst="rect">
            <a:avLst/>
          </a:prstGeom>
        </p:spPr>
        <p:txBody>
          <a:bodyPr vert="horz" lIns="93107" tIns="46554" rIns="93107" bIns="46554" rtlCol="0"/>
          <a:lstStyle>
            <a:lvl1pPr algn="r" fontAlgn="auto">
              <a:spcBef>
                <a:spcPts val="0"/>
              </a:spcBef>
              <a:spcAft>
                <a:spcPts val="0"/>
              </a:spcAft>
              <a:defRPr sz="1200">
                <a:latin typeface="+mn-lt"/>
                <a:ea typeface="+mn-ea"/>
              </a:defRPr>
            </a:lvl1pPr>
          </a:lstStyle>
          <a:p>
            <a:pPr>
              <a:defRPr/>
            </a:pPr>
            <a:fld id="{39A4AE67-E5AE-4F95-A8F7-AFE736099505}" type="datetimeFigureOut">
              <a:rPr lang="ja-JP" altLang="en-US"/>
              <a:pPr>
                <a:defRPr/>
              </a:pPr>
              <a:t>2023/9/30</a:t>
            </a:fld>
            <a:endParaRPr lang="ja-JP" altLang="en-US"/>
          </a:p>
        </p:txBody>
      </p:sp>
      <p:sp>
        <p:nvSpPr>
          <p:cNvPr id="4" name="スライド イメージ プレースホルダー 3"/>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3107" tIns="46554" rIns="93107" bIns="46554" rtlCol="0" anchor="ctr"/>
          <a:lstStyle/>
          <a:p>
            <a:pPr lvl="0"/>
            <a:endParaRPr lang="ja-JP" altLang="en-US" noProof="0"/>
          </a:p>
        </p:txBody>
      </p:sp>
      <p:sp>
        <p:nvSpPr>
          <p:cNvPr id="5" name="ノート プレースホルダー 4"/>
          <p:cNvSpPr>
            <a:spLocks noGrp="1"/>
          </p:cNvSpPr>
          <p:nvPr>
            <p:ph type="body" sz="quarter" idx="3"/>
          </p:nvPr>
        </p:nvSpPr>
        <p:spPr>
          <a:xfrm>
            <a:off x="688817" y="4758891"/>
            <a:ext cx="5510530" cy="4508421"/>
          </a:xfrm>
          <a:prstGeom prst="rect">
            <a:avLst/>
          </a:prstGeom>
        </p:spPr>
        <p:txBody>
          <a:bodyPr vert="horz" lIns="93107" tIns="46554" rIns="93107" bIns="46554" rtlCol="0"/>
          <a:lstStyle/>
          <a:p>
            <a:pPr lvl="0"/>
            <a:r>
              <a:rPr lang="ja-JP" altLang="en-US" noProof="0" dirty="0"/>
              <a:t>マスター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2" y="9516039"/>
            <a:ext cx="2984871" cy="500936"/>
          </a:xfrm>
          <a:prstGeom prst="rect">
            <a:avLst/>
          </a:prstGeom>
        </p:spPr>
        <p:txBody>
          <a:bodyPr vert="horz" lIns="93107" tIns="46554" rIns="93107" bIns="46554"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901699" y="9516039"/>
            <a:ext cx="2984871" cy="500936"/>
          </a:xfrm>
          <a:prstGeom prst="rect">
            <a:avLst/>
          </a:prstGeom>
        </p:spPr>
        <p:txBody>
          <a:bodyPr vert="horz" lIns="93107" tIns="46554" rIns="93107" bIns="46554" rtlCol="0" anchor="b"/>
          <a:lstStyle>
            <a:lvl1pPr algn="r" fontAlgn="auto">
              <a:spcBef>
                <a:spcPts val="0"/>
              </a:spcBef>
              <a:spcAft>
                <a:spcPts val="0"/>
              </a:spcAft>
              <a:defRPr sz="1200">
                <a:latin typeface="+mn-lt"/>
                <a:ea typeface="+mn-ea"/>
              </a:defRPr>
            </a:lvl1pPr>
          </a:lstStyle>
          <a:p>
            <a:pPr>
              <a:defRPr/>
            </a:pPr>
            <a:fld id="{EC8ABC8D-28C8-435D-8DD1-964633E86151}" type="slidenum">
              <a:rPr lang="ja-JP" altLang="en-US"/>
              <a:pPr>
                <a:defRPr/>
              </a:pPr>
              <a:t>‹#›</a:t>
            </a:fld>
            <a:endParaRPr lang="ja-JP" altLang="en-US"/>
          </a:p>
        </p:txBody>
      </p:sp>
    </p:spTree>
    <p:extLst>
      <p:ext uri="{BB962C8B-B14F-4D97-AF65-F5344CB8AC3E}">
        <p14:creationId xmlns:p14="http://schemas.microsoft.com/office/powerpoint/2010/main" val="12692956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a:t>
            </a:fld>
            <a:endParaRPr lang="ja-JP" altLang="en-US"/>
          </a:p>
        </p:txBody>
      </p:sp>
    </p:spTree>
    <p:extLst>
      <p:ext uri="{BB962C8B-B14F-4D97-AF65-F5344CB8AC3E}">
        <p14:creationId xmlns:p14="http://schemas.microsoft.com/office/powerpoint/2010/main" val="2693112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10</a:t>
            </a:fld>
            <a:endParaRPr lang="ja-JP" altLang="en-US"/>
          </a:p>
        </p:txBody>
      </p:sp>
    </p:spTree>
    <p:extLst>
      <p:ext uri="{BB962C8B-B14F-4D97-AF65-F5344CB8AC3E}">
        <p14:creationId xmlns:p14="http://schemas.microsoft.com/office/powerpoint/2010/main" val="1679923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11</a:t>
            </a:fld>
            <a:endParaRPr lang="ja-JP" altLang="en-US"/>
          </a:p>
        </p:txBody>
      </p:sp>
    </p:spTree>
    <p:extLst>
      <p:ext uri="{BB962C8B-B14F-4D97-AF65-F5344CB8AC3E}">
        <p14:creationId xmlns:p14="http://schemas.microsoft.com/office/powerpoint/2010/main" val="1886565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12</a:t>
            </a:fld>
            <a:endParaRPr lang="ja-JP" altLang="en-US"/>
          </a:p>
        </p:txBody>
      </p:sp>
    </p:spTree>
    <p:extLst>
      <p:ext uri="{BB962C8B-B14F-4D97-AF65-F5344CB8AC3E}">
        <p14:creationId xmlns:p14="http://schemas.microsoft.com/office/powerpoint/2010/main" val="993012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13</a:t>
            </a:fld>
            <a:endParaRPr lang="ja-JP" altLang="en-US"/>
          </a:p>
        </p:txBody>
      </p:sp>
    </p:spTree>
    <p:extLst>
      <p:ext uri="{BB962C8B-B14F-4D97-AF65-F5344CB8AC3E}">
        <p14:creationId xmlns:p14="http://schemas.microsoft.com/office/powerpoint/2010/main" val="3438593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14</a:t>
            </a:fld>
            <a:endParaRPr lang="ja-JP" altLang="en-US"/>
          </a:p>
        </p:txBody>
      </p:sp>
    </p:spTree>
    <p:extLst>
      <p:ext uri="{BB962C8B-B14F-4D97-AF65-F5344CB8AC3E}">
        <p14:creationId xmlns:p14="http://schemas.microsoft.com/office/powerpoint/2010/main" val="630559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15</a:t>
            </a:fld>
            <a:endParaRPr lang="ja-JP" altLang="en-US"/>
          </a:p>
        </p:txBody>
      </p:sp>
    </p:spTree>
    <p:extLst>
      <p:ext uri="{BB962C8B-B14F-4D97-AF65-F5344CB8AC3E}">
        <p14:creationId xmlns:p14="http://schemas.microsoft.com/office/powerpoint/2010/main" val="486074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16</a:t>
            </a:fld>
            <a:endParaRPr lang="ja-JP" altLang="en-US"/>
          </a:p>
        </p:txBody>
      </p:sp>
    </p:spTree>
    <p:extLst>
      <p:ext uri="{BB962C8B-B14F-4D97-AF65-F5344CB8AC3E}">
        <p14:creationId xmlns:p14="http://schemas.microsoft.com/office/powerpoint/2010/main" val="1276088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17</a:t>
            </a:fld>
            <a:endParaRPr lang="ja-JP" altLang="en-US"/>
          </a:p>
        </p:txBody>
      </p:sp>
    </p:spTree>
    <p:extLst>
      <p:ext uri="{BB962C8B-B14F-4D97-AF65-F5344CB8AC3E}">
        <p14:creationId xmlns:p14="http://schemas.microsoft.com/office/powerpoint/2010/main" val="1692144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18</a:t>
            </a:fld>
            <a:endParaRPr lang="ja-JP" altLang="en-US"/>
          </a:p>
        </p:txBody>
      </p:sp>
    </p:spTree>
    <p:extLst>
      <p:ext uri="{BB962C8B-B14F-4D97-AF65-F5344CB8AC3E}">
        <p14:creationId xmlns:p14="http://schemas.microsoft.com/office/powerpoint/2010/main" val="454696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19</a:t>
            </a:fld>
            <a:endParaRPr lang="ja-JP" altLang="en-US"/>
          </a:p>
        </p:txBody>
      </p:sp>
    </p:spTree>
    <p:extLst>
      <p:ext uri="{BB962C8B-B14F-4D97-AF65-F5344CB8AC3E}">
        <p14:creationId xmlns:p14="http://schemas.microsoft.com/office/powerpoint/2010/main" val="417902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4775" y="750888"/>
            <a:ext cx="6678613" cy="3757612"/>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EC8ABC8D-28C8-435D-8DD1-964633E86151}" type="slidenum">
              <a:rPr lang="ja-JP" altLang="en-US" smtClean="0"/>
              <a:pPr>
                <a:defRPr/>
              </a:pPr>
              <a:t>2</a:t>
            </a:fld>
            <a:endParaRPr lang="ja-JP" altLang="en-US"/>
          </a:p>
        </p:txBody>
      </p:sp>
    </p:spTree>
    <p:extLst>
      <p:ext uri="{BB962C8B-B14F-4D97-AF65-F5344CB8AC3E}">
        <p14:creationId xmlns:p14="http://schemas.microsoft.com/office/powerpoint/2010/main" val="1928912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20</a:t>
            </a:fld>
            <a:endParaRPr lang="ja-JP" altLang="en-US"/>
          </a:p>
        </p:txBody>
      </p:sp>
    </p:spTree>
    <p:extLst>
      <p:ext uri="{BB962C8B-B14F-4D97-AF65-F5344CB8AC3E}">
        <p14:creationId xmlns:p14="http://schemas.microsoft.com/office/powerpoint/2010/main" val="821918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21</a:t>
            </a:fld>
            <a:endParaRPr lang="ja-JP" altLang="en-US"/>
          </a:p>
        </p:txBody>
      </p:sp>
    </p:spTree>
    <p:extLst>
      <p:ext uri="{BB962C8B-B14F-4D97-AF65-F5344CB8AC3E}">
        <p14:creationId xmlns:p14="http://schemas.microsoft.com/office/powerpoint/2010/main" val="3151301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22</a:t>
            </a:fld>
            <a:endParaRPr lang="ja-JP" altLang="en-US"/>
          </a:p>
        </p:txBody>
      </p:sp>
    </p:spTree>
    <p:extLst>
      <p:ext uri="{BB962C8B-B14F-4D97-AF65-F5344CB8AC3E}">
        <p14:creationId xmlns:p14="http://schemas.microsoft.com/office/powerpoint/2010/main" val="3174279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23</a:t>
            </a:fld>
            <a:endParaRPr lang="ja-JP" altLang="en-US"/>
          </a:p>
        </p:txBody>
      </p:sp>
    </p:spTree>
    <p:extLst>
      <p:ext uri="{BB962C8B-B14F-4D97-AF65-F5344CB8AC3E}">
        <p14:creationId xmlns:p14="http://schemas.microsoft.com/office/powerpoint/2010/main" val="1095060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24</a:t>
            </a:fld>
            <a:endParaRPr lang="ja-JP" altLang="en-US"/>
          </a:p>
        </p:txBody>
      </p:sp>
    </p:spTree>
    <p:extLst>
      <p:ext uri="{BB962C8B-B14F-4D97-AF65-F5344CB8AC3E}">
        <p14:creationId xmlns:p14="http://schemas.microsoft.com/office/powerpoint/2010/main" val="2039664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25</a:t>
            </a:fld>
            <a:endParaRPr lang="ja-JP" altLang="en-US"/>
          </a:p>
        </p:txBody>
      </p:sp>
    </p:spTree>
    <p:extLst>
      <p:ext uri="{BB962C8B-B14F-4D97-AF65-F5344CB8AC3E}">
        <p14:creationId xmlns:p14="http://schemas.microsoft.com/office/powerpoint/2010/main" val="3113302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26</a:t>
            </a:fld>
            <a:endParaRPr lang="ja-JP" altLang="en-US"/>
          </a:p>
        </p:txBody>
      </p:sp>
    </p:spTree>
    <p:extLst>
      <p:ext uri="{BB962C8B-B14F-4D97-AF65-F5344CB8AC3E}">
        <p14:creationId xmlns:p14="http://schemas.microsoft.com/office/powerpoint/2010/main" val="1015595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27</a:t>
            </a:fld>
            <a:endParaRPr lang="ja-JP" altLang="en-US"/>
          </a:p>
        </p:txBody>
      </p:sp>
    </p:spTree>
    <p:extLst>
      <p:ext uri="{BB962C8B-B14F-4D97-AF65-F5344CB8AC3E}">
        <p14:creationId xmlns:p14="http://schemas.microsoft.com/office/powerpoint/2010/main" val="979734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28</a:t>
            </a:fld>
            <a:endParaRPr lang="ja-JP" altLang="en-US"/>
          </a:p>
        </p:txBody>
      </p:sp>
    </p:spTree>
    <p:extLst>
      <p:ext uri="{BB962C8B-B14F-4D97-AF65-F5344CB8AC3E}">
        <p14:creationId xmlns:p14="http://schemas.microsoft.com/office/powerpoint/2010/main" val="970407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29</a:t>
            </a:fld>
            <a:endParaRPr lang="ja-JP" altLang="en-US"/>
          </a:p>
        </p:txBody>
      </p:sp>
    </p:spTree>
    <p:extLst>
      <p:ext uri="{BB962C8B-B14F-4D97-AF65-F5344CB8AC3E}">
        <p14:creationId xmlns:p14="http://schemas.microsoft.com/office/powerpoint/2010/main" val="737624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a:t>
            </a:fld>
            <a:endParaRPr lang="ja-JP" altLang="en-US"/>
          </a:p>
        </p:txBody>
      </p:sp>
    </p:spTree>
    <p:extLst>
      <p:ext uri="{BB962C8B-B14F-4D97-AF65-F5344CB8AC3E}">
        <p14:creationId xmlns:p14="http://schemas.microsoft.com/office/powerpoint/2010/main" val="2283935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30</a:t>
            </a:fld>
            <a:endParaRPr lang="ja-JP" altLang="en-US"/>
          </a:p>
        </p:txBody>
      </p:sp>
    </p:spTree>
    <p:extLst>
      <p:ext uri="{BB962C8B-B14F-4D97-AF65-F5344CB8AC3E}">
        <p14:creationId xmlns:p14="http://schemas.microsoft.com/office/powerpoint/2010/main" val="382352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4</a:t>
            </a:fld>
            <a:endParaRPr lang="ja-JP" altLang="en-US"/>
          </a:p>
        </p:txBody>
      </p:sp>
    </p:spTree>
    <p:extLst>
      <p:ext uri="{BB962C8B-B14F-4D97-AF65-F5344CB8AC3E}">
        <p14:creationId xmlns:p14="http://schemas.microsoft.com/office/powerpoint/2010/main" val="1558185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5</a:t>
            </a:fld>
            <a:endParaRPr lang="ja-JP" altLang="en-US"/>
          </a:p>
        </p:txBody>
      </p:sp>
    </p:spTree>
    <p:extLst>
      <p:ext uri="{BB962C8B-B14F-4D97-AF65-F5344CB8AC3E}">
        <p14:creationId xmlns:p14="http://schemas.microsoft.com/office/powerpoint/2010/main" val="3527089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6</a:t>
            </a:fld>
            <a:endParaRPr lang="ja-JP" altLang="en-US"/>
          </a:p>
        </p:txBody>
      </p:sp>
    </p:spTree>
    <p:extLst>
      <p:ext uri="{BB962C8B-B14F-4D97-AF65-F5344CB8AC3E}">
        <p14:creationId xmlns:p14="http://schemas.microsoft.com/office/powerpoint/2010/main" val="422433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7</a:t>
            </a:fld>
            <a:endParaRPr lang="ja-JP" altLang="en-US"/>
          </a:p>
        </p:txBody>
      </p:sp>
    </p:spTree>
    <p:extLst>
      <p:ext uri="{BB962C8B-B14F-4D97-AF65-F5344CB8AC3E}">
        <p14:creationId xmlns:p14="http://schemas.microsoft.com/office/powerpoint/2010/main" val="1720314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8</a:t>
            </a:fld>
            <a:endParaRPr lang="ja-JP" altLang="en-US"/>
          </a:p>
        </p:txBody>
      </p:sp>
    </p:spTree>
    <p:extLst>
      <p:ext uri="{BB962C8B-B14F-4D97-AF65-F5344CB8AC3E}">
        <p14:creationId xmlns:p14="http://schemas.microsoft.com/office/powerpoint/2010/main" val="4134268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C8ABC8D-28C8-435D-8DD1-964633E86151}" type="slidenum">
              <a:rPr lang="ja-JP" altLang="en-US" smtClean="0"/>
              <a:pPr>
                <a:defRPr/>
              </a:pPr>
              <a:t>9</a:t>
            </a:fld>
            <a:endParaRPr lang="ja-JP" altLang="en-US"/>
          </a:p>
        </p:txBody>
      </p:sp>
    </p:spTree>
    <p:extLst>
      <p:ext uri="{BB962C8B-B14F-4D97-AF65-F5344CB8AC3E}">
        <p14:creationId xmlns:p14="http://schemas.microsoft.com/office/powerpoint/2010/main" val="2803364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宛名有)">
    <p:spTree>
      <p:nvGrpSpPr>
        <p:cNvPr id="1" name=""/>
        <p:cNvGrpSpPr/>
        <p:nvPr/>
      </p:nvGrpSpPr>
      <p:grpSpPr>
        <a:xfrm>
          <a:off x="0" y="0"/>
          <a:ext cx="0" cy="0"/>
          <a:chOff x="0" y="0"/>
          <a:chExt cx="0" cy="0"/>
        </a:xfrm>
      </p:grpSpPr>
      <p:sp>
        <p:nvSpPr>
          <p:cNvPr id="6" name="正方形/長方形 11"/>
          <p:cNvSpPr>
            <a:spLocks noChangeArrowheads="1"/>
          </p:cNvSpPr>
          <p:nvPr userDrawn="1"/>
        </p:nvSpPr>
        <p:spPr bwMode="gray">
          <a:xfrm>
            <a:off x="433757" y="2763842"/>
            <a:ext cx="11336217" cy="1095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7" name="グループ化 3"/>
          <p:cNvGrpSpPr>
            <a:grpSpLocks/>
          </p:cNvGrpSpPr>
          <p:nvPr userDrawn="1"/>
        </p:nvGrpSpPr>
        <p:grpSpPr bwMode="auto">
          <a:xfrm>
            <a:off x="433757" y="2763842"/>
            <a:ext cx="2903417" cy="109537"/>
            <a:chOff x="312738" y="2747963"/>
            <a:chExt cx="1970087" cy="109537"/>
          </a:xfrm>
        </p:grpSpPr>
        <p:sp>
          <p:nvSpPr>
            <p:cNvPr id="8" name="正方形/長方形 7"/>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9" name="正方形/長方形 8"/>
            <p:cNvSpPr>
              <a:spLocks noChangeArrowheads="1"/>
            </p:cNvSpPr>
            <p:nvPr/>
          </p:nvSpPr>
          <p:spPr bwMode="gray">
            <a:xfrm>
              <a:off x="312738" y="2747963"/>
              <a:ext cx="986369"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ctrTitle"/>
          </p:nvPr>
        </p:nvSpPr>
        <p:spPr>
          <a:xfrm>
            <a:off x="3259994" y="3114004"/>
            <a:ext cx="4671472" cy="538609"/>
          </a:xfrm>
          <a:prstGeom prst="rect">
            <a:avLst/>
          </a:prstGeom>
        </p:spPr>
        <p:txBody>
          <a:bodyPr wrap="none">
            <a:spAutoFit/>
          </a:bodyPr>
          <a:lstStyle>
            <a:lvl1pPr algn="l">
              <a:defRPr sz="29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3" name="サブタイトル 2"/>
          <p:cNvSpPr>
            <a:spLocks noGrp="1"/>
          </p:cNvSpPr>
          <p:nvPr>
            <p:ph type="subTitle" idx="1"/>
          </p:nvPr>
        </p:nvSpPr>
        <p:spPr>
          <a:xfrm>
            <a:off x="3259998" y="3657603"/>
            <a:ext cx="4123245" cy="430887"/>
          </a:xfrm>
          <a:prstGeom prst="rect">
            <a:avLst/>
          </a:prstGeom>
        </p:spPr>
        <p:txBody>
          <a:bodyPr wrap="none">
            <a:spAutoFit/>
          </a:bodyPr>
          <a:lstStyle>
            <a:lvl1pPr marL="0" indent="0" algn="l">
              <a:buNone/>
              <a:defRPr sz="2200">
                <a:solidFill>
                  <a:schemeClr val="tx1">
                    <a:tint val="75000"/>
                  </a:schemeClr>
                </a:solidFill>
                <a:latin typeface="Arial Rounded MT Bold" panose="020F0704030504030204" pitchFamily="34" charset="0"/>
                <a:ea typeface="HGPｺﾞｼｯｸE" panose="020B0900000000000000"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dirty="0"/>
              <a:t>マスター サブタイトルの書式設定</a:t>
            </a:r>
          </a:p>
        </p:txBody>
      </p:sp>
      <p:sp>
        <p:nvSpPr>
          <p:cNvPr id="44" name="テキスト プレースホルダー 43"/>
          <p:cNvSpPr>
            <a:spLocks noGrp="1"/>
          </p:cNvSpPr>
          <p:nvPr>
            <p:ph type="body" sz="quarter" idx="10"/>
          </p:nvPr>
        </p:nvSpPr>
        <p:spPr>
          <a:xfrm>
            <a:off x="3260971" y="4716467"/>
            <a:ext cx="5759940" cy="1160809"/>
          </a:xfrm>
          <a:prstGeom prst="rect">
            <a:avLst/>
          </a:prstGeom>
        </p:spPr>
        <p:txBody>
          <a:bodyPr/>
          <a:lstStyle>
            <a:lvl1pPr marL="0" indent="0">
              <a:buNone/>
              <a:defRPr sz="200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ltLang="ja-JP" dirty="0"/>
          </a:p>
          <a:p>
            <a:pPr lvl="0"/>
            <a:endParaRPr lang="ja-JP" altLang="en-US" dirty="0"/>
          </a:p>
        </p:txBody>
      </p:sp>
      <p:sp>
        <p:nvSpPr>
          <p:cNvPr id="51" name="テキスト プレースホルダー 50"/>
          <p:cNvSpPr>
            <a:spLocks noGrp="1"/>
          </p:cNvSpPr>
          <p:nvPr>
            <p:ph type="body" sz="quarter" idx="11"/>
          </p:nvPr>
        </p:nvSpPr>
        <p:spPr>
          <a:xfrm>
            <a:off x="433755" y="2276876"/>
            <a:ext cx="4165355" cy="432073"/>
          </a:xfrm>
          <a:prstGeom prst="rect">
            <a:avLst/>
          </a:prstGeom>
        </p:spPr>
        <p:txBody>
          <a:bodyPr/>
          <a:lstStyle>
            <a:lvl1pPr marL="342900" indent="-342900">
              <a:buNone/>
              <a:defRPr lang="ja-JP" altLang="en-US" sz="2100" smtClean="0">
                <a:latin typeface="+mj-lt"/>
              </a:defRPr>
            </a:lvl1pPr>
            <a:lvl2pPr>
              <a:defRPr lang="ja-JP" altLang="en-US" smtClean="0"/>
            </a:lvl2pPr>
            <a:lvl3pPr>
              <a:defRPr lang="ja-JP" altLang="en-US" smtClean="0"/>
            </a:lvl3pPr>
            <a:lvl4pPr>
              <a:defRPr lang="ja-JP" altLang="en-US" smtClean="0"/>
            </a:lvl4pPr>
            <a:lvl5pPr>
              <a:defRPr lang="ja-JP" altLang="en-US"/>
            </a:lvl5pPr>
          </a:lstStyle>
          <a:p>
            <a:pPr lvl="0"/>
            <a:endParaRPr lang="ja-JP" altLang="en-US" dirty="0"/>
          </a:p>
        </p:txBody>
      </p:sp>
    </p:spTree>
    <p:extLst>
      <p:ext uri="{BB962C8B-B14F-4D97-AF65-F5344CB8AC3E}">
        <p14:creationId xmlns:p14="http://schemas.microsoft.com/office/powerpoint/2010/main" val="141959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スライド(番号無)_コンテンツ有">
    <p:spTree>
      <p:nvGrpSpPr>
        <p:cNvPr id="1" name=""/>
        <p:cNvGrpSpPr/>
        <p:nvPr/>
      </p:nvGrpSpPr>
      <p:grpSpPr>
        <a:xfrm>
          <a:off x="0" y="0"/>
          <a:ext cx="0" cy="0"/>
          <a:chOff x="0" y="0"/>
          <a:chExt cx="0" cy="0"/>
        </a:xfrm>
      </p:grpSpPr>
      <p:sp>
        <p:nvSpPr>
          <p:cNvPr id="5" name="正方形/長方形 11"/>
          <p:cNvSpPr>
            <a:spLocks noChangeArrowheads="1"/>
          </p:cNvSpPr>
          <p:nvPr userDrawn="1"/>
        </p:nvSpPr>
        <p:spPr bwMode="gray">
          <a:xfrm>
            <a:off x="0" y="739779"/>
            <a:ext cx="12192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6" name="グループ化 62"/>
          <p:cNvGrpSpPr>
            <a:grpSpLocks/>
          </p:cNvGrpSpPr>
          <p:nvPr userDrawn="1"/>
        </p:nvGrpSpPr>
        <p:grpSpPr bwMode="auto">
          <a:xfrm>
            <a:off x="1" y="739779"/>
            <a:ext cx="1975339" cy="74613"/>
            <a:chOff x="312738" y="2747963"/>
            <a:chExt cx="1970087" cy="109537"/>
          </a:xfrm>
        </p:grpSpPr>
        <p:sp>
          <p:nvSpPr>
            <p:cNvPr id="7" name="正方形/長方形 6"/>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8" name="正方形/長方形 7"/>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158114" y="176404"/>
            <a:ext cx="9926025"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4" name="テキスト プレースホルダー 3"/>
          <p:cNvSpPr>
            <a:spLocks noGrp="1"/>
          </p:cNvSpPr>
          <p:nvPr>
            <p:ph type="body" sz="quarter" idx="11"/>
          </p:nvPr>
        </p:nvSpPr>
        <p:spPr>
          <a:xfrm>
            <a:off x="232663" y="908721"/>
            <a:ext cx="11801231" cy="5689600"/>
          </a:xfrm>
          <a:prstGeom prst="rect">
            <a:avLst/>
          </a:prstGeom>
        </p:spPr>
        <p:txBody>
          <a:bodyPr/>
          <a:lstStyle>
            <a:lvl1pPr marL="342900" indent="-342900">
              <a:buFont typeface="Wingdings" panose="05000000000000000000" pitchFamily="2" charset="2"/>
              <a:buChar char="n"/>
              <a:defRPr sz="2400">
                <a:latin typeface="Arial Rounded MT Bold" panose="020F0704030504030204" pitchFamily="34" charset="0"/>
                <a:ea typeface="HGPｺﾞｼｯｸE" panose="020B0900000000000000" pitchFamily="50" charset="-128"/>
              </a:defRPr>
            </a:lvl1pPr>
            <a:lvl2pPr marL="742950" indent="-285750">
              <a:buFont typeface="Wingdings" panose="05000000000000000000" pitchFamily="2" charset="2"/>
              <a:buChar char="Ø"/>
              <a:defRPr sz="2000">
                <a:latin typeface="Arial Rounded MT Bold" panose="020F0704030504030204" pitchFamily="34" charset="0"/>
                <a:ea typeface="HGPｺﾞｼｯｸE" panose="020B0900000000000000" pitchFamily="50" charset="-128"/>
              </a:defRPr>
            </a:lvl2pPr>
            <a:lvl3pPr marL="1143000" indent="-228600">
              <a:buFont typeface="Wingdings" panose="05000000000000000000" pitchFamily="2" charset="2"/>
              <a:buChar char="ü"/>
              <a:defRPr sz="1800">
                <a:latin typeface="Arial Rounded MT Bold" panose="020F0704030504030204" pitchFamily="34" charset="0"/>
                <a:ea typeface="HGPｺﾞｼｯｸE" panose="020B0900000000000000" pitchFamily="50" charset="-128"/>
              </a:defRPr>
            </a:lvl3pPr>
            <a:lvl4pPr>
              <a:defRPr sz="1600">
                <a:latin typeface="Arial Rounded MT Bold" panose="020F0704030504030204" pitchFamily="34" charset="0"/>
                <a:ea typeface="HGPｺﾞｼｯｸE" panose="020B0900000000000000" pitchFamily="50" charset="-128"/>
              </a:defRPr>
            </a:lvl4pPr>
            <a:lvl5pPr>
              <a:defRPr sz="1600">
                <a:latin typeface="Arial Rounded MT Bold" panose="020F0704030504030204" pitchFamily="34" charset="0"/>
                <a:ea typeface="HGPｺﾞｼｯｸE" panose="020B09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34533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スライド(番号無)_コンテンツ有赤">
    <p:spTree>
      <p:nvGrpSpPr>
        <p:cNvPr id="1" name=""/>
        <p:cNvGrpSpPr/>
        <p:nvPr/>
      </p:nvGrpSpPr>
      <p:grpSpPr>
        <a:xfrm>
          <a:off x="0" y="0"/>
          <a:ext cx="0" cy="0"/>
          <a:chOff x="0" y="0"/>
          <a:chExt cx="0" cy="0"/>
        </a:xfrm>
      </p:grpSpPr>
      <p:sp>
        <p:nvSpPr>
          <p:cNvPr id="5" name="正方形/長方形 11"/>
          <p:cNvSpPr>
            <a:spLocks noChangeArrowheads="1"/>
          </p:cNvSpPr>
          <p:nvPr userDrawn="1"/>
        </p:nvSpPr>
        <p:spPr bwMode="gray">
          <a:xfrm>
            <a:off x="0" y="739779"/>
            <a:ext cx="12192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6" name="グループ化 62"/>
          <p:cNvGrpSpPr>
            <a:grpSpLocks/>
          </p:cNvGrpSpPr>
          <p:nvPr userDrawn="1"/>
        </p:nvGrpSpPr>
        <p:grpSpPr bwMode="auto">
          <a:xfrm>
            <a:off x="1" y="739779"/>
            <a:ext cx="1975339" cy="74613"/>
            <a:chOff x="312738" y="2747963"/>
            <a:chExt cx="1970087" cy="109537"/>
          </a:xfrm>
        </p:grpSpPr>
        <p:sp>
          <p:nvSpPr>
            <p:cNvPr id="7" name="正方形/長方形 6"/>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8" name="正方形/長方形 7"/>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158114" y="176404"/>
            <a:ext cx="9926025"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4" name="テキスト プレースホルダー 3"/>
          <p:cNvSpPr>
            <a:spLocks noGrp="1"/>
          </p:cNvSpPr>
          <p:nvPr>
            <p:ph type="body" sz="quarter" idx="11"/>
          </p:nvPr>
        </p:nvSpPr>
        <p:spPr>
          <a:xfrm>
            <a:off x="232663" y="908721"/>
            <a:ext cx="11801231" cy="5689600"/>
          </a:xfrm>
          <a:prstGeom prst="rect">
            <a:avLst/>
          </a:prstGeom>
        </p:spPr>
        <p:txBody>
          <a:bodyPr/>
          <a:lstStyle>
            <a:lvl1pPr marL="342900" indent="-342900">
              <a:buClr>
                <a:schemeClr val="accent2">
                  <a:lumMod val="75000"/>
                </a:schemeClr>
              </a:buClr>
              <a:buFont typeface="Wingdings" panose="05000000000000000000" pitchFamily="2" charset="2"/>
              <a:buChar char="n"/>
              <a:defRPr sz="2400">
                <a:latin typeface="Arial Rounded MT Bold" panose="020F0704030504030204" pitchFamily="34" charset="0"/>
                <a:ea typeface="HGPｺﾞｼｯｸE" panose="020B0900000000000000" pitchFamily="50" charset="-128"/>
              </a:defRPr>
            </a:lvl1pPr>
            <a:lvl2pPr marL="742950" indent="-285750">
              <a:buClr>
                <a:schemeClr val="accent2">
                  <a:lumMod val="75000"/>
                </a:schemeClr>
              </a:buClr>
              <a:buFont typeface="Wingdings" panose="05000000000000000000" pitchFamily="2" charset="2"/>
              <a:buChar char="Ø"/>
              <a:defRPr sz="2000">
                <a:latin typeface="Arial Rounded MT Bold" panose="020F0704030504030204" pitchFamily="34" charset="0"/>
                <a:ea typeface="HGPｺﾞｼｯｸE" panose="020B0900000000000000" pitchFamily="50" charset="-128"/>
              </a:defRPr>
            </a:lvl2pPr>
            <a:lvl3pPr marL="1143000" indent="-228600">
              <a:buClr>
                <a:schemeClr val="accent2">
                  <a:lumMod val="75000"/>
                </a:schemeClr>
              </a:buClr>
              <a:buFont typeface="Wingdings" panose="05000000000000000000" pitchFamily="2" charset="2"/>
              <a:buChar char="ü"/>
              <a:defRPr sz="1800">
                <a:latin typeface="Arial Rounded MT Bold" panose="020F0704030504030204" pitchFamily="34" charset="0"/>
                <a:ea typeface="HGPｺﾞｼｯｸE" panose="020B0900000000000000" pitchFamily="50" charset="-128"/>
              </a:defRPr>
            </a:lvl3pPr>
            <a:lvl4pPr>
              <a:buClr>
                <a:schemeClr val="accent2">
                  <a:lumMod val="75000"/>
                </a:schemeClr>
              </a:buClr>
              <a:defRPr sz="1600">
                <a:latin typeface="Arial Rounded MT Bold" panose="020F0704030504030204" pitchFamily="34" charset="0"/>
                <a:ea typeface="HGPｺﾞｼｯｸE" panose="020B0900000000000000" pitchFamily="50" charset="-128"/>
              </a:defRPr>
            </a:lvl4pPr>
            <a:lvl5pPr>
              <a:buClr>
                <a:schemeClr val="accent2">
                  <a:lumMod val="75000"/>
                </a:schemeClr>
              </a:buClr>
              <a:defRPr sz="1600">
                <a:latin typeface="Arial Rounded MT Bold" panose="020F0704030504030204" pitchFamily="34" charset="0"/>
                <a:ea typeface="HGPｺﾞｼｯｸE" panose="020B09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3166955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日立ロゴ">
    <p:spTree>
      <p:nvGrpSpPr>
        <p:cNvPr id="1" name=""/>
        <p:cNvGrpSpPr/>
        <p:nvPr/>
      </p:nvGrpSpPr>
      <p:grpSpPr>
        <a:xfrm>
          <a:off x="0" y="0"/>
          <a:ext cx="0" cy="0"/>
          <a:chOff x="0" y="0"/>
          <a:chExt cx="0" cy="0"/>
        </a:xfrm>
      </p:grpSpPr>
      <p:sp>
        <p:nvSpPr>
          <p:cNvPr id="2" name="正方形/長方形 1"/>
          <p:cNvSpPr>
            <a:spLocks noChangeArrowheads="1"/>
          </p:cNvSpPr>
          <p:nvPr userDrawn="1"/>
        </p:nvSpPr>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lgn="ctr">
              <a:defRPr/>
            </a:pPr>
            <a:endParaRPr lang="ja-JP" altLang="en-US"/>
          </a:p>
        </p:txBody>
      </p:sp>
    </p:spTree>
    <p:extLst>
      <p:ext uri="{BB962C8B-B14F-4D97-AF65-F5344CB8AC3E}">
        <p14:creationId xmlns:p14="http://schemas.microsoft.com/office/powerpoint/2010/main" val="2031731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無地">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986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703477" y="179482"/>
            <a:ext cx="3629519" cy="461665"/>
          </a:xfrm>
          <a:prstGeom prst="rect">
            <a:avLst/>
          </a:prstGeom>
        </p:spPr>
        <p:txBody>
          <a:bodyPr wrap="none">
            <a:spAutoFit/>
          </a:bodyPr>
          <a:lstStyle>
            <a:lvl1pPr>
              <a:defRPr sz="2400">
                <a:solidFill>
                  <a:schemeClr val="tx1"/>
                </a:solidFill>
                <a:latin typeface="+mj-ea"/>
                <a:ea typeface="+mj-ea"/>
              </a:defRPr>
            </a:lvl1pPr>
          </a:lstStyle>
          <a:p>
            <a:r>
              <a:rPr lang="ja-JP" altLang="en-US" dirty="0"/>
              <a:t>マスタ タイトルの書式設定</a:t>
            </a:r>
          </a:p>
        </p:txBody>
      </p:sp>
      <p:sp>
        <p:nvSpPr>
          <p:cNvPr id="87" name="正方形/長方形 11"/>
          <p:cNvSpPr>
            <a:spLocks noChangeArrowheads="1"/>
          </p:cNvSpPr>
          <p:nvPr/>
        </p:nvSpPr>
        <p:spPr bwMode="gray">
          <a:xfrm>
            <a:off x="1" y="739776"/>
            <a:ext cx="12192000" cy="74485"/>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3" name="グループ化 62"/>
          <p:cNvGrpSpPr/>
          <p:nvPr userDrawn="1"/>
        </p:nvGrpSpPr>
        <p:grpSpPr bwMode="gray">
          <a:xfrm>
            <a:off x="-6" y="739776"/>
            <a:ext cx="1975115" cy="74485"/>
            <a:chOff x="312738" y="2747963"/>
            <a:chExt cx="1970087" cy="109537"/>
          </a:xfrm>
        </p:grpSpPr>
        <p:sp>
          <p:nvSpPr>
            <p:cNvPr id="89" name="正方形/長方形 88"/>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90" name="正方形/長方形 89"/>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Tree>
    <p:extLst>
      <p:ext uri="{BB962C8B-B14F-4D97-AF65-F5344CB8AC3E}">
        <p14:creationId xmlns:p14="http://schemas.microsoft.com/office/powerpoint/2010/main" val="2431205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表紙(宛名無)">
    <p:spTree>
      <p:nvGrpSpPr>
        <p:cNvPr id="1" name=""/>
        <p:cNvGrpSpPr/>
        <p:nvPr/>
      </p:nvGrpSpPr>
      <p:grpSpPr>
        <a:xfrm>
          <a:off x="0" y="0"/>
          <a:ext cx="0" cy="0"/>
          <a:chOff x="0" y="0"/>
          <a:chExt cx="0" cy="0"/>
        </a:xfrm>
      </p:grpSpPr>
      <p:sp>
        <p:nvSpPr>
          <p:cNvPr id="4" name="正方形/長方形 11"/>
          <p:cNvSpPr>
            <a:spLocks noChangeArrowheads="1"/>
          </p:cNvSpPr>
          <p:nvPr userDrawn="1"/>
        </p:nvSpPr>
        <p:spPr bwMode="gray">
          <a:xfrm>
            <a:off x="433757" y="2763842"/>
            <a:ext cx="11336217" cy="1095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5" name="グループ化 3"/>
          <p:cNvGrpSpPr>
            <a:grpSpLocks/>
          </p:cNvGrpSpPr>
          <p:nvPr userDrawn="1"/>
        </p:nvGrpSpPr>
        <p:grpSpPr bwMode="auto">
          <a:xfrm>
            <a:off x="433757" y="2763842"/>
            <a:ext cx="2903417" cy="109537"/>
            <a:chOff x="312738" y="2747963"/>
            <a:chExt cx="1970087" cy="109537"/>
          </a:xfrm>
        </p:grpSpPr>
        <p:sp>
          <p:nvSpPr>
            <p:cNvPr id="6" name="正方形/長方形 5"/>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7" name="正方形/長方形 6"/>
            <p:cNvSpPr>
              <a:spLocks noChangeArrowheads="1"/>
            </p:cNvSpPr>
            <p:nvPr/>
          </p:nvSpPr>
          <p:spPr bwMode="gray">
            <a:xfrm>
              <a:off x="312738" y="2747963"/>
              <a:ext cx="986369"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ctrTitle"/>
          </p:nvPr>
        </p:nvSpPr>
        <p:spPr>
          <a:xfrm>
            <a:off x="3259994" y="3114004"/>
            <a:ext cx="4671472" cy="538609"/>
          </a:xfrm>
          <a:prstGeom prst="rect">
            <a:avLst/>
          </a:prstGeom>
        </p:spPr>
        <p:txBody>
          <a:bodyPr wrap="none">
            <a:spAutoFit/>
          </a:bodyPr>
          <a:lstStyle>
            <a:lvl1pPr algn="l">
              <a:defRPr sz="29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3" name="サブタイトル 2"/>
          <p:cNvSpPr>
            <a:spLocks noGrp="1"/>
          </p:cNvSpPr>
          <p:nvPr>
            <p:ph type="subTitle" idx="1"/>
          </p:nvPr>
        </p:nvSpPr>
        <p:spPr>
          <a:xfrm>
            <a:off x="3259998" y="3657603"/>
            <a:ext cx="4123245" cy="430887"/>
          </a:xfrm>
          <a:prstGeom prst="rect">
            <a:avLst/>
          </a:prstGeom>
        </p:spPr>
        <p:txBody>
          <a:bodyPr wrap="none">
            <a:spAutoFit/>
          </a:bodyPr>
          <a:lstStyle>
            <a:lvl1pPr marL="0" indent="0" algn="l">
              <a:buNone/>
              <a:defRPr sz="2200">
                <a:solidFill>
                  <a:schemeClr val="tx1">
                    <a:tint val="75000"/>
                  </a:schemeClr>
                </a:solidFill>
                <a:latin typeface="Arial Rounded MT Bold" panose="020F0704030504030204" pitchFamily="34" charset="0"/>
                <a:ea typeface="HGPｺﾞｼｯｸE" panose="020B0900000000000000"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Tree>
    <p:extLst>
      <p:ext uri="{BB962C8B-B14F-4D97-AF65-F5344CB8AC3E}">
        <p14:creationId xmlns:p14="http://schemas.microsoft.com/office/powerpoint/2010/main" val="2463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表紙(無地)">
    <p:spTree>
      <p:nvGrpSpPr>
        <p:cNvPr id="1" name=""/>
        <p:cNvGrpSpPr/>
        <p:nvPr/>
      </p:nvGrpSpPr>
      <p:grpSpPr>
        <a:xfrm>
          <a:off x="0" y="0"/>
          <a:ext cx="0" cy="0"/>
          <a:chOff x="0" y="0"/>
          <a:chExt cx="0" cy="0"/>
        </a:xfrm>
      </p:grpSpPr>
      <p:sp>
        <p:nvSpPr>
          <p:cNvPr id="2" name="正方形/長方形 11"/>
          <p:cNvSpPr>
            <a:spLocks noChangeArrowheads="1"/>
          </p:cNvSpPr>
          <p:nvPr userDrawn="1"/>
        </p:nvSpPr>
        <p:spPr bwMode="gray">
          <a:xfrm>
            <a:off x="433757" y="2763842"/>
            <a:ext cx="11336217" cy="1095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3" name="グループ化 3"/>
          <p:cNvGrpSpPr>
            <a:grpSpLocks/>
          </p:cNvGrpSpPr>
          <p:nvPr userDrawn="1"/>
        </p:nvGrpSpPr>
        <p:grpSpPr bwMode="auto">
          <a:xfrm>
            <a:off x="433757" y="2763842"/>
            <a:ext cx="2903417" cy="109537"/>
            <a:chOff x="312738" y="2747963"/>
            <a:chExt cx="1970087" cy="109537"/>
          </a:xfrm>
        </p:grpSpPr>
        <p:sp>
          <p:nvSpPr>
            <p:cNvPr id="4" name="正方形/長方形 3"/>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5" name="正方形/長方形 4"/>
            <p:cNvSpPr>
              <a:spLocks noChangeArrowheads="1"/>
            </p:cNvSpPr>
            <p:nvPr/>
          </p:nvSpPr>
          <p:spPr bwMode="gray">
            <a:xfrm>
              <a:off x="312738" y="2747963"/>
              <a:ext cx="986369"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Tree>
    <p:extLst>
      <p:ext uri="{BB962C8B-B14F-4D97-AF65-F5344CB8AC3E}">
        <p14:creationId xmlns:p14="http://schemas.microsoft.com/office/powerpoint/2010/main" val="359509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次(Contents有)">
    <p:spTree>
      <p:nvGrpSpPr>
        <p:cNvPr id="1" name=""/>
        <p:cNvGrpSpPr/>
        <p:nvPr/>
      </p:nvGrpSpPr>
      <p:grpSpPr>
        <a:xfrm>
          <a:off x="0" y="0"/>
          <a:ext cx="0" cy="0"/>
          <a:chOff x="0" y="0"/>
          <a:chExt cx="0" cy="0"/>
        </a:xfrm>
      </p:grpSpPr>
      <p:sp>
        <p:nvSpPr>
          <p:cNvPr id="3" name="正方形/長方形 11"/>
          <p:cNvSpPr>
            <a:spLocks noChangeArrowheads="1"/>
          </p:cNvSpPr>
          <p:nvPr userDrawn="1"/>
        </p:nvSpPr>
        <p:spPr bwMode="gray">
          <a:xfrm>
            <a:off x="433757" y="2763842"/>
            <a:ext cx="11336217" cy="1095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4" name="グループ化 3"/>
          <p:cNvGrpSpPr>
            <a:grpSpLocks/>
          </p:cNvGrpSpPr>
          <p:nvPr userDrawn="1"/>
        </p:nvGrpSpPr>
        <p:grpSpPr bwMode="auto">
          <a:xfrm>
            <a:off x="433757" y="2763842"/>
            <a:ext cx="2903417" cy="109537"/>
            <a:chOff x="312738" y="2747963"/>
            <a:chExt cx="1970087" cy="109537"/>
          </a:xfrm>
        </p:grpSpPr>
        <p:sp>
          <p:nvSpPr>
            <p:cNvPr id="5" name="正方形/長方形 4"/>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6" name="正方形/長方形 5"/>
            <p:cNvSpPr>
              <a:spLocks noChangeArrowheads="1"/>
            </p:cNvSpPr>
            <p:nvPr/>
          </p:nvSpPr>
          <p:spPr bwMode="gray">
            <a:xfrm>
              <a:off x="312738" y="2747963"/>
              <a:ext cx="986369"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32" name="Text Box 29"/>
          <p:cNvSpPr txBox="1">
            <a:spLocks noChangeArrowheads="1"/>
          </p:cNvSpPr>
          <p:nvPr userDrawn="1"/>
        </p:nvSpPr>
        <p:spPr bwMode="gray">
          <a:xfrm>
            <a:off x="730744" y="2159000"/>
            <a:ext cx="18774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defRPr/>
            </a:pPr>
            <a:r>
              <a:rPr lang="en-US" altLang="ja-JP" sz="3000">
                <a:solidFill>
                  <a:srgbClr val="1A1A1A"/>
                </a:solidFill>
                <a:latin typeface="Arial Rounded MT Bold" pitchFamily="34" charset="0"/>
                <a:ea typeface="HGPｺﾞｼｯｸE" pitchFamily="50" charset="-128"/>
                <a:cs typeface="Arial" charset="0"/>
              </a:rPr>
              <a:t>Contents</a:t>
            </a:r>
          </a:p>
        </p:txBody>
      </p:sp>
      <p:sp>
        <p:nvSpPr>
          <p:cNvPr id="31" name="タイトル 1"/>
          <p:cNvSpPr>
            <a:spLocks noGrp="1"/>
          </p:cNvSpPr>
          <p:nvPr>
            <p:ph type="title"/>
          </p:nvPr>
        </p:nvSpPr>
        <p:spPr>
          <a:xfrm>
            <a:off x="757667" y="3153600"/>
            <a:ext cx="4517583" cy="523220"/>
          </a:xfrm>
          <a:prstGeom prst="rect">
            <a:avLst/>
          </a:prstGeom>
        </p:spPr>
        <p:txBody>
          <a:bodyPr wrap="none">
            <a:spAutoFit/>
          </a:bodyPr>
          <a:lstStyle>
            <a:lvl1pPr algn="l">
              <a:defRPr sz="28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Tree>
    <p:extLst>
      <p:ext uri="{BB962C8B-B14F-4D97-AF65-F5344CB8AC3E}">
        <p14:creationId xmlns:p14="http://schemas.microsoft.com/office/powerpoint/2010/main" val="4105817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次(Contents無)">
    <p:spTree>
      <p:nvGrpSpPr>
        <p:cNvPr id="1" name=""/>
        <p:cNvGrpSpPr/>
        <p:nvPr/>
      </p:nvGrpSpPr>
      <p:grpSpPr>
        <a:xfrm>
          <a:off x="0" y="0"/>
          <a:ext cx="0" cy="0"/>
          <a:chOff x="0" y="0"/>
          <a:chExt cx="0" cy="0"/>
        </a:xfrm>
      </p:grpSpPr>
      <p:sp>
        <p:nvSpPr>
          <p:cNvPr id="3" name="正方形/長方形 11"/>
          <p:cNvSpPr>
            <a:spLocks noChangeArrowheads="1"/>
          </p:cNvSpPr>
          <p:nvPr userDrawn="1"/>
        </p:nvSpPr>
        <p:spPr bwMode="gray">
          <a:xfrm>
            <a:off x="433757" y="2763842"/>
            <a:ext cx="11336217" cy="1095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4" name="グループ化 3"/>
          <p:cNvGrpSpPr>
            <a:grpSpLocks/>
          </p:cNvGrpSpPr>
          <p:nvPr userDrawn="1"/>
        </p:nvGrpSpPr>
        <p:grpSpPr bwMode="auto">
          <a:xfrm>
            <a:off x="433757" y="2763842"/>
            <a:ext cx="2903417" cy="109537"/>
            <a:chOff x="312738" y="2747963"/>
            <a:chExt cx="1970087" cy="109537"/>
          </a:xfrm>
        </p:grpSpPr>
        <p:sp>
          <p:nvSpPr>
            <p:cNvPr id="5" name="正方形/長方形 4"/>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6" name="正方形/長方形 5"/>
            <p:cNvSpPr>
              <a:spLocks noChangeArrowheads="1"/>
            </p:cNvSpPr>
            <p:nvPr/>
          </p:nvSpPr>
          <p:spPr bwMode="gray">
            <a:xfrm>
              <a:off x="312738" y="2747963"/>
              <a:ext cx="986369"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757667" y="3153600"/>
            <a:ext cx="4517583" cy="523220"/>
          </a:xfrm>
          <a:prstGeom prst="rect">
            <a:avLst/>
          </a:prstGeom>
        </p:spPr>
        <p:txBody>
          <a:bodyPr wrap="none">
            <a:spAutoFit/>
          </a:bodyPr>
          <a:lstStyle>
            <a:lvl1pPr algn="l">
              <a:defRPr sz="2800">
                <a:latin typeface="Arial Rounded MT Bold" panose="020F0704030504030204" pitchFamily="34" charset="0"/>
                <a:ea typeface="HGPｺﾞｼｯｸE" panose="020B0900000000000000" pitchFamily="50" charset="-128"/>
              </a:defRPr>
            </a:lvl1pPr>
          </a:lstStyle>
          <a:p>
            <a:r>
              <a:rPr lang="ja-JP" altLang="en-US"/>
              <a:t>マスター タイトルの書式設定</a:t>
            </a:r>
          </a:p>
        </p:txBody>
      </p:sp>
    </p:spTree>
    <p:extLst>
      <p:ext uri="{BB962C8B-B14F-4D97-AF65-F5344CB8AC3E}">
        <p14:creationId xmlns:p14="http://schemas.microsoft.com/office/powerpoint/2010/main" val="131690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スライド(番号有)_コンテンツ無">
    <p:spTree>
      <p:nvGrpSpPr>
        <p:cNvPr id="1" name=""/>
        <p:cNvGrpSpPr/>
        <p:nvPr/>
      </p:nvGrpSpPr>
      <p:grpSpPr>
        <a:xfrm>
          <a:off x="0" y="0"/>
          <a:ext cx="0" cy="0"/>
          <a:chOff x="0" y="0"/>
          <a:chExt cx="0" cy="0"/>
        </a:xfrm>
      </p:grpSpPr>
      <p:sp>
        <p:nvSpPr>
          <p:cNvPr id="4" name="正方形/長方形 11"/>
          <p:cNvSpPr>
            <a:spLocks noChangeArrowheads="1"/>
          </p:cNvSpPr>
          <p:nvPr userDrawn="1"/>
        </p:nvSpPr>
        <p:spPr bwMode="gray">
          <a:xfrm>
            <a:off x="0" y="739779"/>
            <a:ext cx="12192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5" name="グループ化 62"/>
          <p:cNvGrpSpPr>
            <a:grpSpLocks/>
          </p:cNvGrpSpPr>
          <p:nvPr userDrawn="1"/>
        </p:nvGrpSpPr>
        <p:grpSpPr bwMode="auto">
          <a:xfrm>
            <a:off x="1" y="739779"/>
            <a:ext cx="1975339" cy="74613"/>
            <a:chOff x="312738" y="2747963"/>
            <a:chExt cx="1970087" cy="109537"/>
          </a:xfrm>
        </p:grpSpPr>
        <p:sp>
          <p:nvSpPr>
            <p:cNvPr id="6" name="正方形/長方形 5"/>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7" name="正方形/長方形 6"/>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1245050" y="176404"/>
            <a:ext cx="8839089"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60" name="テキスト プレースホルダー 59"/>
          <p:cNvSpPr>
            <a:spLocks noGrp="1"/>
          </p:cNvSpPr>
          <p:nvPr>
            <p:ph type="body" sz="quarter" idx="10"/>
          </p:nvPr>
        </p:nvSpPr>
        <p:spPr>
          <a:xfrm>
            <a:off x="4" y="177265"/>
            <a:ext cx="1221611" cy="460800"/>
          </a:xfrm>
          <a:prstGeom prst="rect">
            <a:avLst/>
          </a:prstGeom>
        </p:spPr>
        <p:txBody>
          <a:bodyPr/>
          <a:lstStyle>
            <a:lvl1pPr marL="0" indent="0" algn="ctr">
              <a:buNone/>
              <a:defRPr sz="2800" b="0" i="1">
                <a:latin typeface="Times New Roman" panose="02020603050405020304" pitchFamily="18" charset="0"/>
                <a:ea typeface="HGPｺﾞｼｯｸE" panose="020B0900000000000000" pitchFamily="50" charset="-128"/>
                <a:cs typeface="Times New Roman" panose="02020603050405020304" pitchFamily="18" charset="0"/>
              </a:defRPr>
            </a:lvl1pPr>
            <a:lvl2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2pPr>
            <a:lvl3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3pPr>
            <a:lvl4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4pPr>
            <a:lvl5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5pPr>
          </a:lstStyle>
          <a:p>
            <a:pPr lvl="0"/>
            <a:r>
              <a:rPr lang="ja-JP" altLang="en-US" dirty="0"/>
              <a:t>マ</a:t>
            </a:r>
          </a:p>
        </p:txBody>
      </p:sp>
    </p:spTree>
    <p:extLst>
      <p:ext uri="{BB962C8B-B14F-4D97-AF65-F5344CB8AC3E}">
        <p14:creationId xmlns:p14="http://schemas.microsoft.com/office/powerpoint/2010/main" val="317840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スライド(番号有)_コンテンツ有">
    <p:spTree>
      <p:nvGrpSpPr>
        <p:cNvPr id="1" name=""/>
        <p:cNvGrpSpPr/>
        <p:nvPr/>
      </p:nvGrpSpPr>
      <p:grpSpPr>
        <a:xfrm>
          <a:off x="0" y="0"/>
          <a:ext cx="0" cy="0"/>
          <a:chOff x="0" y="0"/>
          <a:chExt cx="0" cy="0"/>
        </a:xfrm>
      </p:grpSpPr>
      <p:sp>
        <p:nvSpPr>
          <p:cNvPr id="5" name="正方形/長方形 11"/>
          <p:cNvSpPr>
            <a:spLocks noChangeArrowheads="1"/>
          </p:cNvSpPr>
          <p:nvPr userDrawn="1"/>
        </p:nvSpPr>
        <p:spPr bwMode="gray">
          <a:xfrm>
            <a:off x="0" y="739779"/>
            <a:ext cx="12192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6" name="グループ化 62"/>
          <p:cNvGrpSpPr>
            <a:grpSpLocks/>
          </p:cNvGrpSpPr>
          <p:nvPr userDrawn="1"/>
        </p:nvGrpSpPr>
        <p:grpSpPr bwMode="auto">
          <a:xfrm>
            <a:off x="1" y="739779"/>
            <a:ext cx="1975339" cy="74613"/>
            <a:chOff x="312738" y="2747963"/>
            <a:chExt cx="1970087" cy="109537"/>
          </a:xfrm>
        </p:grpSpPr>
        <p:sp>
          <p:nvSpPr>
            <p:cNvPr id="7" name="正方形/長方形 6"/>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8" name="正方形/長方形 7"/>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1245050" y="176404"/>
            <a:ext cx="8839089"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60" name="テキスト プレースホルダー 59"/>
          <p:cNvSpPr>
            <a:spLocks noGrp="1"/>
          </p:cNvSpPr>
          <p:nvPr>
            <p:ph type="body" sz="quarter" idx="10"/>
          </p:nvPr>
        </p:nvSpPr>
        <p:spPr>
          <a:xfrm>
            <a:off x="4" y="177265"/>
            <a:ext cx="1221611" cy="460800"/>
          </a:xfrm>
          <a:prstGeom prst="rect">
            <a:avLst/>
          </a:prstGeom>
        </p:spPr>
        <p:txBody>
          <a:bodyPr/>
          <a:lstStyle>
            <a:lvl1pPr marL="0" indent="0" algn="ctr">
              <a:buNone/>
              <a:defRPr sz="2800" b="0" i="1">
                <a:latin typeface="Times New Roman" panose="02020603050405020304" pitchFamily="18" charset="0"/>
                <a:ea typeface="HGPｺﾞｼｯｸE" panose="020B0900000000000000" pitchFamily="50" charset="-128"/>
                <a:cs typeface="Times New Roman" panose="02020603050405020304" pitchFamily="18" charset="0"/>
              </a:defRPr>
            </a:lvl1pPr>
            <a:lvl2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2pPr>
            <a:lvl3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3pPr>
            <a:lvl4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4pPr>
            <a:lvl5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5pPr>
          </a:lstStyle>
          <a:p>
            <a:pPr lvl="0"/>
            <a:r>
              <a:rPr lang="ja-JP" altLang="en-US" dirty="0"/>
              <a:t>マ</a:t>
            </a:r>
          </a:p>
        </p:txBody>
      </p:sp>
      <p:sp>
        <p:nvSpPr>
          <p:cNvPr id="4" name="テキスト プレースホルダー 3"/>
          <p:cNvSpPr>
            <a:spLocks noGrp="1"/>
          </p:cNvSpPr>
          <p:nvPr>
            <p:ph type="body" sz="quarter" idx="11"/>
          </p:nvPr>
        </p:nvSpPr>
        <p:spPr>
          <a:xfrm>
            <a:off x="232663" y="908721"/>
            <a:ext cx="11801231" cy="5689600"/>
          </a:xfrm>
          <a:prstGeom prst="rect">
            <a:avLst/>
          </a:prstGeom>
        </p:spPr>
        <p:txBody>
          <a:bodyPr/>
          <a:lstStyle>
            <a:lvl1pPr marL="342900" indent="-342900">
              <a:buFont typeface="Wingdings" panose="05000000000000000000" pitchFamily="2" charset="2"/>
              <a:buChar char="n"/>
              <a:defRPr sz="2400">
                <a:latin typeface="Arial Rounded MT Bold" panose="020F0704030504030204" pitchFamily="34" charset="0"/>
                <a:ea typeface="HGPｺﾞｼｯｸE" panose="020B0900000000000000" pitchFamily="50" charset="-128"/>
              </a:defRPr>
            </a:lvl1pPr>
            <a:lvl2pPr marL="742950" indent="-285750">
              <a:buFont typeface="Wingdings" panose="05000000000000000000" pitchFamily="2" charset="2"/>
              <a:buChar char="Ø"/>
              <a:defRPr sz="2000">
                <a:latin typeface="Arial Rounded MT Bold" panose="020F0704030504030204" pitchFamily="34" charset="0"/>
                <a:ea typeface="HGPｺﾞｼｯｸE" panose="020B0900000000000000" pitchFamily="50" charset="-128"/>
              </a:defRPr>
            </a:lvl2pPr>
            <a:lvl3pPr marL="1143000" indent="-228600">
              <a:buFont typeface="Wingdings" panose="05000000000000000000" pitchFamily="2" charset="2"/>
              <a:buChar char="ü"/>
              <a:defRPr sz="1800">
                <a:latin typeface="Arial Rounded MT Bold" panose="020F0704030504030204" pitchFamily="34" charset="0"/>
                <a:ea typeface="HGPｺﾞｼｯｸE" panose="020B0900000000000000" pitchFamily="50" charset="-128"/>
              </a:defRPr>
            </a:lvl3pPr>
            <a:lvl4pPr>
              <a:defRPr sz="1600">
                <a:latin typeface="Arial Rounded MT Bold" panose="020F0704030504030204" pitchFamily="34" charset="0"/>
                <a:ea typeface="HGPｺﾞｼｯｸE" panose="020B0900000000000000" pitchFamily="50" charset="-128"/>
              </a:defRPr>
            </a:lvl4pPr>
            <a:lvl5pPr>
              <a:defRPr sz="1600">
                <a:latin typeface="Arial Rounded MT Bold" panose="020F0704030504030204" pitchFamily="34" charset="0"/>
                <a:ea typeface="HGPｺﾞｼｯｸE" panose="020B09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4163000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スライド(番号有)_コンテンツ有赤">
    <p:spTree>
      <p:nvGrpSpPr>
        <p:cNvPr id="1" name=""/>
        <p:cNvGrpSpPr/>
        <p:nvPr/>
      </p:nvGrpSpPr>
      <p:grpSpPr>
        <a:xfrm>
          <a:off x="0" y="0"/>
          <a:ext cx="0" cy="0"/>
          <a:chOff x="0" y="0"/>
          <a:chExt cx="0" cy="0"/>
        </a:xfrm>
      </p:grpSpPr>
      <p:sp>
        <p:nvSpPr>
          <p:cNvPr id="5" name="正方形/長方形 11"/>
          <p:cNvSpPr>
            <a:spLocks noChangeArrowheads="1"/>
          </p:cNvSpPr>
          <p:nvPr userDrawn="1"/>
        </p:nvSpPr>
        <p:spPr bwMode="gray">
          <a:xfrm>
            <a:off x="0" y="739779"/>
            <a:ext cx="12192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6" name="グループ化 62"/>
          <p:cNvGrpSpPr>
            <a:grpSpLocks/>
          </p:cNvGrpSpPr>
          <p:nvPr userDrawn="1"/>
        </p:nvGrpSpPr>
        <p:grpSpPr bwMode="auto">
          <a:xfrm>
            <a:off x="1" y="739779"/>
            <a:ext cx="1975339" cy="74613"/>
            <a:chOff x="312738" y="2747963"/>
            <a:chExt cx="1970087" cy="109537"/>
          </a:xfrm>
        </p:grpSpPr>
        <p:sp>
          <p:nvSpPr>
            <p:cNvPr id="7" name="正方形/長方形 6"/>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8" name="正方形/長方形 7"/>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1245050" y="176404"/>
            <a:ext cx="8839089"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
        <p:nvSpPr>
          <p:cNvPr id="60" name="テキスト プレースホルダー 59"/>
          <p:cNvSpPr>
            <a:spLocks noGrp="1"/>
          </p:cNvSpPr>
          <p:nvPr>
            <p:ph type="body" sz="quarter" idx="10"/>
          </p:nvPr>
        </p:nvSpPr>
        <p:spPr>
          <a:xfrm>
            <a:off x="4" y="177265"/>
            <a:ext cx="1221611" cy="460800"/>
          </a:xfrm>
          <a:prstGeom prst="rect">
            <a:avLst/>
          </a:prstGeom>
        </p:spPr>
        <p:txBody>
          <a:bodyPr/>
          <a:lstStyle>
            <a:lvl1pPr marL="0" indent="0" algn="ctr">
              <a:buNone/>
              <a:defRPr sz="2800" b="0" i="1">
                <a:latin typeface="Times New Roman" panose="02020603050405020304" pitchFamily="18" charset="0"/>
                <a:ea typeface="HGPｺﾞｼｯｸE" panose="020B0900000000000000" pitchFamily="50" charset="-128"/>
                <a:cs typeface="Times New Roman" panose="02020603050405020304" pitchFamily="18" charset="0"/>
              </a:defRPr>
            </a:lvl1pPr>
            <a:lvl2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2pPr>
            <a:lvl3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3pPr>
            <a:lvl4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4pPr>
            <a:lvl5pPr algn="ctr">
              <a:defRPr sz="2400" b="0" i="1">
                <a:latin typeface="Times New Roman" panose="02020603050405020304" pitchFamily="18" charset="0"/>
                <a:ea typeface="HGPｺﾞｼｯｸE" panose="020B0900000000000000" pitchFamily="50" charset="-128"/>
                <a:cs typeface="Times New Roman" panose="02020603050405020304" pitchFamily="18" charset="0"/>
              </a:defRPr>
            </a:lvl5pPr>
          </a:lstStyle>
          <a:p>
            <a:pPr lvl="0"/>
            <a:r>
              <a:rPr lang="ja-JP" altLang="en-US" dirty="0"/>
              <a:t>マ</a:t>
            </a:r>
          </a:p>
        </p:txBody>
      </p:sp>
      <p:sp>
        <p:nvSpPr>
          <p:cNvPr id="4" name="テキスト プレースホルダー 3"/>
          <p:cNvSpPr>
            <a:spLocks noGrp="1"/>
          </p:cNvSpPr>
          <p:nvPr>
            <p:ph type="body" sz="quarter" idx="11"/>
          </p:nvPr>
        </p:nvSpPr>
        <p:spPr>
          <a:xfrm>
            <a:off x="232663" y="908721"/>
            <a:ext cx="11801231" cy="5689600"/>
          </a:xfrm>
          <a:prstGeom prst="rect">
            <a:avLst/>
          </a:prstGeom>
        </p:spPr>
        <p:txBody>
          <a:bodyPr/>
          <a:lstStyle>
            <a:lvl1pPr marL="342900" indent="-342900">
              <a:buClr>
                <a:schemeClr val="accent2">
                  <a:lumMod val="75000"/>
                </a:schemeClr>
              </a:buClr>
              <a:buFont typeface="Wingdings" panose="05000000000000000000" pitchFamily="2" charset="2"/>
              <a:buChar char="n"/>
              <a:defRPr sz="2400">
                <a:latin typeface="Arial Rounded MT Bold" panose="020F0704030504030204" pitchFamily="34" charset="0"/>
                <a:ea typeface="HGPｺﾞｼｯｸE" panose="020B0900000000000000" pitchFamily="50" charset="-128"/>
              </a:defRPr>
            </a:lvl1pPr>
            <a:lvl2pPr marL="742950" indent="-285750">
              <a:buClr>
                <a:schemeClr val="accent2">
                  <a:lumMod val="75000"/>
                </a:schemeClr>
              </a:buClr>
              <a:buFont typeface="Wingdings" panose="05000000000000000000" pitchFamily="2" charset="2"/>
              <a:buChar char="Ø"/>
              <a:defRPr sz="2000">
                <a:latin typeface="Arial Rounded MT Bold" panose="020F0704030504030204" pitchFamily="34" charset="0"/>
                <a:ea typeface="HGPｺﾞｼｯｸE" panose="020B0900000000000000" pitchFamily="50" charset="-128"/>
              </a:defRPr>
            </a:lvl2pPr>
            <a:lvl3pPr marL="1143000" indent="-228600">
              <a:buClr>
                <a:schemeClr val="accent2">
                  <a:lumMod val="75000"/>
                </a:schemeClr>
              </a:buClr>
              <a:buFont typeface="Wingdings" panose="05000000000000000000" pitchFamily="2" charset="2"/>
              <a:buChar char="ü"/>
              <a:defRPr sz="1800">
                <a:latin typeface="Arial Rounded MT Bold" panose="020F0704030504030204" pitchFamily="34" charset="0"/>
                <a:ea typeface="HGPｺﾞｼｯｸE" panose="020B0900000000000000" pitchFamily="50" charset="-128"/>
              </a:defRPr>
            </a:lvl3pPr>
            <a:lvl4pPr>
              <a:buClr>
                <a:schemeClr val="accent2">
                  <a:lumMod val="75000"/>
                </a:schemeClr>
              </a:buClr>
              <a:defRPr sz="1600">
                <a:latin typeface="Arial Rounded MT Bold" panose="020F0704030504030204" pitchFamily="34" charset="0"/>
                <a:ea typeface="HGPｺﾞｼｯｸE" panose="020B0900000000000000" pitchFamily="50" charset="-128"/>
              </a:defRPr>
            </a:lvl4pPr>
            <a:lvl5pPr>
              <a:buClr>
                <a:schemeClr val="accent2">
                  <a:lumMod val="75000"/>
                </a:schemeClr>
              </a:buClr>
              <a:defRPr sz="1600">
                <a:latin typeface="Arial Rounded MT Bold" panose="020F0704030504030204" pitchFamily="34" charset="0"/>
                <a:ea typeface="HGPｺﾞｼｯｸE" panose="020B09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879222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スライド(番号無)_コンテンツ無">
    <p:spTree>
      <p:nvGrpSpPr>
        <p:cNvPr id="1" name=""/>
        <p:cNvGrpSpPr/>
        <p:nvPr/>
      </p:nvGrpSpPr>
      <p:grpSpPr>
        <a:xfrm>
          <a:off x="0" y="0"/>
          <a:ext cx="0" cy="0"/>
          <a:chOff x="0" y="0"/>
          <a:chExt cx="0" cy="0"/>
        </a:xfrm>
      </p:grpSpPr>
      <p:sp>
        <p:nvSpPr>
          <p:cNvPr id="3" name="正方形/長方形 11"/>
          <p:cNvSpPr>
            <a:spLocks noChangeArrowheads="1"/>
          </p:cNvSpPr>
          <p:nvPr userDrawn="1"/>
        </p:nvSpPr>
        <p:spPr bwMode="gray">
          <a:xfrm>
            <a:off x="0" y="739779"/>
            <a:ext cx="12192000" cy="74613"/>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pSp>
        <p:nvGrpSpPr>
          <p:cNvPr id="4" name="グループ化 62"/>
          <p:cNvGrpSpPr>
            <a:grpSpLocks/>
          </p:cNvGrpSpPr>
          <p:nvPr userDrawn="1"/>
        </p:nvGrpSpPr>
        <p:grpSpPr bwMode="auto">
          <a:xfrm>
            <a:off x="1" y="739779"/>
            <a:ext cx="1975339" cy="74613"/>
            <a:chOff x="312738" y="2747963"/>
            <a:chExt cx="1970087" cy="109537"/>
          </a:xfrm>
        </p:grpSpPr>
        <p:sp>
          <p:nvSpPr>
            <p:cNvPr id="5" name="正方形/長方形 4"/>
            <p:cNvSpPr>
              <a:spLocks noChangeArrowheads="1"/>
            </p:cNvSpPr>
            <p:nvPr/>
          </p:nvSpPr>
          <p:spPr bwMode="gray">
            <a:xfrm>
              <a:off x="312738" y="2747963"/>
              <a:ext cx="1970087" cy="109537"/>
            </a:xfrm>
            <a:prstGeom prst="rect">
              <a:avLst/>
            </a:prstGeom>
            <a:solidFill>
              <a:srgbClr val="FD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sp>
          <p:nvSpPr>
            <p:cNvPr id="6" name="正方形/長方形 5"/>
            <p:cNvSpPr>
              <a:spLocks noChangeArrowheads="1"/>
            </p:cNvSpPr>
            <p:nvPr/>
          </p:nvSpPr>
          <p:spPr bwMode="gray">
            <a:xfrm>
              <a:off x="312738" y="2747963"/>
              <a:ext cx="986018" cy="10953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itchFamily="34" charset="0"/>
                  <a:ea typeface="HGPｺﾞｼｯｸE" pitchFamily="50" charset="-128"/>
                </a:defRPr>
              </a:lvl1pPr>
              <a:lvl2pPr marL="742950" indent="-285750">
                <a:defRPr kumimoji="1">
                  <a:solidFill>
                    <a:schemeClr val="tx1"/>
                  </a:solidFill>
                  <a:latin typeface="Calibri" pitchFamily="34" charset="0"/>
                  <a:ea typeface="HGPｺﾞｼｯｸE" pitchFamily="50" charset="-128"/>
                </a:defRPr>
              </a:lvl2pPr>
              <a:lvl3pPr marL="1143000" indent="-228600">
                <a:defRPr kumimoji="1">
                  <a:solidFill>
                    <a:schemeClr val="tx1"/>
                  </a:solidFill>
                  <a:latin typeface="Calibri" pitchFamily="34" charset="0"/>
                  <a:ea typeface="HGPｺﾞｼｯｸE" pitchFamily="50" charset="-128"/>
                </a:defRPr>
              </a:lvl3pPr>
              <a:lvl4pPr marL="1600200" indent="-228600">
                <a:defRPr kumimoji="1">
                  <a:solidFill>
                    <a:schemeClr val="tx1"/>
                  </a:solidFill>
                  <a:latin typeface="Calibri" pitchFamily="34" charset="0"/>
                  <a:ea typeface="HGPｺﾞｼｯｸE" pitchFamily="50" charset="-128"/>
                </a:defRPr>
              </a:lvl4pPr>
              <a:lvl5pPr marL="2057400" indent="-228600">
                <a:defRPr kumimoji="1">
                  <a:solidFill>
                    <a:schemeClr val="tx1"/>
                  </a:solidFill>
                  <a:latin typeface="Calibri" pitchFamily="34" charset="0"/>
                  <a:ea typeface="HGPｺﾞｼｯｸE" pitchFamily="50" charset="-128"/>
                </a:defRPr>
              </a:lvl5pPr>
              <a:lvl6pPr marL="2514600" indent="-228600" fontAlgn="base">
                <a:spcBef>
                  <a:spcPct val="0"/>
                </a:spcBef>
                <a:spcAft>
                  <a:spcPct val="0"/>
                </a:spcAft>
                <a:defRPr kumimoji="1">
                  <a:solidFill>
                    <a:schemeClr val="tx1"/>
                  </a:solidFill>
                  <a:latin typeface="Calibri" pitchFamily="34" charset="0"/>
                  <a:ea typeface="HGPｺﾞｼｯｸE" pitchFamily="50" charset="-128"/>
                </a:defRPr>
              </a:lvl6pPr>
              <a:lvl7pPr marL="2971800" indent="-228600" fontAlgn="base">
                <a:spcBef>
                  <a:spcPct val="0"/>
                </a:spcBef>
                <a:spcAft>
                  <a:spcPct val="0"/>
                </a:spcAft>
                <a:defRPr kumimoji="1">
                  <a:solidFill>
                    <a:schemeClr val="tx1"/>
                  </a:solidFill>
                  <a:latin typeface="Calibri" pitchFamily="34" charset="0"/>
                  <a:ea typeface="HGPｺﾞｼｯｸE" pitchFamily="50" charset="-128"/>
                </a:defRPr>
              </a:lvl7pPr>
              <a:lvl8pPr marL="3429000" indent="-228600" fontAlgn="base">
                <a:spcBef>
                  <a:spcPct val="0"/>
                </a:spcBef>
                <a:spcAft>
                  <a:spcPct val="0"/>
                </a:spcAft>
                <a:defRPr kumimoji="1">
                  <a:solidFill>
                    <a:schemeClr val="tx1"/>
                  </a:solidFill>
                  <a:latin typeface="Calibri" pitchFamily="34" charset="0"/>
                  <a:ea typeface="HGPｺﾞｼｯｸE" pitchFamily="50" charset="-128"/>
                </a:defRPr>
              </a:lvl8pPr>
              <a:lvl9pPr marL="3886200" indent="-228600" fontAlgn="base">
                <a:spcBef>
                  <a:spcPct val="0"/>
                </a:spcBef>
                <a:spcAft>
                  <a:spcPct val="0"/>
                </a:spcAft>
                <a:defRPr kumimoji="1">
                  <a:solidFill>
                    <a:schemeClr val="tx1"/>
                  </a:solidFill>
                  <a:latin typeface="Calibri" pitchFamily="34" charset="0"/>
                  <a:ea typeface="HGPｺﾞｼｯｸE" pitchFamily="50" charset="-128"/>
                </a:defRPr>
              </a:lvl9pPr>
            </a:lstStyle>
            <a:p>
              <a:pPr>
                <a:defRPr/>
              </a:pPr>
              <a:endParaRPr kumimoji="0" lang="ja-JP" altLang="en-US">
                <a:solidFill>
                  <a:srgbClr val="000000"/>
                </a:solidFill>
              </a:endParaRPr>
            </a:p>
          </p:txBody>
        </p:sp>
      </p:grpSp>
      <p:sp>
        <p:nvSpPr>
          <p:cNvPr id="2" name="タイトル 1"/>
          <p:cNvSpPr>
            <a:spLocks noGrp="1"/>
          </p:cNvSpPr>
          <p:nvPr>
            <p:ph type="title"/>
          </p:nvPr>
        </p:nvSpPr>
        <p:spPr>
          <a:xfrm>
            <a:off x="158114" y="176404"/>
            <a:ext cx="9926025" cy="461665"/>
          </a:xfrm>
          <a:prstGeom prst="rect">
            <a:avLst/>
          </a:prstGeom>
        </p:spPr>
        <p:txBody>
          <a:bodyPr wrap="none">
            <a:noAutofit/>
          </a:bodyPr>
          <a:lstStyle>
            <a:lvl1pPr algn="l">
              <a:defRPr sz="2400">
                <a:latin typeface="Arial Rounded MT Bold" panose="020F0704030504030204" pitchFamily="34" charset="0"/>
                <a:ea typeface="HGPｺﾞｼｯｸE" panose="020B0900000000000000" pitchFamily="50" charset="-128"/>
              </a:defRPr>
            </a:lvl1pPr>
          </a:lstStyle>
          <a:p>
            <a:r>
              <a:rPr lang="ja-JP" altLang="en-US" dirty="0"/>
              <a:t>マスター タイトルの書式設定</a:t>
            </a:r>
          </a:p>
        </p:txBody>
      </p:sp>
    </p:spTree>
    <p:extLst>
      <p:ext uri="{BB962C8B-B14F-4D97-AF65-F5344CB8AC3E}">
        <p14:creationId xmlns:p14="http://schemas.microsoft.com/office/powerpoint/2010/main" val="838558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4" r:id="rId1"/>
    <p:sldLayoutId id="2147483745" r:id="rId2"/>
    <p:sldLayoutId id="2147483748" r:id="rId3"/>
    <p:sldLayoutId id="2147483746" r:id="rId4"/>
    <p:sldLayoutId id="2147483747" r:id="rId5"/>
    <p:sldLayoutId id="2147483749" r:id="rId6"/>
    <p:sldLayoutId id="2147483750" r:id="rId7"/>
    <p:sldLayoutId id="2147483754" r:id="rId8"/>
    <p:sldLayoutId id="2147483751" r:id="rId9"/>
    <p:sldLayoutId id="2147483752" r:id="rId10"/>
    <p:sldLayoutId id="2147483755" r:id="rId11"/>
    <p:sldLayoutId id="2147483753" r:id="rId12"/>
    <p:sldLayoutId id="2147483743" r:id="rId13"/>
    <p:sldLayoutId id="2147483758" r:id="rId14"/>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openstreetmap.org)&#12363;&#12425;&#12456;&#12522;&#12450;&#12398;&#24773;&#22577;&#12434;&#20837;&#25163;" TargetMode="External"/><Relationship Id="rId5" Type="http://schemas.openxmlformats.org/officeDocument/2006/relationships/hyperlink" Target="https://tomio-cart.jp/" TargetMode="Externa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5322291" cy="523220"/>
          </a:xfrm>
        </p:spPr>
        <p:txBody>
          <a:bodyPr/>
          <a:lstStyle/>
          <a:p>
            <a:pPr algn="l"/>
            <a:r>
              <a:rPr lang="en-US" altLang="ja-JP" sz="2800" b="1" dirty="0" smtClean="0">
                <a:latin typeface="Meiryo UI" pitchFamily="50" charset="-128"/>
                <a:ea typeface="Meiryo UI" pitchFamily="50" charset="-128"/>
              </a:rPr>
              <a:t>0-0.</a:t>
            </a:r>
            <a:r>
              <a:rPr lang="ja-JP" altLang="en-US" sz="2800" b="1" dirty="0" smtClean="0">
                <a:latin typeface="Meiryo UI" pitchFamily="50" charset="-128"/>
                <a:ea typeface="Meiryo UI" pitchFamily="50" charset="-128"/>
              </a:rPr>
              <a:t> </a:t>
            </a:r>
            <a:r>
              <a:rPr lang="ja-JP" altLang="en-US" sz="2800" b="1" dirty="0">
                <a:latin typeface="Meiryo UI" pitchFamily="50" charset="-128"/>
                <a:ea typeface="Meiryo UI" pitchFamily="50" charset="-128"/>
              </a:rPr>
              <a:t>前回</a:t>
            </a:r>
            <a:r>
              <a:rPr lang="ja-JP" altLang="en-US" sz="2800" b="1" dirty="0" smtClean="0">
                <a:latin typeface="Meiryo UI" pitchFamily="50" charset="-128"/>
                <a:ea typeface="Meiryo UI" pitchFamily="50" charset="-128"/>
              </a:rPr>
              <a:t>頂いたコメントのレビュー</a:t>
            </a:r>
            <a:endParaRPr lang="ja-JP" altLang="en-US" sz="2800" b="1" dirty="0">
              <a:latin typeface="Meiryo UI" pitchFamily="50" charset="-128"/>
              <a:ea typeface="Meiryo UI" pitchFamily="50" charset="-128"/>
            </a:endParaRPr>
          </a:p>
        </p:txBody>
      </p:sp>
      <p:sp>
        <p:nvSpPr>
          <p:cNvPr id="38" name="正方形/長方形 37"/>
          <p:cNvSpPr/>
          <p:nvPr/>
        </p:nvSpPr>
        <p:spPr>
          <a:xfrm>
            <a:off x="32824" y="1052670"/>
            <a:ext cx="12159176" cy="4893647"/>
          </a:xfrm>
          <a:prstGeom prst="rect">
            <a:avLst/>
          </a:prstGeom>
        </p:spPr>
        <p:txBody>
          <a:bodyPr wrap="square">
            <a:spAutoFit/>
          </a:bodyPr>
          <a:lstStyle/>
          <a:p>
            <a:pPr marL="457200" indent="-457200">
              <a:buFontTx/>
              <a:buAutoNum type="arabicParenBoth"/>
            </a:pP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必須とする実装</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時刻表合わせ</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バスは加える。タクシーは後回し</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これはこれで意義はあるが</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はやうちさんの研究成果を要レビュー</a:t>
            </a:r>
            <a:endPar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endParaRPr>
          </a:p>
          <a:p>
            <a:pPr marL="457200" indent="-457200">
              <a:buFontTx/>
              <a:buAutoNum type="arabicParenBoth"/>
            </a:pP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ランデル</a:t>
            </a:r>
            <a:r>
              <a:rPr lang="ja-JP" altLang="en-US" sz="2400" b="1" dirty="0">
                <a:latin typeface="Meiryo UI" panose="020B0604030504040204" pitchFamily="50" charset="-128"/>
                <a:ea typeface="Meiryo UI" panose="020B0604030504040204" pitchFamily="50" charset="-128"/>
                <a:cs typeface="Times New Roman" panose="02020603050405020304" pitchFamily="18" charset="0"/>
              </a:rPr>
              <a:t>分布、離散選択モデル（</a:t>
            </a:r>
            <a:r>
              <a:rPr lang="en-US" altLang="ja-JP" sz="2400" b="1" dirty="0" err="1">
                <a:latin typeface="Meiryo UI" panose="020B0604030504040204" pitchFamily="50" charset="-128"/>
                <a:ea typeface="Meiryo UI" panose="020B0604030504040204" pitchFamily="50" charset="-128"/>
                <a:cs typeface="Times New Roman" panose="02020603050405020304" pitchFamily="18" charset="0"/>
              </a:rPr>
              <a:t>MNL</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）などを、ちゃんと調べておくこと→</a:t>
            </a:r>
            <a:r>
              <a:rPr lang="ja-JP" altLang="en-US" sz="2400" b="1" dirty="0" err="1" smtClean="0">
                <a:latin typeface="Meiryo UI" panose="020B0604030504040204" pitchFamily="50" charset="-128"/>
                <a:ea typeface="Meiryo UI" panose="020B0604030504040204" pitchFamily="50" charset="-128"/>
                <a:cs typeface="Times New Roman" panose="02020603050405020304" pitchFamily="18" charset="0"/>
              </a:rPr>
              <a:t>突っ</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込まるから</a:t>
            </a:r>
            <a:endPar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endParaRPr>
          </a:p>
          <a:p>
            <a:pPr marL="457200" indent="-457200">
              <a:buFontTx/>
              <a:buAutoNum type="arabicParenBoth"/>
            </a:pP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今回の研究 </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 東京圏</a:t>
            </a:r>
            <a:r>
              <a:rPr lang="en-US" altLang="ja-JP" sz="2400" b="1" dirty="0" err="1" smtClean="0">
                <a:latin typeface="Meiryo UI" panose="020B0604030504040204" pitchFamily="50" charset="-128"/>
                <a:ea typeface="Meiryo UI" panose="020B0604030504040204" pitchFamily="50" charset="-128"/>
                <a:cs typeface="Times New Roman" panose="02020603050405020304" pitchFamily="18" charset="0"/>
              </a:rPr>
              <a:t>ATC</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要調査</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 調査と関連</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 本研究の対立軸とするように</a:t>
            </a:r>
            <a:endPar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endParaRPr>
          </a:p>
          <a:p>
            <a:pPr marL="457200" indent="-457200">
              <a:buFontTx/>
              <a:buAutoNum type="arabicParenBoth"/>
            </a:pP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とみおかーとのユーザには偏差が大きい</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女性、中年世代多い</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 → この辺の問題をどうするかを考えておくこと</a:t>
            </a:r>
            <a:endPar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endParaRPr>
          </a:p>
          <a:p>
            <a:pPr marL="457200" indent="-457200">
              <a:buFontTx/>
              <a:buAutoNum type="arabicParenBoth"/>
            </a:pP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個人別コスト値変動をどう実装するかを考えておくこと</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 経路をプログラム側で覚えておいて、再計算すればいいか</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(new)</a:t>
            </a:r>
          </a:p>
          <a:p>
            <a:pPr marL="457200" indent="-457200">
              <a:buFontTx/>
              <a:buAutoNum type="arabicParenBoth"/>
            </a:pP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タクシー縄張り問題</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endPar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482912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8273419" cy="523220"/>
          </a:xfrm>
        </p:spPr>
        <p:txBody>
          <a:bodyPr/>
          <a:lstStyle/>
          <a:p>
            <a:pPr algn="l"/>
            <a:r>
              <a:rPr lang="en-US" altLang="ja-JP" sz="2800" b="1" dirty="0" smtClean="0">
                <a:latin typeface="Meiryo UI" pitchFamily="50" charset="-128"/>
                <a:ea typeface="Meiryo UI" pitchFamily="50" charset="-128"/>
              </a:rPr>
              <a:t>1-5.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)(5)</a:t>
            </a:r>
            <a:endParaRPr lang="ja-JP" altLang="en-US" sz="2800" b="1" dirty="0">
              <a:latin typeface="Meiryo UI" pitchFamily="50" charset="-128"/>
              <a:ea typeface="Meiryo UI" pitchFamily="50" charset="-128"/>
            </a:endParaRPr>
          </a:p>
        </p:txBody>
      </p:sp>
      <p:sp>
        <p:nvSpPr>
          <p:cNvPr id="4" name="正方形/長方形 3"/>
          <p:cNvSpPr/>
          <p:nvPr/>
        </p:nvSpPr>
        <p:spPr>
          <a:xfrm>
            <a:off x="263190" y="924482"/>
            <a:ext cx="3625068" cy="5816977"/>
          </a:xfrm>
          <a:prstGeom prst="rect">
            <a:avLst/>
          </a:prstGeom>
          <a:solidFill>
            <a:schemeClr val="bg1">
              <a:lumMod val="95000"/>
            </a:schemeClr>
          </a:solidFill>
        </p:spPr>
        <p:txBody>
          <a:bodyPr wrap="square">
            <a:spAutoFit/>
          </a:bodyPr>
          <a:lstStyle/>
          <a:p>
            <a:r>
              <a:rPr lang="ja-JP" altLang="en-US" sz="1200" dirty="0"/>
              <a:t>version: '3'</a:t>
            </a:r>
          </a:p>
          <a:p>
            <a:r>
              <a:rPr lang="ja-JP" altLang="en-US" sz="1200" dirty="0" smtClean="0"/>
              <a:t>services</a:t>
            </a:r>
            <a:r>
              <a:rPr lang="ja-JP" altLang="en-US" sz="1200" dirty="0"/>
              <a:t>:</a:t>
            </a:r>
          </a:p>
          <a:p>
            <a:r>
              <a:rPr lang="ja-JP" altLang="en-US" sz="1200" dirty="0"/>
              <a:t>    db:</a:t>
            </a:r>
          </a:p>
          <a:p>
            <a:r>
              <a:rPr lang="ja-JP" altLang="en-US" sz="1200" dirty="0"/>
              <a:t>        build:</a:t>
            </a:r>
          </a:p>
          <a:p>
            <a:r>
              <a:rPr lang="ja-JP" altLang="en-US" sz="1200" dirty="0"/>
              <a:t>           context: .</a:t>
            </a:r>
          </a:p>
          <a:p>
            <a:r>
              <a:rPr lang="ja-JP" altLang="en-US" sz="1200" dirty="0"/>
              <a:t>        # restart: always           </a:t>
            </a:r>
          </a:p>
          <a:p>
            <a:r>
              <a:rPr lang="ja-JP" altLang="en-US" sz="1200" dirty="0"/>
              <a:t>        environment:</a:t>
            </a:r>
          </a:p>
          <a:p>
            <a:r>
              <a:rPr lang="ja-JP" altLang="en-US" sz="1200" dirty="0"/>
              <a:t>            POSTGRES_PASSWORD: password</a:t>
            </a:r>
          </a:p>
          <a:p>
            <a:r>
              <a:rPr lang="ja-JP" altLang="en-US" sz="1200" dirty="0"/>
              <a:t>            POSTGRES_DB: tomioka_db</a:t>
            </a:r>
          </a:p>
          <a:p>
            <a:r>
              <a:rPr lang="ja-JP" altLang="en-US" sz="1200" dirty="0"/>
              <a:t>            POSTGRES_PORT_5432_TCP_PORT: 5432</a:t>
            </a:r>
          </a:p>
          <a:p>
            <a:r>
              <a:rPr lang="ja-JP" altLang="en-US" sz="1200" dirty="0"/>
              <a:t>        ports:</a:t>
            </a:r>
          </a:p>
          <a:p>
            <a:r>
              <a:rPr lang="ja-JP" altLang="en-US" sz="1200" dirty="0"/>
              <a:t>            #- "5432:5432"</a:t>
            </a:r>
          </a:p>
          <a:p>
            <a:r>
              <a:rPr lang="ja-JP" altLang="en-US" sz="1200" dirty="0"/>
              <a:t>            - "15432:5432"            </a:t>
            </a:r>
          </a:p>
          <a:p>
            <a:r>
              <a:rPr lang="ja-JP" altLang="en-US" sz="1200" dirty="0"/>
              <a:t>        volumes:</a:t>
            </a:r>
          </a:p>
          <a:p>
            <a:r>
              <a:rPr lang="ja-JP" altLang="en-US" sz="1200" dirty="0"/>
              <a:t>            - ./tomioka_db:/tomioka_db</a:t>
            </a:r>
          </a:p>
          <a:p>
            <a:r>
              <a:rPr lang="ja-JP" altLang="en-US" sz="1200" dirty="0"/>
              <a:t>            - db-data:/var/lib/postgresql/data</a:t>
            </a:r>
          </a:p>
          <a:p>
            <a:r>
              <a:rPr lang="ja-JP" altLang="en-US" sz="1200" dirty="0"/>
              <a:t>    osm2pgsql:</a:t>
            </a:r>
          </a:p>
          <a:p>
            <a:r>
              <a:rPr lang="ja-JP" altLang="en-US" sz="1200" dirty="0"/>
              <a:t>        image: openfirmware/osm2pgsql:latest</a:t>
            </a:r>
          </a:p>
          <a:p>
            <a:r>
              <a:rPr lang="ja-JP" altLang="en-US" sz="1200" dirty="0"/>
              <a:t>        # restart: always        </a:t>
            </a:r>
          </a:p>
          <a:p>
            <a:r>
              <a:rPr lang="ja-JP" altLang="en-US" sz="1200" dirty="0"/>
              <a:t>        #links:</a:t>
            </a:r>
          </a:p>
          <a:p>
            <a:r>
              <a:rPr lang="ja-JP" altLang="en-US" sz="1200" dirty="0" smtClean="0"/>
              <a:t>        </a:t>
            </a:r>
            <a:r>
              <a:rPr lang="ja-JP" altLang="en-US" sz="1200" dirty="0"/>
              <a:t>#    - "postgis:pg"</a:t>
            </a:r>
          </a:p>
          <a:p>
            <a:r>
              <a:rPr lang="ja-JP" altLang="en-US" sz="1200" dirty="0"/>
              <a:t>        environment:</a:t>
            </a:r>
          </a:p>
          <a:p>
            <a:r>
              <a:rPr lang="ja-JP" altLang="en-US" sz="1200" dirty="0"/>
              <a:t>            PG_PORT_5432_TCP_ADDR: postgis</a:t>
            </a:r>
          </a:p>
          <a:p>
            <a:r>
              <a:rPr lang="ja-JP" altLang="en-US" sz="1200" dirty="0"/>
              <a:t>            PG_PORT_5432_TCP_PORT: 5432</a:t>
            </a:r>
          </a:p>
          <a:p>
            <a:r>
              <a:rPr lang="ja-JP" altLang="en-US" sz="1200" dirty="0"/>
              <a:t>            PG_ENV_OSM_DB: tomioka_db</a:t>
            </a:r>
          </a:p>
          <a:p>
            <a:r>
              <a:rPr lang="ja-JP" altLang="en-US" sz="1200" dirty="0"/>
              <a:t>            PG_ENV_OSM_USER: postgres</a:t>
            </a:r>
          </a:p>
          <a:p>
            <a:r>
              <a:rPr lang="ja-JP" altLang="en-US" sz="1200" dirty="0"/>
              <a:t>            PG_ENV_POSTGRES_PASSWORD: password</a:t>
            </a:r>
          </a:p>
          <a:p>
            <a:r>
              <a:rPr lang="ja-JP" altLang="en-US" sz="1200" dirty="0"/>
              <a:t>        volumes:</a:t>
            </a:r>
          </a:p>
          <a:p>
            <a:r>
              <a:rPr lang="ja-JP" altLang="en-US" sz="1200" dirty="0"/>
              <a:t>            - ./tomioka_db:/tomioka_db     </a:t>
            </a:r>
          </a:p>
          <a:p>
            <a:r>
              <a:rPr lang="ja-JP" altLang="en-US" sz="1200" dirty="0"/>
              <a:t>volumes:</a:t>
            </a:r>
          </a:p>
          <a:p>
            <a:r>
              <a:rPr lang="ja-JP" altLang="en-US" sz="1200" dirty="0"/>
              <a:t>    db-data:</a:t>
            </a:r>
          </a:p>
        </p:txBody>
      </p:sp>
      <p:sp>
        <p:nvSpPr>
          <p:cNvPr id="49" name="正方形/長方形 48"/>
          <p:cNvSpPr/>
          <p:nvPr/>
        </p:nvSpPr>
        <p:spPr>
          <a:xfrm>
            <a:off x="4295750" y="924483"/>
            <a:ext cx="4536630" cy="5816977"/>
          </a:xfrm>
          <a:prstGeom prst="rect">
            <a:avLst/>
          </a:prstGeom>
          <a:solidFill>
            <a:schemeClr val="bg1">
              <a:lumMod val="95000"/>
            </a:schemeClr>
          </a:solidFill>
        </p:spPr>
        <p:txBody>
          <a:bodyPr wrap="square">
            <a:spAutoFit/>
          </a:bodyPr>
          <a:lstStyle/>
          <a:p>
            <a:r>
              <a:rPr lang="en-US" altLang="ja-JP" sz="1200" dirty="0"/>
              <a:t>#FROM </a:t>
            </a:r>
            <a:r>
              <a:rPr lang="en-US" altLang="ja-JP" sz="1200" dirty="0" err="1"/>
              <a:t>pgrouting</a:t>
            </a:r>
            <a:r>
              <a:rPr lang="en-US" altLang="ja-JP" sz="1200" dirty="0"/>
              <a:t>/</a:t>
            </a:r>
            <a:r>
              <a:rPr lang="en-US" altLang="ja-JP" sz="1200" dirty="0" err="1"/>
              <a:t>pgrouting:12-3.0-master</a:t>
            </a:r>
            <a:endParaRPr lang="en-US" altLang="ja-JP" sz="1200" dirty="0"/>
          </a:p>
          <a:p>
            <a:r>
              <a:rPr lang="en-US" altLang="ja-JP" sz="1200" dirty="0"/>
              <a:t>FROM </a:t>
            </a:r>
            <a:r>
              <a:rPr lang="en-US" altLang="ja-JP" sz="1200" dirty="0" err="1"/>
              <a:t>pgrouting</a:t>
            </a:r>
            <a:r>
              <a:rPr lang="en-US" altLang="ja-JP" sz="1200" dirty="0"/>
              <a:t>/</a:t>
            </a:r>
            <a:r>
              <a:rPr lang="en-US" altLang="ja-JP" sz="1200" dirty="0" err="1"/>
              <a:t>pgrouting:latest</a:t>
            </a:r>
            <a:r>
              <a:rPr lang="en-US" altLang="ja-JP" sz="1200" dirty="0"/>
              <a:t>  </a:t>
            </a:r>
          </a:p>
          <a:p>
            <a:endParaRPr lang="en-US" altLang="ja-JP" sz="1200" dirty="0"/>
          </a:p>
          <a:p>
            <a:r>
              <a:rPr lang="en-US" altLang="ja-JP" sz="1200" dirty="0"/>
              <a:t>RUN apt update </a:t>
            </a:r>
          </a:p>
          <a:p>
            <a:r>
              <a:rPr lang="en-US" altLang="ja-JP" sz="1200" dirty="0"/>
              <a:t>RUN apt install -y </a:t>
            </a:r>
            <a:r>
              <a:rPr lang="en-US" altLang="ja-JP" sz="1200" dirty="0" err="1"/>
              <a:t>libpqxx</a:t>
            </a:r>
            <a:r>
              <a:rPr lang="en-US" altLang="ja-JP" sz="1200" dirty="0"/>
              <a:t>-6.2</a:t>
            </a:r>
          </a:p>
          <a:p>
            <a:r>
              <a:rPr lang="en-US" altLang="ja-JP" sz="1200" dirty="0"/>
              <a:t>RUN apt install -y build-essential </a:t>
            </a:r>
            <a:r>
              <a:rPr lang="en-US" altLang="ja-JP" sz="1200" dirty="0" err="1"/>
              <a:t>cmake</a:t>
            </a:r>
            <a:r>
              <a:rPr lang="en-US" altLang="ja-JP" sz="1200" dirty="0"/>
              <a:t> </a:t>
            </a:r>
            <a:r>
              <a:rPr lang="en-US" altLang="ja-JP" sz="1200" dirty="0" err="1"/>
              <a:t>wget</a:t>
            </a:r>
            <a:r>
              <a:rPr lang="en-US" altLang="ja-JP" sz="1200" dirty="0"/>
              <a:t> \ </a:t>
            </a:r>
          </a:p>
          <a:p>
            <a:r>
              <a:rPr lang="en-US" altLang="ja-JP" sz="1200" dirty="0"/>
              <a:t>       </a:t>
            </a:r>
            <a:r>
              <a:rPr lang="en-US" altLang="ja-JP" sz="1200" dirty="0" err="1"/>
              <a:t>libboost</a:t>
            </a:r>
            <a:r>
              <a:rPr lang="en-US" altLang="ja-JP" sz="1200" dirty="0"/>
              <a:t>-program-options-dev </a:t>
            </a:r>
            <a:r>
              <a:rPr lang="en-US" altLang="ja-JP" sz="1200" dirty="0" err="1"/>
              <a:t>libexpat1</a:t>
            </a:r>
            <a:r>
              <a:rPr lang="en-US" altLang="ja-JP" sz="1200" dirty="0"/>
              <a:t> \</a:t>
            </a:r>
          </a:p>
          <a:p>
            <a:r>
              <a:rPr lang="en-US" altLang="ja-JP" sz="1200" dirty="0"/>
              <a:t>        </a:t>
            </a:r>
            <a:r>
              <a:rPr lang="en-US" altLang="ja-JP" sz="1200" dirty="0" err="1"/>
              <a:t>libexpat</a:t>
            </a:r>
            <a:r>
              <a:rPr lang="en-US" altLang="ja-JP" sz="1200" dirty="0"/>
              <a:t>-dev </a:t>
            </a:r>
            <a:r>
              <a:rPr lang="en-US" altLang="ja-JP" sz="1200" dirty="0" err="1"/>
              <a:t>libosmium2</a:t>
            </a:r>
            <a:r>
              <a:rPr lang="en-US" altLang="ja-JP" sz="1200" dirty="0"/>
              <a:t>-dev </a:t>
            </a:r>
            <a:r>
              <a:rPr lang="en-US" altLang="ja-JP" sz="1200" dirty="0" err="1"/>
              <a:t>libpqxx</a:t>
            </a:r>
            <a:r>
              <a:rPr lang="en-US" altLang="ja-JP" sz="1200" dirty="0"/>
              <a:t>-dev \</a:t>
            </a:r>
          </a:p>
          <a:p>
            <a:r>
              <a:rPr lang="en-US" altLang="ja-JP" sz="1200" dirty="0"/>
              <a:t>        </a:t>
            </a:r>
            <a:r>
              <a:rPr lang="en-US" altLang="ja-JP" sz="1200" dirty="0" err="1"/>
              <a:t>zlib1g</a:t>
            </a:r>
            <a:r>
              <a:rPr lang="en-US" altLang="ja-JP" sz="1200" dirty="0"/>
              <a:t>-dev</a:t>
            </a:r>
          </a:p>
          <a:p>
            <a:r>
              <a:rPr lang="en-US" altLang="ja-JP" sz="1200" dirty="0"/>
              <a:t>RUN cd /</a:t>
            </a:r>
            <a:r>
              <a:rPr lang="en-US" altLang="ja-JP" sz="1200" dirty="0" err="1"/>
              <a:t>usr</a:t>
            </a:r>
            <a:r>
              <a:rPr lang="en-US" altLang="ja-JP" sz="1200" dirty="0"/>
              <a:t>/local/</a:t>
            </a:r>
            <a:r>
              <a:rPr lang="en-US" altLang="ja-JP" sz="1200" dirty="0" err="1"/>
              <a:t>src</a:t>
            </a:r>
            <a:endParaRPr lang="en-US" altLang="ja-JP" sz="1200" dirty="0"/>
          </a:p>
          <a:p>
            <a:r>
              <a:rPr lang="en-US" altLang="ja-JP" sz="1200" dirty="0"/>
              <a:t>RUN </a:t>
            </a:r>
            <a:r>
              <a:rPr lang="en-US" altLang="ja-JP" sz="1200" dirty="0" err="1"/>
              <a:t>wget</a:t>
            </a:r>
            <a:r>
              <a:rPr lang="en-US" altLang="ja-JP" sz="1200" dirty="0"/>
              <a:t> https://github.com/pgRouting/osm2pgrouting/archive/v2.3.6.tar.gz</a:t>
            </a:r>
          </a:p>
          <a:p>
            <a:r>
              <a:rPr lang="en-US" altLang="ja-JP" sz="1200" dirty="0"/>
              <a:t>#RUN </a:t>
            </a:r>
            <a:r>
              <a:rPr lang="en-US" altLang="ja-JP" sz="1200" dirty="0" err="1"/>
              <a:t>wget</a:t>
            </a:r>
            <a:r>
              <a:rPr lang="en-US" altLang="ja-JP" sz="1200" dirty="0"/>
              <a:t> https://github.com/pgRouting/osm2pgrouting/archive/v2.3.9.tar.gz</a:t>
            </a:r>
          </a:p>
          <a:p>
            <a:r>
              <a:rPr lang="en-US" altLang="ja-JP" sz="1200" dirty="0"/>
              <a:t>RUN tar </a:t>
            </a:r>
            <a:r>
              <a:rPr lang="en-US" altLang="ja-JP" sz="1200" dirty="0" err="1"/>
              <a:t>xvf</a:t>
            </a:r>
            <a:r>
              <a:rPr lang="en-US" altLang="ja-JP" sz="1200" dirty="0"/>
              <a:t> v2.3.6.tar.gz</a:t>
            </a:r>
          </a:p>
          <a:p>
            <a:r>
              <a:rPr lang="en-US" altLang="ja-JP" sz="1200" dirty="0"/>
              <a:t>#RUN tar </a:t>
            </a:r>
            <a:r>
              <a:rPr lang="en-US" altLang="ja-JP" sz="1200" dirty="0" err="1"/>
              <a:t>xvf</a:t>
            </a:r>
            <a:r>
              <a:rPr lang="en-US" altLang="ja-JP" sz="1200" dirty="0"/>
              <a:t> v2.3.9.tar.gz</a:t>
            </a:r>
          </a:p>
          <a:p>
            <a:r>
              <a:rPr lang="en-US" altLang="ja-JP" sz="1200" dirty="0"/>
              <a:t>RUN cd </a:t>
            </a:r>
            <a:r>
              <a:rPr lang="en-US" altLang="ja-JP" sz="1200" dirty="0" err="1"/>
              <a:t>osm2pgrouting</a:t>
            </a:r>
            <a:r>
              <a:rPr lang="en-US" altLang="ja-JP" sz="1200" dirty="0"/>
              <a:t>-2.3.6 \</a:t>
            </a:r>
          </a:p>
          <a:p>
            <a:r>
              <a:rPr lang="en-US" altLang="ja-JP" sz="1200" dirty="0"/>
              <a:t>#RUN cd </a:t>
            </a:r>
            <a:r>
              <a:rPr lang="en-US" altLang="ja-JP" sz="1200" dirty="0" err="1"/>
              <a:t>osm2pgrouting</a:t>
            </a:r>
            <a:r>
              <a:rPr lang="en-US" altLang="ja-JP" sz="1200" dirty="0"/>
              <a:t>-2.3.9 \</a:t>
            </a:r>
          </a:p>
          <a:p>
            <a:r>
              <a:rPr lang="en-US" altLang="ja-JP" sz="1200" dirty="0"/>
              <a:t> &amp;&amp; </a:t>
            </a:r>
            <a:r>
              <a:rPr lang="en-US" altLang="ja-JP" sz="1200" dirty="0" err="1"/>
              <a:t>mkdir</a:t>
            </a:r>
            <a:r>
              <a:rPr lang="en-US" altLang="ja-JP" sz="1200" dirty="0"/>
              <a:t> build \</a:t>
            </a:r>
          </a:p>
          <a:p>
            <a:r>
              <a:rPr lang="en-US" altLang="ja-JP" sz="1200" dirty="0"/>
              <a:t> &amp;&amp; cd build \ </a:t>
            </a:r>
          </a:p>
          <a:p>
            <a:r>
              <a:rPr lang="en-US" altLang="ja-JP" sz="1200" dirty="0"/>
              <a:t> &amp;&amp; </a:t>
            </a:r>
            <a:r>
              <a:rPr lang="en-US" altLang="ja-JP" sz="1200" dirty="0" err="1"/>
              <a:t>cmake</a:t>
            </a:r>
            <a:r>
              <a:rPr lang="en-US" altLang="ja-JP" sz="1200" dirty="0"/>
              <a:t> .. \</a:t>
            </a:r>
          </a:p>
          <a:p>
            <a:r>
              <a:rPr lang="en-US" altLang="ja-JP" sz="1200" dirty="0"/>
              <a:t> &amp;&amp; make \</a:t>
            </a:r>
          </a:p>
          <a:p>
            <a:r>
              <a:rPr lang="en-US" altLang="ja-JP" sz="1200" dirty="0"/>
              <a:t> &amp;&amp; make install \</a:t>
            </a:r>
          </a:p>
          <a:p>
            <a:r>
              <a:rPr lang="en-US" altLang="ja-JP" sz="1200" dirty="0"/>
              <a:t> &amp;&amp; cd ../tools/osmium/ \</a:t>
            </a:r>
          </a:p>
          <a:p>
            <a:r>
              <a:rPr lang="en-US" altLang="ja-JP" sz="1200" dirty="0"/>
              <a:t> &amp;&amp; </a:t>
            </a:r>
            <a:r>
              <a:rPr lang="en-US" altLang="ja-JP" sz="1200" dirty="0" err="1"/>
              <a:t>mkdir</a:t>
            </a:r>
            <a:r>
              <a:rPr lang="en-US" altLang="ja-JP" sz="1200" dirty="0"/>
              <a:t> build \</a:t>
            </a:r>
          </a:p>
          <a:p>
            <a:r>
              <a:rPr lang="en-US" altLang="ja-JP" sz="1200" dirty="0"/>
              <a:t> &amp;&amp; cd build \</a:t>
            </a:r>
          </a:p>
          <a:p>
            <a:r>
              <a:rPr lang="en-US" altLang="ja-JP" sz="1200" dirty="0"/>
              <a:t> &amp;&amp; </a:t>
            </a:r>
            <a:r>
              <a:rPr lang="en-US" altLang="ja-JP" sz="1200" dirty="0" err="1"/>
              <a:t>cmake</a:t>
            </a:r>
            <a:r>
              <a:rPr lang="en-US" altLang="ja-JP" sz="1200" dirty="0"/>
              <a:t> .. \</a:t>
            </a:r>
          </a:p>
          <a:p>
            <a:r>
              <a:rPr lang="en-US" altLang="ja-JP" sz="1200" dirty="0"/>
              <a:t> &amp;&amp; make \</a:t>
            </a:r>
          </a:p>
          <a:p>
            <a:r>
              <a:rPr lang="en-US" altLang="ja-JP" sz="1200" dirty="0"/>
              <a:t> &amp;&amp; make install \</a:t>
            </a:r>
          </a:p>
          <a:p>
            <a:r>
              <a:rPr lang="en-US" altLang="ja-JP" sz="1200" dirty="0"/>
              <a:t> &amp;&amp; cd /</a:t>
            </a:r>
            <a:r>
              <a:rPr lang="en-US" altLang="ja-JP" sz="1200" dirty="0" err="1"/>
              <a:t>usr</a:t>
            </a:r>
            <a:r>
              <a:rPr lang="en-US" altLang="ja-JP" sz="1200" dirty="0"/>
              <a:t>/local/</a:t>
            </a:r>
            <a:r>
              <a:rPr lang="en-US" altLang="ja-JP" sz="1200" dirty="0" err="1"/>
              <a:t>src</a:t>
            </a:r>
            <a:r>
              <a:rPr lang="en-US" altLang="ja-JP" sz="1200" dirty="0"/>
              <a:t> \</a:t>
            </a:r>
          </a:p>
          <a:p>
            <a:r>
              <a:rPr lang="en-US" altLang="ja-JP" sz="1200" dirty="0"/>
              <a:t> &amp;&amp; </a:t>
            </a:r>
            <a:r>
              <a:rPr lang="en-US" altLang="ja-JP" sz="1200" dirty="0" err="1"/>
              <a:t>rm</a:t>
            </a:r>
            <a:r>
              <a:rPr lang="en-US" altLang="ja-JP" sz="1200" dirty="0"/>
              <a:t> -</a:t>
            </a:r>
            <a:r>
              <a:rPr lang="en-US" altLang="ja-JP" sz="1200" dirty="0" err="1"/>
              <a:t>rf</a:t>
            </a:r>
            <a:r>
              <a:rPr lang="en-US" altLang="ja-JP" sz="1200" dirty="0"/>
              <a:t> ./* </a:t>
            </a:r>
          </a:p>
        </p:txBody>
      </p:sp>
      <p:sp>
        <p:nvSpPr>
          <p:cNvPr id="8" name="正方形/長方形 7"/>
          <p:cNvSpPr/>
          <p:nvPr/>
        </p:nvSpPr>
        <p:spPr>
          <a:xfrm>
            <a:off x="8904390" y="924483"/>
            <a:ext cx="2736380" cy="1938992"/>
          </a:xfrm>
          <a:prstGeom prst="rect">
            <a:avLst/>
          </a:prstGeom>
          <a:solidFill>
            <a:schemeClr val="bg1">
              <a:lumMod val="95000"/>
            </a:schemeClr>
          </a:solidFill>
        </p:spPr>
        <p:txBody>
          <a:bodyPr wrap="square">
            <a:spAutoFit/>
          </a:bodyPr>
          <a:lstStyle/>
          <a:p>
            <a:r>
              <a:rPr lang="en-US" altLang="ja-JP" sz="1200" dirty="0" smtClean="0"/>
              <a:t>RUN </a:t>
            </a:r>
            <a:r>
              <a:rPr lang="en-US" altLang="ja-JP" sz="1200" dirty="0"/>
              <a:t>apt purge -y --</a:t>
            </a:r>
            <a:r>
              <a:rPr lang="en-US" altLang="ja-JP" sz="1200" dirty="0" err="1"/>
              <a:t>autoremove</a:t>
            </a:r>
            <a:r>
              <a:rPr lang="en-US" altLang="ja-JP" sz="1200" dirty="0"/>
              <a:t> \</a:t>
            </a:r>
          </a:p>
          <a:p>
            <a:r>
              <a:rPr lang="en-US" altLang="ja-JP" sz="1200" dirty="0"/>
              <a:t>        build-essential \</a:t>
            </a:r>
          </a:p>
          <a:p>
            <a:r>
              <a:rPr lang="en-US" altLang="ja-JP" sz="1200" dirty="0"/>
              <a:t>        </a:t>
            </a:r>
            <a:r>
              <a:rPr lang="en-US" altLang="ja-JP" sz="1200" dirty="0" err="1"/>
              <a:t>cmake</a:t>
            </a:r>
            <a:r>
              <a:rPr lang="en-US" altLang="ja-JP" sz="1200" dirty="0"/>
              <a:t> \</a:t>
            </a:r>
          </a:p>
          <a:p>
            <a:r>
              <a:rPr lang="en-US" altLang="ja-JP" sz="1200" dirty="0"/>
              <a:t>        </a:t>
            </a:r>
            <a:r>
              <a:rPr lang="en-US" altLang="ja-JP" sz="1200" dirty="0" err="1"/>
              <a:t>wget</a:t>
            </a:r>
            <a:r>
              <a:rPr lang="en-US" altLang="ja-JP" sz="1200" dirty="0"/>
              <a:t> \</a:t>
            </a:r>
          </a:p>
          <a:p>
            <a:r>
              <a:rPr lang="en-US" altLang="ja-JP" sz="1200" dirty="0"/>
              <a:t>        </a:t>
            </a:r>
            <a:r>
              <a:rPr lang="en-US" altLang="ja-JP" sz="1200" dirty="0" err="1"/>
              <a:t>libexpat</a:t>
            </a:r>
            <a:r>
              <a:rPr lang="en-US" altLang="ja-JP" sz="1200" dirty="0"/>
              <a:t>-dev \</a:t>
            </a:r>
          </a:p>
          <a:p>
            <a:r>
              <a:rPr lang="en-US" altLang="ja-JP" sz="1200" dirty="0"/>
              <a:t>        </a:t>
            </a:r>
            <a:r>
              <a:rPr lang="en-US" altLang="ja-JP" sz="1200" dirty="0" err="1"/>
              <a:t>libosmium2</a:t>
            </a:r>
            <a:r>
              <a:rPr lang="en-US" altLang="ja-JP" sz="1200" dirty="0"/>
              <a:t>-dev \</a:t>
            </a:r>
          </a:p>
          <a:p>
            <a:r>
              <a:rPr lang="en-US" altLang="ja-JP" sz="1200" dirty="0"/>
              <a:t>        </a:t>
            </a:r>
            <a:r>
              <a:rPr lang="en-US" altLang="ja-JP" sz="1200" dirty="0" err="1"/>
              <a:t>libpqxx</a:t>
            </a:r>
            <a:r>
              <a:rPr lang="en-US" altLang="ja-JP" sz="1200" dirty="0"/>
              <a:t>-dev \</a:t>
            </a:r>
          </a:p>
          <a:p>
            <a:r>
              <a:rPr lang="en-US" altLang="ja-JP" sz="1200" dirty="0"/>
              <a:t>        </a:t>
            </a:r>
            <a:r>
              <a:rPr lang="en-US" altLang="ja-JP" sz="1200" dirty="0" err="1"/>
              <a:t>zlib1g</a:t>
            </a:r>
            <a:r>
              <a:rPr lang="en-US" altLang="ja-JP" sz="1200" dirty="0"/>
              <a:t>-dev </a:t>
            </a:r>
          </a:p>
          <a:p>
            <a:r>
              <a:rPr lang="en-US" altLang="ja-JP" sz="1200" dirty="0"/>
              <a:t> RUN apt </a:t>
            </a:r>
            <a:r>
              <a:rPr lang="en-US" altLang="ja-JP" sz="1200" dirty="0" err="1"/>
              <a:t>autoremove</a:t>
            </a:r>
            <a:r>
              <a:rPr lang="en-US" altLang="ja-JP" sz="1200" dirty="0"/>
              <a:t> -y </a:t>
            </a:r>
          </a:p>
          <a:p>
            <a:r>
              <a:rPr lang="en-US" altLang="ja-JP" sz="1200" dirty="0"/>
              <a:t> RUN </a:t>
            </a:r>
            <a:r>
              <a:rPr lang="en-US" altLang="ja-JP" sz="1200" dirty="0" err="1"/>
              <a:t>rm</a:t>
            </a:r>
            <a:r>
              <a:rPr lang="en-US" altLang="ja-JP" sz="1200" dirty="0"/>
              <a:t> -</a:t>
            </a:r>
            <a:r>
              <a:rPr lang="en-US" altLang="ja-JP" sz="1200" dirty="0" err="1"/>
              <a:t>rf</a:t>
            </a:r>
            <a:r>
              <a:rPr lang="en-US" altLang="ja-JP" sz="1200" dirty="0"/>
              <a:t> /</a:t>
            </a:r>
            <a:r>
              <a:rPr lang="en-US" altLang="ja-JP" sz="1200" dirty="0" err="1"/>
              <a:t>var</a:t>
            </a:r>
            <a:r>
              <a:rPr lang="en-US" altLang="ja-JP" sz="1200" dirty="0"/>
              <a:t>/lib/apt/lists/*</a:t>
            </a:r>
            <a:endParaRPr lang="ja-JP" altLang="en-US" sz="1200" dirty="0"/>
          </a:p>
        </p:txBody>
      </p:sp>
      <p:sp>
        <p:nvSpPr>
          <p:cNvPr id="3" name="正方形/長方形 2"/>
          <p:cNvSpPr/>
          <p:nvPr/>
        </p:nvSpPr>
        <p:spPr>
          <a:xfrm>
            <a:off x="263190" y="924482"/>
            <a:ext cx="3625068" cy="5816977"/>
          </a:xfrm>
          <a:prstGeom prst="rect">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正方形/長方形 9"/>
          <p:cNvSpPr/>
          <p:nvPr/>
        </p:nvSpPr>
        <p:spPr>
          <a:xfrm>
            <a:off x="4295750" y="924482"/>
            <a:ext cx="7345020" cy="5816977"/>
          </a:xfrm>
          <a:prstGeom prst="rect">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タイトル 1"/>
          <p:cNvSpPr txBox="1">
            <a:spLocks/>
          </p:cNvSpPr>
          <p:nvPr/>
        </p:nvSpPr>
        <p:spPr bwMode="gray">
          <a:xfrm>
            <a:off x="7176150" y="1124680"/>
            <a:ext cx="1418658" cy="369332"/>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1800" b="1" dirty="0" err="1" smtClean="0">
                <a:latin typeface="Meiryo UI" pitchFamily="50" charset="-128"/>
                <a:ea typeface="Meiryo UI" pitchFamily="50" charset="-128"/>
              </a:rPr>
              <a:t>Dockerfile</a:t>
            </a:r>
            <a:endParaRPr lang="ja-JP" altLang="en-US" sz="1800" b="1" dirty="0">
              <a:latin typeface="Meiryo UI" pitchFamily="50" charset="-128"/>
              <a:ea typeface="Meiryo UI" pitchFamily="50" charset="-128"/>
            </a:endParaRPr>
          </a:p>
        </p:txBody>
      </p:sp>
      <p:sp>
        <p:nvSpPr>
          <p:cNvPr id="12" name="タイトル 1"/>
          <p:cNvSpPr txBox="1">
            <a:spLocks/>
          </p:cNvSpPr>
          <p:nvPr/>
        </p:nvSpPr>
        <p:spPr bwMode="gray">
          <a:xfrm>
            <a:off x="1055300" y="1124680"/>
            <a:ext cx="2734595" cy="369332"/>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1800" b="1" dirty="0" err="1">
                <a:latin typeface="Meiryo UI" pitchFamily="50" charset="-128"/>
                <a:ea typeface="Meiryo UI" pitchFamily="50" charset="-128"/>
              </a:rPr>
              <a:t>d</a:t>
            </a:r>
            <a:r>
              <a:rPr lang="en-US" altLang="ja-JP" sz="1800" b="1" dirty="0" err="1" smtClean="0">
                <a:latin typeface="Meiryo UI" pitchFamily="50" charset="-128"/>
                <a:ea typeface="Meiryo UI" pitchFamily="50" charset="-128"/>
              </a:rPr>
              <a:t>ocker-compose.yml</a:t>
            </a:r>
            <a:endParaRPr lang="ja-JP" altLang="en-US" sz="1800" b="1" dirty="0">
              <a:latin typeface="Meiryo UI" pitchFamily="50" charset="-128"/>
              <a:ea typeface="Meiryo UI" pitchFamily="50" charset="-128"/>
            </a:endParaRPr>
          </a:p>
        </p:txBody>
      </p:sp>
    </p:spTree>
    <p:extLst>
      <p:ext uri="{BB962C8B-B14F-4D97-AF65-F5344CB8AC3E}">
        <p14:creationId xmlns:p14="http://schemas.microsoft.com/office/powerpoint/2010/main" val="2199291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8273419" cy="523220"/>
          </a:xfrm>
        </p:spPr>
        <p:txBody>
          <a:bodyPr/>
          <a:lstStyle/>
          <a:p>
            <a:pPr algn="l"/>
            <a:r>
              <a:rPr lang="en-US" altLang="ja-JP" sz="2800" b="1" dirty="0" smtClean="0">
                <a:latin typeface="Meiryo UI" pitchFamily="50" charset="-128"/>
                <a:ea typeface="Meiryo UI" pitchFamily="50" charset="-128"/>
              </a:rPr>
              <a:t>1-6.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)(6)</a:t>
            </a:r>
            <a:endParaRPr lang="ja-JP" altLang="en-US" sz="2800" b="1" dirty="0">
              <a:latin typeface="Meiryo UI" pitchFamily="50" charset="-128"/>
              <a:ea typeface="Meiryo UI" pitchFamily="50" charset="-128"/>
            </a:endParaRPr>
          </a:p>
        </p:txBody>
      </p:sp>
      <p:sp>
        <p:nvSpPr>
          <p:cNvPr id="13" name="テキスト ボックス 12"/>
          <p:cNvSpPr txBox="1"/>
          <p:nvPr/>
        </p:nvSpPr>
        <p:spPr>
          <a:xfrm>
            <a:off x="72998" y="868590"/>
            <a:ext cx="4294762"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Step.8</a:t>
            </a:r>
            <a:r>
              <a:rPr lang="ja-JP" altLang="en-US" sz="2000" b="1" u="sng" dirty="0" smtClean="0">
                <a:latin typeface="Meiryo UI" panose="020B0604030504040204" pitchFamily="50" charset="-128"/>
                <a:ea typeface="Meiryo UI" panose="020B0604030504040204" pitchFamily="50" charset="-128"/>
              </a:rPr>
              <a:t> </a:t>
            </a:r>
            <a:r>
              <a:rPr lang="en-US" altLang="ja-JP" sz="2000" b="1" u="sng" dirty="0" smtClean="0">
                <a:latin typeface="Meiryo UI" panose="020B0604030504040204" pitchFamily="50" charset="-128"/>
                <a:ea typeface="Meiryo UI" panose="020B0604030504040204" pitchFamily="50" charset="-128"/>
              </a:rPr>
              <a:t>GIS</a:t>
            </a:r>
            <a:r>
              <a:rPr lang="ja-JP" altLang="en-US" sz="2000" b="1" u="sng" dirty="0" smtClean="0">
                <a:latin typeface="Meiryo UI" panose="020B0604030504040204" pitchFamily="50" charset="-128"/>
                <a:ea typeface="Meiryo UI" panose="020B0604030504040204" pitchFamily="50" charset="-128"/>
              </a:rPr>
              <a:t>データベースを作成する</a:t>
            </a:r>
            <a:endParaRPr kumimoji="1" lang="ja-JP" altLang="en-US" sz="2000" b="1" u="sng" dirty="0">
              <a:latin typeface="Meiryo UI" panose="020B0604030504040204" pitchFamily="50" charset="-128"/>
              <a:ea typeface="Meiryo UI" panose="020B0604030504040204" pitchFamily="50" charset="-128"/>
            </a:endParaRPr>
          </a:p>
        </p:txBody>
      </p:sp>
      <p:sp>
        <p:nvSpPr>
          <p:cNvPr id="14" name="正方形/長方形 13"/>
          <p:cNvSpPr/>
          <p:nvPr/>
        </p:nvSpPr>
        <p:spPr>
          <a:xfrm>
            <a:off x="312748" y="1340710"/>
            <a:ext cx="5927272" cy="5355312"/>
          </a:xfrm>
          <a:prstGeom prst="rect">
            <a:avLst/>
          </a:prstGeom>
          <a:solidFill>
            <a:schemeClr val="bg1">
              <a:lumMod val="95000"/>
            </a:schemeClr>
          </a:solidFill>
        </p:spPr>
        <p:txBody>
          <a:bodyPr wrap="square">
            <a:spAutoFit/>
          </a:bodyPr>
          <a:lstStyle/>
          <a:p>
            <a:r>
              <a:rPr lang="en-US" altLang="ja-JP" dirty="0">
                <a:latin typeface="Meiryo UI" panose="020B0604030504040204" pitchFamily="50" charset="-128"/>
                <a:ea typeface="Meiryo UI" panose="020B0604030504040204" pitchFamily="50" charset="-128"/>
              </a:rPr>
              <a:t>$ </a:t>
            </a:r>
            <a:r>
              <a:rPr lang="en-US" altLang="ja-JP" dirty="0" err="1">
                <a:latin typeface="Meiryo UI" panose="020B0604030504040204" pitchFamily="50" charset="-128"/>
                <a:ea typeface="Meiryo UI" panose="020B0604030504040204" pitchFamily="50" charset="-128"/>
              </a:rPr>
              <a:t>psql</a:t>
            </a:r>
            <a:r>
              <a:rPr lang="en-US" altLang="ja-JP" dirty="0">
                <a:latin typeface="Meiryo UI" panose="020B0604030504040204" pitchFamily="50" charset="-128"/>
                <a:ea typeface="Meiryo UI" panose="020B0604030504040204" pitchFamily="50" charset="-128"/>
              </a:rPr>
              <a:t> -U </a:t>
            </a:r>
            <a:r>
              <a:rPr lang="en-US" altLang="ja-JP" dirty="0" err="1">
                <a:latin typeface="Meiryo UI" panose="020B0604030504040204" pitchFamily="50" charset="-128"/>
                <a:ea typeface="Meiryo UI" panose="020B0604030504040204" pitchFamily="50" charset="-128"/>
              </a:rPr>
              <a:t>postgres</a:t>
            </a:r>
            <a:r>
              <a:rPr lang="en-US" altLang="ja-JP" dirty="0">
                <a:latin typeface="Meiryo UI" panose="020B0604030504040204" pitchFamily="50" charset="-128"/>
                <a:ea typeface="Meiryo UI" panose="020B0604030504040204" pitchFamily="50" charset="-128"/>
              </a:rPr>
              <a:t> -h 192.168.0.23 -p </a:t>
            </a:r>
            <a:r>
              <a:rPr lang="en-US" altLang="ja-JP" dirty="0" smtClean="0">
                <a:latin typeface="Meiryo UI" panose="020B0604030504040204" pitchFamily="50" charset="-128"/>
                <a:ea typeface="Meiryo UI" panose="020B0604030504040204" pitchFamily="50" charset="-128"/>
              </a:rPr>
              <a:t>15432 (</a:t>
            </a:r>
            <a:r>
              <a:rPr lang="ja-JP" altLang="en-US" dirty="0" smtClean="0">
                <a:latin typeface="Meiryo UI" panose="020B0604030504040204" pitchFamily="50" charset="-128"/>
                <a:ea typeface="Meiryo UI" panose="020B0604030504040204" pitchFamily="50" charset="-128"/>
              </a:rPr>
              <a:t>データベース</a:t>
            </a:r>
            <a:r>
              <a:rPr lang="ja-JP" altLang="en-US" dirty="0">
                <a:latin typeface="Meiryo UI" panose="020B0604030504040204" pitchFamily="50" charset="-128"/>
                <a:ea typeface="Meiryo UI" panose="020B0604030504040204" pitchFamily="50" charset="-128"/>
              </a:rPr>
              <a:t>基盤</a:t>
            </a:r>
            <a:r>
              <a:rPr lang="ja-JP" altLang="en-US" dirty="0" smtClean="0">
                <a:latin typeface="Meiryo UI" panose="020B0604030504040204" pitchFamily="50" charset="-128"/>
                <a:ea typeface="Meiryo UI" panose="020B0604030504040204" pitchFamily="50" charset="-128"/>
              </a:rPr>
              <a:t>へのアクセス</a:t>
            </a:r>
            <a:r>
              <a:rPr lang="en-US" altLang="ja-JP" dirty="0" smtClean="0">
                <a:latin typeface="Meiryo UI" panose="020B0604030504040204" pitchFamily="50" charset="-128"/>
                <a:ea typeface="Meiryo UI" panose="020B0604030504040204" pitchFamily="50" charset="-128"/>
              </a:rPr>
              <a:t>)</a:t>
            </a:r>
          </a:p>
          <a:p>
            <a:endParaRPr lang="en-US" altLang="ja-JP" dirty="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create database </a:t>
            </a:r>
            <a:r>
              <a:rPr lang="en-US" altLang="ja-JP" dirty="0" err="1" smtClean="0">
                <a:latin typeface="Meiryo UI" panose="020B0604030504040204" pitchFamily="50" charset="-128"/>
                <a:ea typeface="Meiryo UI" panose="020B0604030504040204" pitchFamily="50" charset="-128"/>
              </a:rPr>
              <a:t>tomioka_db</a:t>
            </a:r>
            <a:r>
              <a:rPr lang="en-US" altLang="ja-JP" b="1" dirty="0" err="1" smtClean="0">
                <a:solidFill>
                  <a:srgbClr val="0000CC"/>
                </a:solidFill>
                <a:latin typeface="Meiryo UI" panose="020B0604030504040204" pitchFamily="50" charset="-128"/>
                <a:ea typeface="Meiryo UI" panose="020B0604030504040204" pitchFamily="50" charset="-128"/>
              </a:rPr>
              <a:t>_c</a:t>
            </a:r>
            <a:r>
              <a:rPr lang="en-US" altLang="ja-JP"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データベース</a:t>
            </a:r>
            <a:r>
              <a:rPr lang="en-US" altLang="ja-JP" dirty="0" smtClean="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 </a:t>
            </a:r>
            <a:r>
              <a:rPr lang="en-US" altLang="ja-JP" dirty="0" err="1" smtClean="0">
                <a:latin typeface="Meiryo UI" panose="020B0604030504040204" pitchFamily="50" charset="-128"/>
                <a:ea typeface="Meiryo UI" panose="020B0604030504040204" pitchFamily="50" charset="-128"/>
              </a:rPr>
              <a:t>tomioka_db</a:t>
            </a:r>
            <a:r>
              <a:rPr lang="en-US" altLang="ja-JP" b="1" dirty="0" err="1" smtClean="0">
                <a:solidFill>
                  <a:srgbClr val="0000CC"/>
                </a:solidFill>
                <a:latin typeface="Meiryo UI" panose="020B0604030504040204" pitchFamily="50" charset="-128"/>
                <a:ea typeface="Meiryo UI" panose="020B0604030504040204" pitchFamily="50" charset="-128"/>
              </a:rPr>
              <a:t>_c</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を作成</a:t>
            </a:r>
            <a:r>
              <a:rPr lang="en-US" altLang="ja-JP" dirty="0" smtClean="0">
                <a:latin typeface="Meiryo UI" panose="020B0604030504040204" pitchFamily="50" charset="-128"/>
                <a:ea typeface="Meiryo UI" panose="020B0604030504040204" pitchFamily="50" charset="-128"/>
              </a:rPr>
              <a:t>)</a:t>
            </a:r>
          </a:p>
          <a:p>
            <a:endParaRPr lang="en-US" altLang="ja-JP" dirty="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c </a:t>
            </a:r>
            <a:r>
              <a:rPr lang="en-US" altLang="ja-JP" dirty="0" err="1" smtClean="0">
                <a:latin typeface="Meiryo UI" panose="020B0604030504040204" pitchFamily="50" charset="-128"/>
                <a:ea typeface="Meiryo UI" panose="020B0604030504040204" pitchFamily="50" charset="-128"/>
              </a:rPr>
              <a:t>tomioka_db</a:t>
            </a:r>
            <a:r>
              <a:rPr lang="en-US" altLang="ja-JP" b="1" dirty="0" err="1" smtClean="0">
                <a:latin typeface="Meiryo UI" panose="020B0604030504040204" pitchFamily="50" charset="-128"/>
                <a:ea typeface="Meiryo UI" panose="020B0604030504040204" pitchFamily="50" charset="-128"/>
              </a:rPr>
              <a:t>_c</a:t>
            </a:r>
            <a:r>
              <a:rPr lang="en-US" altLang="ja-JP"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データベースのアクセス</a:t>
            </a:r>
            <a:r>
              <a:rPr lang="en-US" altLang="ja-JP" dirty="0" smtClean="0">
                <a:latin typeface="Meiryo UI" panose="020B0604030504040204" pitchFamily="50" charset="-128"/>
                <a:ea typeface="Meiryo UI" panose="020B0604030504040204" pitchFamily="50" charset="-128"/>
              </a:rPr>
              <a:t>)</a:t>
            </a:r>
          </a:p>
          <a:p>
            <a:endParaRPr lang="en-US" altLang="ja-JP" dirty="0" smtClean="0">
              <a:latin typeface="Meiryo UI" panose="020B0604030504040204" pitchFamily="50" charset="-128"/>
              <a:ea typeface="Meiryo UI" panose="020B0604030504040204" pitchFamily="50" charset="-128"/>
            </a:endParaRPr>
          </a:p>
          <a:p>
            <a:r>
              <a:rPr lang="en-US" altLang="ja-JP" dirty="0" err="1">
                <a:latin typeface="Meiryo UI" panose="020B0604030504040204" pitchFamily="50" charset="-128"/>
                <a:ea typeface="Meiryo UI" panose="020B0604030504040204" pitchFamily="50" charset="-128"/>
              </a:rPr>
              <a:t>postgres</a:t>
            </a:r>
            <a:r>
              <a:rPr lang="en-US" altLang="ja-JP" dirty="0">
                <a:latin typeface="Meiryo UI" panose="020B0604030504040204" pitchFamily="50" charset="-128"/>
                <a:ea typeface="Meiryo UI" panose="020B0604030504040204" pitchFamily="50" charset="-128"/>
              </a:rPr>
              <a:t>=# create extension </a:t>
            </a:r>
            <a:r>
              <a:rPr lang="en-US" altLang="ja-JP" dirty="0" err="1">
                <a:latin typeface="Meiryo UI" panose="020B0604030504040204" pitchFamily="50" charset="-128"/>
                <a:ea typeface="Meiryo UI" panose="020B0604030504040204" pitchFamily="50" charset="-128"/>
              </a:rPr>
              <a:t>postgis</a:t>
            </a:r>
            <a:r>
              <a:rPr lang="en-US" altLang="ja-JP" dirty="0">
                <a:latin typeface="Meiryo UI" panose="020B0604030504040204" pitchFamily="50" charset="-128"/>
                <a:ea typeface="Meiryo UI" panose="020B0604030504040204" pitchFamily="50" charset="-128"/>
              </a:rPr>
              <a:t>;</a:t>
            </a:r>
          </a:p>
          <a:p>
            <a:r>
              <a:rPr lang="en-US" altLang="ja-JP" dirty="0" err="1">
                <a:latin typeface="Meiryo UI" panose="020B0604030504040204" pitchFamily="50" charset="-128"/>
                <a:ea typeface="Meiryo UI" panose="020B0604030504040204" pitchFamily="50" charset="-128"/>
              </a:rPr>
              <a:t>postgres</a:t>
            </a:r>
            <a:r>
              <a:rPr lang="en-US" altLang="ja-JP" dirty="0">
                <a:latin typeface="Meiryo UI" panose="020B0604030504040204" pitchFamily="50" charset="-128"/>
                <a:ea typeface="Meiryo UI" panose="020B0604030504040204" pitchFamily="50" charset="-128"/>
              </a:rPr>
              <a:t>=# create extension </a:t>
            </a:r>
            <a:r>
              <a:rPr lang="en-US" altLang="ja-JP" dirty="0" err="1">
                <a:latin typeface="Meiryo UI" panose="020B0604030504040204" pitchFamily="50" charset="-128"/>
                <a:ea typeface="Meiryo UI" panose="020B0604030504040204" pitchFamily="50" charset="-128"/>
              </a:rPr>
              <a:t>pgrouting</a:t>
            </a:r>
            <a:r>
              <a:rPr lang="en-US" altLang="ja-JP" dirty="0">
                <a:latin typeface="Meiryo UI" panose="020B0604030504040204" pitchFamily="50" charset="-128"/>
                <a:ea typeface="Meiryo UI" panose="020B0604030504040204" pitchFamily="50" charset="-128"/>
              </a:rPr>
              <a:t>;</a:t>
            </a:r>
          </a:p>
          <a:p>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ここでログアウトするか、あるいは別のシェルを立ち上げ、そこから、</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次に、以下のコマンドで、</a:t>
            </a:r>
            <a:r>
              <a:rPr lang="en-US" altLang="ja-JP" dirty="0" err="1" smtClean="0">
                <a:latin typeface="Meiryo UI" panose="020B0604030504040204" pitchFamily="50" charset="-128"/>
                <a:ea typeface="Meiryo UI" panose="020B0604030504040204" pitchFamily="50" charset="-128"/>
              </a:rPr>
              <a:t>osm</a:t>
            </a:r>
            <a:r>
              <a:rPr lang="ja-JP" altLang="en-US" dirty="0" smtClean="0">
                <a:latin typeface="Meiryo UI" panose="020B0604030504040204" pitchFamily="50" charset="-128"/>
                <a:ea typeface="Meiryo UI" panose="020B0604030504040204" pitchFamily="50" charset="-128"/>
              </a:rPr>
              <a:t>ファイルの内容をデータベースに書き込む</a:t>
            </a:r>
            <a:endParaRPr lang="en-US" altLang="ja-JP" dirty="0" smtClean="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C:\</a:t>
            </a:r>
            <a:r>
              <a:rPr lang="en-US" altLang="ja-JP" dirty="0" smtClean="0">
                <a:latin typeface="Meiryo UI" panose="020B0604030504040204" pitchFamily="50" charset="-128"/>
                <a:ea typeface="Meiryo UI" panose="020B0604030504040204" pitchFamily="50" charset="-128"/>
              </a:rPr>
              <a:t>Users\ebata\tomioka</a:t>
            </a:r>
            <a:r>
              <a:rPr lang="en-US" altLang="ja-JP" b="1" dirty="0" smtClean="0">
                <a:solidFill>
                  <a:srgbClr val="0000CC"/>
                </a:solidFill>
                <a:latin typeface="Meiryo UI" panose="020B0604030504040204" pitchFamily="50" charset="-128"/>
                <a:ea typeface="Meiryo UI" panose="020B0604030504040204" pitchFamily="50" charset="-128"/>
              </a:rPr>
              <a:t>3</a:t>
            </a:r>
            <a:r>
              <a:rPr lang="en-US" altLang="ja-JP" dirty="0" smtClean="0">
                <a:latin typeface="Meiryo UI" panose="020B0604030504040204" pitchFamily="50" charset="-128"/>
                <a:ea typeface="Meiryo UI" panose="020B0604030504040204" pitchFamily="50" charset="-128"/>
              </a:rPr>
              <a:t>\tomioka_db&gt;</a:t>
            </a:r>
            <a:r>
              <a:rPr lang="en-US" altLang="ja-JP" b="1" dirty="0" smtClean="0">
                <a:latin typeface="Meiryo UI" panose="020B0604030504040204" pitchFamily="50" charset="-128"/>
                <a:ea typeface="Meiryo UI" panose="020B0604030504040204" pitchFamily="50" charset="-128"/>
              </a:rPr>
              <a:t>osm2pgrouting </a:t>
            </a:r>
            <a:r>
              <a:rPr lang="en-US" altLang="ja-JP" b="1" dirty="0">
                <a:latin typeface="Meiryo UI" panose="020B0604030504040204" pitchFamily="50" charset="-128"/>
                <a:ea typeface="Meiryo UI" panose="020B0604030504040204" pitchFamily="50" charset="-128"/>
              </a:rPr>
              <a:t>-f </a:t>
            </a:r>
            <a:r>
              <a:rPr lang="en-US" altLang="ja-JP" b="1" dirty="0" err="1" smtClean="0">
                <a:latin typeface="Meiryo UI" panose="020B0604030504040204" pitchFamily="50" charset="-128"/>
                <a:ea typeface="Meiryo UI" panose="020B0604030504040204" pitchFamily="50" charset="-128"/>
              </a:rPr>
              <a:t>tomioka</a:t>
            </a:r>
            <a:r>
              <a:rPr lang="en-US" altLang="ja-JP" b="1" dirty="0" err="1" smtClean="0">
                <a:solidFill>
                  <a:srgbClr val="0000CC"/>
                </a:solidFill>
                <a:latin typeface="Meiryo UI" panose="020B0604030504040204" pitchFamily="50" charset="-128"/>
                <a:ea typeface="Meiryo UI" panose="020B0604030504040204" pitchFamily="50" charset="-128"/>
              </a:rPr>
              <a:t>_C</a:t>
            </a:r>
            <a:r>
              <a:rPr lang="en-US" altLang="ja-JP" b="1" dirty="0" err="1" smtClean="0">
                <a:latin typeface="Meiryo UI" panose="020B0604030504040204" pitchFamily="50" charset="-128"/>
                <a:ea typeface="Meiryo UI" panose="020B0604030504040204" pitchFamily="50" charset="-128"/>
              </a:rPr>
              <a:t>.osm</a:t>
            </a:r>
            <a:r>
              <a:rPr lang="en-US" altLang="ja-JP" b="1" dirty="0" smtClean="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-c </a:t>
            </a:r>
            <a:r>
              <a:rPr lang="en-US" altLang="ja-JP" b="1" dirty="0" smtClean="0">
                <a:latin typeface="Meiryo UI" panose="020B0604030504040204" pitchFamily="50" charset="-128"/>
                <a:ea typeface="Meiryo UI" panose="020B0604030504040204" pitchFamily="50" charset="-128"/>
              </a:rPr>
              <a:t>mapconfig_for_cars_rail_cart</a:t>
            </a:r>
            <a:r>
              <a:rPr lang="en-US" altLang="ja-JP" b="1" dirty="0" smtClean="0">
                <a:solidFill>
                  <a:srgbClr val="0000CC"/>
                </a:solidFill>
                <a:latin typeface="Meiryo UI" panose="020B0604030504040204" pitchFamily="50" charset="-128"/>
                <a:ea typeface="Meiryo UI" panose="020B0604030504040204" pitchFamily="50" charset="-128"/>
              </a:rPr>
              <a:t>_bus</a:t>
            </a:r>
            <a:r>
              <a:rPr lang="en-US" altLang="ja-JP" b="1" dirty="0" smtClean="0">
                <a:latin typeface="Meiryo UI" panose="020B0604030504040204" pitchFamily="50" charset="-128"/>
                <a:ea typeface="Meiryo UI" panose="020B0604030504040204" pitchFamily="50" charset="-128"/>
              </a:rPr>
              <a:t>.xml </a:t>
            </a:r>
            <a:r>
              <a:rPr lang="en-US" altLang="ja-JP" b="1" dirty="0">
                <a:latin typeface="Meiryo UI" panose="020B0604030504040204" pitchFamily="50" charset="-128"/>
                <a:ea typeface="Meiryo UI" panose="020B0604030504040204" pitchFamily="50" charset="-128"/>
              </a:rPr>
              <a:t>-d </a:t>
            </a:r>
            <a:r>
              <a:rPr lang="en-US" altLang="ja-JP" b="1" dirty="0" err="1" smtClean="0">
                <a:latin typeface="Meiryo UI" panose="020B0604030504040204" pitchFamily="50" charset="-128"/>
                <a:ea typeface="Meiryo UI" panose="020B0604030504040204" pitchFamily="50" charset="-128"/>
              </a:rPr>
              <a:t>tomioka_db</a:t>
            </a:r>
            <a:r>
              <a:rPr lang="en-US" altLang="ja-JP" b="1" dirty="0" err="1" smtClean="0">
                <a:solidFill>
                  <a:srgbClr val="0000CC"/>
                </a:solidFill>
                <a:latin typeface="Meiryo UI" panose="020B0604030504040204" pitchFamily="50" charset="-128"/>
                <a:ea typeface="Meiryo UI" panose="020B0604030504040204" pitchFamily="50" charset="-128"/>
              </a:rPr>
              <a:t>_c</a:t>
            </a:r>
            <a:r>
              <a:rPr lang="en-US" altLang="ja-JP" b="1" dirty="0" smtClean="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-U </a:t>
            </a:r>
            <a:r>
              <a:rPr lang="en-US" altLang="ja-JP" b="1" dirty="0" err="1">
                <a:latin typeface="Meiryo UI" panose="020B0604030504040204" pitchFamily="50" charset="-128"/>
                <a:ea typeface="Meiryo UI" panose="020B0604030504040204" pitchFamily="50" charset="-128"/>
              </a:rPr>
              <a:t>postgres</a:t>
            </a:r>
            <a:r>
              <a:rPr lang="en-US" altLang="ja-JP" b="1" dirty="0">
                <a:latin typeface="Meiryo UI" panose="020B0604030504040204" pitchFamily="50" charset="-128"/>
                <a:ea typeface="Meiryo UI" panose="020B0604030504040204" pitchFamily="50" charset="-128"/>
              </a:rPr>
              <a:t> -h 192.168.0.23 -p 15432 -W </a:t>
            </a:r>
            <a:r>
              <a:rPr lang="en-US" altLang="ja-JP" b="1" dirty="0" smtClean="0">
                <a:latin typeface="Meiryo UI" panose="020B0604030504040204" pitchFamily="50" charset="-128"/>
                <a:ea typeface="Meiryo UI" panose="020B0604030504040204" pitchFamily="50" charset="-128"/>
              </a:rPr>
              <a:t>password</a:t>
            </a:r>
          </a:p>
        </p:txBody>
      </p:sp>
      <p:sp>
        <p:nvSpPr>
          <p:cNvPr id="15" name="正方形/長方形 14"/>
          <p:cNvSpPr/>
          <p:nvPr/>
        </p:nvSpPr>
        <p:spPr>
          <a:xfrm>
            <a:off x="6445505" y="1340710"/>
            <a:ext cx="5544770" cy="5447645"/>
          </a:xfrm>
          <a:prstGeom prst="rect">
            <a:avLst/>
          </a:prstGeom>
          <a:solidFill>
            <a:schemeClr val="bg1">
              <a:lumMod val="95000"/>
            </a:schemeClr>
          </a:solidFill>
          <a:ln w="12700">
            <a:solidFill>
              <a:schemeClr val="tx1"/>
            </a:solidFill>
          </a:ln>
        </p:spPr>
        <p:txBody>
          <a:bodyPr wrap="square">
            <a:spAutoFit/>
          </a:bodyPr>
          <a:lstStyle/>
          <a:p>
            <a:endParaRPr lang="en-US" altLang="ja-JP" sz="1200" dirty="0" smtClean="0"/>
          </a:p>
          <a:p>
            <a:endParaRPr lang="en-US" altLang="ja-JP" sz="1200" dirty="0"/>
          </a:p>
          <a:p>
            <a:r>
              <a:rPr lang="en-US" altLang="ja-JP" sz="1200" dirty="0" smtClean="0"/>
              <a:t>&lt;?</a:t>
            </a:r>
            <a:r>
              <a:rPr lang="en-US" altLang="ja-JP" sz="1200" dirty="0"/>
              <a:t>xml version="1.0" encoding="</a:t>
            </a:r>
            <a:r>
              <a:rPr lang="en-US" altLang="ja-JP" sz="1200" dirty="0" err="1"/>
              <a:t>UTF</a:t>
            </a:r>
            <a:r>
              <a:rPr lang="en-US" altLang="ja-JP" sz="1200" dirty="0"/>
              <a:t>-8"?&gt;</a:t>
            </a:r>
          </a:p>
          <a:p>
            <a:r>
              <a:rPr lang="en-US" altLang="ja-JP" sz="1200" dirty="0"/>
              <a:t>&lt;configuration&gt;</a:t>
            </a:r>
          </a:p>
          <a:p>
            <a:r>
              <a:rPr lang="en-US" altLang="ja-JP" sz="1200" dirty="0"/>
              <a:t>  &lt;</a:t>
            </a:r>
            <a:r>
              <a:rPr lang="en-US" altLang="ja-JP" sz="1200" dirty="0" err="1"/>
              <a:t>tag_name</a:t>
            </a:r>
            <a:r>
              <a:rPr lang="en-US" altLang="ja-JP" sz="1200" dirty="0"/>
              <a:t> name="highway" id="1"&gt;</a:t>
            </a:r>
          </a:p>
          <a:p>
            <a:r>
              <a:rPr lang="en-US" altLang="ja-JP" sz="1200" dirty="0"/>
              <a:t>    &lt;</a:t>
            </a:r>
            <a:r>
              <a:rPr lang="en-US" altLang="ja-JP" sz="1200" dirty="0" err="1"/>
              <a:t>tag_value</a:t>
            </a:r>
            <a:r>
              <a:rPr lang="en-US" altLang="ja-JP" sz="1200" dirty="0"/>
              <a:t> name="motorway"          id="101" priority="1.0" </a:t>
            </a:r>
            <a:r>
              <a:rPr lang="en-US" altLang="ja-JP" sz="1200" dirty="0" err="1"/>
              <a:t>maxspeed</a:t>
            </a:r>
            <a:r>
              <a:rPr lang="en-US" altLang="ja-JP" sz="1200" dirty="0"/>
              <a:t>="130" /&gt;</a:t>
            </a:r>
          </a:p>
          <a:p>
            <a:r>
              <a:rPr lang="en-US" altLang="ja-JP" sz="1200" dirty="0"/>
              <a:t>    &lt;</a:t>
            </a:r>
            <a:r>
              <a:rPr lang="en-US" altLang="ja-JP" sz="1200" dirty="0" err="1"/>
              <a:t>tag_value</a:t>
            </a:r>
            <a:r>
              <a:rPr lang="en-US" altLang="ja-JP" sz="1200" dirty="0"/>
              <a:t> name="</a:t>
            </a:r>
            <a:r>
              <a:rPr lang="en-US" altLang="ja-JP" sz="1200" dirty="0" err="1"/>
              <a:t>motorway_link</a:t>
            </a:r>
            <a:r>
              <a:rPr lang="en-US" altLang="ja-JP" sz="1200" dirty="0"/>
              <a:t>"     id="102" priority="1.0" </a:t>
            </a:r>
            <a:r>
              <a:rPr lang="en-US" altLang="ja-JP" sz="1200" dirty="0" err="1"/>
              <a:t>maxspeed</a:t>
            </a:r>
            <a:r>
              <a:rPr lang="en-US" altLang="ja-JP" sz="1200" dirty="0"/>
              <a:t>="130" /&gt;</a:t>
            </a:r>
          </a:p>
          <a:p>
            <a:r>
              <a:rPr lang="en-US" altLang="ja-JP" sz="1200" dirty="0"/>
              <a:t>    &lt;</a:t>
            </a:r>
            <a:r>
              <a:rPr lang="en-US" altLang="ja-JP" sz="1200" dirty="0" err="1"/>
              <a:t>tag_value</a:t>
            </a:r>
            <a:r>
              <a:rPr lang="en-US" altLang="ja-JP" sz="1200" dirty="0"/>
              <a:t> name="</a:t>
            </a:r>
            <a:r>
              <a:rPr lang="en-US" altLang="ja-JP" sz="1200" dirty="0" err="1"/>
              <a:t>motorway_junction</a:t>
            </a:r>
            <a:r>
              <a:rPr lang="en-US" altLang="ja-JP" sz="1200" dirty="0"/>
              <a:t>" id="103" priority="1.0" </a:t>
            </a:r>
            <a:r>
              <a:rPr lang="en-US" altLang="ja-JP" sz="1200" dirty="0" err="1"/>
              <a:t>maxspeed</a:t>
            </a:r>
            <a:r>
              <a:rPr lang="en-US" altLang="ja-JP" sz="1200" dirty="0"/>
              <a:t>="130" /&gt;</a:t>
            </a:r>
          </a:p>
          <a:p>
            <a:r>
              <a:rPr lang="en-US" altLang="ja-JP" sz="1200" dirty="0"/>
              <a:t>    &lt;</a:t>
            </a:r>
            <a:r>
              <a:rPr lang="en-US" altLang="ja-JP" sz="1200" dirty="0" err="1"/>
              <a:t>tag_value</a:t>
            </a:r>
            <a:r>
              <a:rPr lang="en-US" altLang="ja-JP" sz="1200" dirty="0"/>
              <a:t> name="trunk"             id="104" priority="1.05" </a:t>
            </a:r>
            <a:r>
              <a:rPr lang="en-US" altLang="ja-JP" sz="1200" dirty="0" err="1"/>
              <a:t>maxspeed</a:t>
            </a:r>
            <a:r>
              <a:rPr lang="en-US" altLang="ja-JP" sz="1200" dirty="0"/>
              <a:t>="110" /&gt;</a:t>
            </a:r>
          </a:p>
          <a:p>
            <a:r>
              <a:rPr lang="en-US" altLang="ja-JP" sz="1200" dirty="0"/>
              <a:t>    &lt;</a:t>
            </a:r>
            <a:r>
              <a:rPr lang="en-US" altLang="ja-JP" sz="1200" dirty="0" err="1"/>
              <a:t>tag_value</a:t>
            </a:r>
            <a:r>
              <a:rPr lang="en-US" altLang="ja-JP" sz="1200" dirty="0"/>
              <a:t> name="</a:t>
            </a:r>
            <a:r>
              <a:rPr lang="en-US" altLang="ja-JP" sz="1200" dirty="0" err="1"/>
              <a:t>trunk_link</a:t>
            </a:r>
            <a:r>
              <a:rPr lang="en-US" altLang="ja-JP" sz="1200" dirty="0"/>
              <a:t>"        id="105" priority="1.05" </a:t>
            </a:r>
            <a:r>
              <a:rPr lang="en-US" altLang="ja-JP" sz="1200" dirty="0" err="1"/>
              <a:t>maxspeed</a:t>
            </a:r>
            <a:r>
              <a:rPr lang="en-US" altLang="ja-JP" sz="1200" dirty="0"/>
              <a:t>="110" /&gt;    </a:t>
            </a:r>
          </a:p>
          <a:p>
            <a:r>
              <a:rPr lang="en-US" altLang="ja-JP" sz="1200" dirty="0"/>
              <a:t>    &lt;</a:t>
            </a:r>
            <a:r>
              <a:rPr lang="en-US" altLang="ja-JP" sz="1200" dirty="0" err="1"/>
              <a:t>tag_value</a:t>
            </a:r>
            <a:r>
              <a:rPr lang="en-US" altLang="ja-JP" sz="1200" dirty="0"/>
              <a:t> name="primary"           id="106" priority="1.15" </a:t>
            </a:r>
            <a:r>
              <a:rPr lang="en-US" altLang="ja-JP" sz="1200" dirty="0" err="1"/>
              <a:t>maxspeed</a:t>
            </a:r>
            <a:r>
              <a:rPr lang="en-US" altLang="ja-JP" sz="1200" dirty="0"/>
              <a:t>="90" /&gt;</a:t>
            </a:r>
          </a:p>
          <a:p>
            <a:r>
              <a:rPr lang="en-US" altLang="ja-JP" sz="1200" dirty="0"/>
              <a:t>    &lt;</a:t>
            </a:r>
            <a:r>
              <a:rPr lang="en-US" altLang="ja-JP" sz="1200" dirty="0" err="1"/>
              <a:t>tag_value</a:t>
            </a:r>
            <a:r>
              <a:rPr lang="en-US" altLang="ja-JP" sz="1200" dirty="0"/>
              <a:t> name="</a:t>
            </a:r>
            <a:r>
              <a:rPr lang="en-US" altLang="ja-JP" sz="1200" dirty="0" err="1"/>
              <a:t>primary_link</a:t>
            </a:r>
            <a:r>
              <a:rPr lang="en-US" altLang="ja-JP" sz="1200" dirty="0"/>
              <a:t>"      id="107" priority="1.15" </a:t>
            </a:r>
            <a:r>
              <a:rPr lang="en-US" altLang="ja-JP" sz="1200" dirty="0" err="1"/>
              <a:t>maxspeed</a:t>
            </a:r>
            <a:r>
              <a:rPr lang="en-US" altLang="ja-JP" sz="1200" dirty="0"/>
              <a:t>="90" /&gt;    </a:t>
            </a:r>
          </a:p>
          <a:p>
            <a:r>
              <a:rPr lang="en-US" altLang="ja-JP" sz="1200" dirty="0"/>
              <a:t>    &lt;</a:t>
            </a:r>
            <a:r>
              <a:rPr lang="en-US" altLang="ja-JP" sz="1200" dirty="0" err="1"/>
              <a:t>tag_value</a:t>
            </a:r>
            <a:r>
              <a:rPr lang="en-US" altLang="ja-JP" sz="1200" dirty="0"/>
              <a:t> name="secondary"         id="108" priority="1.5" </a:t>
            </a:r>
            <a:r>
              <a:rPr lang="en-US" altLang="ja-JP" sz="1200" dirty="0" err="1"/>
              <a:t>maxspeed</a:t>
            </a:r>
            <a:r>
              <a:rPr lang="en-US" altLang="ja-JP" sz="1200" dirty="0"/>
              <a:t>="90" /&gt;</a:t>
            </a:r>
          </a:p>
          <a:p>
            <a:r>
              <a:rPr lang="en-US" altLang="ja-JP" sz="1200" dirty="0"/>
              <a:t>    &lt;</a:t>
            </a:r>
            <a:r>
              <a:rPr lang="en-US" altLang="ja-JP" sz="1200" dirty="0" err="1"/>
              <a:t>tag_value</a:t>
            </a:r>
            <a:r>
              <a:rPr lang="en-US" altLang="ja-JP" sz="1200" dirty="0"/>
              <a:t> name="</a:t>
            </a:r>
            <a:r>
              <a:rPr lang="en-US" altLang="ja-JP" sz="1200" dirty="0" err="1"/>
              <a:t>secondary_link</a:t>
            </a:r>
            <a:r>
              <a:rPr lang="en-US" altLang="ja-JP" sz="1200" dirty="0"/>
              <a:t>"    id="109" priority="1.5" </a:t>
            </a:r>
            <a:r>
              <a:rPr lang="en-US" altLang="ja-JP" sz="1200" dirty="0" err="1"/>
              <a:t>maxspeed</a:t>
            </a:r>
            <a:r>
              <a:rPr lang="en-US" altLang="ja-JP" sz="1200" dirty="0"/>
              <a:t>="90"/&gt;  </a:t>
            </a:r>
          </a:p>
          <a:p>
            <a:r>
              <a:rPr lang="en-US" altLang="ja-JP" sz="1200" dirty="0"/>
              <a:t>    &lt;</a:t>
            </a:r>
            <a:r>
              <a:rPr lang="en-US" altLang="ja-JP" sz="1200" dirty="0" err="1"/>
              <a:t>tag_value</a:t>
            </a:r>
            <a:r>
              <a:rPr lang="en-US" altLang="ja-JP" sz="1200" dirty="0"/>
              <a:t> name="tertiary"          id="110" priority="1.75" </a:t>
            </a:r>
            <a:r>
              <a:rPr lang="en-US" altLang="ja-JP" sz="1200" dirty="0" err="1"/>
              <a:t>maxspeed</a:t>
            </a:r>
            <a:r>
              <a:rPr lang="en-US" altLang="ja-JP" sz="1200" dirty="0"/>
              <a:t>="90" /&gt;</a:t>
            </a:r>
          </a:p>
          <a:p>
            <a:r>
              <a:rPr lang="en-US" altLang="ja-JP" sz="1200" dirty="0"/>
              <a:t>    &lt;</a:t>
            </a:r>
            <a:r>
              <a:rPr lang="en-US" altLang="ja-JP" sz="1200" dirty="0" err="1"/>
              <a:t>tag_value</a:t>
            </a:r>
            <a:r>
              <a:rPr lang="en-US" altLang="ja-JP" sz="1200" dirty="0"/>
              <a:t> name="</a:t>
            </a:r>
            <a:r>
              <a:rPr lang="en-US" altLang="ja-JP" sz="1200" dirty="0" err="1"/>
              <a:t>tertiary_link</a:t>
            </a:r>
            <a:r>
              <a:rPr lang="en-US" altLang="ja-JP" sz="1200" dirty="0"/>
              <a:t>"     id="111" priority="1.75" </a:t>
            </a:r>
            <a:r>
              <a:rPr lang="en-US" altLang="ja-JP" sz="1200" dirty="0" err="1"/>
              <a:t>maxspeed</a:t>
            </a:r>
            <a:r>
              <a:rPr lang="en-US" altLang="ja-JP" sz="1200" dirty="0"/>
              <a:t>="90" /&gt;  </a:t>
            </a:r>
          </a:p>
          <a:p>
            <a:r>
              <a:rPr lang="en-US" altLang="ja-JP" sz="1200" dirty="0"/>
              <a:t>    &lt;</a:t>
            </a:r>
            <a:r>
              <a:rPr lang="en-US" altLang="ja-JP" sz="1200" dirty="0" err="1"/>
              <a:t>tag_value</a:t>
            </a:r>
            <a:r>
              <a:rPr lang="en-US" altLang="ja-JP" sz="1200" dirty="0"/>
              <a:t> name="residential"       id="112" priority="2.5" </a:t>
            </a:r>
            <a:r>
              <a:rPr lang="en-US" altLang="ja-JP" sz="1200" dirty="0" err="1"/>
              <a:t>maxspeed</a:t>
            </a:r>
            <a:r>
              <a:rPr lang="en-US" altLang="ja-JP" sz="1200" dirty="0"/>
              <a:t>="50" /&gt;</a:t>
            </a:r>
          </a:p>
          <a:p>
            <a:r>
              <a:rPr lang="en-US" altLang="ja-JP" sz="1200" dirty="0"/>
              <a:t>    &lt;</a:t>
            </a:r>
            <a:r>
              <a:rPr lang="en-US" altLang="ja-JP" sz="1200" dirty="0" err="1"/>
              <a:t>tag_value</a:t>
            </a:r>
            <a:r>
              <a:rPr lang="en-US" altLang="ja-JP" sz="1200" dirty="0"/>
              <a:t> name="</a:t>
            </a:r>
            <a:r>
              <a:rPr lang="en-US" altLang="ja-JP" sz="1200" dirty="0" err="1"/>
              <a:t>living_street</a:t>
            </a:r>
            <a:r>
              <a:rPr lang="en-US" altLang="ja-JP" sz="1200" dirty="0"/>
              <a:t>"     id="113" priority="3" </a:t>
            </a:r>
            <a:r>
              <a:rPr lang="en-US" altLang="ja-JP" sz="1200" dirty="0" err="1"/>
              <a:t>maxspeed</a:t>
            </a:r>
            <a:r>
              <a:rPr lang="en-US" altLang="ja-JP" sz="1200" dirty="0"/>
              <a:t>="20" /&gt;</a:t>
            </a:r>
          </a:p>
          <a:p>
            <a:r>
              <a:rPr lang="en-US" altLang="ja-JP" sz="1200" dirty="0"/>
              <a:t>    &lt;</a:t>
            </a:r>
            <a:r>
              <a:rPr lang="en-US" altLang="ja-JP" sz="1200" dirty="0" err="1"/>
              <a:t>tag_value</a:t>
            </a:r>
            <a:r>
              <a:rPr lang="en-US" altLang="ja-JP" sz="1200" dirty="0"/>
              <a:t> name="service"           id="114" priority="2.5" </a:t>
            </a:r>
            <a:r>
              <a:rPr lang="en-US" altLang="ja-JP" sz="1200" dirty="0" err="1"/>
              <a:t>maxspeed</a:t>
            </a:r>
            <a:r>
              <a:rPr lang="en-US" altLang="ja-JP" sz="1200" dirty="0"/>
              <a:t>="50" /&gt;</a:t>
            </a:r>
          </a:p>
          <a:p>
            <a:r>
              <a:rPr lang="en-US" altLang="ja-JP" sz="1200" dirty="0"/>
              <a:t>    &lt;</a:t>
            </a:r>
            <a:r>
              <a:rPr lang="en-US" altLang="ja-JP" sz="1200" dirty="0" err="1"/>
              <a:t>tag_value</a:t>
            </a:r>
            <a:r>
              <a:rPr lang="en-US" altLang="ja-JP" sz="1200" dirty="0"/>
              <a:t> name="unclassified"      id="117" priority="3" </a:t>
            </a:r>
            <a:r>
              <a:rPr lang="en-US" altLang="ja-JP" sz="1200" dirty="0" err="1"/>
              <a:t>maxspeed</a:t>
            </a:r>
            <a:r>
              <a:rPr lang="en-US" altLang="ja-JP" sz="1200" dirty="0"/>
              <a:t>="90"/&gt;</a:t>
            </a:r>
          </a:p>
          <a:p>
            <a:r>
              <a:rPr lang="en-US" altLang="ja-JP" sz="1200" dirty="0"/>
              <a:t>    &lt;</a:t>
            </a:r>
            <a:r>
              <a:rPr lang="en-US" altLang="ja-JP" sz="1200" dirty="0" err="1"/>
              <a:t>tag_value</a:t>
            </a:r>
            <a:r>
              <a:rPr lang="en-US" altLang="ja-JP" sz="1200" dirty="0"/>
              <a:t> name="road"              id="100" priority="5" </a:t>
            </a:r>
            <a:r>
              <a:rPr lang="en-US" altLang="ja-JP" sz="1200" dirty="0" err="1"/>
              <a:t>maxspeed</a:t>
            </a:r>
            <a:r>
              <a:rPr lang="en-US" altLang="ja-JP" sz="1200" dirty="0"/>
              <a:t>="50" /&gt;</a:t>
            </a:r>
          </a:p>
          <a:p>
            <a:r>
              <a:rPr lang="en-US" altLang="ja-JP" sz="1200" b="1" dirty="0"/>
              <a:t>    &lt;</a:t>
            </a:r>
            <a:r>
              <a:rPr lang="en-US" altLang="ja-JP" sz="1200" b="1" dirty="0" err="1"/>
              <a:t>tag_value</a:t>
            </a:r>
            <a:r>
              <a:rPr lang="en-US" altLang="ja-JP" sz="1200" b="1" dirty="0"/>
              <a:t> name="</a:t>
            </a:r>
            <a:r>
              <a:rPr lang="en-US" altLang="ja-JP" sz="1200" b="1" dirty="0" err="1"/>
              <a:t>cartway</a:t>
            </a:r>
            <a:r>
              <a:rPr lang="en-US" altLang="ja-JP" sz="1200" b="1" dirty="0"/>
              <a:t>"           id="120" priority="5" </a:t>
            </a:r>
            <a:r>
              <a:rPr lang="en-US" altLang="ja-JP" sz="1200" b="1" dirty="0" err="1"/>
              <a:t>maxspeed</a:t>
            </a:r>
            <a:r>
              <a:rPr lang="en-US" altLang="ja-JP" sz="1200" b="1" dirty="0"/>
              <a:t>="50" </a:t>
            </a:r>
            <a:r>
              <a:rPr lang="en-US" altLang="ja-JP" sz="1200" b="1" dirty="0" smtClean="0"/>
              <a:t>/&gt;</a:t>
            </a:r>
          </a:p>
          <a:p>
            <a:r>
              <a:rPr lang="ja-JP" altLang="en-US" sz="1200" b="1" dirty="0" smtClean="0">
                <a:solidFill>
                  <a:srgbClr val="0000CC"/>
                </a:solidFill>
              </a:rPr>
              <a:t>   </a:t>
            </a:r>
            <a:r>
              <a:rPr lang="en-US" altLang="ja-JP" sz="1200" b="1" dirty="0" smtClean="0">
                <a:solidFill>
                  <a:srgbClr val="0000CC"/>
                </a:solidFill>
              </a:rPr>
              <a:t> </a:t>
            </a:r>
            <a:r>
              <a:rPr lang="en-US" altLang="ja-JP" sz="1200" b="1" dirty="0">
                <a:solidFill>
                  <a:srgbClr val="0000CC"/>
                </a:solidFill>
              </a:rPr>
              <a:t>&lt;</a:t>
            </a:r>
            <a:r>
              <a:rPr lang="en-US" altLang="ja-JP" sz="1200" b="1" dirty="0" err="1">
                <a:solidFill>
                  <a:srgbClr val="0000CC"/>
                </a:solidFill>
              </a:rPr>
              <a:t>tag_value</a:t>
            </a:r>
            <a:r>
              <a:rPr lang="en-US" altLang="ja-JP" sz="1200" b="1" dirty="0">
                <a:solidFill>
                  <a:srgbClr val="0000CC"/>
                </a:solidFill>
              </a:rPr>
              <a:t> name</a:t>
            </a:r>
            <a:r>
              <a:rPr lang="en-US" altLang="ja-JP" sz="1200" b="1" dirty="0" smtClean="0">
                <a:solidFill>
                  <a:srgbClr val="0000CC"/>
                </a:solidFill>
              </a:rPr>
              <a:t>=“busway</a:t>
            </a:r>
            <a:r>
              <a:rPr lang="en-US" altLang="ja-JP" sz="1200" b="1" dirty="0">
                <a:solidFill>
                  <a:srgbClr val="0000CC"/>
                </a:solidFill>
              </a:rPr>
              <a:t>"           id="</a:t>
            </a:r>
            <a:r>
              <a:rPr lang="en-US" altLang="ja-JP" sz="1200" b="1" dirty="0" smtClean="0">
                <a:solidFill>
                  <a:srgbClr val="0000CC"/>
                </a:solidFill>
              </a:rPr>
              <a:t>121" </a:t>
            </a:r>
            <a:r>
              <a:rPr lang="en-US" altLang="ja-JP" sz="1200" b="1" dirty="0">
                <a:solidFill>
                  <a:srgbClr val="0000CC"/>
                </a:solidFill>
              </a:rPr>
              <a:t>priority="5" </a:t>
            </a:r>
            <a:r>
              <a:rPr lang="en-US" altLang="ja-JP" sz="1200" b="1" dirty="0" err="1">
                <a:solidFill>
                  <a:srgbClr val="0000CC"/>
                </a:solidFill>
              </a:rPr>
              <a:t>maxspeed</a:t>
            </a:r>
            <a:r>
              <a:rPr lang="en-US" altLang="ja-JP" sz="1200" b="1" dirty="0">
                <a:solidFill>
                  <a:srgbClr val="0000CC"/>
                </a:solidFill>
              </a:rPr>
              <a:t>="50" /&gt;</a:t>
            </a:r>
          </a:p>
          <a:p>
            <a:r>
              <a:rPr lang="en-US" altLang="ja-JP" sz="1200" dirty="0"/>
              <a:t>  &lt;/</a:t>
            </a:r>
            <a:r>
              <a:rPr lang="en-US" altLang="ja-JP" sz="1200" dirty="0" err="1"/>
              <a:t>tag_name</a:t>
            </a:r>
            <a:r>
              <a:rPr lang="en-US" altLang="ja-JP" sz="1200" dirty="0"/>
              <a:t>&gt; </a:t>
            </a:r>
          </a:p>
          <a:p>
            <a:r>
              <a:rPr lang="en-US" altLang="ja-JP" sz="1200" b="1" dirty="0"/>
              <a:t>  &lt;</a:t>
            </a:r>
            <a:r>
              <a:rPr lang="en-US" altLang="ja-JP" sz="1200" b="1" dirty="0" err="1"/>
              <a:t>tag_name</a:t>
            </a:r>
            <a:r>
              <a:rPr lang="en-US" altLang="ja-JP" sz="1200" b="1" dirty="0"/>
              <a:t> name="railway" id="1"&gt;</a:t>
            </a:r>
          </a:p>
          <a:p>
            <a:r>
              <a:rPr lang="en-US" altLang="ja-JP" sz="1200" b="1" dirty="0"/>
              <a:t>    &lt;</a:t>
            </a:r>
            <a:r>
              <a:rPr lang="en-US" altLang="ja-JP" sz="1200" b="1" dirty="0" err="1"/>
              <a:t>tag_value</a:t>
            </a:r>
            <a:r>
              <a:rPr lang="en-US" altLang="ja-JP" sz="1200" b="1" dirty="0"/>
              <a:t> name="subway"            id="101" priority="1.0" </a:t>
            </a:r>
            <a:r>
              <a:rPr lang="en-US" altLang="ja-JP" sz="1200" b="1" dirty="0" err="1"/>
              <a:t>maxspeed</a:t>
            </a:r>
            <a:r>
              <a:rPr lang="en-US" altLang="ja-JP" sz="1200" b="1" dirty="0"/>
              <a:t>="40" /&gt;</a:t>
            </a:r>
          </a:p>
          <a:p>
            <a:r>
              <a:rPr lang="en-US" altLang="ja-JP" sz="1200" b="1" dirty="0"/>
              <a:t>    &lt;</a:t>
            </a:r>
            <a:r>
              <a:rPr lang="en-US" altLang="ja-JP" sz="1200" b="1" dirty="0" err="1"/>
              <a:t>tag_value</a:t>
            </a:r>
            <a:r>
              <a:rPr lang="en-US" altLang="ja-JP" sz="1200" b="1" dirty="0"/>
              <a:t> name="rail"              id="101" priority="1.0" </a:t>
            </a:r>
            <a:r>
              <a:rPr lang="en-US" altLang="ja-JP" sz="1200" b="1" dirty="0" err="1"/>
              <a:t>maxspeed</a:t>
            </a:r>
            <a:r>
              <a:rPr lang="en-US" altLang="ja-JP" sz="1200" b="1" dirty="0"/>
              <a:t>="40" /&gt;</a:t>
            </a:r>
          </a:p>
          <a:p>
            <a:r>
              <a:rPr lang="en-US" altLang="ja-JP" sz="1200" b="1" dirty="0"/>
              <a:t>  &lt;/</a:t>
            </a:r>
            <a:r>
              <a:rPr lang="en-US" altLang="ja-JP" sz="1200" b="1" dirty="0" err="1"/>
              <a:t>tag_name</a:t>
            </a:r>
            <a:r>
              <a:rPr lang="en-US" altLang="ja-JP" sz="1200" b="1" dirty="0"/>
              <a:t>&gt; </a:t>
            </a:r>
          </a:p>
          <a:p>
            <a:r>
              <a:rPr lang="en-US" altLang="ja-JP" sz="1200" dirty="0"/>
              <a:t>&lt;/configuration&gt;</a:t>
            </a:r>
          </a:p>
        </p:txBody>
      </p:sp>
      <p:sp>
        <p:nvSpPr>
          <p:cNvPr id="16" name="タイトル 1"/>
          <p:cNvSpPr txBox="1">
            <a:spLocks/>
          </p:cNvSpPr>
          <p:nvPr/>
        </p:nvSpPr>
        <p:spPr bwMode="gray">
          <a:xfrm>
            <a:off x="7037421" y="1368059"/>
            <a:ext cx="4360937" cy="369332"/>
          </a:xfrm>
          <a:prstGeom prst="rect">
            <a:avLst/>
          </a:prstGeom>
        </p:spPr>
        <p:txBody>
          <a:bodyPr wrap="non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sz="1800" b="1" dirty="0">
                <a:latin typeface="Meiryo UI" pitchFamily="50" charset="-128"/>
                <a:ea typeface="Meiryo UI" pitchFamily="50" charset="-128"/>
              </a:rPr>
              <a:t>mapconfig_for_cars_rail_cart.xml</a:t>
            </a:r>
            <a:endParaRPr lang="ja-JP" altLang="en-US" sz="1800" b="1" dirty="0">
              <a:latin typeface="Meiryo UI" pitchFamily="50" charset="-128"/>
              <a:ea typeface="Meiryo UI" pitchFamily="50" charset="-128"/>
            </a:endParaRPr>
          </a:p>
        </p:txBody>
      </p:sp>
    </p:spTree>
    <p:extLst>
      <p:ext uri="{BB962C8B-B14F-4D97-AF65-F5344CB8AC3E}">
        <p14:creationId xmlns:p14="http://schemas.microsoft.com/office/powerpoint/2010/main" val="3914189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8273419" cy="523220"/>
          </a:xfrm>
        </p:spPr>
        <p:txBody>
          <a:bodyPr/>
          <a:lstStyle/>
          <a:p>
            <a:pPr algn="l"/>
            <a:r>
              <a:rPr lang="en-US" altLang="ja-JP" sz="2800" b="1" dirty="0" smtClean="0">
                <a:latin typeface="Meiryo UI" pitchFamily="50" charset="-128"/>
                <a:ea typeface="Meiryo UI" pitchFamily="50" charset="-128"/>
              </a:rPr>
              <a:t>1-7.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)(7)</a:t>
            </a:r>
            <a:endParaRPr lang="ja-JP" altLang="en-US" sz="2800" b="1" dirty="0">
              <a:latin typeface="Meiryo UI" pitchFamily="50" charset="-128"/>
              <a:ea typeface="Meiryo UI" pitchFamily="50" charset="-128"/>
            </a:endParaRPr>
          </a:p>
        </p:txBody>
      </p:sp>
      <p:sp>
        <p:nvSpPr>
          <p:cNvPr id="13" name="テキスト ボックス 12"/>
          <p:cNvSpPr txBox="1"/>
          <p:nvPr/>
        </p:nvSpPr>
        <p:spPr>
          <a:xfrm>
            <a:off x="72998" y="868590"/>
            <a:ext cx="4870842"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Step.9</a:t>
            </a:r>
            <a:r>
              <a:rPr lang="ja-JP" altLang="en-US" sz="2000" b="1" u="sng" dirty="0" smtClean="0">
                <a:latin typeface="Meiryo UI" panose="020B0604030504040204" pitchFamily="50" charset="-128"/>
                <a:ea typeface="Meiryo UI" panose="020B0604030504040204" pitchFamily="50" charset="-128"/>
              </a:rPr>
              <a:t> </a:t>
            </a:r>
            <a:r>
              <a:rPr lang="en-US" altLang="ja-JP" sz="2000" b="1" u="sng" dirty="0" smtClean="0">
                <a:latin typeface="Meiryo UI" panose="020B0604030504040204" pitchFamily="50" charset="-128"/>
                <a:ea typeface="Meiryo UI" panose="020B0604030504040204" pitchFamily="50" charset="-128"/>
              </a:rPr>
              <a:t>GIS</a:t>
            </a:r>
            <a:r>
              <a:rPr lang="ja-JP" altLang="en-US" sz="2000" b="1" u="sng" dirty="0" smtClean="0">
                <a:latin typeface="Meiryo UI" panose="020B0604030504040204" pitchFamily="50" charset="-128"/>
                <a:ea typeface="Meiryo UI" panose="020B0604030504040204" pitchFamily="50" charset="-128"/>
              </a:rPr>
              <a:t>データベースの補正を行う</a:t>
            </a:r>
            <a:endParaRPr kumimoji="1" lang="ja-JP" altLang="en-US" sz="2000" b="1" u="sng" dirty="0">
              <a:latin typeface="Meiryo UI" panose="020B0604030504040204" pitchFamily="50" charset="-128"/>
              <a:ea typeface="Meiryo UI" panose="020B0604030504040204" pitchFamily="50" charset="-128"/>
            </a:endParaRPr>
          </a:p>
        </p:txBody>
      </p:sp>
      <p:sp>
        <p:nvSpPr>
          <p:cNvPr id="7" name="正方形/長方形 6"/>
          <p:cNvSpPr/>
          <p:nvPr/>
        </p:nvSpPr>
        <p:spPr>
          <a:xfrm>
            <a:off x="312748" y="1340710"/>
            <a:ext cx="8015562" cy="646331"/>
          </a:xfrm>
          <a:prstGeom prst="rect">
            <a:avLst/>
          </a:prstGeom>
          <a:solidFill>
            <a:schemeClr val="bg1">
              <a:lumMod val="95000"/>
            </a:schemeClr>
          </a:solidFill>
        </p:spPr>
        <p:txBody>
          <a:bodyPr wrap="square">
            <a:spAutoFit/>
          </a:bodyPr>
          <a:lstStyle/>
          <a:p>
            <a:r>
              <a:rPr lang="en-US" altLang="ja-JP" dirty="0">
                <a:latin typeface="Meiryo UI" panose="020B0604030504040204" pitchFamily="50" charset="-128"/>
                <a:ea typeface="Meiryo UI" panose="020B0604030504040204" pitchFamily="50" charset="-128"/>
              </a:rPr>
              <a:t>$ c:\Users\ebata\tomioka2\tomioka_db&gt;go run </a:t>
            </a:r>
            <a:r>
              <a:rPr lang="en-US" altLang="ja-JP" dirty="0" err="1" smtClean="0">
                <a:latin typeface="Meiryo UI" panose="020B0604030504040204" pitchFamily="50" charset="-128"/>
                <a:ea typeface="Meiryo UI" panose="020B0604030504040204" pitchFamily="50" charset="-128"/>
              </a:rPr>
              <a:t>prune_isonodes.go</a:t>
            </a:r>
            <a:endParaRPr lang="en-US" altLang="ja-JP"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 </a:t>
            </a:r>
            <a:r>
              <a:rPr lang="en-US" altLang="ja-JP" b="1" dirty="0" err="1">
                <a:latin typeface="Meiryo UI" panose="020B0604030504040204" pitchFamily="50" charset="-128"/>
                <a:ea typeface="Meiryo UI" panose="020B0604030504040204" pitchFamily="50" charset="-128"/>
              </a:rPr>
              <a:t>postgres</a:t>
            </a:r>
            <a:r>
              <a:rPr lang="ja-JP" altLang="en-US" b="1" dirty="0">
                <a:latin typeface="Meiryo UI" panose="020B0604030504040204" pitchFamily="50" charset="-128"/>
                <a:ea typeface="Meiryo UI" panose="020B0604030504040204" pitchFamily="50" charset="-128"/>
              </a:rPr>
              <a:t>の</a:t>
            </a:r>
            <a:r>
              <a:rPr lang="en-US" altLang="ja-JP" b="1" dirty="0">
                <a:latin typeface="Meiryo UI" panose="020B0604030504040204" pitchFamily="50" charset="-128"/>
                <a:ea typeface="Meiryo UI" panose="020B0604030504040204" pitchFamily="50" charset="-128"/>
              </a:rPr>
              <a:t>map</a:t>
            </a:r>
            <a:r>
              <a:rPr lang="ja-JP" altLang="en-US" b="1" dirty="0">
                <a:latin typeface="Meiryo UI" panose="020B0604030504040204" pitchFamily="50" charset="-128"/>
                <a:ea typeface="Meiryo UI" panose="020B0604030504040204" pitchFamily="50" charset="-128"/>
              </a:rPr>
              <a:t>から孤立ノードを削除する</a:t>
            </a:r>
            <a:r>
              <a:rPr lang="ja-JP" altLang="en-US" b="1" dirty="0" smtClean="0">
                <a:latin typeface="Meiryo UI" panose="020B0604030504040204" pitchFamily="50" charset="-128"/>
                <a:ea typeface="Meiryo UI" panose="020B0604030504040204" pitchFamily="50" charset="-128"/>
              </a:rPr>
              <a:t>処理を行う</a:t>
            </a:r>
            <a:endParaRPr lang="en-US" altLang="ja-JP" b="1" dirty="0" smtClean="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2997" y="2204830"/>
            <a:ext cx="6455063"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Step.10</a:t>
            </a:r>
            <a:r>
              <a:rPr lang="ja-JP" altLang="en-US" sz="2000" b="1" u="sng" dirty="0" smtClean="0">
                <a:latin typeface="Meiryo UI" panose="020B0604030504040204" pitchFamily="50" charset="-128"/>
                <a:ea typeface="Meiryo UI" panose="020B0604030504040204" pitchFamily="50" charset="-128"/>
              </a:rPr>
              <a:t> </a:t>
            </a:r>
            <a:r>
              <a:rPr lang="en-US" altLang="ja-JP" sz="2000" b="1" u="sng" dirty="0" smtClean="0">
                <a:latin typeface="Meiryo UI" panose="020B0604030504040204" pitchFamily="50" charset="-128"/>
                <a:ea typeface="Meiryo UI" panose="020B0604030504040204" pitchFamily="50" charset="-128"/>
              </a:rPr>
              <a:t>GIS</a:t>
            </a:r>
            <a:r>
              <a:rPr lang="ja-JP" altLang="en-US" sz="2000" b="1" u="sng" dirty="0" smtClean="0">
                <a:latin typeface="Meiryo UI" panose="020B0604030504040204" pitchFamily="50" charset="-128"/>
                <a:ea typeface="Meiryo UI" panose="020B0604030504040204" pitchFamily="50" charset="-128"/>
              </a:rPr>
              <a:t>データベースの内容を、</a:t>
            </a:r>
            <a:r>
              <a:rPr lang="en-US" altLang="ja-JP" sz="2000" b="1" u="sng" dirty="0" err="1" smtClean="0">
                <a:latin typeface="Meiryo UI" panose="020B0604030504040204" pitchFamily="50" charset="-128"/>
                <a:ea typeface="Meiryo UI" panose="020B0604030504040204" pitchFamily="50" charset="-128"/>
              </a:rPr>
              <a:t>QGIS</a:t>
            </a:r>
            <a:r>
              <a:rPr lang="ja-JP" altLang="en-US" sz="2000" b="1" u="sng" dirty="0" smtClean="0">
                <a:latin typeface="Meiryo UI" panose="020B0604030504040204" pitchFamily="50" charset="-128"/>
                <a:ea typeface="Meiryo UI" panose="020B0604030504040204" pitchFamily="50" charset="-128"/>
              </a:rPr>
              <a:t>で確認する</a:t>
            </a:r>
            <a:endParaRPr kumimoji="1" lang="ja-JP" altLang="en-US" sz="2000" b="1" u="sng"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492099" y="2635830"/>
            <a:ext cx="7351751" cy="4135360"/>
          </a:xfrm>
          <a:prstGeom prst="rect">
            <a:avLst/>
          </a:prstGeom>
        </p:spPr>
      </p:pic>
    </p:spTree>
    <p:extLst>
      <p:ext uri="{BB962C8B-B14F-4D97-AF65-F5344CB8AC3E}">
        <p14:creationId xmlns:p14="http://schemas.microsoft.com/office/powerpoint/2010/main" val="1505498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8273419" cy="523220"/>
          </a:xfrm>
        </p:spPr>
        <p:txBody>
          <a:bodyPr/>
          <a:lstStyle/>
          <a:p>
            <a:pPr algn="l"/>
            <a:r>
              <a:rPr lang="en-US" altLang="ja-JP" sz="2800" b="1" dirty="0" smtClean="0">
                <a:latin typeface="Meiryo UI" pitchFamily="50" charset="-128"/>
                <a:ea typeface="Meiryo UI" pitchFamily="50" charset="-128"/>
              </a:rPr>
              <a:t>1-8.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)(8)</a:t>
            </a:r>
            <a:endParaRPr lang="ja-JP" altLang="en-US" sz="2800" b="1" dirty="0">
              <a:latin typeface="Meiryo UI" pitchFamily="50" charset="-128"/>
              <a:ea typeface="Meiryo UI" pitchFamily="50" charset="-128"/>
            </a:endParaRPr>
          </a:p>
        </p:txBody>
      </p:sp>
      <p:sp>
        <p:nvSpPr>
          <p:cNvPr id="13" name="テキスト ボックス 12"/>
          <p:cNvSpPr txBox="1"/>
          <p:nvPr/>
        </p:nvSpPr>
        <p:spPr>
          <a:xfrm>
            <a:off x="72998" y="868590"/>
            <a:ext cx="8543352"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Step.11</a:t>
            </a:r>
            <a:r>
              <a:rPr lang="ja-JP" altLang="en-US" sz="2000" b="1" u="sng" dirty="0" smtClean="0">
                <a:latin typeface="Meiryo UI" panose="020B0604030504040204" pitchFamily="50" charset="-128"/>
                <a:ea typeface="Meiryo UI" panose="020B0604030504040204" pitchFamily="50" charset="-128"/>
              </a:rPr>
              <a:t> </a:t>
            </a:r>
            <a:r>
              <a:rPr lang="en-US" altLang="ja-JP" sz="2000" b="1" u="sng" dirty="0" err="1" smtClean="0">
                <a:latin typeface="Meiryo UI" panose="020B0604030504040204" pitchFamily="50" charset="-128"/>
                <a:ea typeface="Meiryo UI" panose="020B0604030504040204" pitchFamily="50" charset="-128"/>
              </a:rPr>
              <a:t>TomioCart</a:t>
            </a:r>
            <a:r>
              <a:rPr lang="ja-JP" altLang="en-US" sz="2000" b="1" u="sng" dirty="0" smtClean="0">
                <a:latin typeface="Meiryo UI" panose="020B0604030504040204" pitchFamily="50" charset="-128"/>
                <a:ea typeface="Meiryo UI" panose="020B0604030504040204" pitchFamily="50" charset="-128"/>
              </a:rPr>
              <a:t>ルートのコスト値を下げる</a:t>
            </a:r>
            <a:endParaRPr kumimoji="1" lang="ja-JP" altLang="en-US" sz="2000" b="1" u="sng" dirty="0">
              <a:latin typeface="Meiryo UI" panose="020B0604030504040204" pitchFamily="50" charset="-128"/>
              <a:ea typeface="Meiryo UI" panose="020B0604030504040204" pitchFamily="50" charset="-128"/>
            </a:endParaRPr>
          </a:p>
        </p:txBody>
      </p:sp>
      <p:sp>
        <p:nvSpPr>
          <p:cNvPr id="7" name="正方形/長方形 6"/>
          <p:cNvSpPr/>
          <p:nvPr/>
        </p:nvSpPr>
        <p:spPr>
          <a:xfrm>
            <a:off x="312748" y="1844780"/>
            <a:ext cx="7439482" cy="523220"/>
          </a:xfrm>
          <a:prstGeom prst="rect">
            <a:avLst/>
          </a:prstGeom>
          <a:solidFill>
            <a:schemeClr val="bg1">
              <a:lumMod val="95000"/>
            </a:schemeClr>
          </a:solidFill>
        </p:spPr>
        <p:txBody>
          <a:bodyPr wrap="square">
            <a:spAutoFit/>
          </a:bodyPr>
          <a:lstStyle/>
          <a:p>
            <a:r>
              <a:rPr lang="en-US" altLang="ja-JP" sz="1400" dirty="0" err="1">
                <a:latin typeface="Meiryo UI" panose="020B0604030504040204" pitchFamily="50" charset="-128"/>
                <a:ea typeface="Meiryo UI" panose="020B0604030504040204" pitchFamily="50" charset="-128"/>
              </a:rPr>
              <a:t>tomioka_db_b</a:t>
            </a:r>
            <a:r>
              <a:rPr lang="en-US" altLang="ja-JP" sz="1400" dirty="0">
                <a:latin typeface="Meiryo UI" panose="020B0604030504040204" pitchFamily="50" charset="-128"/>
                <a:ea typeface="Meiryo UI" panose="020B0604030504040204" pitchFamily="50" charset="-128"/>
              </a:rPr>
              <a:t>=# select cost, </a:t>
            </a:r>
            <a:r>
              <a:rPr lang="en-US" altLang="ja-JP" sz="1400" dirty="0" err="1">
                <a:latin typeface="Meiryo UI" panose="020B0604030504040204" pitchFamily="50" charset="-128"/>
                <a:ea typeface="Meiryo UI" panose="020B0604030504040204" pitchFamily="50" charset="-128"/>
              </a:rPr>
              <a:t>reverse_cost</a:t>
            </a:r>
            <a:r>
              <a:rPr lang="en-US" altLang="ja-JP" sz="1400" dirty="0">
                <a:latin typeface="Meiryo UI" panose="020B0604030504040204" pitchFamily="50" charset="-128"/>
                <a:ea typeface="Meiryo UI" panose="020B0604030504040204" pitchFamily="50" charset="-128"/>
              </a:rPr>
              <a:t> from ways where name = '</a:t>
            </a:r>
            <a:r>
              <a:rPr lang="en-US" altLang="ja-JP" sz="1400" dirty="0" err="1">
                <a:latin typeface="Meiryo UI" panose="020B0604030504040204" pitchFamily="50" charset="-128"/>
                <a:ea typeface="Meiryo UI" panose="020B0604030504040204" pitchFamily="50" charset="-128"/>
              </a:rPr>
              <a:t>TomioCart</a:t>
            </a:r>
            <a:r>
              <a:rPr lang="en-US" altLang="ja-JP" sz="1400"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   </a:t>
            </a:r>
            <a:endParaRPr lang="en-US" altLang="ja-JP" sz="1400" b="1" dirty="0" smtClean="0">
              <a:latin typeface="Meiryo UI" panose="020B0604030504040204" pitchFamily="50" charset="-128"/>
              <a:ea typeface="Meiryo UI" panose="020B0604030504040204" pitchFamily="50" charset="-128"/>
            </a:endParaRPr>
          </a:p>
          <a:p>
            <a:r>
              <a:rPr lang="en-US" altLang="ja-JP" sz="1400" b="1"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これで、</a:t>
            </a:r>
            <a:r>
              <a:rPr lang="en-US" altLang="ja-JP" sz="1400" b="1" dirty="0" err="1" smtClean="0">
                <a:latin typeface="Meiryo UI" panose="020B0604030504040204" pitchFamily="50" charset="-128"/>
                <a:ea typeface="Meiryo UI" panose="020B0604030504040204" pitchFamily="50" charset="-128"/>
              </a:rPr>
              <a:t>TomioCart</a:t>
            </a:r>
            <a:r>
              <a:rPr lang="ja-JP" altLang="en-US" sz="1400" b="1" dirty="0" smtClean="0">
                <a:latin typeface="Meiryo UI" panose="020B0604030504040204" pitchFamily="50" charset="-128"/>
                <a:ea typeface="Meiryo UI" panose="020B0604030504040204" pitchFamily="50" charset="-128"/>
              </a:rPr>
              <a:t>のルートのコスト</a:t>
            </a:r>
            <a:r>
              <a:rPr lang="en-US" altLang="ja-JP" sz="1400" b="1" dirty="0" smtClean="0">
                <a:latin typeface="Meiryo UI" panose="020B0604030504040204" pitchFamily="50" charset="-128"/>
                <a:ea typeface="Meiryo UI" panose="020B0604030504040204" pitchFamily="50" charset="-128"/>
              </a:rPr>
              <a:t>(cost</a:t>
            </a:r>
            <a:r>
              <a:rPr lang="ja-JP" altLang="en-US" sz="1400" b="1" dirty="0" smtClean="0">
                <a:latin typeface="Meiryo UI" panose="020B0604030504040204" pitchFamily="50" charset="-128"/>
                <a:ea typeface="Meiryo UI" panose="020B0604030504040204" pitchFamily="50" charset="-128"/>
              </a:rPr>
              <a:t>と</a:t>
            </a:r>
            <a:r>
              <a:rPr lang="en-US" altLang="ja-JP" sz="1400" b="1" dirty="0" err="1" smtClean="0">
                <a:latin typeface="Meiryo UI" panose="020B0604030504040204" pitchFamily="50" charset="-128"/>
                <a:ea typeface="Meiryo UI" panose="020B0604030504040204" pitchFamily="50" charset="-128"/>
              </a:rPr>
              <a:t>reverse_cost</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のレビューができる</a:t>
            </a:r>
            <a:endParaRPr lang="en-US" altLang="ja-JP" sz="1400" b="1" dirty="0" smtClean="0">
              <a:latin typeface="Meiryo UI" panose="020B0604030504040204" pitchFamily="50" charset="-128"/>
              <a:ea typeface="Meiryo UI" panose="020B0604030504040204" pitchFamily="50" charset="-128"/>
            </a:endParaRPr>
          </a:p>
        </p:txBody>
      </p:sp>
      <p:sp>
        <p:nvSpPr>
          <p:cNvPr id="9" name="正方形/長方形 8"/>
          <p:cNvSpPr/>
          <p:nvPr/>
        </p:nvSpPr>
        <p:spPr>
          <a:xfrm>
            <a:off x="263190" y="1247872"/>
            <a:ext cx="11665620" cy="584775"/>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rPr>
              <a:t>とみおかー</a:t>
            </a:r>
            <a:r>
              <a:rPr lang="ja-JP" altLang="en-US" sz="1600" b="1" dirty="0" smtClean="0">
                <a:latin typeface="Meiryo UI" panose="020B0604030504040204" pitchFamily="50" charset="-128"/>
                <a:ea typeface="Meiryo UI" panose="020B0604030504040204" pitchFamily="50" charset="-128"/>
              </a:rPr>
              <a:t>とを含めたダイクストラ計算を含めた事前ルートを読み取る為に、今回、新たに作った</a:t>
            </a:r>
            <a:r>
              <a:rPr lang="en-US" altLang="ja-JP" sz="1600" b="1" dirty="0" smtClean="0">
                <a:latin typeface="Meiryo UI" panose="020B0604030504040204" pitchFamily="50" charset="-128"/>
                <a:ea typeface="Meiryo UI" panose="020B0604030504040204" pitchFamily="50" charset="-128"/>
              </a:rPr>
              <a:t>”Cart”</a:t>
            </a:r>
            <a:r>
              <a:rPr lang="ja-JP" altLang="en-US" sz="1600" b="1" dirty="0" smtClean="0">
                <a:latin typeface="Meiryo UI" panose="020B0604030504040204" pitchFamily="50" charset="-128"/>
                <a:ea typeface="Meiryo UI" panose="020B0604030504040204" pitchFamily="50" charset="-128"/>
              </a:rPr>
              <a:t>ルートのコスト値を下げて、とみおかーとを選ばれやすくするため</a:t>
            </a:r>
            <a:endParaRPr lang="en-US" altLang="ja-JP" sz="1600" b="1" dirty="0" smtClean="0">
              <a:latin typeface="Meiryo UI" panose="020B0604030504040204" pitchFamily="50" charset="-128"/>
              <a:ea typeface="Meiryo UI" panose="020B0604030504040204" pitchFamily="50" charset="-128"/>
            </a:endParaRPr>
          </a:p>
        </p:txBody>
      </p:sp>
      <p:sp>
        <p:nvSpPr>
          <p:cNvPr id="10" name="正方形/長方形 9"/>
          <p:cNvSpPr/>
          <p:nvPr/>
        </p:nvSpPr>
        <p:spPr>
          <a:xfrm>
            <a:off x="312748" y="2636890"/>
            <a:ext cx="7439482" cy="523220"/>
          </a:xfrm>
          <a:prstGeom prst="rect">
            <a:avLst/>
          </a:prstGeom>
          <a:solidFill>
            <a:schemeClr val="bg1">
              <a:lumMod val="95000"/>
            </a:schemeClr>
          </a:solidFill>
        </p:spPr>
        <p:txBody>
          <a:bodyPr wrap="square">
            <a:spAutoFit/>
          </a:bodyPr>
          <a:lstStyle/>
          <a:p>
            <a:r>
              <a:rPr lang="en-US" altLang="ja-JP" sz="1400" dirty="0" err="1">
                <a:latin typeface="Meiryo UI" panose="020B0604030504040204" pitchFamily="50" charset="-128"/>
                <a:ea typeface="Meiryo UI" panose="020B0604030504040204" pitchFamily="50" charset="-128"/>
              </a:rPr>
              <a:t>tomioka_db_b</a:t>
            </a:r>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update ways set cost = cost * 0.1 where name = '</a:t>
            </a:r>
            <a:r>
              <a:rPr lang="en-US" altLang="ja-JP" sz="1400" dirty="0" err="1" smtClean="0">
                <a:latin typeface="Meiryo UI" panose="020B0604030504040204" pitchFamily="50" charset="-128"/>
                <a:ea typeface="Meiryo UI" panose="020B0604030504040204" pitchFamily="50" charset="-128"/>
              </a:rPr>
              <a:t>TomioCart</a:t>
            </a:r>
            <a:r>
              <a:rPr lang="en-US" altLang="ja-JP" sz="1400"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   </a:t>
            </a:r>
            <a:endParaRPr lang="en-US" altLang="ja-JP" sz="1400" b="1" dirty="0" smtClean="0">
              <a:latin typeface="Meiryo UI" panose="020B0604030504040204" pitchFamily="50" charset="-128"/>
              <a:ea typeface="Meiryo UI" panose="020B0604030504040204" pitchFamily="50" charset="-128"/>
            </a:endParaRPr>
          </a:p>
          <a:p>
            <a:r>
              <a:rPr lang="en-US" altLang="ja-JP" sz="1400" b="1"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これで、</a:t>
            </a:r>
            <a:r>
              <a:rPr lang="en-US" altLang="ja-JP" sz="1400" b="1" dirty="0" err="1" smtClean="0">
                <a:latin typeface="Meiryo UI" panose="020B0604030504040204" pitchFamily="50" charset="-128"/>
                <a:ea typeface="Meiryo UI" panose="020B0604030504040204" pitchFamily="50" charset="-128"/>
              </a:rPr>
              <a:t>TomioCart</a:t>
            </a:r>
            <a:r>
              <a:rPr lang="ja-JP" altLang="en-US" sz="1400" b="1" dirty="0" smtClean="0">
                <a:latin typeface="Meiryo UI" panose="020B0604030504040204" pitchFamily="50" charset="-128"/>
                <a:ea typeface="Meiryo UI" panose="020B0604030504040204" pitchFamily="50" charset="-128"/>
              </a:rPr>
              <a:t>のルートのコスト</a:t>
            </a:r>
            <a:r>
              <a:rPr lang="en-US" altLang="ja-JP" sz="1400" b="1" dirty="0" smtClean="0">
                <a:latin typeface="Meiryo UI" panose="020B0604030504040204" pitchFamily="50" charset="-128"/>
                <a:ea typeface="Meiryo UI" panose="020B0604030504040204" pitchFamily="50" charset="-128"/>
              </a:rPr>
              <a:t>(cost)</a:t>
            </a:r>
            <a:r>
              <a:rPr lang="ja-JP" altLang="en-US" sz="1400" b="1" dirty="0" smtClean="0">
                <a:latin typeface="Meiryo UI" panose="020B0604030504040204" pitchFamily="50" charset="-128"/>
                <a:ea typeface="Meiryo UI" panose="020B0604030504040204" pitchFamily="50" charset="-128"/>
              </a:rPr>
              <a:t>を、</a:t>
            </a:r>
            <a:r>
              <a:rPr lang="en-US" altLang="ja-JP" sz="1400" b="1" dirty="0" smtClean="0">
                <a:solidFill>
                  <a:srgbClr val="FF0000"/>
                </a:solidFill>
                <a:latin typeface="Meiryo UI" panose="020B0604030504040204" pitchFamily="50" charset="-128"/>
                <a:ea typeface="Meiryo UI" panose="020B0604030504040204" pitchFamily="50" charset="-128"/>
              </a:rPr>
              <a:t>0.1</a:t>
            </a:r>
            <a:r>
              <a:rPr lang="ja-JP" altLang="en-US" sz="1400" b="1" dirty="0" smtClean="0">
                <a:latin typeface="Meiryo UI" panose="020B0604030504040204" pitchFamily="50" charset="-128"/>
                <a:ea typeface="Meiryo UI" panose="020B0604030504040204" pitchFamily="50" charset="-128"/>
              </a:rPr>
              <a:t>倍にできる</a:t>
            </a:r>
            <a:endParaRPr lang="en-US" altLang="ja-JP" sz="1400" b="1" dirty="0" smtClean="0">
              <a:latin typeface="Meiryo UI" panose="020B0604030504040204" pitchFamily="50" charset="-128"/>
              <a:ea typeface="Meiryo UI" panose="020B0604030504040204" pitchFamily="50" charset="-128"/>
            </a:endParaRPr>
          </a:p>
        </p:txBody>
      </p:sp>
      <p:sp>
        <p:nvSpPr>
          <p:cNvPr id="11" name="正方形/長方形 10"/>
          <p:cNvSpPr/>
          <p:nvPr/>
        </p:nvSpPr>
        <p:spPr>
          <a:xfrm>
            <a:off x="312748" y="3501010"/>
            <a:ext cx="7439482" cy="738664"/>
          </a:xfrm>
          <a:prstGeom prst="rect">
            <a:avLst/>
          </a:prstGeom>
          <a:solidFill>
            <a:schemeClr val="bg1">
              <a:lumMod val="95000"/>
            </a:schemeClr>
          </a:solidFill>
        </p:spPr>
        <p:txBody>
          <a:bodyPr wrap="square">
            <a:spAutoFit/>
          </a:bodyPr>
          <a:lstStyle/>
          <a:p>
            <a:r>
              <a:rPr lang="en-US" altLang="ja-JP" sz="1400" dirty="0" err="1">
                <a:latin typeface="Meiryo UI" panose="020B0604030504040204" pitchFamily="50" charset="-128"/>
                <a:ea typeface="Meiryo UI" panose="020B0604030504040204" pitchFamily="50" charset="-128"/>
              </a:rPr>
              <a:t>tomioka_db_b</a:t>
            </a:r>
            <a:r>
              <a:rPr lang="en-US" altLang="ja-JP" sz="1400" dirty="0">
                <a:latin typeface="Meiryo UI" panose="020B0604030504040204" pitchFamily="50" charset="-128"/>
                <a:ea typeface="Meiryo UI" panose="020B0604030504040204" pitchFamily="50" charset="-128"/>
              </a:rPr>
              <a:t>=# update ways set </a:t>
            </a:r>
            <a:r>
              <a:rPr lang="en-US" altLang="ja-JP" sz="1400" dirty="0" err="1" smtClean="0">
                <a:latin typeface="Meiryo UI" panose="020B0604030504040204" pitchFamily="50" charset="-128"/>
                <a:ea typeface="Meiryo UI" panose="020B0604030504040204" pitchFamily="50" charset="-128"/>
              </a:rPr>
              <a:t>reverse_cost</a:t>
            </a:r>
            <a:r>
              <a:rPr lang="en-US" altLang="ja-JP" sz="1400" dirty="0" smtClean="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 </a:t>
            </a:r>
            <a:r>
              <a:rPr lang="en-US" altLang="ja-JP" sz="1400" dirty="0" err="1" smtClean="0">
                <a:latin typeface="Meiryo UI" panose="020B0604030504040204" pitchFamily="50" charset="-128"/>
                <a:ea typeface="Meiryo UI" panose="020B0604030504040204" pitchFamily="50" charset="-128"/>
              </a:rPr>
              <a:t>reverse_cost</a:t>
            </a:r>
            <a:r>
              <a:rPr lang="en-US" altLang="ja-JP" sz="1400" dirty="0" smtClean="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0.1 </a:t>
            </a:r>
            <a:r>
              <a:rPr lang="en-US" altLang="ja-JP" sz="1400" dirty="0">
                <a:latin typeface="Meiryo UI" panose="020B0604030504040204" pitchFamily="50" charset="-128"/>
                <a:ea typeface="Meiryo UI" panose="020B0604030504040204" pitchFamily="50" charset="-128"/>
              </a:rPr>
              <a:t>where name = </a:t>
            </a:r>
            <a:r>
              <a:rPr lang="en-US" altLang="ja-JP" sz="1400" dirty="0" smtClean="0">
                <a:latin typeface="Meiryo UI" panose="020B0604030504040204" pitchFamily="50" charset="-128"/>
                <a:ea typeface="Meiryo UI" panose="020B0604030504040204" pitchFamily="50" charset="-128"/>
              </a:rPr>
              <a:t>'</a:t>
            </a:r>
            <a:r>
              <a:rPr lang="en-US" altLang="ja-JP" sz="1400" dirty="0" err="1" smtClean="0">
                <a:latin typeface="Meiryo UI" panose="020B0604030504040204" pitchFamily="50" charset="-128"/>
                <a:ea typeface="Meiryo UI" panose="020B0604030504040204" pitchFamily="50" charset="-128"/>
              </a:rPr>
              <a:t>TomioCart</a:t>
            </a:r>
            <a:r>
              <a:rPr lang="en-US" altLang="ja-JP" sz="1400"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   </a:t>
            </a:r>
            <a:endParaRPr lang="en-US" altLang="ja-JP" sz="1400" b="1" dirty="0" smtClean="0">
              <a:latin typeface="Meiryo UI" panose="020B0604030504040204" pitchFamily="50" charset="-128"/>
              <a:ea typeface="Meiryo UI" panose="020B0604030504040204" pitchFamily="50" charset="-128"/>
            </a:endParaRPr>
          </a:p>
          <a:p>
            <a:r>
              <a:rPr lang="en-US" altLang="ja-JP" sz="1400" b="1"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これで、</a:t>
            </a:r>
            <a:r>
              <a:rPr lang="en-US" altLang="ja-JP" sz="1400" b="1" dirty="0" err="1" smtClean="0">
                <a:latin typeface="Meiryo UI" panose="020B0604030504040204" pitchFamily="50" charset="-128"/>
                <a:ea typeface="Meiryo UI" panose="020B0604030504040204" pitchFamily="50" charset="-128"/>
              </a:rPr>
              <a:t>TomioCart</a:t>
            </a:r>
            <a:r>
              <a:rPr lang="ja-JP" altLang="en-US" sz="1400" b="1" dirty="0" smtClean="0">
                <a:latin typeface="Meiryo UI" panose="020B0604030504040204" pitchFamily="50" charset="-128"/>
                <a:ea typeface="Meiryo UI" panose="020B0604030504040204" pitchFamily="50" charset="-128"/>
              </a:rPr>
              <a:t>のルートのコスト</a:t>
            </a:r>
            <a:r>
              <a:rPr lang="en-US" altLang="ja-JP" sz="1400" b="1" dirty="0" smtClean="0">
                <a:latin typeface="Meiryo UI" panose="020B0604030504040204" pitchFamily="50" charset="-128"/>
                <a:ea typeface="Meiryo UI" panose="020B0604030504040204" pitchFamily="50" charset="-128"/>
              </a:rPr>
              <a:t>(</a:t>
            </a:r>
            <a:r>
              <a:rPr lang="en-US" altLang="ja-JP" sz="1400" b="1" dirty="0" err="1" smtClean="0">
                <a:latin typeface="Meiryo UI" panose="020B0604030504040204" pitchFamily="50" charset="-128"/>
                <a:ea typeface="Meiryo UI" panose="020B0604030504040204" pitchFamily="50" charset="-128"/>
              </a:rPr>
              <a:t>reverse_cost</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を、</a:t>
            </a:r>
            <a:r>
              <a:rPr lang="en-US" altLang="ja-JP" sz="1400" b="1" dirty="0" smtClean="0">
                <a:solidFill>
                  <a:srgbClr val="FF0000"/>
                </a:solidFill>
                <a:latin typeface="Meiryo UI" panose="020B0604030504040204" pitchFamily="50" charset="-128"/>
                <a:ea typeface="Meiryo UI" panose="020B0604030504040204" pitchFamily="50" charset="-128"/>
              </a:rPr>
              <a:t>0.1</a:t>
            </a:r>
            <a:r>
              <a:rPr lang="ja-JP" altLang="en-US" sz="1400" b="1" dirty="0" smtClean="0">
                <a:latin typeface="Meiryo UI" panose="020B0604030504040204" pitchFamily="50" charset="-128"/>
                <a:ea typeface="Meiryo UI" panose="020B0604030504040204" pitchFamily="50" charset="-128"/>
              </a:rPr>
              <a:t>倍にできる</a:t>
            </a:r>
            <a:endParaRPr lang="en-US" altLang="ja-JP" sz="1400" b="1"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2998" y="6959249"/>
            <a:ext cx="8543352"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Step.12</a:t>
            </a:r>
            <a:r>
              <a:rPr lang="ja-JP" altLang="en-US" sz="2000" b="1" u="sng" dirty="0" smtClean="0">
                <a:latin typeface="Meiryo UI" panose="020B0604030504040204" pitchFamily="50" charset="-128"/>
                <a:ea typeface="Meiryo UI" panose="020B0604030504040204" pitchFamily="50" charset="-128"/>
              </a:rPr>
              <a:t> ダイクストラ計算のテスト</a:t>
            </a:r>
            <a:endParaRPr kumimoji="1" lang="ja-JP" altLang="en-US" sz="2000" b="1" u="sng" dirty="0">
              <a:latin typeface="Meiryo UI" panose="020B0604030504040204" pitchFamily="50" charset="-128"/>
              <a:ea typeface="Meiryo UI" panose="020B0604030504040204" pitchFamily="50" charset="-128"/>
            </a:endParaRPr>
          </a:p>
        </p:txBody>
      </p:sp>
      <p:sp>
        <p:nvSpPr>
          <p:cNvPr id="14" name="正方形/長方形 13"/>
          <p:cNvSpPr/>
          <p:nvPr/>
        </p:nvSpPr>
        <p:spPr>
          <a:xfrm>
            <a:off x="263190" y="7359359"/>
            <a:ext cx="11665620"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rPr>
              <a:t>とみおかー</a:t>
            </a:r>
            <a:r>
              <a:rPr lang="ja-JP" altLang="en-US" sz="1600" b="1" dirty="0" smtClean="0">
                <a:latin typeface="Meiryo UI" panose="020B0604030504040204" pitchFamily="50" charset="-128"/>
                <a:ea typeface="Meiryo UI" panose="020B0604030504040204" pitchFamily="50" charset="-128"/>
              </a:rPr>
              <a:t>とを含めたダイクストラ計算によるルートを検証するコマンドは以下の通り</a:t>
            </a:r>
            <a:endParaRPr lang="en-US" altLang="ja-JP" sz="1600" b="1" dirty="0" smtClean="0">
              <a:latin typeface="Meiryo UI" panose="020B0604030504040204" pitchFamily="50" charset="-128"/>
              <a:ea typeface="Meiryo UI" panose="020B0604030504040204" pitchFamily="50" charset="-128"/>
            </a:endParaRPr>
          </a:p>
        </p:txBody>
      </p:sp>
      <p:sp>
        <p:nvSpPr>
          <p:cNvPr id="15" name="正方形/長方形 14"/>
          <p:cNvSpPr/>
          <p:nvPr/>
        </p:nvSpPr>
        <p:spPr>
          <a:xfrm>
            <a:off x="312748" y="7735446"/>
            <a:ext cx="7439482" cy="954107"/>
          </a:xfrm>
          <a:prstGeom prst="rect">
            <a:avLst/>
          </a:prstGeom>
          <a:solidFill>
            <a:schemeClr val="bg1">
              <a:lumMod val="95000"/>
            </a:schemeClr>
          </a:solidFill>
        </p:spPr>
        <p:txBody>
          <a:bodyPr wrap="square">
            <a:spAutoFit/>
          </a:bodyPr>
          <a:lstStyle/>
          <a:p>
            <a:r>
              <a:rPr lang="en-US" altLang="ja-JP" sz="1400" dirty="0" err="1">
                <a:latin typeface="Meiryo UI" panose="020B0604030504040204" pitchFamily="50" charset="-128"/>
                <a:ea typeface="Meiryo UI" panose="020B0604030504040204" pitchFamily="50" charset="-128"/>
              </a:rPr>
              <a:t>tomioka_db_b</a:t>
            </a:r>
            <a:r>
              <a:rPr lang="en-US" altLang="ja-JP" sz="1400" dirty="0">
                <a:latin typeface="Meiryo UI" panose="020B0604030504040204" pitchFamily="50" charset="-128"/>
                <a:ea typeface="Meiryo UI" panose="020B0604030504040204" pitchFamily="50" charset="-128"/>
              </a:rPr>
              <a:t>=# SELECT </a:t>
            </a:r>
            <a:r>
              <a:rPr lang="en-US" altLang="ja-JP" sz="1400" dirty="0" err="1">
                <a:latin typeface="Meiryo UI" panose="020B0604030504040204" pitchFamily="50" charset="-128"/>
                <a:ea typeface="Meiryo UI" panose="020B0604030504040204" pitchFamily="50" charset="-128"/>
              </a:rPr>
              <a:t>seq</a:t>
            </a:r>
            <a:r>
              <a:rPr lang="en-US" altLang="ja-JP" sz="1400" dirty="0">
                <a:latin typeface="Meiryo UI" panose="020B0604030504040204" pitchFamily="50" charset="-128"/>
                <a:ea typeface="Meiryo UI" panose="020B0604030504040204" pitchFamily="50" charset="-128"/>
              </a:rPr>
              <a:t>, node, edge, </a:t>
            </a:r>
            <a:r>
              <a:rPr lang="en-US" altLang="ja-JP" sz="1400" dirty="0" err="1">
                <a:latin typeface="Meiryo UI" panose="020B0604030504040204" pitchFamily="50" charset="-128"/>
                <a:ea typeface="Meiryo UI" panose="020B0604030504040204" pitchFamily="50" charset="-128"/>
              </a:rPr>
              <a:t>b.cost</a:t>
            </a:r>
            <a:r>
              <a:rPr lang="en-US" altLang="ja-JP" sz="1400" dirty="0">
                <a:latin typeface="Meiryo UI" panose="020B0604030504040204" pitchFamily="50" charset="-128"/>
                <a:ea typeface="Meiryo UI" panose="020B0604030504040204" pitchFamily="50" charset="-128"/>
              </a:rPr>
              <a:t>, </a:t>
            </a:r>
            <a:r>
              <a:rPr lang="en-US" altLang="ja-JP" sz="1400" dirty="0" err="1">
                <a:latin typeface="Meiryo UI" panose="020B0604030504040204" pitchFamily="50" charset="-128"/>
                <a:ea typeface="Meiryo UI" panose="020B0604030504040204" pitchFamily="50" charset="-128"/>
              </a:rPr>
              <a:t>b.the_geom</a:t>
            </a:r>
            <a:r>
              <a:rPr lang="en-US" altLang="ja-JP" sz="1400" dirty="0">
                <a:latin typeface="Meiryo UI" panose="020B0604030504040204" pitchFamily="50" charset="-128"/>
                <a:ea typeface="Meiryo UI" panose="020B0604030504040204" pitchFamily="50" charset="-128"/>
              </a:rPr>
              <a:t> AS "</a:t>
            </a:r>
            <a:r>
              <a:rPr lang="en-US" altLang="ja-JP" sz="1400" dirty="0" err="1">
                <a:latin typeface="Meiryo UI" panose="020B0604030504040204" pitchFamily="50" charset="-128"/>
                <a:ea typeface="Meiryo UI" panose="020B0604030504040204" pitchFamily="50" charset="-128"/>
              </a:rPr>
              <a:t>the_geom</a:t>
            </a:r>
            <a:r>
              <a:rPr lang="en-US" altLang="ja-JP" sz="1400" dirty="0">
                <a:latin typeface="Meiryo UI" panose="020B0604030504040204" pitchFamily="50" charset="-128"/>
                <a:ea typeface="Meiryo UI" panose="020B0604030504040204" pitchFamily="50" charset="-128"/>
              </a:rPr>
              <a:t>" FROM </a:t>
            </a:r>
            <a:r>
              <a:rPr lang="en-US" altLang="ja-JP" sz="1400" dirty="0" err="1">
                <a:latin typeface="Meiryo UI" panose="020B0604030504040204" pitchFamily="50" charset="-128"/>
                <a:ea typeface="Meiryo UI" panose="020B0604030504040204" pitchFamily="50" charset="-128"/>
              </a:rPr>
              <a:t>pgr_dijkstra</a:t>
            </a:r>
            <a:r>
              <a:rPr lang="en-US" altLang="ja-JP" sz="1400" dirty="0">
                <a:latin typeface="Meiryo UI" panose="020B0604030504040204" pitchFamily="50" charset="-128"/>
                <a:ea typeface="Meiryo UI" panose="020B0604030504040204" pitchFamily="50" charset="-128"/>
              </a:rPr>
              <a:t>('SELECT </a:t>
            </a:r>
            <a:r>
              <a:rPr lang="en-US" altLang="ja-JP" sz="1400" dirty="0" err="1">
                <a:latin typeface="Meiryo UI" panose="020B0604030504040204" pitchFamily="50" charset="-128"/>
                <a:ea typeface="Meiryo UI" panose="020B0604030504040204" pitchFamily="50" charset="-128"/>
              </a:rPr>
              <a:t>gid</a:t>
            </a:r>
            <a:r>
              <a:rPr lang="en-US" altLang="ja-JP" sz="1400" dirty="0">
                <a:latin typeface="Meiryo UI" panose="020B0604030504040204" pitchFamily="50" charset="-128"/>
                <a:ea typeface="Meiryo UI" panose="020B0604030504040204" pitchFamily="50" charset="-128"/>
              </a:rPr>
              <a:t> as id, source, target, cost, </a:t>
            </a:r>
            <a:r>
              <a:rPr lang="en-US" altLang="ja-JP" sz="1400" dirty="0" err="1">
                <a:latin typeface="Meiryo UI" panose="020B0604030504040204" pitchFamily="50" charset="-128"/>
                <a:ea typeface="Meiryo UI" panose="020B0604030504040204" pitchFamily="50" charset="-128"/>
              </a:rPr>
              <a:t>reverse_cost</a:t>
            </a:r>
            <a:r>
              <a:rPr lang="en-US" altLang="ja-JP" sz="1400" dirty="0">
                <a:latin typeface="Meiryo UI" panose="020B0604030504040204" pitchFamily="50" charset="-128"/>
                <a:ea typeface="Meiryo UI" panose="020B0604030504040204" pitchFamily="50" charset="-128"/>
              </a:rPr>
              <a:t> FROM </a:t>
            </a:r>
            <a:r>
              <a:rPr lang="en-US" altLang="ja-JP" sz="1400" dirty="0" err="1">
                <a:latin typeface="Meiryo UI" panose="020B0604030504040204" pitchFamily="50" charset="-128"/>
                <a:ea typeface="Meiryo UI" panose="020B0604030504040204" pitchFamily="50" charset="-128"/>
              </a:rPr>
              <a:t>ways',720</a:t>
            </a:r>
            <a:r>
              <a:rPr lang="en-US" altLang="ja-JP" sz="1400" dirty="0">
                <a:latin typeface="Meiryo UI" panose="020B0604030504040204" pitchFamily="50" charset="-128"/>
                <a:ea typeface="Meiryo UI" panose="020B0604030504040204" pitchFamily="50" charset="-128"/>
              </a:rPr>
              <a:t>, 706) a INNER JOIN ways b ON (</a:t>
            </a:r>
            <a:r>
              <a:rPr lang="en-US" altLang="ja-JP" sz="1400" dirty="0" err="1">
                <a:latin typeface="Meiryo UI" panose="020B0604030504040204" pitchFamily="50" charset="-128"/>
                <a:ea typeface="Meiryo UI" panose="020B0604030504040204" pitchFamily="50" charset="-128"/>
              </a:rPr>
              <a:t>a.edge</a:t>
            </a:r>
            <a:r>
              <a:rPr lang="en-US" altLang="ja-JP" sz="1400" dirty="0">
                <a:latin typeface="Meiryo UI" panose="020B0604030504040204" pitchFamily="50" charset="-128"/>
                <a:ea typeface="Meiryo UI" panose="020B0604030504040204" pitchFamily="50" charset="-128"/>
              </a:rPr>
              <a:t> = </a:t>
            </a:r>
            <a:r>
              <a:rPr lang="en-US" altLang="ja-JP" sz="1400" dirty="0" err="1">
                <a:latin typeface="Meiryo UI" panose="020B0604030504040204" pitchFamily="50" charset="-128"/>
                <a:ea typeface="Meiryo UI" panose="020B0604030504040204" pitchFamily="50" charset="-128"/>
              </a:rPr>
              <a:t>b.gid</a:t>
            </a:r>
            <a:r>
              <a:rPr lang="en-US" altLang="ja-JP" sz="1400" dirty="0">
                <a:latin typeface="Meiryo UI" panose="020B0604030504040204" pitchFamily="50" charset="-128"/>
                <a:ea typeface="Meiryo UI" panose="020B0604030504040204" pitchFamily="50" charset="-128"/>
              </a:rPr>
              <a:t>) ORDER BY </a:t>
            </a:r>
            <a:r>
              <a:rPr lang="en-US" altLang="ja-JP" sz="1400" dirty="0" err="1">
                <a:latin typeface="Meiryo UI" panose="020B0604030504040204" pitchFamily="50" charset="-128"/>
                <a:ea typeface="Meiryo UI" panose="020B0604030504040204" pitchFamily="50" charset="-128"/>
              </a:rPr>
              <a:t>seq</a:t>
            </a:r>
            <a:r>
              <a:rPr lang="en-US" altLang="ja-JP" sz="1400" dirty="0" smtClean="0">
                <a:latin typeface="Meiryo UI" panose="020B0604030504040204" pitchFamily="50" charset="-128"/>
                <a:ea typeface="Meiryo UI" panose="020B0604030504040204" pitchFamily="50" charset="-128"/>
              </a:rPr>
              <a:t>;</a:t>
            </a:r>
          </a:p>
          <a:p>
            <a:r>
              <a:rPr lang="en-US" altLang="ja-JP" sz="1400" b="1"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上記の</a:t>
            </a:r>
            <a:r>
              <a:rPr lang="en-US" altLang="ja-JP" sz="1400" b="1" dirty="0" smtClean="0">
                <a:latin typeface="Meiryo UI" panose="020B0604030504040204" pitchFamily="50" charset="-128"/>
                <a:ea typeface="Meiryo UI" panose="020B0604030504040204" pitchFamily="50" charset="-128"/>
              </a:rPr>
              <a:t>702,706</a:t>
            </a:r>
            <a:r>
              <a:rPr lang="ja-JP" altLang="en-US" sz="1400" b="1" dirty="0" smtClean="0">
                <a:latin typeface="Meiryo UI" panose="020B0604030504040204" pitchFamily="50" charset="-128"/>
                <a:ea typeface="Meiryo UI" panose="020B0604030504040204" pitchFamily="50" charset="-128"/>
              </a:rPr>
              <a:t>は</a:t>
            </a:r>
            <a:r>
              <a:rPr lang="en-US" altLang="ja-JP" sz="1400" b="1" dirty="0" err="1" smtClean="0">
                <a:latin typeface="Meiryo UI" panose="020B0604030504040204" pitchFamily="50" charset="-128"/>
                <a:ea typeface="Meiryo UI" panose="020B0604030504040204" pitchFamily="50" charset="-128"/>
              </a:rPr>
              <a:t>QGIS</a:t>
            </a:r>
            <a:r>
              <a:rPr lang="ja-JP" altLang="en-US" sz="1400" b="1" dirty="0" smtClean="0">
                <a:latin typeface="Meiryo UI" panose="020B0604030504040204" pitchFamily="50" charset="-128"/>
                <a:ea typeface="Meiryo UI" panose="020B0604030504040204" pitchFamily="50" charset="-128"/>
              </a:rPr>
              <a:t>等でノード番号を調べることができる</a:t>
            </a:r>
            <a:endParaRPr lang="en-US" altLang="ja-JP" sz="1400" b="1" dirty="0" smtClean="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8038149" y="2872462"/>
            <a:ext cx="4080853" cy="3909846"/>
          </a:xfrm>
          <a:prstGeom prst="rect">
            <a:avLst/>
          </a:prstGeom>
        </p:spPr>
      </p:pic>
      <p:sp>
        <p:nvSpPr>
          <p:cNvPr id="4" name="楕円 3"/>
          <p:cNvSpPr/>
          <p:nvPr/>
        </p:nvSpPr>
        <p:spPr>
          <a:xfrm>
            <a:off x="8760370" y="3052095"/>
            <a:ext cx="216030" cy="216030"/>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楕円 15"/>
          <p:cNvSpPr/>
          <p:nvPr/>
        </p:nvSpPr>
        <p:spPr>
          <a:xfrm>
            <a:off x="8832380" y="4221110"/>
            <a:ext cx="216030" cy="216030"/>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楕円 16"/>
          <p:cNvSpPr/>
          <p:nvPr/>
        </p:nvSpPr>
        <p:spPr>
          <a:xfrm>
            <a:off x="11064690" y="3925720"/>
            <a:ext cx="216030" cy="216030"/>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正方形/長方形 5"/>
          <p:cNvSpPr/>
          <p:nvPr/>
        </p:nvSpPr>
        <p:spPr>
          <a:xfrm>
            <a:off x="10871981" y="3729671"/>
            <a:ext cx="601447" cy="276999"/>
          </a:xfrm>
          <a:prstGeom prst="rect">
            <a:avLst/>
          </a:prstGeom>
        </p:spPr>
        <p:txBody>
          <a:bodyPr wrap="none">
            <a:spAutoFit/>
          </a:bodyPr>
          <a:lstStyle/>
          <a:p>
            <a:r>
              <a:rPr lang="en-US" altLang="ja-JP" sz="1200" b="1" dirty="0" smtClean="0">
                <a:solidFill>
                  <a:srgbClr val="FF0000"/>
                </a:solidFill>
                <a:latin typeface="Meiryo UI" panose="020B0604030504040204" pitchFamily="50" charset="-128"/>
                <a:ea typeface="Meiryo UI" panose="020B0604030504040204" pitchFamily="50" charset="-128"/>
              </a:rPr>
              <a:t>1147</a:t>
            </a:r>
            <a:endParaRPr lang="ja-JP" altLang="en-US" sz="1200" dirty="0">
              <a:solidFill>
                <a:srgbClr val="FF0000"/>
              </a:solidFill>
            </a:endParaRPr>
          </a:p>
        </p:txBody>
      </p:sp>
      <p:cxnSp>
        <p:nvCxnSpPr>
          <p:cNvPr id="19" name="直線矢印コネクタ 18"/>
          <p:cNvCxnSpPr>
            <a:stCxn id="4" idx="4"/>
            <a:endCxn id="16" idx="0"/>
          </p:cNvCxnSpPr>
          <p:nvPr/>
        </p:nvCxnSpPr>
        <p:spPr>
          <a:xfrm>
            <a:off x="8868385" y="3268125"/>
            <a:ext cx="72010" cy="952985"/>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16" idx="6"/>
            <a:endCxn id="17" idx="2"/>
          </p:cNvCxnSpPr>
          <p:nvPr/>
        </p:nvCxnSpPr>
        <p:spPr>
          <a:xfrm flipV="1">
            <a:off x="9048410" y="4033735"/>
            <a:ext cx="2016280" cy="295390"/>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07210" y="8830923"/>
            <a:ext cx="7345020" cy="430887"/>
          </a:xfrm>
          <a:prstGeom prst="rect">
            <a:avLst/>
          </a:prstGeom>
          <a:solidFill>
            <a:schemeClr val="bg1">
              <a:alpha val="70000"/>
            </a:schemeClr>
          </a:solidFill>
        </p:spPr>
        <p:txBody>
          <a:bodyPr wrap="square" rtlCol="0">
            <a:spAutoFit/>
          </a:bodyPr>
          <a:lstStyle/>
          <a:p>
            <a:r>
              <a:rPr lang="en-US" altLang="ja-JP" sz="1100" b="1" dirty="0" smtClean="0">
                <a:latin typeface="Meiryo UI" panose="020B0604030504040204" pitchFamily="50" charset="-128"/>
                <a:ea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rPr>
              <a:t>*</a:t>
            </a:r>
            <a:r>
              <a:rPr lang="en-US" altLang="ja-JP" sz="1100" b="1" dirty="0" smtClean="0">
                <a:latin typeface="Meiryo UI" panose="020B0604030504040204" pitchFamily="50" charset="-128"/>
                <a:ea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rPr>
              <a:t>なお、</a:t>
            </a:r>
            <a:r>
              <a:rPr lang="en-US" altLang="ja-JP" sz="1100" b="1" dirty="0" err="1" smtClean="0">
                <a:latin typeface="Meiryo UI" panose="020B0604030504040204" pitchFamily="50" charset="-128"/>
                <a:ea typeface="Meiryo UI" panose="020B0604030504040204" pitchFamily="50" charset="-128"/>
              </a:rPr>
              <a:t>QGIS</a:t>
            </a:r>
            <a:r>
              <a:rPr lang="ja-JP" altLang="en-US" sz="1100" b="1" dirty="0" smtClean="0">
                <a:latin typeface="Meiryo UI" panose="020B0604030504040204" pitchFamily="50" charset="-128"/>
                <a:ea typeface="Meiryo UI" panose="020B0604030504040204" pitchFamily="50" charset="-128"/>
              </a:rPr>
              <a:t>を使ったビューアの確認方法</a:t>
            </a:r>
            <a:r>
              <a:rPr lang="ja-JP" altLang="en-US" sz="1100" b="1" dirty="0">
                <a:latin typeface="Meiryo UI" panose="020B0604030504040204" pitchFamily="50" charset="-128"/>
                <a:ea typeface="Meiryo UI" panose="020B0604030504040204" pitchFamily="50" charset="-128"/>
              </a:rPr>
              <a:t>については、</a:t>
            </a:r>
            <a:r>
              <a:rPr lang="ja-JP" altLang="en-US" sz="1100" b="1" dirty="0" smtClean="0">
                <a:latin typeface="Meiryo UI" panose="020B0604030504040204" pitchFamily="50" charset="-128"/>
                <a:ea typeface="Meiryo UI" panose="020B0604030504040204" pitchFamily="50" charset="-128"/>
              </a:rPr>
              <a:t>拙書「</a:t>
            </a:r>
            <a:r>
              <a:rPr lang="en-US" altLang="ja-JP" sz="1100" b="1" dirty="0" err="1">
                <a:latin typeface="Meiryo UI" panose="020B0604030504040204" pitchFamily="50" charset="-128"/>
                <a:ea typeface="Meiryo UI" panose="020B0604030504040204" pitchFamily="50" charset="-128"/>
              </a:rPr>
              <a:t>JOSM</a:t>
            </a:r>
            <a:r>
              <a:rPr lang="ja-JP" altLang="en-US" sz="1100" b="1" dirty="0">
                <a:latin typeface="Meiryo UI" panose="020B0604030504040204" pitchFamily="50" charset="-128"/>
                <a:ea typeface="Meiryo UI" panose="020B0604030504040204" pitchFamily="50" charset="-128"/>
              </a:rPr>
              <a:t>で地図を改ざんして道路と鉄道を交えた最⼩コスト経路探索をやってみよう</a:t>
            </a:r>
            <a:r>
              <a:rPr lang="en-US" altLang="ja-JP" sz="1100" b="1" dirty="0">
                <a:latin typeface="Meiryo UI" panose="020B0604030504040204" pitchFamily="50" charset="-128"/>
                <a:ea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rPr>
              <a:t>完全版」をご参照</a:t>
            </a:r>
            <a:endParaRPr kumimoji="1" lang="ja-JP" altLang="en-US" sz="1100" b="1" dirty="0">
              <a:latin typeface="Meiryo UI" panose="020B0604030504040204" pitchFamily="50" charset="-128"/>
              <a:ea typeface="Meiryo UI" panose="020B0604030504040204" pitchFamily="50" charset="-128"/>
            </a:endParaRPr>
          </a:p>
        </p:txBody>
      </p:sp>
      <p:sp>
        <p:nvSpPr>
          <p:cNvPr id="22" name="正方形/長方形 21"/>
          <p:cNvSpPr/>
          <p:nvPr/>
        </p:nvSpPr>
        <p:spPr>
          <a:xfrm>
            <a:off x="312748" y="4455521"/>
            <a:ext cx="7439482" cy="523220"/>
          </a:xfrm>
          <a:prstGeom prst="rect">
            <a:avLst/>
          </a:prstGeom>
          <a:solidFill>
            <a:schemeClr val="bg1">
              <a:lumMod val="95000"/>
            </a:schemeClr>
          </a:solidFill>
        </p:spPr>
        <p:txBody>
          <a:bodyPr wrap="square">
            <a:spAutoFit/>
          </a:bodyPr>
          <a:lstStyle/>
          <a:p>
            <a:r>
              <a:rPr lang="en-US" altLang="ja-JP" sz="1400" dirty="0" err="1" smtClean="0">
                <a:latin typeface="Meiryo UI" panose="020B0604030504040204" pitchFamily="50" charset="-128"/>
                <a:ea typeface="Meiryo UI" panose="020B0604030504040204" pitchFamily="50" charset="-128"/>
              </a:rPr>
              <a:t>tomioka_db_c</a:t>
            </a:r>
            <a:r>
              <a:rPr lang="en-US" altLang="ja-JP" sz="1400" dirty="0" smtClean="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update ways set cost = cost * </a:t>
            </a:r>
            <a:r>
              <a:rPr lang="en-US" altLang="ja-JP" sz="1400" dirty="0" smtClean="0">
                <a:latin typeface="Meiryo UI" panose="020B0604030504040204" pitchFamily="50" charset="-128"/>
                <a:ea typeface="Meiryo UI" panose="020B0604030504040204" pitchFamily="50" charset="-128"/>
              </a:rPr>
              <a:t>0.2 </a:t>
            </a:r>
            <a:r>
              <a:rPr lang="en-US" altLang="ja-JP" sz="1400" dirty="0">
                <a:latin typeface="Meiryo UI" panose="020B0604030504040204" pitchFamily="50" charset="-128"/>
                <a:ea typeface="Meiryo UI" panose="020B0604030504040204" pitchFamily="50" charset="-128"/>
              </a:rPr>
              <a:t>where name = </a:t>
            </a:r>
            <a:r>
              <a:rPr lang="en-US" altLang="ja-JP" sz="1400" b="1" dirty="0" smtClean="0">
                <a:latin typeface="Meiryo UI" panose="020B0604030504040204" pitchFamily="50" charset="-128"/>
                <a:ea typeface="Meiryo UI" panose="020B0604030504040204" pitchFamily="50" charset="-128"/>
              </a:rPr>
              <a:t>'</a:t>
            </a:r>
            <a:r>
              <a:rPr lang="en-US" altLang="ja-JP" sz="1400" b="1" dirty="0" err="1" smtClean="0">
                <a:latin typeface="Meiryo UI" panose="020B0604030504040204" pitchFamily="50" charset="-128"/>
                <a:ea typeface="Meiryo UI" panose="020B0604030504040204" pitchFamily="50" charset="-128"/>
              </a:rPr>
              <a:t>TomioBus</a:t>
            </a:r>
            <a:r>
              <a:rPr lang="en-US" altLang="ja-JP" sz="1400"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   </a:t>
            </a:r>
            <a:endParaRPr lang="en-US" altLang="ja-JP" sz="1400" b="1" dirty="0" smtClean="0">
              <a:latin typeface="Meiryo UI" panose="020B0604030504040204" pitchFamily="50" charset="-128"/>
              <a:ea typeface="Meiryo UI" panose="020B0604030504040204" pitchFamily="50" charset="-128"/>
            </a:endParaRPr>
          </a:p>
          <a:p>
            <a:r>
              <a:rPr lang="en-US" altLang="ja-JP" sz="1400" b="1"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これで、</a:t>
            </a:r>
            <a:r>
              <a:rPr lang="en-US" altLang="ja-JP" sz="1400" b="1" dirty="0" err="1" smtClean="0">
                <a:latin typeface="Meiryo UI" panose="020B0604030504040204" pitchFamily="50" charset="-128"/>
                <a:ea typeface="Meiryo UI" panose="020B0604030504040204" pitchFamily="50" charset="-128"/>
              </a:rPr>
              <a:t>TomioBus</a:t>
            </a:r>
            <a:r>
              <a:rPr lang="ja-JP" altLang="en-US" sz="1400" b="1" dirty="0" smtClean="0">
                <a:latin typeface="Meiryo UI" panose="020B0604030504040204" pitchFamily="50" charset="-128"/>
                <a:ea typeface="Meiryo UI" panose="020B0604030504040204" pitchFamily="50" charset="-128"/>
              </a:rPr>
              <a:t>のルートのコスト</a:t>
            </a:r>
            <a:r>
              <a:rPr lang="en-US" altLang="ja-JP" sz="1400" b="1" dirty="0" smtClean="0">
                <a:latin typeface="Meiryo UI" panose="020B0604030504040204" pitchFamily="50" charset="-128"/>
                <a:ea typeface="Meiryo UI" panose="020B0604030504040204" pitchFamily="50" charset="-128"/>
              </a:rPr>
              <a:t>(cost)</a:t>
            </a:r>
            <a:r>
              <a:rPr lang="ja-JP" altLang="en-US" sz="1400" b="1" dirty="0" smtClean="0">
                <a:latin typeface="Meiryo UI" panose="020B0604030504040204" pitchFamily="50" charset="-128"/>
                <a:ea typeface="Meiryo UI" panose="020B0604030504040204" pitchFamily="50" charset="-128"/>
              </a:rPr>
              <a:t>を、</a:t>
            </a:r>
            <a:r>
              <a:rPr lang="en-US" altLang="ja-JP" sz="1400" b="1" dirty="0" smtClean="0">
                <a:solidFill>
                  <a:srgbClr val="FF0000"/>
                </a:solidFill>
                <a:latin typeface="Meiryo UI" panose="020B0604030504040204" pitchFamily="50" charset="-128"/>
                <a:ea typeface="Meiryo UI" panose="020B0604030504040204" pitchFamily="50" charset="-128"/>
              </a:rPr>
              <a:t>0.2</a:t>
            </a:r>
            <a:r>
              <a:rPr lang="ja-JP" altLang="en-US" sz="1400" b="1" dirty="0" smtClean="0">
                <a:latin typeface="Meiryo UI" panose="020B0604030504040204" pitchFamily="50" charset="-128"/>
                <a:ea typeface="Meiryo UI" panose="020B0604030504040204" pitchFamily="50" charset="-128"/>
              </a:rPr>
              <a:t>倍にできる</a:t>
            </a:r>
            <a:endParaRPr lang="en-US" altLang="ja-JP" sz="1400" b="1" dirty="0" smtClean="0">
              <a:latin typeface="Meiryo UI" panose="020B0604030504040204" pitchFamily="50" charset="-128"/>
              <a:ea typeface="Meiryo UI" panose="020B0604030504040204" pitchFamily="50" charset="-128"/>
            </a:endParaRPr>
          </a:p>
        </p:txBody>
      </p:sp>
      <p:sp>
        <p:nvSpPr>
          <p:cNvPr id="24" name="正方形/長方形 23"/>
          <p:cNvSpPr/>
          <p:nvPr/>
        </p:nvSpPr>
        <p:spPr>
          <a:xfrm>
            <a:off x="312748" y="5319641"/>
            <a:ext cx="7439482" cy="738664"/>
          </a:xfrm>
          <a:prstGeom prst="rect">
            <a:avLst/>
          </a:prstGeom>
          <a:solidFill>
            <a:schemeClr val="bg1">
              <a:lumMod val="95000"/>
            </a:schemeClr>
          </a:solidFill>
        </p:spPr>
        <p:txBody>
          <a:bodyPr wrap="square">
            <a:spAutoFit/>
          </a:bodyPr>
          <a:lstStyle/>
          <a:p>
            <a:r>
              <a:rPr lang="en-US" altLang="ja-JP" sz="1400" dirty="0" err="1" smtClean="0">
                <a:latin typeface="Meiryo UI" panose="020B0604030504040204" pitchFamily="50" charset="-128"/>
                <a:ea typeface="Meiryo UI" panose="020B0604030504040204" pitchFamily="50" charset="-128"/>
              </a:rPr>
              <a:t>tomioka_db_c</a:t>
            </a:r>
            <a:r>
              <a:rPr lang="en-US" altLang="ja-JP" sz="1400" dirty="0" smtClean="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update ways set </a:t>
            </a:r>
            <a:r>
              <a:rPr lang="en-US" altLang="ja-JP" sz="1400" dirty="0" err="1" smtClean="0">
                <a:latin typeface="Meiryo UI" panose="020B0604030504040204" pitchFamily="50" charset="-128"/>
                <a:ea typeface="Meiryo UI" panose="020B0604030504040204" pitchFamily="50" charset="-128"/>
              </a:rPr>
              <a:t>reverse_cost</a:t>
            </a:r>
            <a:r>
              <a:rPr lang="en-US" altLang="ja-JP" sz="1400" dirty="0" smtClean="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 </a:t>
            </a:r>
            <a:r>
              <a:rPr lang="en-US" altLang="ja-JP" sz="1400" dirty="0" err="1" smtClean="0">
                <a:latin typeface="Meiryo UI" panose="020B0604030504040204" pitchFamily="50" charset="-128"/>
                <a:ea typeface="Meiryo UI" panose="020B0604030504040204" pitchFamily="50" charset="-128"/>
              </a:rPr>
              <a:t>reverse_cost</a:t>
            </a:r>
            <a:r>
              <a:rPr lang="en-US" altLang="ja-JP" sz="1400" dirty="0" smtClean="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0.2 </a:t>
            </a:r>
            <a:r>
              <a:rPr lang="en-US" altLang="ja-JP" sz="1400" dirty="0">
                <a:latin typeface="Meiryo UI" panose="020B0604030504040204" pitchFamily="50" charset="-128"/>
                <a:ea typeface="Meiryo UI" panose="020B0604030504040204" pitchFamily="50" charset="-128"/>
              </a:rPr>
              <a:t>where name = </a:t>
            </a:r>
            <a:r>
              <a:rPr lang="en-US" altLang="ja-JP" sz="1400" b="1" dirty="0" smtClean="0">
                <a:latin typeface="Meiryo UI" panose="020B0604030504040204" pitchFamily="50" charset="-128"/>
                <a:ea typeface="Meiryo UI" panose="020B0604030504040204" pitchFamily="50" charset="-128"/>
              </a:rPr>
              <a:t>'</a:t>
            </a:r>
            <a:r>
              <a:rPr lang="en-US" altLang="ja-JP" sz="1400" b="1" dirty="0" err="1" smtClean="0">
                <a:latin typeface="Meiryo UI" panose="020B0604030504040204" pitchFamily="50" charset="-128"/>
                <a:ea typeface="Meiryo UI" panose="020B0604030504040204" pitchFamily="50" charset="-128"/>
              </a:rPr>
              <a:t>TomioBus</a:t>
            </a:r>
            <a:r>
              <a:rPr lang="en-US" altLang="ja-JP" sz="1400"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   </a:t>
            </a:r>
            <a:endParaRPr lang="en-US" altLang="ja-JP" sz="1400" b="1" dirty="0" smtClean="0">
              <a:latin typeface="Meiryo UI" panose="020B0604030504040204" pitchFamily="50" charset="-128"/>
              <a:ea typeface="Meiryo UI" panose="020B0604030504040204" pitchFamily="50" charset="-128"/>
            </a:endParaRPr>
          </a:p>
          <a:p>
            <a:r>
              <a:rPr lang="en-US" altLang="ja-JP" sz="1400" b="1"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これで、</a:t>
            </a:r>
            <a:r>
              <a:rPr lang="en-US" altLang="ja-JP" sz="1400" b="1" dirty="0" err="1" smtClean="0">
                <a:latin typeface="Meiryo UI" panose="020B0604030504040204" pitchFamily="50" charset="-128"/>
                <a:ea typeface="Meiryo UI" panose="020B0604030504040204" pitchFamily="50" charset="-128"/>
              </a:rPr>
              <a:t>TomioBus</a:t>
            </a:r>
            <a:r>
              <a:rPr lang="ja-JP" altLang="en-US" sz="1400" b="1" dirty="0" smtClean="0">
                <a:latin typeface="Meiryo UI" panose="020B0604030504040204" pitchFamily="50" charset="-128"/>
                <a:ea typeface="Meiryo UI" panose="020B0604030504040204" pitchFamily="50" charset="-128"/>
              </a:rPr>
              <a:t>のルートのコスト</a:t>
            </a:r>
            <a:r>
              <a:rPr lang="en-US" altLang="ja-JP" sz="1400" b="1" dirty="0" smtClean="0">
                <a:latin typeface="Meiryo UI" panose="020B0604030504040204" pitchFamily="50" charset="-128"/>
                <a:ea typeface="Meiryo UI" panose="020B0604030504040204" pitchFamily="50" charset="-128"/>
              </a:rPr>
              <a:t>(</a:t>
            </a:r>
            <a:r>
              <a:rPr lang="en-US" altLang="ja-JP" sz="1400" b="1" dirty="0" err="1" smtClean="0">
                <a:latin typeface="Meiryo UI" panose="020B0604030504040204" pitchFamily="50" charset="-128"/>
                <a:ea typeface="Meiryo UI" panose="020B0604030504040204" pitchFamily="50" charset="-128"/>
              </a:rPr>
              <a:t>reverse_cost</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を、</a:t>
            </a:r>
            <a:r>
              <a:rPr lang="en-US" altLang="ja-JP" sz="1400" b="1" dirty="0" smtClean="0">
                <a:solidFill>
                  <a:srgbClr val="FF0000"/>
                </a:solidFill>
                <a:latin typeface="Meiryo UI" panose="020B0604030504040204" pitchFamily="50" charset="-128"/>
                <a:ea typeface="Meiryo UI" panose="020B0604030504040204" pitchFamily="50" charset="-128"/>
              </a:rPr>
              <a:t>0.2</a:t>
            </a:r>
            <a:r>
              <a:rPr lang="ja-JP" altLang="en-US" sz="1400" b="1" dirty="0" smtClean="0">
                <a:latin typeface="Meiryo UI" panose="020B0604030504040204" pitchFamily="50" charset="-128"/>
                <a:ea typeface="Meiryo UI" panose="020B0604030504040204" pitchFamily="50" charset="-128"/>
              </a:rPr>
              <a:t>倍にできる</a:t>
            </a:r>
            <a:endParaRPr lang="en-US" altLang="ja-JP" sz="1400" b="1"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95708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8273419" cy="523220"/>
          </a:xfrm>
        </p:spPr>
        <p:txBody>
          <a:bodyPr/>
          <a:lstStyle/>
          <a:p>
            <a:pPr algn="l"/>
            <a:r>
              <a:rPr lang="en-US" altLang="ja-JP" sz="2800" b="1" dirty="0" smtClean="0">
                <a:latin typeface="Meiryo UI" pitchFamily="50" charset="-128"/>
                <a:ea typeface="Meiryo UI" pitchFamily="50" charset="-128"/>
              </a:rPr>
              <a:t>1-9.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)(9)</a:t>
            </a:r>
            <a:endParaRPr lang="ja-JP" altLang="en-US" sz="2800" b="1" dirty="0">
              <a:latin typeface="Meiryo UI" pitchFamily="50" charset="-128"/>
              <a:ea typeface="Meiryo UI" pitchFamily="50" charset="-128"/>
            </a:endParaRPr>
          </a:p>
        </p:txBody>
      </p:sp>
      <p:sp>
        <p:nvSpPr>
          <p:cNvPr id="13" name="テキスト ボックス 12"/>
          <p:cNvSpPr txBox="1"/>
          <p:nvPr/>
        </p:nvSpPr>
        <p:spPr>
          <a:xfrm>
            <a:off x="72998" y="868590"/>
            <a:ext cx="12287872" cy="707886"/>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■通常のバスルートを作ったが、表示ノードが停留所のみとなり、シミュレータが不自然になる問題の解決法</a:t>
            </a:r>
            <a:r>
              <a:rPr lang="en-US" altLang="ja-JP" sz="2000" b="1" u="sng" dirty="0" smtClean="0">
                <a:latin typeface="Meiryo UI" panose="020B0604030504040204" pitchFamily="50" charset="-128"/>
                <a:ea typeface="Meiryo UI" panose="020B0604030504040204" pitchFamily="50" charset="-128"/>
              </a:rPr>
              <a:t/>
            </a:r>
            <a:br>
              <a:rPr lang="en-US" altLang="ja-JP" sz="2000" b="1" u="sng" dirty="0" smtClean="0">
                <a:latin typeface="Meiryo UI" panose="020B0604030504040204" pitchFamily="50" charset="-128"/>
                <a:ea typeface="Meiryo UI" panose="020B0604030504040204" pitchFamily="50" charset="-128"/>
              </a:rPr>
            </a:br>
            <a:r>
              <a:rPr lang="ja-JP" altLang="en-US" sz="2000" b="1" u="sng" dirty="0" smtClean="0">
                <a:latin typeface="Meiryo UI" panose="020B0604030504040204" pitchFamily="50" charset="-128"/>
                <a:ea typeface="Meiryo UI" panose="020B0604030504040204" pitchFamily="50" charset="-128"/>
              </a:rPr>
              <a:t>   → 強制的にタグを付ける</a:t>
            </a:r>
            <a:endParaRPr kumimoji="1" lang="ja-JP" altLang="en-US" sz="2000" b="1" u="sng" dirty="0">
              <a:latin typeface="Meiryo UI" panose="020B0604030504040204" pitchFamily="50" charset="-128"/>
              <a:ea typeface="Meiryo UI" panose="020B0604030504040204" pitchFamily="50" charset="-128"/>
            </a:endParaRPr>
          </a:p>
        </p:txBody>
      </p:sp>
      <p:sp>
        <p:nvSpPr>
          <p:cNvPr id="9" name="正方形/長方形 8"/>
          <p:cNvSpPr/>
          <p:nvPr/>
        </p:nvSpPr>
        <p:spPr>
          <a:xfrm>
            <a:off x="263190" y="1484730"/>
            <a:ext cx="11665620" cy="2062103"/>
          </a:xfrm>
          <a:prstGeom prst="rect">
            <a:avLst/>
          </a:prstGeom>
        </p:spPr>
        <p:txBody>
          <a:bodyPr wrap="square">
            <a:spAutoFit/>
          </a:bodyPr>
          <a:lstStyle/>
          <a:p>
            <a:r>
              <a:rPr lang="en-US" altLang="ja-JP" sz="1600" b="1" dirty="0">
                <a:latin typeface="Meiryo UI" panose="020B0604030504040204" pitchFamily="50" charset="-128"/>
                <a:ea typeface="Meiryo UI" panose="020B0604030504040204" pitchFamily="50" charset="-128"/>
              </a:rPr>
              <a:t> &lt;node id='102251' visible='true' version='1' </a:t>
            </a:r>
            <a:r>
              <a:rPr lang="en-US" altLang="ja-JP" sz="1600" b="1" dirty="0" err="1">
                <a:latin typeface="Meiryo UI" panose="020B0604030504040204" pitchFamily="50" charset="-128"/>
                <a:ea typeface="Meiryo UI" panose="020B0604030504040204" pitchFamily="50" charset="-128"/>
              </a:rPr>
              <a:t>lat</a:t>
            </a:r>
            <a:r>
              <a:rPr lang="en-US" altLang="ja-JP" sz="1600" b="1" dirty="0">
                <a:latin typeface="Meiryo UI" panose="020B0604030504040204" pitchFamily="50" charset="-128"/>
                <a:ea typeface="Meiryo UI" panose="020B0604030504040204" pitchFamily="50" charset="-128"/>
              </a:rPr>
              <a:t>='35.36578048832' </a:t>
            </a:r>
            <a:r>
              <a:rPr lang="en-US" altLang="ja-JP" sz="1600" b="1" dirty="0" err="1">
                <a:latin typeface="Meiryo UI" panose="020B0604030504040204" pitchFamily="50" charset="-128"/>
                <a:ea typeface="Meiryo UI" panose="020B0604030504040204" pitchFamily="50" charset="-128"/>
              </a:rPr>
              <a:t>lon</a:t>
            </a:r>
            <a:r>
              <a:rPr lang="en-US" altLang="ja-JP" sz="1600" b="1" dirty="0">
                <a:latin typeface="Meiryo UI" panose="020B0604030504040204" pitchFamily="50" charset="-128"/>
                <a:ea typeface="Meiryo UI" panose="020B0604030504040204" pitchFamily="50" charset="-128"/>
              </a:rPr>
              <a:t>='139.6225614208</a:t>
            </a:r>
            <a:r>
              <a:rPr lang="en-US" altLang="ja-JP" sz="1600" b="1" dirty="0">
                <a:solidFill>
                  <a:srgbClr val="FF0000"/>
                </a:solidFill>
                <a:latin typeface="Meiryo UI" panose="020B0604030504040204" pitchFamily="50" charset="-128"/>
                <a:ea typeface="Meiryo UI" panose="020B0604030504040204" pitchFamily="50" charset="-128"/>
              </a:rPr>
              <a:t>' /&gt;</a:t>
            </a:r>
          </a:p>
          <a:p>
            <a:r>
              <a:rPr lang="en-US" altLang="ja-JP" sz="1600" b="1" dirty="0">
                <a:latin typeface="Meiryo UI" panose="020B0604030504040204" pitchFamily="50" charset="-128"/>
                <a:ea typeface="Meiryo UI" panose="020B0604030504040204" pitchFamily="50" charset="-128"/>
              </a:rPr>
              <a:t>  &lt;node id='102252' visible='true' version='1' </a:t>
            </a:r>
            <a:r>
              <a:rPr lang="en-US" altLang="ja-JP" sz="1600" b="1" dirty="0" err="1">
                <a:latin typeface="Meiryo UI" panose="020B0604030504040204" pitchFamily="50" charset="-128"/>
                <a:ea typeface="Meiryo UI" panose="020B0604030504040204" pitchFamily="50" charset="-128"/>
              </a:rPr>
              <a:t>lat</a:t>
            </a:r>
            <a:r>
              <a:rPr lang="en-US" altLang="ja-JP" sz="1600" b="1" dirty="0">
                <a:latin typeface="Meiryo UI" panose="020B0604030504040204" pitchFamily="50" charset="-128"/>
                <a:ea typeface="Meiryo UI" panose="020B0604030504040204" pitchFamily="50" charset="-128"/>
              </a:rPr>
              <a:t>='35.36579808108' </a:t>
            </a:r>
            <a:r>
              <a:rPr lang="en-US" altLang="ja-JP" sz="1600" b="1" dirty="0" err="1">
                <a:latin typeface="Meiryo UI" panose="020B0604030504040204" pitchFamily="50" charset="-128"/>
                <a:ea typeface="Meiryo UI" panose="020B0604030504040204" pitchFamily="50" charset="-128"/>
              </a:rPr>
              <a:t>lon</a:t>
            </a:r>
            <a:r>
              <a:rPr lang="en-US" altLang="ja-JP" sz="1600" b="1" dirty="0">
                <a:latin typeface="Meiryo UI" panose="020B0604030504040204" pitchFamily="50" charset="-128"/>
                <a:ea typeface="Meiryo UI" panose="020B0604030504040204" pitchFamily="50" charset="-128"/>
              </a:rPr>
              <a:t>='139.6225947193</a:t>
            </a:r>
            <a:r>
              <a:rPr lang="en-US" altLang="ja-JP" sz="1600" b="1" dirty="0">
                <a:solidFill>
                  <a:srgbClr val="FF0000"/>
                </a:solidFill>
                <a:latin typeface="Meiryo UI" panose="020B0604030504040204" pitchFamily="50" charset="-128"/>
                <a:ea typeface="Meiryo UI" panose="020B0604030504040204" pitchFamily="50" charset="-128"/>
              </a:rPr>
              <a:t>' /&gt;</a:t>
            </a:r>
          </a:p>
          <a:p>
            <a:endParaRPr lang="en-US" altLang="ja-JP" sz="1600" b="1" dirty="0" smtClean="0">
              <a:latin typeface="Meiryo UI" panose="020B0604030504040204" pitchFamily="50" charset="-128"/>
              <a:ea typeface="Meiryo UI" panose="020B0604030504040204" pitchFamily="50" charset="-128"/>
            </a:endParaRPr>
          </a:p>
          <a:p>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以下、強制タグを付けた場合</a:t>
            </a:r>
            <a:r>
              <a:rPr lang="en-US" altLang="ja-JP" sz="1600" b="1" dirty="0" smtClean="0">
                <a:latin typeface="Meiryo UI" panose="020B0604030504040204" pitchFamily="50" charset="-128"/>
                <a:ea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endParaRPr>
          </a:p>
          <a:p>
            <a:r>
              <a:rPr lang="en-US" altLang="ja-JP" sz="1600" b="1" dirty="0">
                <a:latin typeface="Meiryo UI" panose="020B0604030504040204" pitchFamily="50" charset="-128"/>
                <a:ea typeface="Meiryo UI" panose="020B0604030504040204" pitchFamily="50" charset="-128"/>
              </a:rPr>
              <a:t>  &lt;node id='102254' visible='true' version='1' </a:t>
            </a:r>
            <a:r>
              <a:rPr lang="en-US" altLang="ja-JP" sz="1600" b="1" dirty="0" err="1">
                <a:latin typeface="Meiryo UI" panose="020B0604030504040204" pitchFamily="50" charset="-128"/>
                <a:ea typeface="Meiryo UI" panose="020B0604030504040204" pitchFamily="50" charset="-128"/>
              </a:rPr>
              <a:t>lat</a:t>
            </a:r>
            <a:r>
              <a:rPr lang="en-US" altLang="ja-JP" sz="1600" b="1" dirty="0">
                <a:latin typeface="Meiryo UI" panose="020B0604030504040204" pitchFamily="50" charset="-128"/>
                <a:ea typeface="Meiryo UI" panose="020B0604030504040204" pitchFamily="50" charset="-128"/>
              </a:rPr>
              <a:t>='35.36605302299' </a:t>
            </a:r>
            <a:r>
              <a:rPr lang="en-US" altLang="ja-JP" sz="1600" b="1" dirty="0" err="1">
                <a:latin typeface="Meiryo UI" panose="020B0604030504040204" pitchFamily="50" charset="-128"/>
                <a:ea typeface="Meiryo UI" panose="020B0604030504040204" pitchFamily="50" charset="-128"/>
              </a:rPr>
              <a:t>lon</a:t>
            </a:r>
            <a:r>
              <a:rPr lang="en-US" altLang="ja-JP" sz="1600" b="1" dirty="0">
                <a:latin typeface="Meiryo UI" panose="020B0604030504040204" pitchFamily="50" charset="-128"/>
                <a:ea typeface="Meiryo UI" panose="020B0604030504040204" pitchFamily="50" charset="-128"/>
              </a:rPr>
              <a:t>='139.62956342765</a:t>
            </a:r>
            <a:r>
              <a:rPr lang="en-US" altLang="ja-JP" sz="1600" b="1" dirty="0">
                <a:solidFill>
                  <a:srgbClr val="FF0000"/>
                </a:solidFill>
                <a:latin typeface="Meiryo UI" panose="020B0604030504040204" pitchFamily="50" charset="-128"/>
                <a:ea typeface="Meiryo UI" panose="020B0604030504040204" pitchFamily="50" charset="-128"/>
              </a:rPr>
              <a:t>' &gt;&lt;tag k='highway' v='</a:t>
            </a:r>
            <a:r>
              <a:rPr lang="en-US" altLang="ja-JP" sz="1600" b="1" dirty="0" err="1">
                <a:solidFill>
                  <a:srgbClr val="FF0000"/>
                </a:solidFill>
                <a:latin typeface="Meiryo UI" panose="020B0604030504040204" pitchFamily="50" charset="-128"/>
                <a:ea typeface="Meiryo UI" panose="020B0604030504040204" pitchFamily="50" charset="-128"/>
              </a:rPr>
              <a:t>bus_path</a:t>
            </a:r>
            <a:r>
              <a:rPr lang="en-US" altLang="ja-JP" sz="1600" b="1" dirty="0">
                <a:solidFill>
                  <a:srgbClr val="FF0000"/>
                </a:solidFill>
                <a:latin typeface="Meiryo UI" panose="020B0604030504040204" pitchFamily="50" charset="-128"/>
                <a:ea typeface="Meiryo UI" panose="020B0604030504040204" pitchFamily="50" charset="-128"/>
              </a:rPr>
              <a:t>'/&gt;&lt;/node&gt;</a:t>
            </a:r>
          </a:p>
          <a:p>
            <a:r>
              <a:rPr lang="en-US" altLang="ja-JP" sz="1600" b="1" dirty="0">
                <a:latin typeface="Meiryo UI" panose="020B0604030504040204" pitchFamily="50" charset="-128"/>
                <a:ea typeface="Meiryo UI" panose="020B0604030504040204" pitchFamily="50" charset="-128"/>
              </a:rPr>
              <a:t>  &lt;node id='102255' visible='true' version='1' </a:t>
            </a:r>
            <a:r>
              <a:rPr lang="en-US" altLang="ja-JP" sz="1600" b="1" dirty="0" err="1">
                <a:latin typeface="Meiryo UI" panose="020B0604030504040204" pitchFamily="50" charset="-128"/>
                <a:ea typeface="Meiryo UI" panose="020B0604030504040204" pitchFamily="50" charset="-128"/>
              </a:rPr>
              <a:t>lat</a:t>
            </a:r>
            <a:r>
              <a:rPr lang="en-US" altLang="ja-JP" sz="1600" b="1" dirty="0">
                <a:latin typeface="Meiryo UI" panose="020B0604030504040204" pitchFamily="50" charset="-128"/>
                <a:ea typeface="Meiryo UI" panose="020B0604030504040204" pitchFamily="50" charset="-128"/>
              </a:rPr>
              <a:t>='35.36602637499' </a:t>
            </a:r>
            <a:r>
              <a:rPr lang="en-US" altLang="ja-JP" sz="1600" b="1" dirty="0" err="1">
                <a:latin typeface="Meiryo UI" panose="020B0604030504040204" pitchFamily="50" charset="-128"/>
                <a:ea typeface="Meiryo UI" panose="020B0604030504040204" pitchFamily="50" charset="-128"/>
              </a:rPr>
              <a:t>lon</a:t>
            </a:r>
            <a:r>
              <a:rPr lang="en-US" altLang="ja-JP" sz="1600" b="1" dirty="0">
                <a:latin typeface="Meiryo UI" panose="020B0604030504040204" pitchFamily="50" charset="-128"/>
                <a:ea typeface="Meiryo UI" panose="020B0604030504040204" pitchFamily="50" charset="-128"/>
              </a:rPr>
              <a:t>='139.62952386387</a:t>
            </a:r>
            <a:r>
              <a:rPr lang="en-US" altLang="ja-JP" sz="1600" b="1" dirty="0">
                <a:solidFill>
                  <a:srgbClr val="FF0000"/>
                </a:solidFill>
                <a:latin typeface="Meiryo UI" panose="020B0604030504040204" pitchFamily="50" charset="-128"/>
                <a:ea typeface="Meiryo UI" panose="020B0604030504040204" pitchFamily="50" charset="-128"/>
              </a:rPr>
              <a:t>' &gt;&lt;tag k='highway' v='</a:t>
            </a:r>
            <a:r>
              <a:rPr lang="en-US" altLang="ja-JP" sz="1600" b="1" dirty="0" err="1">
                <a:solidFill>
                  <a:srgbClr val="FF0000"/>
                </a:solidFill>
                <a:latin typeface="Meiryo UI" panose="020B0604030504040204" pitchFamily="50" charset="-128"/>
                <a:ea typeface="Meiryo UI" panose="020B0604030504040204" pitchFamily="50" charset="-128"/>
              </a:rPr>
              <a:t>bus_path</a:t>
            </a:r>
            <a:r>
              <a:rPr lang="en-US" altLang="ja-JP" sz="1600" b="1" dirty="0">
                <a:solidFill>
                  <a:srgbClr val="FF0000"/>
                </a:solidFill>
                <a:latin typeface="Meiryo UI" panose="020B0604030504040204" pitchFamily="50" charset="-128"/>
                <a:ea typeface="Meiryo UI" panose="020B0604030504040204" pitchFamily="50" charset="-128"/>
              </a:rPr>
              <a:t>'/&gt;&lt;/node&gt;</a:t>
            </a:r>
            <a:endParaRPr lang="en-US" altLang="ja-JP" sz="1600" b="1" dirty="0" smtClean="0">
              <a:solidFill>
                <a:srgbClr val="FF0000"/>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5519920" y="4060090"/>
            <a:ext cx="2992319" cy="2105290"/>
          </a:xfrm>
          <a:prstGeom prst="rect">
            <a:avLst/>
          </a:prstGeom>
        </p:spPr>
      </p:pic>
      <p:pic>
        <p:nvPicPr>
          <p:cNvPr id="8" name="図 7"/>
          <p:cNvPicPr>
            <a:picLocks noChangeAspect="1"/>
          </p:cNvPicPr>
          <p:nvPr/>
        </p:nvPicPr>
        <p:blipFill>
          <a:blip r:embed="rId4"/>
          <a:stretch>
            <a:fillRect/>
          </a:stretch>
        </p:blipFill>
        <p:spPr>
          <a:xfrm>
            <a:off x="1343340" y="3988080"/>
            <a:ext cx="2930851" cy="2096561"/>
          </a:xfrm>
          <a:prstGeom prst="rect">
            <a:avLst/>
          </a:prstGeom>
        </p:spPr>
      </p:pic>
      <p:sp>
        <p:nvSpPr>
          <p:cNvPr id="21" name="正方形/長方形 20"/>
          <p:cNvSpPr/>
          <p:nvPr/>
        </p:nvSpPr>
        <p:spPr>
          <a:xfrm>
            <a:off x="2196680" y="3627367"/>
            <a:ext cx="1224170" cy="338554"/>
          </a:xfrm>
          <a:prstGeom prst="rect">
            <a:avLst/>
          </a:prstGeom>
        </p:spPr>
        <p:txBody>
          <a:bodyPr wrap="square">
            <a:spAutoFit/>
          </a:bodyPr>
          <a:lstStyle/>
          <a:p>
            <a:r>
              <a:rPr lang="en-US" altLang="ja-JP" sz="1600" b="1" dirty="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タグ付け前</a:t>
            </a:r>
            <a:endParaRPr lang="en-US" altLang="ja-JP" sz="1600" b="1" dirty="0" smtClean="0">
              <a:solidFill>
                <a:srgbClr val="FF0000"/>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6600070" y="3627367"/>
            <a:ext cx="1224170" cy="338554"/>
          </a:xfrm>
          <a:prstGeom prst="rect">
            <a:avLst/>
          </a:prstGeom>
        </p:spPr>
        <p:txBody>
          <a:bodyPr wrap="square">
            <a:spAutoFit/>
          </a:bodyPr>
          <a:lstStyle/>
          <a:p>
            <a:r>
              <a:rPr lang="en-US" altLang="ja-JP" sz="1600" b="1" dirty="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タグ付け後</a:t>
            </a:r>
            <a:endParaRPr lang="en-US" altLang="ja-JP" sz="1600" b="1" dirty="0" smtClean="0">
              <a:solidFill>
                <a:srgbClr val="FF0000"/>
              </a:solidFill>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72998" y="6180134"/>
            <a:ext cx="12287872" cy="646331"/>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   →</a:t>
            </a:r>
            <a:r>
              <a:rPr lang="en-US" altLang="ja-JP" sz="2000" b="1" u="sng" dirty="0" smtClean="0">
                <a:latin typeface="Meiryo UI" panose="020B0604030504040204" pitchFamily="50" charset="-128"/>
                <a:ea typeface="Meiryo UI" panose="020B0604030504040204" pitchFamily="50" charset="-128"/>
              </a:rPr>
              <a:t>mapconfig_for_cars_rail_cart_bus.xml</a:t>
            </a:r>
            <a:r>
              <a:rPr lang="ja-JP" altLang="en-US" sz="2000" b="1" u="sng" dirty="0" smtClean="0">
                <a:latin typeface="Meiryo UI" panose="020B0604030504040204" pitchFamily="50" charset="-128"/>
                <a:ea typeface="Meiryo UI" panose="020B0604030504040204" pitchFamily="50" charset="-128"/>
              </a:rPr>
              <a:t>に以下の一行を追加する</a:t>
            </a:r>
            <a:endParaRPr lang="en-US" altLang="ja-JP" sz="2000" b="1" u="sng" dirty="0" smtClean="0">
              <a:latin typeface="Meiryo UI" panose="020B0604030504040204" pitchFamily="50" charset="-128"/>
              <a:ea typeface="Meiryo UI" panose="020B0604030504040204" pitchFamily="50" charset="-128"/>
            </a:endParaRPr>
          </a:p>
          <a:p>
            <a:r>
              <a:rPr kumimoji="1" lang="ja-JP" altLang="en-US" sz="1600" b="1" u="sng" dirty="0" smtClean="0">
                <a:solidFill>
                  <a:srgbClr val="FF0000"/>
                </a:solidFill>
                <a:latin typeface="Meiryo UI" panose="020B0604030504040204" pitchFamily="50" charset="-128"/>
                <a:ea typeface="Meiryo UI" panose="020B0604030504040204" pitchFamily="50" charset="-128"/>
              </a:rPr>
              <a:t>    </a:t>
            </a:r>
            <a:r>
              <a:rPr lang="en-US" altLang="ja-JP" sz="1600" b="1" u="sng" dirty="0">
                <a:solidFill>
                  <a:srgbClr val="FF0000"/>
                </a:solidFill>
                <a:latin typeface="Meiryo UI" panose="020B0604030504040204" pitchFamily="50" charset="-128"/>
                <a:ea typeface="Meiryo UI" panose="020B0604030504040204" pitchFamily="50" charset="-128"/>
              </a:rPr>
              <a:t> &lt;</a:t>
            </a:r>
            <a:r>
              <a:rPr lang="en-US" altLang="ja-JP" sz="1600" b="1" u="sng" dirty="0" err="1">
                <a:solidFill>
                  <a:srgbClr val="FF0000"/>
                </a:solidFill>
                <a:latin typeface="Meiryo UI" panose="020B0604030504040204" pitchFamily="50" charset="-128"/>
                <a:ea typeface="Meiryo UI" panose="020B0604030504040204" pitchFamily="50" charset="-128"/>
              </a:rPr>
              <a:t>tag_value</a:t>
            </a:r>
            <a:r>
              <a:rPr lang="en-US" altLang="ja-JP" sz="1600" b="1" u="sng" dirty="0">
                <a:solidFill>
                  <a:srgbClr val="FF0000"/>
                </a:solidFill>
                <a:latin typeface="Meiryo UI" panose="020B0604030504040204" pitchFamily="50" charset="-128"/>
                <a:ea typeface="Meiryo UI" panose="020B0604030504040204" pitchFamily="50" charset="-128"/>
              </a:rPr>
              <a:t> name="</a:t>
            </a:r>
            <a:r>
              <a:rPr lang="en-US" altLang="ja-JP" sz="1600" b="1" u="sng" dirty="0" err="1">
                <a:solidFill>
                  <a:srgbClr val="FF0000"/>
                </a:solidFill>
                <a:latin typeface="Meiryo UI" panose="020B0604030504040204" pitchFamily="50" charset="-128"/>
                <a:ea typeface="Meiryo UI" panose="020B0604030504040204" pitchFamily="50" charset="-128"/>
              </a:rPr>
              <a:t>bus_path</a:t>
            </a:r>
            <a:r>
              <a:rPr lang="en-US" altLang="ja-JP" sz="1600" b="1" u="sng" dirty="0">
                <a:solidFill>
                  <a:srgbClr val="FF0000"/>
                </a:solidFill>
                <a:latin typeface="Meiryo UI" panose="020B0604030504040204" pitchFamily="50" charset="-128"/>
                <a:ea typeface="Meiryo UI" panose="020B0604030504040204" pitchFamily="50" charset="-128"/>
              </a:rPr>
              <a:t>           id="122" priority="5" </a:t>
            </a:r>
            <a:r>
              <a:rPr lang="en-US" altLang="ja-JP" sz="1600" b="1" u="sng" dirty="0" err="1">
                <a:solidFill>
                  <a:srgbClr val="FF0000"/>
                </a:solidFill>
                <a:latin typeface="Meiryo UI" panose="020B0604030504040204" pitchFamily="50" charset="-128"/>
                <a:ea typeface="Meiryo UI" panose="020B0604030504040204" pitchFamily="50" charset="-128"/>
              </a:rPr>
              <a:t>maxspeed</a:t>
            </a:r>
            <a:r>
              <a:rPr lang="en-US" altLang="ja-JP" sz="1600" b="1" u="sng" dirty="0">
                <a:solidFill>
                  <a:srgbClr val="FF0000"/>
                </a:solidFill>
                <a:latin typeface="Meiryo UI" panose="020B0604030504040204" pitchFamily="50" charset="-128"/>
                <a:ea typeface="Meiryo UI" panose="020B0604030504040204" pitchFamily="50" charset="-128"/>
              </a:rPr>
              <a:t>="50" /&gt;</a:t>
            </a:r>
            <a:r>
              <a:rPr kumimoji="1" lang="ja-JP" altLang="en-US" sz="1600" b="1" u="sng" dirty="0" smtClean="0">
                <a:solidFill>
                  <a:srgbClr val="FF0000"/>
                </a:solidFill>
                <a:latin typeface="Meiryo UI" panose="020B0604030504040204" pitchFamily="50" charset="-128"/>
                <a:ea typeface="Meiryo UI" panose="020B0604030504040204" pitchFamily="50" charset="-128"/>
              </a:rPr>
              <a:t>   </a:t>
            </a:r>
            <a:endParaRPr kumimoji="1" lang="ja-JP" altLang="en-US" sz="1600" b="1" u="sng"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08683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8760732" cy="523220"/>
          </a:xfrm>
        </p:spPr>
        <p:txBody>
          <a:bodyPr/>
          <a:lstStyle/>
          <a:p>
            <a:pPr algn="l"/>
            <a:r>
              <a:rPr lang="en-US" altLang="ja-JP" sz="2800" b="1" dirty="0" smtClean="0">
                <a:latin typeface="Meiryo UI" pitchFamily="50" charset="-128"/>
                <a:ea typeface="Meiryo UI" pitchFamily="50" charset="-128"/>
              </a:rPr>
              <a:t>1-10.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)(10)</a:t>
            </a:r>
            <a:endParaRPr lang="ja-JP" altLang="en-US" sz="2800" b="1" dirty="0">
              <a:latin typeface="Meiryo UI" pitchFamily="50" charset="-128"/>
              <a:ea typeface="Meiryo UI" pitchFamily="50" charset="-128"/>
            </a:endParaRPr>
          </a:p>
        </p:txBody>
      </p:sp>
      <p:sp>
        <p:nvSpPr>
          <p:cNvPr id="13" name="テキスト ボックス 12"/>
          <p:cNvSpPr txBox="1"/>
          <p:nvPr/>
        </p:nvSpPr>
        <p:spPr>
          <a:xfrm>
            <a:off x="72998" y="868590"/>
            <a:ext cx="12287872"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smtClean="0">
                <a:latin typeface="Meiryo UI" panose="020B0604030504040204" pitchFamily="50" charset="-128"/>
                <a:ea typeface="Meiryo UI" panose="020B0604030504040204" pitchFamily="50" charset="-128"/>
              </a:rPr>
              <a:t>ID</a:t>
            </a:r>
            <a:r>
              <a:rPr lang="ja-JP" altLang="en-US" sz="2000" b="1" u="sng" dirty="0" smtClean="0">
                <a:latin typeface="Meiryo UI" panose="020B0604030504040204" pitchFamily="50" charset="-128"/>
                <a:ea typeface="Meiryo UI" panose="020B0604030504040204" pitchFamily="50" charset="-128"/>
              </a:rPr>
              <a:t>ナンバ割り振り状況</a:t>
            </a:r>
            <a:endParaRPr kumimoji="1" lang="ja-JP" altLang="en-US" sz="2000" b="1" u="sng" dirty="0">
              <a:latin typeface="Meiryo UI" panose="020B0604030504040204" pitchFamily="50" charset="-128"/>
              <a:ea typeface="Meiryo UI" panose="020B0604030504040204" pitchFamily="50" charset="-128"/>
            </a:endParaRPr>
          </a:p>
        </p:txBody>
      </p:sp>
      <p:sp>
        <p:nvSpPr>
          <p:cNvPr id="9" name="正方形/長方形 8"/>
          <p:cNvSpPr/>
          <p:nvPr/>
        </p:nvSpPr>
        <p:spPr>
          <a:xfrm>
            <a:off x="263190" y="1297037"/>
            <a:ext cx="11665620" cy="584775"/>
          </a:xfrm>
          <a:prstGeom prst="rect">
            <a:avLst/>
          </a:prstGeom>
        </p:spPr>
        <p:txBody>
          <a:bodyPr wrap="square">
            <a:spAutoFit/>
          </a:bodyPr>
          <a:lstStyle/>
          <a:p>
            <a:r>
              <a:rPr lang="en-US" altLang="ja-JP" sz="1600" b="1" dirty="0">
                <a:latin typeface="Meiryo UI" panose="020B0604030504040204" pitchFamily="50" charset="-128"/>
                <a:ea typeface="Meiryo UI" panose="020B0604030504040204" pitchFamily="50" charset="-128"/>
              </a:rPr>
              <a:t> </a:t>
            </a:r>
            <a:r>
              <a:rPr lang="en-US" altLang="ja-JP" sz="1600" b="1" dirty="0" err="1" smtClean="0">
                <a:latin typeface="Meiryo UI" panose="020B0604030504040204" pitchFamily="50" charset="-128"/>
                <a:ea typeface="Meiryo UI" panose="020B0604030504040204" pitchFamily="50" charset="-128"/>
              </a:rPr>
              <a:t>TomioCart</a:t>
            </a:r>
            <a:r>
              <a:rPr lang="en-US" altLang="ja-JP" sz="1600" b="1" dirty="0" smtClean="0">
                <a:latin typeface="Meiryo UI" panose="020B0604030504040204" pitchFamily="50" charset="-128"/>
                <a:ea typeface="Meiryo UI" panose="020B0604030504040204" pitchFamily="50" charset="-128"/>
              </a:rPr>
              <a:t>: 1-181</a:t>
            </a:r>
          </a:p>
          <a:p>
            <a:r>
              <a:rPr lang="en-US" altLang="ja-JP" sz="1600" b="1" dirty="0" err="1" smtClean="0">
                <a:solidFill>
                  <a:srgbClr val="FF0000"/>
                </a:solidFill>
                <a:latin typeface="Meiryo UI" panose="020B0604030504040204" pitchFamily="50" charset="-128"/>
                <a:ea typeface="Meiryo UI" panose="020B0604030504040204" pitchFamily="50" charset="-128"/>
              </a:rPr>
              <a:t>TomioBus</a:t>
            </a:r>
            <a:r>
              <a:rPr lang="en-US" altLang="ja-JP" sz="1600" b="1" dirty="0" smtClean="0">
                <a:solidFill>
                  <a:srgbClr val="FF0000"/>
                </a:solidFill>
                <a:latin typeface="Meiryo UI" panose="020B0604030504040204" pitchFamily="50" charset="-128"/>
                <a:ea typeface="Meiryo UI" panose="020B0604030504040204" pitchFamily="50" charset="-128"/>
              </a:rPr>
              <a:t>: 182 </a:t>
            </a:r>
          </a:p>
        </p:txBody>
      </p:sp>
      <p:pic>
        <p:nvPicPr>
          <p:cNvPr id="3" name="図 2"/>
          <p:cNvPicPr>
            <a:picLocks noChangeAspect="1"/>
          </p:cNvPicPr>
          <p:nvPr/>
        </p:nvPicPr>
        <p:blipFill>
          <a:blip r:embed="rId3"/>
          <a:stretch>
            <a:fillRect/>
          </a:stretch>
        </p:blipFill>
        <p:spPr>
          <a:xfrm>
            <a:off x="3287610" y="1244872"/>
            <a:ext cx="8200407" cy="3687658"/>
          </a:xfrm>
          <a:prstGeom prst="rect">
            <a:avLst/>
          </a:prstGeom>
        </p:spPr>
      </p:pic>
      <p:cxnSp>
        <p:nvCxnSpPr>
          <p:cNvPr id="6" name="直線矢印コネクタ 5"/>
          <p:cNvCxnSpPr/>
          <p:nvPr/>
        </p:nvCxnSpPr>
        <p:spPr>
          <a:xfrm>
            <a:off x="11064690" y="3068950"/>
            <a:ext cx="0" cy="2880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10733884" y="2730396"/>
            <a:ext cx="792110" cy="338554"/>
          </a:xfrm>
          <a:prstGeom prst="rect">
            <a:avLst/>
          </a:prstGeom>
        </p:spPr>
        <p:txBody>
          <a:bodyPr wrap="square">
            <a:spAutoFit/>
          </a:bodyPr>
          <a:lstStyle/>
          <a:p>
            <a:r>
              <a:rPr lang="en-US" altLang="ja-JP" sz="1600" b="1" dirty="0" smtClean="0">
                <a:solidFill>
                  <a:srgbClr val="FF0000"/>
                </a:solidFill>
                <a:latin typeface="Meiryo UI" panose="020B0604030504040204" pitchFamily="50" charset="-128"/>
                <a:ea typeface="Meiryo UI" panose="020B0604030504040204" pitchFamily="50" charset="-128"/>
              </a:rPr>
              <a:t>182 </a:t>
            </a:r>
          </a:p>
        </p:txBody>
      </p:sp>
      <p:cxnSp>
        <p:nvCxnSpPr>
          <p:cNvPr id="15" name="直線矢印コネクタ 14"/>
          <p:cNvCxnSpPr/>
          <p:nvPr/>
        </p:nvCxnSpPr>
        <p:spPr>
          <a:xfrm>
            <a:off x="3978466" y="2165119"/>
            <a:ext cx="0" cy="2880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3647660" y="1826565"/>
            <a:ext cx="792110" cy="338554"/>
          </a:xfrm>
          <a:prstGeom prst="rect">
            <a:avLst/>
          </a:prstGeom>
        </p:spPr>
        <p:txBody>
          <a:bodyPr wrap="square">
            <a:spAutoFit/>
          </a:bodyPr>
          <a:lstStyle/>
          <a:p>
            <a:r>
              <a:rPr lang="en-US" altLang="ja-JP" sz="1600" b="1" dirty="0" smtClean="0">
                <a:solidFill>
                  <a:srgbClr val="FF0000"/>
                </a:solidFill>
                <a:latin typeface="Meiryo UI" panose="020B0604030504040204" pitchFamily="50" charset="-128"/>
                <a:ea typeface="Meiryo UI" panose="020B0604030504040204" pitchFamily="50" charset="-128"/>
              </a:rPr>
              <a:t>273 </a:t>
            </a:r>
          </a:p>
        </p:txBody>
      </p:sp>
      <p:cxnSp>
        <p:nvCxnSpPr>
          <p:cNvPr id="17" name="直線矢印コネクタ 16"/>
          <p:cNvCxnSpPr/>
          <p:nvPr/>
        </p:nvCxnSpPr>
        <p:spPr>
          <a:xfrm>
            <a:off x="5295428" y="1692992"/>
            <a:ext cx="0" cy="2880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4964622" y="1354438"/>
            <a:ext cx="792110" cy="338554"/>
          </a:xfrm>
          <a:prstGeom prst="rect">
            <a:avLst/>
          </a:prstGeom>
        </p:spPr>
        <p:txBody>
          <a:bodyPr wrap="square">
            <a:spAutoFit/>
          </a:bodyPr>
          <a:lstStyle/>
          <a:p>
            <a:r>
              <a:rPr lang="en-US" altLang="ja-JP" sz="1600" b="1" dirty="0" smtClean="0">
                <a:solidFill>
                  <a:srgbClr val="FF0000"/>
                </a:solidFill>
                <a:latin typeface="Meiryo UI" panose="020B0604030504040204" pitchFamily="50" charset="-128"/>
                <a:ea typeface="Meiryo UI" panose="020B0604030504040204" pitchFamily="50" charset="-128"/>
              </a:rPr>
              <a:t>242 </a:t>
            </a:r>
          </a:p>
        </p:txBody>
      </p:sp>
    </p:spTree>
    <p:extLst>
      <p:ext uri="{BB962C8B-B14F-4D97-AF65-F5344CB8AC3E}">
        <p14:creationId xmlns:p14="http://schemas.microsoft.com/office/powerpoint/2010/main" val="256920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935700" y="1297037"/>
            <a:ext cx="6873422" cy="3872477"/>
          </a:xfrm>
          <a:prstGeom prst="rect">
            <a:avLst/>
          </a:prstGeom>
        </p:spPr>
      </p:pic>
      <p:sp>
        <p:nvSpPr>
          <p:cNvPr id="5" name="タイトル 1"/>
          <p:cNvSpPr>
            <a:spLocks noGrp="1"/>
          </p:cNvSpPr>
          <p:nvPr>
            <p:ph type="title"/>
          </p:nvPr>
        </p:nvSpPr>
        <p:spPr>
          <a:xfrm>
            <a:off x="3338" y="116540"/>
            <a:ext cx="8760732" cy="523220"/>
          </a:xfrm>
        </p:spPr>
        <p:txBody>
          <a:bodyPr/>
          <a:lstStyle/>
          <a:p>
            <a:pPr algn="l"/>
            <a:r>
              <a:rPr lang="en-US" altLang="ja-JP" sz="2800" b="1" dirty="0" smtClean="0">
                <a:latin typeface="Meiryo UI" pitchFamily="50" charset="-128"/>
                <a:ea typeface="Meiryo UI" pitchFamily="50" charset="-128"/>
              </a:rPr>
              <a:t>1-11.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)(11)</a:t>
            </a:r>
            <a:endParaRPr lang="ja-JP" altLang="en-US" sz="2800" b="1" dirty="0">
              <a:latin typeface="Meiryo UI" pitchFamily="50" charset="-128"/>
              <a:ea typeface="Meiryo UI" pitchFamily="50" charset="-128"/>
            </a:endParaRPr>
          </a:p>
        </p:txBody>
      </p:sp>
      <p:sp>
        <p:nvSpPr>
          <p:cNvPr id="13" name="テキスト ボックス 12"/>
          <p:cNvSpPr txBox="1"/>
          <p:nvPr/>
        </p:nvSpPr>
        <p:spPr>
          <a:xfrm>
            <a:off x="72998" y="868590"/>
            <a:ext cx="12287872"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smtClean="0">
                <a:latin typeface="Meiryo UI" panose="020B0604030504040204" pitchFamily="50" charset="-128"/>
                <a:ea typeface="Meiryo UI" panose="020B0604030504040204" pitchFamily="50" charset="-128"/>
              </a:rPr>
              <a:t>ID</a:t>
            </a:r>
            <a:r>
              <a:rPr lang="ja-JP" altLang="en-US" sz="2000" b="1" u="sng" dirty="0" smtClean="0">
                <a:latin typeface="Meiryo UI" panose="020B0604030504040204" pitchFamily="50" charset="-128"/>
                <a:ea typeface="Meiryo UI" panose="020B0604030504040204" pitchFamily="50" charset="-128"/>
              </a:rPr>
              <a:t>ナンバ割り振り状況</a:t>
            </a:r>
            <a:endParaRPr kumimoji="1" lang="ja-JP" altLang="en-US" sz="2000" b="1" u="sng" dirty="0">
              <a:latin typeface="Meiryo UI" panose="020B0604030504040204" pitchFamily="50" charset="-128"/>
              <a:ea typeface="Meiryo UI" panose="020B0604030504040204" pitchFamily="50" charset="-128"/>
            </a:endParaRPr>
          </a:p>
        </p:txBody>
      </p:sp>
      <p:cxnSp>
        <p:nvCxnSpPr>
          <p:cNvPr id="6" name="直線矢印コネクタ 5"/>
          <p:cNvCxnSpPr/>
          <p:nvPr/>
        </p:nvCxnSpPr>
        <p:spPr>
          <a:xfrm>
            <a:off x="10188338" y="1466314"/>
            <a:ext cx="0" cy="2880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9857532" y="1127760"/>
            <a:ext cx="792110" cy="338554"/>
          </a:xfrm>
          <a:prstGeom prst="rect">
            <a:avLst/>
          </a:prstGeom>
        </p:spPr>
        <p:txBody>
          <a:bodyPr wrap="square">
            <a:spAutoFit/>
          </a:bodyPr>
          <a:lstStyle/>
          <a:p>
            <a:r>
              <a:rPr lang="en-US" altLang="ja-JP" sz="1600" b="1" dirty="0" smtClean="0">
                <a:solidFill>
                  <a:srgbClr val="FF0000"/>
                </a:solidFill>
                <a:latin typeface="Meiryo UI" panose="020B0604030504040204" pitchFamily="50" charset="-128"/>
                <a:ea typeface="Meiryo UI" panose="020B0604030504040204" pitchFamily="50" charset="-128"/>
              </a:rPr>
              <a:t>306 </a:t>
            </a:r>
          </a:p>
        </p:txBody>
      </p:sp>
      <p:cxnSp>
        <p:nvCxnSpPr>
          <p:cNvPr id="17" name="直線矢印コネクタ 16"/>
          <p:cNvCxnSpPr/>
          <p:nvPr/>
        </p:nvCxnSpPr>
        <p:spPr>
          <a:xfrm>
            <a:off x="4715578" y="3996938"/>
            <a:ext cx="12232" cy="36819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4384772" y="3658384"/>
            <a:ext cx="792110" cy="338554"/>
          </a:xfrm>
          <a:prstGeom prst="rect">
            <a:avLst/>
          </a:prstGeom>
        </p:spPr>
        <p:txBody>
          <a:bodyPr wrap="square">
            <a:spAutoFit/>
          </a:bodyPr>
          <a:lstStyle/>
          <a:p>
            <a:r>
              <a:rPr lang="en-US" altLang="ja-JP" sz="1600" b="1" dirty="0" smtClean="0">
                <a:solidFill>
                  <a:srgbClr val="FF0000"/>
                </a:solidFill>
                <a:latin typeface="Meiryo UI" panose="020B0604030504040204" pitchFamily="50" charset="-128"/>
                <a:ea typeface="Meiryo UI" panose="020B0604030504040204" pitchFamily="50" charset="-128"/>
              </a:rPr>
              <a:t>275 </a:t>
            </a:r>
          </a:p>
        </p:txBody>
      </p:sp>
      <p:cxnSp>
        <p:nvCxnSpPr>
          <p:cNvPr id="19" name="直線矢印コネクタ 18"/>
          <p:cNvCxnSpPr/>
          <p:nvPr/>
        </p:nvCxnSpPr>
        <p:spPr>
          <a:xfrm>
            <a:off x="4189026" y="4194552"/>
            <a:ext cx="322754" cy="1705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3858220" y="3855998"/>
            <a:ext cx="792110" cy="338554"/>
          </a:xfrm>
          <a:prstGeom prst="rect">
            <a:avLst/>
          </a:prstGeom>
        </p:spPr>
        <p:txBody>
          <a:bodyPr wrap="square">
            <a:spAutoFit/>
          </a:bodyPr>
          <a:lstStyle/>
          <a:p>
            <a:r>
              <a:rPr lang="en-US" altLang="ja-JP" sz="1600" b="1" dirty="0" smtClean="0">
                <a:solidFill>
                  <a:srgbClr val="FF0000"/>
                </a:solidFill>
                <a:latin typeface="Meiryo UI" panose="020B0604030504040204" pitchFamily="50" charset="-128"/>
                <a:ea typeface="Meiryo UI" panose="020B0604030504040204" pitchFamily="50" charset="-128"/>
              </a:rPr>
              <a:t>242 </a:t>
            </a:r>
          </a:p>
        </p:txBody>
      </p:sp>
    </p:spTree>
    <p:extLst>
      <p:ext uri="{BB962C8B-B14F-4D97-AF65-F5344CB8AC3E}">
        <p14:creationId xmlns:p14="http://schemas.microsoft.com/office/powerpoint/2010/main" val="2195595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328074" y="1324073"/>
            <a:ext cx="6520585" cy="4843608"/>
          </a:xfrm>
          <a:prstGeom prst="rect">
            <a:avLst/>
          </a:prstGeom>
        </p:spPr>
      </p:pic>
      <p:sp>
        <p:nvSpPr>
          <p:cNvPr id="5" name="タイトル 1"/>
          <p:cNvSpPr>
            <a:spLocks noGrp="1"/>
          </p:cNvSpPr>
          <p:nvPr>
            <p:ph type="title"/>
          </p:nvPr>
        </p:nvSpPr>
        <p:spPr>
          <a:xfrm>
            <a:off x="3338" y="116540"/>
            <a:ext cx="8760732" cy="523220"/>
          </a:xfrm>
        </p:spPr>
        <p:txBody>
          <a:bodyPr/>
          <a:lstStyle/>
          <a:p>
            <a:pPr algn="l"/>
            <a:r>
              <a:rPr lang="en-US" altLang="ja-JP" sz="2800" b="1" dirty="0" smtClean="0">
                <a:latin typeface="Meiryo UI" pitchFamily="50" charset="-128"/>
                <a:ea typeface="Meiryo UI" pitchFamily="50" charset="-128"/>
              </a:rPr>
              <a:t>1-12.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)(12)</a:t>
            </a:r>
            <a:endParaRPr lang="ja-JP" altLang="en-US" sz="2800" b="1" dirty="0">
              <a:latin typeface="Meiryo UI" pitchFamily="50" charset="-128"/>
              <a:ea typeface="Meiryo UI" pitchFamily="50" charset="-128"/>
            </a:endParaRPr>
          </a:p>
        </p:txBody>
      </p:sp>
      <p:sp>
        <p:nvSpPr>
          <p:cNvPr id="13" name="テキスト ボックス 12"/>
          <p:cNvSpPr txBox="1"/>
          <p:nvPr/>
        </p:nvSpPr>
        <p:spPr>
          <a:xfrm>
            <a:off x="119170" y="913095"/>
            <a:ext cx="12287872"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smtClean="0">
                <a:latin typeface="Meiryo UI" panose="020B0604030504040204" pitchFamily="50" charset="-128"/>
                <a:ea typeface="Meiryo UI" panose="020B0604030504040204" pitchFamily="50" charset="-128"/>
              </a:rPr>
              <a:t>ID</a:t>
            </a:r>
            <a:r>
              <a:rPr lang="ja-JP" altLang="en-US" sz="2000" b="1" u="sng" dirty="0" smtClean="0">
                <a:latin typeface="Meiryo UI" panose="020B0604030504040204" pitchFamily="50" charset="-128"/>
                <a:ea typeface="Meiryo UI" panose="020B0604030504040204" pitchFamily="50" charset="-128"/>
              </a:rPr>
              <a:t>ナンバ割り振り状況</a:t>
            </a:r>
            <a:endParaRPr kumimoji="1" lang="ja-JP" altLang="en-US" sz="2000" b="1" u="sng" dirty="0">
              <a:latin typeface="Meiryo UI" panose="020B0604030504040204" pitchFamily="50" charset="-128"/>
              <a:ea typeface="Meiryo UI" panose="020B0604030504040204" pitchFamily="50" charset="-128"/>
            </a:endParaRPr>
          </a:p>
        </p:txBody>
      </p:sp>
      <p:cxnSp>
        <p:nvCxnSpPr>
          <p:cNvPr id="6" name="直線矢印コネクタ 5"/>
          <p:cNvCxnSpPr/>
          <p:nvPr/>
        </p:nvCxnSpPr>
        <p:spPr>
          <a:xfrm>
            <a:off x="8515096" y="2831424"/>
            <a:ext cx="0" cy="2880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8184290" y="2492870"/>
            <a:ext cx="792110" cy="338554"/>
          </a:xfrm>
          <a:prstGeom prst="rect">
            <a:avLst/>
          </a:prstGeom>
        </p:spPr>
        <p:txBody>
          <a:bodyPr wrap="square">
            <a:spAutoFit/>
          </a:bodyPr>
          <a:lstStyle/>
          <a:p>
            <a:r>
              <a:rPr lang="en-US" altLang="ja-JP" sz="1600" b="1" dirty="0" smtClean="0">
                <a:solidFill>
                  <a:srgbClr val="FF0000"/>
                </a:solidFill>
                <a:latin typeface="Meiryo UI" panose="020B0604030504040204" pitchFamily="50" charset="-128"/>
                <a:ea typeface="Meiryo UI" panose="020B0604030504040204" pitchFamily="50" charset="-128"/>
              </a:rPr>
              <a:t>306 </a:t>
            </a:r>
          </a:p>
        </p:txBody>
      </p:sp>
      <p:cxnSp>
        <p:nvCxnSpPr>
          <p:cNvPr id="19" name="直線矢印コネクタ 18"/>
          <p:cNvCxnSpPr/>
          <p:nvPr/>
        </p:nvCxnSpPr>
        <p:spPr>
          <a:xfrm>
            <a:off x="5706706" y="5639814"/>
            <a:ext cx="322754" cy="1705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5375900" y="5301260"/>
            <a:ext cx="792110" cy="338554"/>
          </a:xfrm>
          <a:prstGeom prst="rect">
            <a:avLst/>
          </a:prstGeom>
        </p:spPr>
        <p:txBody>
          <a:bodyPr wrap="square">
            <a:spAutoFit/>
          </a:bodyPr>
          <a:lstStyle/>
          <a:p>
            <a:r>
              <a:rPr lang="en-US" altLang="ja-JP" sz="1600" b="1" dirty="0" smtClean="0">
                <a:solidFill>
                  <a:srgbClr val="FF0000"/>
                </a:solidFill>
                <a:latin typeface="Meiryo UI" panose="020B0604030504040204" pitchFamily="50" charset="-128"/>
                <a:ea typeface="Meiryo UI" panose="020B0604030504040204" pitchFamily="50" charset="-128"/>
              </a:rPr>
              <a:t>351 </a:t>
            </a:r>
          </a:p>
        </p:txBody>
      </p:sp>
      <p:cxnSp>
        <p:nvCxnSpPr>
          <p:cNvPr id="12" name="直線矢印コネクタ 11"/>
          <p:cNvCxnSpPr/>
          <p:nvPr/>
        </p:nvCxnSpPr>
        <p:spPr>
          <a:xfrm>
            <a:off x="7650976" y="1460295"/>
            <a:ext cx="0" cy="2880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7320170" y="1121741"/>
            <a:ext cx="792110" cy="338554"/>
          </a:xfrm>
          <a:prstGeom prst="rect">
            <a:avLst/>
          </a:prstGeom>
        </p:spPr>
        <p:txBody>
          <a:bodyPr wrap="square">
            <a:spAutoFit/>
          </a:bodyPr>
          <a:lstStyle/>
          <a:p>
            <a:r>
              <a:rPr lang="en-US" altLang="ja-JP" sz="1600" b="1" dirty="0" smtClean="0">
                <a:solidFill>
                  <a:srgbClr val="FF0000"/>
                </a:solidFill>
                <a:latin typeface="Meiryo UI" panose="020B0604030504040204" pitchFamily="50" charset="-128"/>
                <a:ea typeface="Meiryo UI" panose="020B0604030504040204" pitchFamily="50" charset="-128"/>
              </a:rPr>
              <a:t>352 </a:t>
            </a:r>
          </a:p>
        </p:txBody>
      </p:sp>
    </p:spTree>
    <p:extLst>
      <p:ext uri="{BB962C8B-B14F-4D97-AF65-F5344CB8AC3E}">
        <p14:creationId xmlns:p14="http://schemas.microsoft.com/office/powerpoint/2010/main" val="2216459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575650" y="1268700"/>
            <a:ext cx="7801327" cy="5166379"/>
          </a:xfrm>
          <a:prstGeom prst="rect">
            <a:avLst/>
          </a:prstGeom>
        </p:spPr>
      </p:pic>
      <p:sp>
        <p:nvSpPr>
          <p:cNvPr id="5" name="タイトル 1"/>
          <p:cNvSpPr>
            <a:spLocks noGrp="1"/>
          </p:cNvSpPr>
          <p:nvPr>
            <p:ph type="title"/>
          </p:nvPr>
        </p:nvSpPr>
        <p:spPr>
          <a:xfrm>
            <a:off x="3338" y="116540"/>
            <a:ext cx="8760732" cy="523220"/>
          </a:xfrm>
        </p:spPr>
        <p:txBody>
          <a:bodyPr/>
          <a:lstStyle/>
          <a:p>
            <a:pPr algn="l"/>
            <a:r>
              <a:rPr lang="en-US" altLang="ja-JP" sz="2800" b="1" dirty="0" smtClean="0">
                <a:latin typeface="Meiryo UI" pitchFamily="50" charset="-128"/>
                <a:ea typeface="Meiryo UI" pitchFamily="50" charset="-128"/>
              </a:rPr>
              <a:t>1-13.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)(13)</a:t>
            </a:r>
            <a:endParaRPr lang="ja-JP" altLang="en-US" sz="2800" b="1" dirty="0">
              <a:latin typeface="Meiryo UI" pitchFamily="50" charset="-128"/>
              <a:ea typeface="Meiryo UI" pitchFamily="50" charset="-128"/>
            </a:endParaRPr>
          </a:p>
        </p:txBody>
      </p:sp>
      <p:sp>
        <p:nvSpPr>
          <p:cNvPr id="13" name="テキスト ボックス 12"/>
          <p:cNvSpPr txBox="1"/>
          <p:nvPr/>
        </p:nvSpPr>
        <p:spPr>
          <a:xfrm>
            <a:off x="-84708" y="815604"/>
            <a:ext cx="12287872"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smtClean="0">
                <a:latin typeface="Meiryo UI" panose="020B0604030504040204" pitchFamily="50" charset="-128"/>
                <a:ea typeface="Meiryo UI" panose="020B0604030504040204" pitchFamily="50" charset="-128"/>
              </a:rPr>
              <a:t>ID</a:t>
            </a:r>
            <a:r>
              <a:rPr lang="ja-JP" altLang="en-US" sz="2000" b="1" u="sng" dirty="0" smtClean="0">
                <a:latin typeface="Meiryo UI" panose="020B0604030504040204" pitchFamily="50" charset="-128"/>
                <a:ea typeface="Meiryo UI" panose="020B0604030504040204" pitchFamily="50" charset="-128"/>
              </a:rPr>
              <a:t>ナンバ割り振り状況</a:t>
            </a:r>
            <a:endParaRPr kumimoji="1" lang="ja-JP" altLang="en-US" sz="2000" b="1" u="sng" dirty="0">
              <a:latin typeface="Meiryo UI" panose="020B0604030504040204" pitchFamily="50" charset="-128"/>
              <a:ea typeface="Meiryo UI" panose="020B0604030504040204" pitchFamily="50" charset="-128"/>
            </a:endParaRPr>
          </a:p>
        </p:txBody>
      </p:sp>
      <p:cxnSp>
        <p:nvCxnSpPr>
          <p:cNvPr id="6" name="直線矢印コネクタ 5"/>
          <p:cNvCxnSpPr/>
          <p:nvPr/>
        </p:nvCxnSpPr>
        <p:spPr>
          <a:xfrm>
            <a:off x="10099316" y="1661755"/>
            <a:ext cx="0" cy="2880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9768510" y="1323201"/>
            <a:ext cx="792110" cy="338554"/>
          </a:xfrm>
          <a:prstGeom prst="rect">
            <a:avLst/>
          </a:prstGeom>
        </p:spPr>
        <p:txBody>
          <a:bodyPr wrap="square">
            <a:spAutoFit/>
          </a:bodyPr>
          <a:lstStyle/>
          <a:p>
            <a:r>
              <a:rPr lang="en-US" altLang="ja-JP" sz="1600" b="1" dirty="0" smtClean="0">
                <a:solidFill>
                  <a:srgbClr val="FF0000"/>
                </a:solidFill>
                <a:latin typeface="Meiryo UI" panose="020B0604030504040204" pitchFamily="50" charset="-128"/>
                <a:ea typeface="Meiryo UI" panose="020B0604030504040204" pitchFamily="50" charset="-128"/>
              </a:rPr>
              <a:t>352 </a:t>
            </a:r>
          </a:p>
        </p:txBody>
      </p:sp>
      <p:cxnSp>
        <p:nvCxnSpPr>
          <p:cNvPr id="12" name="直線矢印コネクタ 11"/>
          <p:cNvCxnSpPr/>
          <p:nvPr/>
        </p:nvCxnSpPr>
        <p:spPr>
          <a:xfrm>
            <a:off x="9523236" y="2615394"/>
            <a:ext cx="0" cy="2880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9192430" y="2276840"/>
            <a:ext cx="792110" cy="338554"/>
          </a:xfrm>
          <a:prstGeom prst="rect">
            <a:avLst/>
          </a:prstGeom>
        </p:spPr>
        <p:txBody>
          <a:bodyPr wrap="square">
            <a:spAutoFit/>
          </a:bodyPr>
          <a:lstStyle/>
          <a:p>
            <a:r>
              <a:rPr lang="en-US" altLang="ja-JP" sz="1600" b="1" dirty="0" smtClean="0">
                <a:solidFill>
                  <a:srgbClr val="FF0000"/>
                </a:solidFill>
                <a:latin typeface="Meiryo UI" panose="020B0604030504040204" pitchFamily="50" charset="-128"/>
                <a:ea typeface="Meiryo UI" panose="020B0604030504040204" pitchFamily="50" charset="-128"/>
              </a:rPr>
              <a:t>413 </a:t>
            </a:r>
          </a:p>
        </p:txBody>
      </p:sp>
    </p:spTree>
    <p:extLst>
      <p:ext uri="{BB962C8B-B14F-4D97-AF65-F5344CB8AC3E}">
        <p14:creationId xmlns:p14="http://schemas.microsoft.com/office/powerpoint/2010/main" val="1783775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gray">
          <a:xfrm>
            <a:off x="3338" y="3356990"/>
            <a:ext cx="12191999" cy="584775"/>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3200" b="1" dirty="0" smtClean="0">
                <a:latin typeface="Meiryo UI" pitchFamily="50" charset="-128"/>
                <a:ea typeface="Meiryo UI" pitchFamily="50" charset="-128"/>
              </a:rPr>
              <a:t>2.</a:t>
            </a:r>
            <a:r>
              <a:rPr lang="ja-JP" altLang="en-US" sz="3200" b="1" dirty="0" smtClean="0">
                <a:latin typeface="Meiryo UI" pitchFamily="50" charset="-128"/>
                <a:ea typeface="Meiryo UI" pitchFamily="50" charset="-128"/>
              </a:rPr>
              <a:t> 富岡地区</a:t>
            </a:r>
            <a:r>
              <a:rPr lang="en-US" altLang="ja-JP" sz="3200" b="1" dirty="0" smtClean="0">
                <a:latin typeface="Meiryo UI" pitchFamily="50" charset="-128"/>
                <a:ea typeface="Meiryo UI" pitchFamily="50" charset="-128"/>
              </a:rPr>
              <a:t>(</a:t>
            </a:r>
            <a:r>
              <a:rPr lang="ja-JP" altLang="en-US" sz="3200" b="1" dirty="0" smtClean="0">
                <a:latin typeface="Meiryo UI" pitchFamily="50" charset="-128"/>
                <a:ea typeface="Meiryo UI" pitchFamily="50" charset="-128"/>
              </a:rPr>
              <a:t>とみおカート</a:t>
            </a:r>
            <a:r>
              <a:rPr lang="en-US" altLang="ja-JP" sz="3200" b="1" dirty="0" smtClean="0">
                <a:latin typeface="Meiryo UI" pitchFamily="50" charset="-128"/>
                <a:ea typeface="Meiryo UI" pitchFamily="50" charset="-128"/>
              </a:rPr>
              <a:t>)</a:t>
            </a:r>
            <a:r>
              <a:rPr lang="ja-JP" altLang="en-US" sz="3200" b="1" dirty="0" smtClean="0">
                <a:latin typeface="Meiryo UI" pitchFamily="50" charset="-128"/>
                <a:ea typeface="Meiryo UI" pitchFamily="50" charset="-128"/>
              </a:rPr>
              <a:t>シミュレータ作成状況</a:t>
            </a:r>
            <a:endParaRPr lang="en-US" altLang="ja-JP" sz="3200" b="1" dirty="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740468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ctrTitle"/>
          </p:nvPr>
        </p:nvSpPr>
        <p:spPr bwMode="auto">
          <a:xfrm>
            <a:off x="2834136" y="3933071"/>
            <a:ext cx="6296917" cy="18158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algn="ctr"/>
            <a:r>
              <a:rPr lang="ja-JP" altLang="en-US" sz="2800" b="1" dirty="0">
                <a:latin typeface="Meiryo UI" pitchFamily="50" charset="-128"/>
                <a:ea typeface="Meiryo UI" pitchFamily="50" charset="-128"/>
              </a:rPr>
              <a:t>社会人ドクターコース研究に関するご相談</a:t>
            </a:r>
            <a:r>
              <a:rPr lang="en-US" altLang="ja-JP" sz="2800" b="1" dirty="0">
                <a:latin typeface="Meiryo UI" pitchFamily="50" charset="-128"/>
                <a:ea typeface="Meiryo UI" pitchFamily="50" charset="-128"/>
              </a:rPr>
              <a:t/>
            </a:r>
            <a:br>
              <a:rPr lang="en-US" altLang="ja-JP" sz="2800" b="1" dirty="0">
                <a:latin typeface="Meiryo UI" pitchFamily="50" charset="-128"/>
                <a:ea typeface="Meiryo UI" pitchFamily="50" charset="-128"/>
              </a:rPr>
            </a:br>
            <a:r>
              <a:rPr lang="en-US" altLang="ja-JP" sz="2800" b="1" dirty="0">
                <a:latin typeface="Meiryo UI" pitchFamily="50" charset="-128"/>
                <a:ea typeface="Meiryo UI" pitchFamily="50" charset="-128"/>
              </a:rPr>
              <a:t/>
            </a:r>
            <a:br>
              <a:rPr lang="en-US" altLang="ja-JP" sz="2800" b="1" dirty="0">
                <a:latin typeface="Meiryo UI" pitchFamily="50" charset="-128"/>
                <a:ea typeface="Meiryo UI" pitchFamily="50" charset="-128"/>
              </a:rPr>
            </a:br>
            <a:r>
              <a:rPr lang="en-US" altLang="ja-JP" sz="2800" b="1" dirty="0">
                <a:latin typeface="Meiryo UI" pitchFamily="50" charset="-128"/>
                <a:ea typeface="Meiryo UI" pitchFamily="50" charset="-128"/>
              </a:rPr>
              <a:t/>
            </a:r>
            <a:br>
              <a:rPr lang="en-US" altLang="ja-JP" sz="2800" b="1" dirty="0">
                <a:latin typeface="Meiryo UI" pitchFamily="50" charset="-128"/>
                <a:ea typeface="Meiryo UI" pitchFamily="50" charset="-128"/>
              </a:rPr>
            </a:br>
            <a:r>
              <a:rPr lang="en-US" altLang="ja-JP" sz="2800" b="1" dirty="0">
                <a:latin typeface="Meiryo UI" pitchFamily="50" charset="-128"/>
                <a:ea typeface="Meiryo UI" pitchFamily="50" charset="-128"/>
              </a:rPr>
              <a:t>2023</a:t>
            </a:r>
            <a:r>
              <a:rPr lang="ja-JP" altLang="en-US" sz="2800" b="1" dirty="0" smtClean="0">
                <a:latin typeface="Meiryo UI" pitchFamily="50" charset="-128"/>
                <a:ea typeface="Meiryo UI" pitchFamily="50" charset="-128"/>
              </a:rPr>
              <a:t>年</a:t>
            </a:r>
            <a:r>
              <a:rPr lang="en-US" altLang="ja-JP" sz="2800" b="1" dirty="0" smtClean="0">
                <a:latin typeface="Meiryo UI" pitchFamily="50" charset="-128"/>
                <a:ea typeface="Meiryo UI" pitchFamily="50" charset="-128"/>
              </a:rPr>
              <a:t>9</a:t>
            </a:r>
            <a:r>
              <a:rPr lang="ja-JP" altLang="en-US" sz="2800" b="1" dirty="0" smtClean="0">
                <a:latin typeface="Meiryo UI" pitchFamily="50" charset="-128"/>
                <a:ea typeface="Meiryo UI" pitchFamily="50" charset="-128"/>
              </a:rPr>
              <a:t>月</a:t>
            </a:r>
            <a:r>
              <a:rPr lang="en-US" altLang="ja-JP" sz="2800" b="1" dirty="0" smtClean="0">
                <a:latin typeface="Meiryo UI" pitchFamily="50" charset="-128"/>
                <a:ea typeface="Meiryo UI" pitchFamily="50" charset="-128"/>
              </a:rPr>
              <a:t>19</a:t>
            </a:r>
            <a:r>
              <a:rPr lang="ja-JP" altLang="en-US" sz="2800" b="1" dirty="0" smtClean="0">
                <a:latin typeface="Meiryo UI" pitchFamily="50" charset="-128"/>
                <a:ea typeface="Meiryo UI" pitchFamily="50" charset="-128"/>
              </a:rPr>
              <a:t>日</a:t>
            </a:r>
            <a:endParaRPr lang="ja-JP" altLang="en-US" sz="2400" b="1" dirty="0">
              <a:latin typeface="Meiryo UI" pitchFamily="50" charset="-128"/>
              <a:ea typeface="Meiryo UI" pitchFamily="50" charset="-128"/>
            </a:endParaRPr>
          </a:p>
        </p:txBody>
      </p:sp>
      <p:sp>
        <p:nvSpPr>
          <p:cNvPr id="4" name="Text Box 83"/>
          <p:cNvSpPr txBox="1">
            <a:spLocks noChangeArrowheads="1"/>
          </p:cNvSpPr>
          <p:nvPr/>
        </p:nvSpPr>
        <p:spPr bwMode="gray">
          <a:xfrm>
            <a:off x="8097609" y="5842337"/>
            <a:ext cx="40943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pPr eaLnBrk="1" hangingPunct="1"/>
            <a:r>
              <a:rPr lang="ja-JP" altLang="en-US" sz="2000" b="1" dirty="0">
                <a:latin typeface="Meiryo UI" pitchFamily="50" charset="-128"/>
                <a:ea typeface="Meiryo UI" pitchFamily="50" charset="-128"/>
              </a:rPr>
              <a:t>研究室</a:t>
            </a:r>
            <a:r>
              <a:rPr lang="en-US" altLang="ja-JP" sz="2000" b="1" dirty="0">
                <a:latin typeface="Meiryo UI" pitchFamily="50" charset="-128"/>
                <a:ea typeface="Meiryo UI" pitchFamily="50" charset="-128"/>
              </a:rPr>
              <a:t>:</a:t>
            </a:r>
            <a:r>
              <a:rPr lang="ja-JP" altLang="en-US" sz="2000" b="1" dirty="0">
                <a:latin typeface="Meiryo UI" pitchFamily="50" charset="-128"/>
                <a:ea typeface="Meiryo UI" pitchFamily="50" charset="-128"/>
              </a:rPr>
              <a:t> </a:t>
            </a:r>
            <a:r>
              <a:rPr lang="en-US" altLang="ja-JP" sz="2000" b="1" dirty="0">
                <a:latin typeface="Meiryo UI" pitchFamily="50" charset="-128"/>
                <a:ea typeface="Meiryo UI" pitchFamily="50" charset="-128"/>
              </a:rPr>
              <a:t>	</a:t>
            </a:r>
            <a:r>
              <a:rPr lang="ja-JP" altLang="en-US" sz="2000" b="1" dirty="0">
                <a:latin typeface="Meiryo UI" pitchFamily="50" charset="-128"/>
                <a:ea typeface="Meiryo UI" pitchFamily="50" charset="-128"/>
              </a:rPr>
              <a:t>交通と都市 研究室</a:t>
            </a:r>
            <a:endParaRPr lang="en-US" altLang="ja-JP" sz="2000" b="1" dirty="0">
              <a:latin typeface="Meiryo UI" pitchFamily="50" charset="-128"/>
              <a:ea typeface="Meiryo UI" pitchFamily="50" charset="-128"/>
            </a:endParaRPr>
          </a:p>
          <a:p>
            <a:pPr eaLnBrk="1" hangingPunct="1"/>
            <a:r>
              <a:rPr lang="ja-JP" altLang="en-US" sz="2000" b="1" dirty="0">
                <a:latin typeface="Meiryo UI" pitchFamily="50" charset="-128"/>
                <a:ea typeface="Meiryo UI" pitchFamily="50" charset="-128"/>
              </a:rPr>
              <a:t>学籍番号</a:t>
            </a:r>
            <a:r>
              <a:rPr lang="en-US" altLang="ja-JP" sz="2000" b="1" dirty="0">
                <a:latin typeface="Meiryo UI" pitchFamily="50" charset="-128"/>
                <a:ea typeface="Meiryo UI" pitchFamily="50" charset="-128"/>
              </a:rPr>
              <a:t>:</a:t>
            </a:r>
            <a:r>
              <a:rPr lang="ja-JP" altLang="en-US" sz="2000" b="1" dirty="0">
                <a:latin typeface="Meiryo UI" pitchFamily="50" charset="-128"/>
                <a:ea typeface="Meiryo UI" pitchFamily="50" charset="-128"/>
              </a:rPr>
              <a:t> </a:t>
            </a:r>
            <a:r>
              <a:rPr lang="en-US" altLang="ja-JP" sz="2000" b="1" dirty="0">
                <a:latin typeface="Meiryo UI" pitchFamily="50" charset="-128"/>
                <a:ea typeface="Meiryo UI" pitchFamily="50" charset="-128"/>
              </a:rPr>
              <a:t>	</a:t>
            </a:r>
            <a:r>
              <a:rPr lang="en-US" altLang="ja-JP" sz="2000" b="1" dirty="0" err="1">
                <a:latin typeface="Meiryo UI" pitchFamily="50" charset="-128"/>
                <a:ea typeface="Meiryo UI" pitchFamily="50" charset="-128"/>
              </a:rPr>
              <a:t>D22WA003</a:t>
            </a:r>
            <a:endParaRPr lang="en-US" altLang="ja-JP" sz="2000" b="1" dirty="0">
              <a:latin typeface="Meiryo UI" pitchFamily="50" charset="-128"/>
              <a:ea typeface="Meiryo UI" pitchFamily="50" charset="-128"/>
            </a:endParaRPr>
          </a:p>
          <a:p>
            <a:pPr eaLnBrk="1" hangingPunct="1"/>
            <a:r>
              <a:rPr lang="ja-JP" altLang="en-US" sz="2000" b="1" dirty="0">
                <a:latin typeface="Meiryo UI" pitchFamily="50" charset="-128"/>
                <a:ea typeface="Meiryo UI" pitchFamily="50" charset="-128"/>
              </a:rPr>
              <a:t>氏名</a:t>
            </a:r>
            <a:r>
              <a:rPr lang="en-US" altLang="ja-JP" sz="2000" b="1" dirty="0">
                <a:latin typeface="Meiryo UI" pitchFamily="50" charset="-128"/>
                <a:ea typeface="Meiryo UI" pitchFamily="50" charset="-128"/>
              </a:rPr>
              <a:t>:		</a:t>
            </a:r>
            <a:r>
              <a:rPr lang="ja-JP" altLang="en-US" sz="2000" b="1" dirty="0">
                <a:latin typeface="Meiryo UI" pitchFamily="50" charset="-128"/>
                <a:ea typeface="Meiryo UI" pitchFamily="50" charset="-128"/>
              </a:rPr>
              <a:t>江端 智一</a:t>
            </a:r>
          </a:p>
        </p:txBody>
      </p:sp>
      <p:pic>
        <p:nvPicPr>
          <p:cNvPr id="2" name="図 1"/>
          <p:cNvPicPr>
            <a:picLocks noChangeAspect="1"/>
          </p:cNvPicPr>
          <p:nvPr/>
        </p:nvPicPr>
        <p:blipFill>
          <a:blip r:embed="rId3"/>
          <a:stretch>
            <a:fillRect/>
          </a:stretch>
        </p:blipFill>
        <p:spPr>
          <a:xfrm>
            <a:off x="1487360" y="4841012"/>
            <a:ext cx="18288000" cy="10287000"/>
          </a:xfrm>
          <a:prstGeom prst="rect">
            <a:avLst/>
          </a:prstGeom>
        </p:spPr>
      </p:pic>
    </p:spTree>
    <p:extLst>
      <p:ext uri="{BB962C8B-B14F-4D97-AF65-F5344CB8AC3E}">
        <p14:creationId xmlns:p14="http://schemas.microsoft.com/office/powerpoint/2010/main" val="3677418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4976042" cy="523220"/>
          </a:xfrm>
        </p:spPr>
        <p:txBody>
          <a:bodyPr/>
          <a:lstStyle/>
          <a:p>
            <a:pPr algn="l"/>
            <a:r>
              <a:rPr lang="en-US" altLang="ja-JP" sz="2800" b="1" dirty="0" smtClean="0">
                <a:latin typeface="Meiryo UI" pitchFamily="50" charset="-128"/>
                <a:ea typeface="Meiryo UI" pitchFamily="50" charset="-128"/>
              </a:rPr>
              <a:t>2-1. </a:t>
            </a:r>
            <a:r>
              <a:rPr lang="ja-JP" altLang="en-US" sz="2800" b="1" dirty="0" smtClean="0">
                <a:latin typeface="Meiryo UI" pitchFamily="50" charset="-128"/>
                <a:ea typeface="Meiryo UI" pitchFamily="50" charset="-128"/>
              </a:rPr>
              <a:t>シミュレータのシステム構成</a:t>
            </a:r>
            <a:endParaRPr lang="ja-JP" altLang="en-US" sz="2800" b="1" dirty="0">
              <a:latin typeface="Meiryo UI" pitchFamily="50" charset="-128"/>
              <a:ea typeface="Meiryo UI" pitchFamily="50" charset="-128"/>
            </a:endParaRPr>
          </a:p>
        </p:txBody>
      </p:sp>
      <p:sp>
        <p:nvSpPr>
          <p:cNvPr id="21" name="タイトル 5">
            <a:extLst>
              <a:ext uri="{FF2B5EF4-FFF2-40B4-BE49-F238E27FC236}">
                <a16:creationId xmlns:a16="http://schemas.microsoft.com/office/drawing/2014/main" id="{1F4F796B-CFB0-400D-B396-98ED6ED4D857}"/>
              </a:ext>
            </a:extLst>
          </p:cNvPr>
          <p:cNvSpPr txBox="1">
            <a:spLocks/>
          </p:cNvSpPr>
          <p:nvPr/>
        </p:nvSpPr>
        <p:spPr bwMode="gray">
          <a:xfrm>
            <a:off x="15081" y="836640"/>
            <a:ext cx="12176919" cy="461665"/>
          </a:xfrm>
          <a:prstGeom prst="rect">
            <a:avLst/>
          </a:prstGeom>
          <a:solidFill>
            <a:schemeClr val="bg1"/>
          </a:solid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システム構成図</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開発環境を含む</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07" name="正方形/長方形 106"/>
          <p:cNvSpPr/>
          <p:nvPr/>
        </p:nvSpPr>
        <p:spPr>
          <a:xfrm>
            <a:off x="1559370" y="1478729"/>
            <a:ext cx="8696351" cy="40837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4207049" y="2005564"/>
            <a:ext cx="3456384" cy="20418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p:cNvSpPr/>
          <p:nvPr/>
        </p:nvSpPr>
        <p:spPr>
          <a:xfrm>
            <a:off x="1758777" y="2005564"/>
            <a:ext cx="2216466" cy="20418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p:cNvSpPr/>
          <p:nvPr/>
        </p:nvSpPr>
        <p:spPr>
          <a:xfrm>
            <a:off x="4135041" y="4368793"/>
            <a:ext cx="3456384" cy="9738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p:cNvSpPr txBox="1"/>
          <p:nvPr/>
        </p:nvSpPr>
        <p:spPr>
          <a:xfrm>
            <a:off x="2378735" y="2822376"/>
            <a:ext cx="976549" cy="322245"/>
          </a:xfrm>
          <a:prstGeom prst="rect">
            <a:avLst/>
          </a:prstGeom>
          <a:noFill/>
        </p:spPr>
        <p:txBody>
          <a:bodyPr wrap="none" rtlCol="0">
            <a:spAutoFit/>
          </a:bodyPr>
          <a:lstStyle/>
          <a:p>
            <a:r>
              <a:rPr kumimoji="1" lang="en-US" altLang="ja-JP" b="1" dirty="0" err="1" smtClean="0">
                <a:latin typeface="Meiryo UI" pitchFamily="50" charset="-128"/>
                <a:ea typeface="Meiryo UI" pitchFamily="50" charset="-128"/>
              </a:rPr>
              <a:t>QGIS3</a:t>
            </a:r>
            <a:endParaRPr kumimoji="1" lang="ja-JP" altLang="en-US" b="1" dirty="0">
              <a:latin typeface="Meiryo UI" pitchFamily="50" charset="-128"/>
              <a:ea typeface="Meiryo UI" pitchFamily="50" charset="-128"/>
            </a:endParaRPr>
          </a:p>
        </p:txBody>
      </p:sp>
      <p:sp>
        <p:nvSpPr>
          <p:cNvPr id="112" name="テキスト ボックス 111"/>
          <p:cNvSpPr txBox="1"/>
          <p:nvPr/>
        </p:nvSpPr>
        <p:spPr>
          <a:xfrm>
            <a:off x="5084183" y="2098897"/>
            <a:ext cx="1751954" cy="322245"/>
          </a:xfrm>
          <a:prstGeom prst="rect">
            <a:avLst/>
          </a:prstGeom>
          <a:noFill/>
        </p:spPr>
        <p:txBody>
          <a:bodyPr wrap="none" rtlCol="0">
            <a:spAutoFit/>
          </a:bodyPr>
          <a:lstStyle/>
          <a:p>
            <a:r>
              <a:rPr kumimoji="1" lang="en-US" altLang="ja-JP" b="1" dirty="0" err="1" smtClean="0">
                <a:latin typeface="Meiryo UI" pitchFamily="50" charset="-128"/>
                <a:ea typeface="Meiryo UI" pitchFamily="50" charset="-128"/>
              </a:rPr>
              <a:t>Docker</a:t>
            </a:r>
            <a:r>
              <a:rPr lang="ja-JP" altLang="en-US" b="1" dirty="0">
                <a:latin typeface="Meiryo UI" pitchFamily="50" charset="-128"/>
                <a:ea typeface="Meiryo UI" pitchFamily="50" charset="-128"/>
              </a:rPr>
              <a:t>コンテナ</a:t>
            </a:r>
            <a:endParaRPr kumimoji="1" lang="ja-JP" altLang="en-US" b="1" dirty="0">
              <a:latin typeface="Meiryo UI" pitchFamily="50" charset="-128"/>
              <a:ea typeface="Meiryo UI" pitchFamily="50" charset="-128"/>
            </a:endParaRPr>
          </a:p>
        </p:txBody>
      </p:sp>
      <p:sp>
        <p:nvSpPr>
          <p:cNvPr id="113" name="正方形/長方形 112"/>
          <p:cNvSpPr/>
          <p:nvPr/>
        </p:nvSpPr>
        <p:spPr>
          <a:xfrm>
            <a:off x="4378375" y="2609624"/>
            <a:ext cx="3069034" cy="13004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p:cNvSpPr txBox="1"/>
          <p:nvPr/>
        </p:nvSpPr>
        <p:spPr>
          <a:xfrm>
            <a:off x="5084183" y="2716405"/>
            <a:ext cx="1597810" cy="322245"/>
          </a:xfrm>
          <a:prstGeom prst="rect">
            <a:avLst/>
          </a:prstGeom>
          <a:noFill/>
        </p:spPr>
        <p:txBody>
          <a:bodyPr wrap="none" rtlCol="0">
            <a:spAutoFit/>
          </a:bodyPr>
          <a:lstStyle/>
          <a:p>
            <a:r>
              <a:rPr kumimoji="1" lang="en-US" altLang="ja-JP" b="1" dirty="0" err="1" smtClean="0">
                <a:latin typeface="Meiryo UI" pitchFamily="50" charset="-128"/>
                <a:ea typeface="Meiryo UI" pitchFamily="50" charset="-128"/>
              </a:rPr>
              <a:t>PostgreSQL</a:t>
            </a:r>
            <a:endParaRPr kumimoji="1" lang="ja-JP" altLang="en-US" b="1" dirty="0">
              <a:latin typeface="Meiryo UI" pitchFamily="50" charset="-128"/>
              <a:ea typeface="Meiryo UI" pitchFamily="50" charset="-128"/>
            </a:endParaRPr>
          </a:p>
        </p:txBody>
      </p:sp>
      <p:sp>
        <p:nvSpPr>
          <p:cNvPr id="115" name="正方形/長方形 114"/>
          <p:cNvSpPr/>
          <p:nvPr/>
        </p:nvSpPr>
        <p:spPr>
          <a:xfrm>
            <a:off x="4855121" y="3187633"/>
            <a:ext cx="1981016" cy="6102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p:cNvSpPr txBox="1"/>
          <p:nvPr/>
        </p:nvSpPr>
        <p:spPr>
          <a:xfrm>
            <a:off x="5254728" y="3289850"/>
            <a:ext cx="1165704" cy="322245"/>
          </a:xfrm>
          <a:prstGeom prst="rect">
            <a:avLst/>
          </a:prstGeom>
          <a:noFill/>
        </p:spPr>
        <p:txBody>
          <a:bodyPr wrap="none" rtlCol="0">
            <a:spAutoFit/>
          </a:bodyPr>
          <a:lstStyle/>
          <a:p>
            <a:r>
              <a:rPr kumimoji="1" lang="en-US" altLang="ja-JP" b="1" dirty="0" err="1" smtClean="0">
                <a:latin typeface="Meiryo UI" pitchFamily="50" charset="-128"/>
                <a:ea typeface="Meiryo UI" pitchFamily="50" charset="-128"/>
              </a:rPr>
              <a:t>postGIS</a:t>
            </a:r>
            <a:endParaRPr kumimoji="1" lang="ja-JP" altLang="en-US" b="1" dirty="0">
              <a:latin typeface="Meiryo UI" pitchFamily="50" charset="-128"/>
              <a:ea typeface="Meiryo UI" pitchFamily="50" charset="-128"/>
            </a:endParaRPr>
          </a:p>
        </p:txBody>
      </p:sp>
      <p:sp>
        <p:nvSpPr>
          <p:cNvPr id="117" name="円柱 116"/>
          <p:cNvSpPr/>
          <p:nvPr/>
        </p:nvSpPr>
        <p:spPr>
          <a:xfrm>
            <a:off x="6726179" y="2983498"/>
            <a:ext cx="649222" cy="696260"/>
          </a:xfrm>
          <a:prstGeom prst="ca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117"/>
          <p:cNvSpPr txBox="1"/>
          <p:nvPr/>
        </p:nvSpPr>
        <p:spPr>
          <a:xfrm>
            <a:off x="5213886" y="4684477"/>
            <a:ext cx="1263486" cy="369332"/>
          </a:xfrm>
          <a:prstGeom prst="rect">
            <a:avLst/>
          </a:prstGeom>
          <a:noFill/>
        </p:spPr>
        <p:txBody>
          <a:bodyPr wrap="none" rtlCol="0">
            <a:spAutoFit/>
          </a:bodyPr>
          <a:lstStyle/>
          <a:p>
            <a:pPr algn="ctr"/>
            <a:r>
              <a:rPr lang="ja-JP" altLang="en-US" b="1" dirty="0" smtClean="0">
                <a:latin typeface="Meiryo UI" pitchFamily="50" charset="-128"/>
                <a:ea typeface="Meiryo UI" pitchFamily="50" charset="-128"/>
              </a:rPr>
              <a:t>シミュレータ</a:t>
            </a:r>
            <a:endParaRPr kumimoji="1" lang="ja-JP" altLang="en-US" b="1" dirty="0">
              <a:latin typeface="Meiryo UI" pitchFamily="50" charset="-128"/>
              <a:ea typeface="Meiryo UI" pitchFamily="50" charset="-128"/>
            </a:endParaRPr>
          </a:p>
        </p:txBody>
      </p:sp>
      <p:sp>
        <p:nvSpPr>
          <p:cNvPr id="119" name="テキスト ボックス 118"/>
          <p:cNvSpPr txBox="1"/>
          <p:nvPr/>
        </p:nvSpPr>
        <p:spPr>
          <a:xfrm>
            <a:off x="5503193" y="1541556"/>
            <a:ext cx="917239" cy="322245"/>
          </a:xfrm>
          <a:prstGeom prst="rect">
            <a:avLst/>
          </a:prstGeom>
          <a:noFill/>
        </p:spPr>
        <p:txBody>
          <a:bodyPr wrap="none" rtlCol="0">
            <a:spAutoFit/>
          </a:bodyPr>
          <a:lstStyle/>
          <a:p>
            <a:r>
              <a:rPr kumimoji="1" lang="ja-JP" altLang="en-US" b="1" dirty="0" smtClean="0">
                <a:latin typeface="Meiryo UI" pitchFamily="50" charset="-128"/>
                <a:ea typeface="Meiryo UI" pitchFamily="50" charset="-128"/>
              </a:rPr>
              <a:t>パソコン</a:t>
            </a:r>
            <a:endParaRPr kumimoji="1" lang="ja-JP" altLang="en-US" b="1" dirty="0">
              <a:latin typeface="Meiryo UI" pitchFamily="50" charset="-128"/>
              <a:ea typeface="Meiryo UI" pitchFamily="50" charset="-128"/>
            </a:endParaRPr>
          </a:p>
        </p:txBody>
      </p:sp>
      <p:sp>
        <p:nvSpPr>
          <p:cNvPr id="120" name="正方形/長方形 119"/>
          <p:cNvSpPr/>
          <p:nvPr/>
        </p:nvSpPr>
        <p:spPr>
          <a:xfrm>
            <a:off x="7898320" y="2005564"/>
            <a:ext cx="2216466" cy="20418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 name="直線コネクタ 120"/>
          <p:cNvCxnSpPr/>
          <p:nvPr/>
        </p:nvCxnSpPr>
        <p:spPr>
          <a:xfrm>
            <a:off x="7898320" y="2169831"/>
            <a:ext cx="221646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正方形/長方形 121"/>
          <p:cNvSpPr/>
          <p:nvPr/>
        </p:nvSpPr>
        <p:spPr>
          <a:xfrm>
            <a:off x="9967689" y="2050025"/>
            <a:ext cx="89616" cy="901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p:cNvSpPr txBox="1"/>
          <p:nvPr/>
        </p:nvSpPr>
        <p:spPr>
          <a:xfrm>
            <a:off x="8266771" y="2044176"/>
            <a:ext cx="1484894" cy="322245"/>
          </a:xfrm>
          <a:prstGeom prst="rect">
            <a:avLst/>
          </a:prstGeom>
          <a:solidFill>
            <a:schemeClr val="bg1"/>
          </a:solidFill>
        </p:spPr>
        <p:txBody>
          <a:bodyPr wrap="none" rtlCol="0">
            <a:spAutoFit/>
          </a:bodyPr>
          <a:lstStyle/>
          <a:p>
            <a:r>
              <a:rPr kumimoji="1" lang="en-US" altLang="ja-JP" b="1" dirty="0" smtClean="0">
                <a:latin typeface="Meiryo UI" pitchFamily="50" charset="-128"/>
                <a:ea typeface="Meiryo UI" pitchFamily="50" charset="-128"/>
              </a:rPr>
              <a:t>Web</a:t>
            </a:r>
            <a:r>
              <a:rPr kumimoji="1" lang="ja-JP" altLang="en-US" b="1" dirty="0" smtClean="0">
                <a:latin typeface="Meiryo UI" pitchFamily="50" charset="-128"/>
                <a:ea typeface="Meiryo UI" pitchFamily="50" charset="-128"/>
              </a:rPr>
              <a:t>ブラウザ</a:t>
            </a:r>
            <a:endParaRPr kumimoji="1" lang="ja-JP" altLang="en-US" b="1" dirty="0">
              <a:latin typeface="Meiryo UI" pitchFamily="50" charset="-128"/>
              <a:ea typeface="Meiryo UI" pitchFamily="50" charset="-128"/>
            </a:endParaRPr>
          </a:p>
        </p:txBody>
      </p:sp>
      <p:sp>
        <p:nvSpPr>
          <p:cNvPr id="124" name="テキスト ボックス 123"/>
          <p:cNvSpPr txBox="1"/>
          <p:nvPr/>
        </p:nvSpPr>
        <p:spPr>
          <a:xfrm>
            <a:off x="7898320" y="2819361"/>
            <a:ext cx="2216466" cy="805612"/>
          </a:xfrm>
          <a:prstGeom prst="rect">
            <a:avLst/>
          </a:prstGeom>
          <a:noFill/>
        </p:spPr>
        <p:txBody>
          <a:bodyPr wrap="square" rtlCol="0">
            <a:spAutoFit/>
          </a:bodyPr>
          <a:lstStyle/>
          <a:p>
            <a:r>
              <a:rPr kumimoji="1" lang="en-US" altLang="ja-JP" b="1" dirty="0" smtClean="0">
                <a:latin typeface="Meiryo UI" pitchFamily="50" charset="-128"/>
                <a:ea typeface="Meiryo UI" pitchFamily="50" charset="-128"/>
              </a:rPr>
              <a:t>https://</a:t>
            </a:r>
          </a:p>
          <a:p>
            <a:r>
              <a:rPr kumimoji="1" lang="en-US" altLang="ja-JP" b="1" dirty="0" smtClean="0">
                <a:latin typeface="Meiryo UI" pitchFamily="50" charset="-128"/>
                <a:ea typeface="Meiryo UI" pitchFamily="50" charset="-128"/>
              </a:rPr>
              <a:t>openstreet</a:t>
            </a:r>
            <a:r>
              <a:rPr lang="en-US" altLang="ja-JP" b="1" dirty="0" smtClean="0">
                <a:latin typeface="Meiryo UI" pitchFamily="50" charset="-128"/>
                <a:ea typeface="Meiryo UI" pitchFamily="50" charset="-128"/>
              </a:rPr>
              <a:t>map.org</a:t>
            </a:r>
            <a:endParaRPr kumimoji="1" lang="ja-JP" altLang="en-US" b="1" dirty="0">
              <a:latin typeface="Meiryo UI" pitchFamily="50" charset="-128"/>
              <a:ea typeface="Meiryo UI" pitchFamily="50" charset="-128"/>
            </a:endParaRPr>
          </a:p>
        </p:txBody>
      </p:sp>
      <p:cxnSp>
        <p:nvCxnSpPr>
          <p:cNvPr id="125" name="直線矢印コネクタ 124"/>
          <p:cNvCxnSpPr>
            <a:stCxn id="115" idx="1"/>
          </p:cNvCxnSpPr>
          <p:nvPr/>
        </p:nvCxnSpPr>
        <p:spPr>
          <a:xfrm flipH="1">
            <a:off x="3975243" y="3492751"/>
            <a:ext cx="879878"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6" name="メモ 125"/>
          <p:cNvSpPr/>
          <p:nvPr/>
        </p:nvSpPr>
        <p:spPr>
          <a:xfrm>
            <a:off x="7898320" y="4368793"/>
            <a:ext cx="2216466" cy="565447"/>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テキスト ボックス 126"/>
          <p:cNvSpPr txBox="1"/>
          <p:nvPr/>
        </p:nvSpPr>
        <p:spPr>
          <a:xfrm>
            <a:off x="7858819" y="4490395"/>
            <a:ext cx="2357401" cy="369332"/>
          </a:xfrm>
          <a:prstGeom prst="rect">
            <a:avLst/>
          </a:prstGeom>
          <a:noFill/>
        </p:spPr>
        <p:txBody>
          <a:bodyPr wrap="square" rtlCol="0">
            <a:spAutoFit/>
          </a:bodyPr>
          <a:lstStyle/>
          <a:p>
            <a:pPr algn="ctr"/>
            <a:r>
              <a:rPr lang="en-US" altLang="ja-JP" b="1" dirty="0" err="1" smtClean="0">
                <a:latin typeface="Meiryo UI" pitchFamily="50" charset="-128"/>
                <a:ea typeface="Meiryo UI" pitchFamily="50" charset="-128"/>
              </a:rPr>
              <a:t>tomioka.osm</a:t>
            </a:r>
            <a:endParaRPr kumimoji="1" lang="ja-JP" altLang="en-US" b="1" dirty="0">
              <a:latin typeface="Meiryo UI" pitchFamily="50" charset="-128"/>
              <a:ea typeface="Meiryo UI" pitchFamily="50" charset="-128"/>
            </a:endParaRPr>
          </a:p>
        </p:txBody>
      </p:sp>
      <p:cxnSp>
        <p:nvCxnSpPr>
          <p:cNvPr id="128" name="直線矢印コネクタ 127"/>
          <p:cNvCxnSpPr>
            <a:endCxn id="126" idx="0"/>
          </p:cNvCxnSpPr>
          <p:nvPr/>
        </p:nvCxnSpPr>
        <p:spPr>
          <a:xfrm>
            <a:off x="9006553" y="3698036"/>
            <a:ext cx="0" cy="670757"/>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p:nvPr/>
        </p:nvCxnSpPr>
        <p:spPr>
          <a:xfrm flipH="1" flipV="1">
            <a:off x="7050790" y="3331629"/>
            <a:ext cx="1215981" cy="1037165"/>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0" name="直線矢印コネクタ 129"/>
          <p:cNvCxnSpPr/>
          <p:nvPr/>
        </p:nvCxnSpPr>
        <p:spPr>
          <a:xfrm flipV="1">
            <a:off x="6023990" y="4033415"/>
            <a:ext cx="0" cy="335379"/>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32" name="グループ化 131"/>
          <p:cNvGrpSpPr/>
          <p:nvPr/>
        </p:nvGrpSpPr>
        <p:grpSpPr>
          <a:xfrm>
            <a:off x="5585007" y="5792330"/>
            <a:ext cx="727023" cy="1042656"/>
            <a:chOff x="4112678" y="5517232"/>
            <a:chExt cx="675346" cy="1079561"/>
          </a:xfrm>
        </p:grpSpPr>
        <p:sp>
          <p:nvSpPr>
            <p:cNvPr id="133" name="円/楕円 39"/>
            <p:cNvSpPr/>
            <p:nvPr/>
          </p:nvSpPr>
          <p:spPr>
            <a:xfrm>
              <a:off x="4266364" y="5517232"/>
              <a:ext cx="404215" cy="404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弧 133"/>
            <p:cNvSpPr/>
            <p:nvPr/>
          </p:nvSpPr>
          <p:spPr>
            <a:xfrm>
              <a:off x="4112678" y="5921447"/>
              <a:ext cx="675346" cy="675346"/>
            </a:xfrm>
            <a:prstGeom prst="arc">
              <a:avLst>
                <a:gd name="adj1" fmla="val 10890220"/>
                <a:gd name="adj2" fmla="val 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135" name="カギ線コネクタ 134"/>
          <p:cNvCxnSpPr>
            <a:stCxn id="133" idx="2"/>
            <a:endCxn id="109" idx="2"/>
          </p:cNvCxnSpPr>
          <p:nvPr/>
        </p:nvCxnSpPr>
        <p:spPr>
          <a:xfrm rot="10800000">
            <a:off x="2867011" y="4047457"/>
            <a:ext cx="2883443" cy="1940072"/>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flipV="1">
            <a:off x="5970230" y="5342619"/>
            <a:ext cx="0" cy="440889"/>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880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5455340" cy="523220"/>
          </a:xfrm>
        </p:spPr>
        <p:txBody>
          <a:bodyPr/>
          <a:lstStyle/>
          <a:p>
            <a:pPr algn="l"/>
            <a:r>
              <a:rPr lang="en-US" altLang="ja-JP" sz="2800" b="1" dirty="0" smtClean="0">
                <a:latin typeface="Meiryo UI" pitchFamily="50" charset="-128"/>
                <a:ea typeface="Meiryo UI" pitchFamily="50" charset="-128"/>
              </a:rPr>
              <a:t>2-2. </a:t>
            </a:r>
            <a:r>
              <a:rPr lang="ja-JP" altLang="en-US" sz="2800" b="1" dirty="0" smtClean="0">
                <a:latin typeface="Meiryo UI" pitchFamily="50" charset="-128"/>
                <a:ea typeface="Meiryo UI" pitchFamily="50" charset="-128"/>
              </a:rPr>
              <a:t>シミュレータのソフトウェア構成</a:t>
            </a:r>
            <a:endParaRPr lang="ja-JP" altLang="en-US" sz="2800" b="1" dirty="0">
              <a:latin typeface="Meiryo UI" pitchFamily="50" charset="-128"/>
              <a:ea typeface="Meiryo UI" pitchFamily="50" charset="-128"/>
            </a:endParaRPr>
          </a:p>
        </p:txBody>
      </p:sp>
      <p:sp>
        <p:nvSpPr>
          <p:cNvPr id="21" name="タイトル 5">
            <a:extLst>
              <a:ext uri="{FF2B5EF4-FFF2-40B4-BE49-F238E27FC236}">
                <a16:creationId xmlns:a16="http://schemas.microsoft.com/office/drawing/2014/main" id="{1F4F796B-CFB0-400D-B396-98ED6ED4D857}"/>
              </a:ext>
            </a:extLst>
          </p:cNvPr>
          <p:cNvSpPr txBox="1">
            <a:spLocks/>
          </p:cNvSpPr>
          <p:nvPr/>
        </p:nvSpPr>
        <p:spPr bwMode="gray">
          <a:xfrm>
            <a:off x="15081" y="836640"/>
            <a:ext cx="12176919" cy="461665"/>
          </a:xfrm>
          <a:prstGeom prst="rect">
            <a:avLst/>
          </a:prstGeom>
          <a:solidFill>
            <a:schemeClr val="bg1"/>
          </a:solid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シミュレータの本体のシステム構成図</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概略</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24" name="直線コネクタ 23"/>
          <p:cNvCxnSpPr>
            <a:stCxn id="95" idx="3"/>
          </p:cNvCxnSpPr>
          <p:nvPr/>
        </p:nvCxnSpPr>
        <p:spPr>
          <a:xfrm flipH="1">
            <a:off x="-101454" y="3572956"/>
            <a:ext cx="6720584" cy="64"/>
          </a:xfrm>
          <a:prstGeom prst="line">
            <a:avLst/>
          </a:prstGeom>
          <a:ln w="25400">
            <a:solidFill>
              <a:schemeClr val="tx1">
                <a:alpha val="19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タイトル 5">
            <a:extLst>
              <a:ext uri="{FF2B5EF4-FFF2-40B4-BE49-F238E27FC236}">
                <a16:creationId xmlns:a16="http://schemas.microsoft.com/office/drawing/2014/main" id="{1F4F796B-CFB0-400D-B396-98ED6ED4D857}"/>
              </a:ext>
            </a:extLst>
          </p:cNvPr>
          <p:cNvSpPr txBox="1">
            <a:spLocks/>
          </p:cNvSpPr>
          <p:nvPr/>
        </p:nvSpPr>
        <p:spPr bwMode="gray">
          <a:xfrm>
            <a:off x="119170" y="2721114"/>
            <a:ext cx="2520350" cy="707886"/>
          </a:xfrm>
          <a:prstGeom prst="rect">
            <a:avLst/>
          </a:prstGeom>
          <a:solidFill>
            <a:schemeClr val="bg1"/>
          </a:solid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リアルタイムエージェントサーバとして振る舞う</a:t>
            </a: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下矢印 25"/>
          <p:cNvSpPr/>
          <p:nvPr/>
        </p:nvSpPr>
        <p:spPr>
          <a:xfrm flipV="1">
            <a:off x="2639520" y="2987865"/>
            <a:ext cx="426248" cy="480986"/>
          </a:xfrm>
          <a:prstGeom prst="downArrow">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err="1" smtClean="0">
              <a:solidFill>
                <a:schemeClr val="tx1"/>
              </a:solidFill>
            </a:endParaRPr>
          </a:p>
        </p:txBody>
      </p:sp>
      <p:sp>
        <p:nvSpPr>
          <p:cNvPr id="27" name="タイトル 5">
            <a:extLst>
              <a:ext uri="{FF2B5EF4-FFF2-40B4-BE49-F238E27FC236}">
                <a16:creationId xmlns:a16="http://schemas.microsoft.com/office/drawing/2014/main" id="{1F4F796B-CFB0-400D-B396-98ED6ED4D857}"/>
              </a:ext>
            </a:extLst>
          </p:cNvPr>
          <p:cNvSpPr txBox="1">
            <a:spLocks/>
          </p:cNvSpPr>
          <p:nvPr/>
        </p:nvSpPr>
        <p:spPr bwMode="gray">
          <a:xfrm>
            <a:off x="119170" y="3657669"/>
            <a:ext cx="2376330" cy="1015663"/>
          </a:xfrm>
          <a:prstGeom prst="rect">
            <a:avLst/>
          </a:prstGeom>
          <a:solidFill>
            <a:schemeClr val="bg1"/>
          </a:solid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リアルタイムのエージェント受け入れサーバとして振る舞う</a:t>
            </a: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下矢印 27"/>
          <p:cNvSpPr/>
          <p:nvPr/>
        </p:nvSpPr>
        <p:spPr>
          <a:xfrm>
            <a:off x="2639520" y="3763523"/>
            <a:ext cx="426248" cy="480986"/>
          </a:xfrm>
          <a:prstGeom prst="downArrow">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err="1" smtClean="0">
              <a:solidFill>
                <a:schemeClr val="tx1"/>
              </a:solidFill>
            </a:endParaRPr>
          </a:p>
        </p:txBody>
      </p:sp>
      <p:cxnSp>
        <p:nvCxnSpPr>
          <p:cNvPr id="29" name="直線コネクタ 28"/>
          <p:cNvCxnSpPr/>
          <p:nvPr/>
        </p:nvCxnSpPr>
        <p:spPr>
          <a:xfrm flipH="1">
            <a:off x="191180" y="4673332"/>
            <a:ext cx="7056980" cy="0"/>
          </a:xfrm>
          <a:prstGeom prst="line">
            <a:avLst/>
          </a:prstGeom>
          <a:ln w="25400">
            <a:solidFill>
              <a:schemeClr val="tx1">
                <a:alpha val="19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タイトル 5">
            <a:extLst>
              <a:ext uri="{FF2B5EF4-FFF2-40B4-BE49-F238E27FC236}">
                <a16:creationId xmlns:a16="http://schemas.microsoft.com/office/drawing/2014/main" id="{1F4F796B-CFB0-400D-B396-98ED6ED4D857}"/>
              </a:ext>
            </a:extLst>
          </p:cNvPr>
          <p:cNvSpPr txBox="1">
            <a:spLocks/>
          </p:cNvSpPr>
          <p:nvPr/>
        </p:nvSpPr>
        <p:spPr bwMode="gray">
          <a:xfrm>
            <a:off x="119170" y="4881414"/>
            <a:ext cx="2376330" cy="707886"/>
          </a:xfrm>
          <a:prstGeom prst="rect">
            <a:avLst/>
          </a:prstGeom>
          <a:solidFill>
            <a:schemeClr val="bg1"/>
          </a:solid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エージェントプログラム</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複数</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31" name="直線コネクタ 30"/>
          <p:cNvCxnSpPr/>
          <p:nvPr/>
        </p:nvCxnSpPr>
        <p:spPr>
          <a:xfrm flipH="1">
            <a:off x="191180" y="5805330"/>
            <a:ext cx="7056980" cy="0"/>
          </a:xfrm>
          <a:prstGeom prst="line">
            <a:avLst/>
          </a:prstGeom>
          <a:ln w="25400">
            <a:solidFill>
              <a:schemeClr val="tx1">
                <a:alpha val="19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タイトル 5">
            <a:extLst>
              <a:ext uri="{FF2B5EF4-FFF2-40B4-BE49-F238E27FC236}">
                <a16:creationId xmlns:a16="http://schemas.microsoft.com/office/drawing/2014/main" id="{1F4F796B-CFB0-400D-B396-98ED6ED4D857}"/>
              </a:ext>
            </a:extLst>
          </p:cNvPr>
          <p:cNvSpPr txBox="1">
            <a:spLocks/>
          </p:cNvSpPr>
          <p:nvPr/>
        </p:nvSpPr>
        <p:spPr bwMode="gray">
          <a:xfrm>
            <a:off x="119170" y="5883820"/>
            <a:ext cx="2664370" cy="707886"/>
          </a:xfrm>
          <a:prstGeom prst="rect">
            <a:avLst/>
          </a:prstGeom>
          <a:solidFill>
            <a:schemeClr val="bg1"/>
          </a:solid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リアルタイム</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エンジン</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err="1" smtClean="0">
                <a:latin typeface="Meiryo UI" panose="020B0604030504040204" pitchFamily="50" charset="-128"/>
                <a:ea typeface="Meiryo UI" panose="020B0604030504040204" pitchFamily="50" charset="-128"/>
                <a:cs typeface="Meiryo UI" panose="020B0604030504040204" pitchFamily="50" charset="-128"/>
              </a:rPr>
              <a:t>GDARP</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33" name="直線コネクタ 32"/>
          <p:cNvCxnSpPr/>
          <p:nvPr/>
        </p:nvCxnSpPr>
        <p:spPr>
          <a:xfrm flipH="1">
            <a:off x="191180" y="2492870"/>
            <a:ext cx="7056980" cy="0"/>
          </a:xfrm>
          <a:prstGeom prst="line">
            <a:avLst/>
          </a:prstGeom>
          <a:ln w="25400">
            <a:solidFill>
              <a:schemeClr val="tx1">
                <a:alpha val="19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タイトル 5">
            <a:extLst>
              <a:ext uri="{FF2B5EF4-FFF2-40B4-BE49-F238E27FC236}">
                <a16:creationId xmlns:a16="http://schemas.microsoft.com/office/drawing/2014/main" id="{1F4F796B-CFB0-400D-B396-98ED6ED4D857}"/>
              </a:ext>
            </a:extLst>
          </p:cNvPr>
          <p:cNvSpPr txBox="1">
            <a:spLocks/>
          </p:cNvSpPr>
          <p:nvPr/>
        </p:nvSpPr>
        <p:spPr bwMode="gray">
          <a:xfrm>
            <a:off x="119170" y="1661225"/>
            <a:ext cx="2520350" cy="707886"/>
          </a:xfrm>
          <a:prstGeom prst="rect">
            <a:avLst/>
          </a:prstGeom>
          <a:solidFill>
            <a:schemeClr val="bg1"/>
          </a:solid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PC,</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スマホ、タブレット</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ブラウザ</a:t>
            </a: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右中かっこ 36"/>
          <p:cNvSpPr/>
          <p:nvPr/>
        </p:nvSpPr>
        <p:spPr>
          <a:xfrm flipH="1">
            <a:off x="3335907" y="4673332"/>
            <a:ext cx="225847" cy="1918374"/>
          </a:xfrm>
          <a:prstGeom prst="rightBrace">
            <a:avLst>
              <a:gd name="adj1" fmla="val 72472"/>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右中かっこ 37"/>
          <p:cNvSpPr/>
          <p:nvPr/>
        </p:nvSpPr>
        <p:spPr>
          <a:xfrm flipH="1">
            <a:off x="3335907" y="2631101"/>
            <a:ext cx="225847" cy="1918374"/>
          </a:xfrm>
          <a:prstGeom prst="rightBrace">
            <a:avLst>
              <a:gd name="adj1" fmla="val 72472"/>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タイトル 5">
            <a:extLst>
              <a:ext uri="{FF2B5EF4-FFF2-40B4-BE49-F238E27FC236}">
                <a16:creationId xmlns:a16="http://schemas.microsoft.com/office/drawing/2014/main" id="{1F4F796B-CFB0-400D-B396-98ED6ED4D857}"/>
              </a:ext>
            </a:extLst>
          </p:cNvPr>
          <p:cNvSpPr txBox="1">
            <a:spLocks/>
          </p:cNvSpPr>
          <p:nvPr/>
        </p:nvSpPr>
        <p:spPr bwMode="gray">
          <a:xfrm>
            <a:off x="2974669" y="3359455"/>
            <a:ext cx="380339" cy="461665"/>
          </a:xfrm>
          <a:prstGeom prst="rect">
            <a:avLst/>
          </a:prstGeom>
          <a:no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B</a:t>
            </a:r>
          </a:p>
        </p:txBody>
      </p:sp>
      <p:sp>
        <p:nvSpPr>
          <p:cNvPr id="40" name="タイトル 5">
            <a:extLst>
              <a:ext uri="{FF2B5EF4-FFF2-40B4-BE49-F238E27FC236}">
                <a16:creationId xmlns:a16="http://schemas.microsoft.com/office/drawing/2014/main" id="{1F4F796B-CFB0-400D-B396-98ED6ED4D857}"/>
              </a:ext>
            </a:extLst>
          </p:cNvPr>
          <p:cNvSpPr txBox="1">
            <a:spLocks/>
          </p:cNvSpPr>
          <p:nvPr/>
        </p:nvSpPr>
        <p:spPr bwMode="gray">
          <a:xfrm>
            <a:off x="2974669" y="5366803"/>
            <a:ext cx="380339" cy="461665"/>
          </a:xfrm>
          <a:prstGeom prst="rect">
            <a:avLst/>
          </a:prstGeom>
          <a:no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C</a:t>
            </a:r>
          </a:p>
        </p:txBody>
      </p:sp>
      <p:sp>
        <p:nvSpPr>
          <p:cNvPr id="41" name="右中かっこ 40"/>
          <p:cNvSpPr/>
          <p:nvPr/>
        </p:nvSpPr>
        <p:spPr>
          <a:xfrm flipH="1">
            <a:off x="3335906" y="1369665"/>
            <a:ext cx="225847" cy="1060637"/>
          </a:xfrm>
          <a:prstGeom prst="rightBrace">
            <a:avLst>
              <a:gd name="adj1" fmla="val 72472"/>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タイトル 5">
            <a:extLst>
              <a:ext uri="{FF2B5EF4-FFF2-40B4-BE49-F238E27FC236}">
                <a16:creationId xmlns:a16="http://schemas.microsoft.com/office/drawing/2014/main" id="{1F4F796B-CFB0-400D-B396-98ED6ED4D857}"/>
              </a:ext>
            </a:extLst>
          </p:cNvPr>
          <p:cNvSpPr txBox="1">
            <a:spLocks/>
          </p:cNvSpPr>
          <p:nvPr/>
        </p:nvSpPr>
        <p:spPr bwMode="gray">
          <a:xfrm>
            <a:off x="2974669" y="1666997"/>
            <a:ext cx="380339" cy="461665"/>
          </a:xfrm>
          <a:prstGeom prst="rect">
            <a:avLst/>
          </a:prstGeom>
          <a:no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a:t>
            </a:r>
          </a:p>
        </p:txBody>
      </p:sp>
      <p:sp>
        <p:nvSpPr>
          <p:cNvPr id="43" name="正方形/長方形 42"/>
          <p:cNvSpPr/>
          <p:nvPr/>
        </p:nvSpPr>
        <p:spPr>
          <a:xfrm>
            <a:off x="3931106" y="5089064"/>
            <a:ext cx="72010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1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4083506" y="5241464"/>
            <a:ext cx="72010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en-US" altLang="ja-JP" sz="1100" b="1" dirty="0" smtClean="0">
                <a:latin typeface="Meiryo UI" panose="020B0604030504040204" pitchFamily="50" charset="-128"/>
                <a:ea typeface="Meiryo UI" panose="020B0604030504040204" pitchFamily="50" charset="-128"/>
              </a:rPr>
              <a:t>Cart()</a:t>
            </a:r>
            <a:endParaRPr kumimoji="1" lang="ja-JP" altLang="en-US" sz="1100" b="1" dirty="0">
              <a:latin typeface="Meiryo UI" panose="020B0604030504040204" pitchFamily="50" charset="-128"/>
              <a:ea typeface="Meiryo UI" panose="020B0604030504040204" pitchFamily="50" charset="-128"/>
            </a:endParaRPr>
          </a:p>
        </p:txBody>
      </p:sp>
      <p:sp>
        <p:nvSpPr>
          <p:cNvPr id="46" name="正方形/長方形 45"/>
          <p:cNvSpPr/>
          <p:nvPr/>
        </p:nvSpPr>
        <p:spPr>
          <a:xfrm>
            <a:off x="5315760" y="5089064"/>
            <a:ext cx="839276"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100" b="1" dirty="0">
              <a:latin typeface="Meiryo UI" panose="020B0604030504040204" pitchFamily="50" charset="-128"/>
              <a:ea typeface="Meiryo UI" panose="020B0604030504040204" pitchFamily="50" charset="-128"/>
            </a:endParaRPr>
          </a:p>
        </p:txBody>
      </p:sp>
      <p:sp>
        <p:nvSpPr>
          <p:cNvPr id="47" name="正方形/長方形 46"/>
          <p:cNvSpPr/>
          <p:nvPr/>
        </p:nvSpPr>
        <p:spPr>
          <a:xfrm>
            <a:off x="5468160" y="5241464"/>
            <a:ext cx="839276"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en-US" altLang="ja-JP" sz="1100" b="1" dirty="0" smtClean="0">
                <a:latin typeface="Meiryo UI" panose="020B0604030504040204" pitchFamily="50" charset="-128"/>
                <a:ea typeface="Meiryo UI" panose="020B0604030504040204" pitchFamily="50" charset="-128"/>
              </a:rPr>
              <a:t>Person()</a:t>
            </a:r>
            <a:endParaRPr kumimoji="1" lang="ja-JP" altLang="en-US" sz="1100" b="1" dirty="0">
              <a:latin typeface="Meiryo UI" panose="020B0604030504040204" pitchFamily="50" charset="-128"/>
              <a:ea typeface="Meiryo UI" panose="020B0604030504040204" pitchFamily="50" charset="-128"/>
            </a:endParaRPr>
          </a:p>
        </p:txBody>
      </p:sp>
      <p:sp>
        <p:nvSpPr>
          <p:cNvPr id="48" name="正方形/長方形 47"/>
          <p:cNvSpPr/>
          <p:nvPr/>
        </p:nvSpPr>
        <p:spPr>
          <a:xfrm>
            <a:off x="4579196" y="6107858"/>
            <a:ext cx="1083092"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en-US" altLang="ja-JP" sz="1100" b="1" dirty="0" err="1" smtClean="0">
                <a:latin typeface="Meiryo UI" panose="020B0604030504040204" pitchFamily="50" charset="-128"/>
                <a:ea typeface="Meiryo UI" panose="020B0604030504040204" pitchFamily="50" charset="-128"/>
              </a:rPr>
              <a:t>GAEngine</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49" name="正方形/長方形 48"/>
          <p:cNvSpPr/>
          <p:nvPr/>
        </p:nvSpPr>
        <p:spPr>
          <a:xfrm>
            <a:off x="3929853" y="3979862"/>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100" b="1" dirty="0">
              <a:latin typeface="Meiryo UI" panose="020B0604030504040204" pitchFamily="50" charset="-128"/>
              <a:ea typeface="Meiryo UI" panose="020B0604030504040204" pitchFamily="50" charset="-128"/>
            </a:endParaRPr>
          </a:p>
        </p:txBody>
      </p:sp>
      <p:sp>
        <p:nvSpPr>
          <p:cNvPr id="50" name="正方形/長方形 49"/>
          <p:cNvSpPr/>
          <p:nvPr/>
        </p:nvSpPr>
        <p:spPr>
          <a:xfrm>
            <a:off x="4082253" y="4132262"/>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sz="1100" b="1" dirty="0" err="1" smtClean="0">
                <a:latin typeface="Meiryo UI" panose="020B0604030504040204" pitchFamily="50" charset="-128"/>
                <a:ea typeface="Meiryo UI" panose="020B0604030504040204" pitchFamily="50" charset="-128"/>
              </a:rPr>
              <a:t>echo2</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51" name="正方形/長方形 50"/>
          <p:cNvSpPr/>
          <p:nvPr/>
        </p:nvSpPr>
        <p:spPr>
          <a:xfrm>
            <a:off x="5321208" y="3979862"/>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100" b="1" dirty="0">
              <a:latin typeface="Meiryo UI" panose="020B0604030504040204" pitchFamily="50" charset="-128"/>
              <a:ea typeface="Meiryo UI" panose="020B0604030504040204" pitchFamily="50" charset="-128"/>
            </a:endParaRPr>
          </a:p>
        </p:txBody>
      </p:sp>
      <p:sp>
        <p:nvSpPr>
          <p:cNvPr id="52" name="正方形/長方形 51"/>
          <p:cNvSpPr/>
          <p:nvPr/>
        </p:nvSpPr>
        <p:spPr>
          <a:xfrm>
            <a:off x="5473608" y="4132262"/>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sz="1100" b="1" dirty="0" err="1" smtClean="0">
                <a:latin typeface="Meiryo UI" panose="020B0604030504040204" pitchFamily="50" charset="-128"/>
                <a:ea typeface="Meiryo UI" panose="020B0604030504040204" pitchFamily="50" charset="-128"/>
              </a:rPr>
              <a:t>echo2</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53" name="正方形/長方形 52"/>
          <p:cNvSpPr/>
          <p:nvPr/>
        </p:nvSpPr>
        <p:spPr>
          <a:xfrm>
            <a:off x="4692872" y="3433501"/>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sz="1100" b="1" dirty="0" smtClean="0">
                <a:latin typeface="Meiryo UI" panose="020B0604030504040204" pitchFamily="50" charset="-128"/>
                <a:ea typeface="Meiryo UI" panose="020B0604030504040204" pitchFamily="50" charset="-128"/>
              </a:rPr>
              <a:t>pub</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54" name="正方形/長方形 53"/>
          <p:cNvSpPr/>
          <p:nvPr/>
        </p:nvSpPr>
        <p:spPr>
          <a:xfrm>
            <a:off x="3929853" y="2785176"/>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100" b="1" dirty="0">
              <a:latin typeface="Meiryo UI" panose="020B0604030504040204" pitchFamily="50" charset="-128"/>
              <a:ea typeface="Meiryo UI" panose="020B0604030504040204" pitchFamily="50" charset="-128"/>
            </a:endParaRPr>
          </a:p>
        </p:txBody>
      </p:sp>
      <p:sp>
        <p:nvSpPr>
          <p:cNvPr id="55" name="正方形/長方形 54"/>
          <p:cNvSpPr/>
          <p:nvPr/>
        </p:nvSpPr>
        <p:spPr>
          <a:xfrm>
            <a:off x="4082253" y="2937576"/>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sz="1100" b="1" dirty="0" smtClean="0">
                <a:latin typeface="Meiryo UI" panose="020B0604030504040204" pitchFamily="50" charset="-128"/>
                <a:ea typeface="Meiryo UI" panose="020B0604030504040204" pitchFamily="50" charset="-128"/>
              </a:rPr>
              <a:t>echo</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56" name="正方形/長方形 55"/>
          <p:cNvSpPr/>
          <p:nvPr/>
        </p:nvSpPr>
        <p:spPr>
          <a:xfrm>
            <a:off x="5321208" y="2785176"/>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100" b="1" dirty="0">
              <a:latin typeface="Meiryo UI" panose="020B0604030504040204" pitchFamily="50" charset="-128"/>
              <a:ea typeface="Meiryo UI" panose="020B0604030504040204" pitchFamily="50" charset="-128"/>
            </a:endParaRPr>
          </a:p>
        </p:txBody>
      </p:sp>
      <p:sp>
        <p:nvSpPr>
          <p:cNvPr id="57" name="正方形/長方形 56"/>
          <p:cNvSpPr/>
          <p:nvPr/>
        </p:nvSpPr>
        <p:spPr>
          <a:xfrm>
            <a:off x="5473608" y="2937576"/>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sz="1100" b="1" dirty="0" smtClean="0">
                <a:latin typeface="Meiryo UI" panose="020B0604030504040204" pitchFamily="50" charset="-128"/>
                <a:ea typeface="Meiryo UI" panose="020B0604030504040204" pitchFamily="50" charset="-128"/>
              </a:rPr>
              <a:t>echo</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3929852" y="1674879"/>
            <a:ext cx="1225423" cy="428226"/>
            <a:chOff x="4222487" y="1674879"/>
            <a:chExt cx="1008140" cy="428226"/>
          </a:xfrm>
        </p:grpSpPr>
        <p:sp>
          <p:nvSpPr>
            <p:cNvPr id="58" name="正方形/長方形 57"/>
            <p:cNvSpPr/>
            <p:nvPr/>
          </p:nvSpPr>
          <p:spPr>
            <a:xfrm>
              <a:off x="4222487" y="1674879"/>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100" b="1" dirty="0">
                <a:latin typeface="Meiryo UI" panose="020B0604030504040204" pitchFamily="50" charset="-128"/>
                <a:ea typeface="Meiryo UI" panose="020B0604030504040204" pitchFamily="50" charset="-128"/>
              </a:endParaRPr>
            </a:p>
          </p:txBody>
        </p:sp>
        <p:sp>
          <p:nvSpPr>
            <p:cNvPr id="59" name="正方形/長方形 58"/>
            <p:cNvSpPr/>
            <p:nvPr/>
          </p:nvSpPr>
          <p:spPr>
            <a:xfrm>
              <a:off x="4374887" y="1827279"/>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sz="1100" b="1" dirty="0" smtClean="0">
                  <a:latin typeface="Meiryo UI" panose="020B0604030504040204" pitchFamily="50" charset="-128"/>
                  <a:ea typeface="Meiryo UI" panose="020B0604030504040204" pitchFamily="50" charset="-128"/>
                </a:rPr>
                <a:t>Web</a:t>
              </a:r>
              <a:r>
                <a:rPr lang="ja-JP" altLang="en-US" sz="1100" b="1" dirty="0" smtClean="0">
                  <a:latin typeface="Meiryo UI" panose="020B0604030504040204" pitchFamily="50" charset="-128"/>
                  <a:ea typeface="Meiryo UI" panose="020B0604030504040204" pitchFamily="50" charset="-128"/>
                </a:rPr>
                <a:t>ブザウザ</a:t>
              </a:r>
              <a:endParaRPr kumimoji="1" lang="ja-JP" altLang="en-US" sz="1100" b="1" dirty="0">
                <a:latin typeface="Meiryo UI" panose="020B0604030504040204" pitchFamily="50" charset="-128"/>
                <a:ea typeface="Meiryo UI" panose="020B0604030504040204" pitchFamily="50" charset="-128"/>
              </a:endParaRPr>
            </a:p>
          </p:txBody>
        </p:sp>
      </p:grpSp>
      <p:grpSp>
        <p:nvGrpSpPr>
          <p:cNvPr id="62" name="グループ化 61"/>
          <p:cNvGrpSpPr/>
          <p:nvPr/>
        </p:nvGrpSpPr>
        <p:grpSpPr>
          <a:xfrm>
            <a:off x="5393707" y="1674879"/>
            <a:ext cx="1225423" cy="428226"/>
            <a:chOff x="4222487" y="1674879"/>
            <a:chExt cx="1008140" cy="428226"/>
          </a:xfrm>
        </p:grpSpPr>
        <p:sp>
          <p:nvSpPr>
            <p:cNvPr id="63" name="正方形/長方形 62"/>
            <p:cNvSpPr/>
            <p:nvPr/>
          </p:nvSpPr>
          <p:spPr>
            <a:xfrm>
              <a:off x="4222487" y="1674879"/>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100" b="1" dirty="0">
                <a:latin typeface="Meiryo UI" panose="020B0604030504040204" pitchFamily="50" charset="-128"/>
                <a:ea typeface="Meiryo UI" panose="020B0604030504040204" pitchFamily="50" charset="-128"/>
              </a:endParaRPr>
            </a:p>
          </p:txBody>
        </p:sp>
        <p:sp>
          <p:nvSpPr>
            <p:cNvPr id="64" name="正方形/長方形 63"/>
            <p:cNvSpPr/>
            <p:nvPr/>
          </p:nvSpPr>
          <p:spPr>
            <a:xfrm>
              <a:off x="4374887" y="1827279"/>
              <a:ext cx="855740" cy="275826"/>
            </a:xfrm>
            <a:prstGeom prst="rect">
              <a:avLst/>
            </a:prstGeom>
            <a:solidFill>
              <a:schemeClr val="bg1"/>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ja-JP" sz="1100" b="1" dirty="0" smtClean="0">
                  <a:latin typeface="Meiryo UI" panose="020B0604030504040204" pitchFamily="50" charset="-128"/>
                  <a:ea typeface="Meiryo UI" panose="020B0604030504040204" pitchFamily="50" charset="-128"/>
                </a:rPr>
                <a:t>Web</a:t>
              </a:r>
              <a:r>
                <a:rPr lang="ja-JP" altLang="en-US" sz="1100" b="1" dirty="0" smtClean="0">
                  <a:latin typeface="Meiryo UI" panose="020B0604030504040204" pitchFamily="50" charset="-128"/>
                  <a:ea typeface="Meiryo UI" panose="020B0604030504040204" pitchFamily="50" charset="-128"/>
                </a:rPr>
                <a:t>ブザウザ</a:t>
              </a:r>
              <a:endParaRPr kumimoji="1" lang="ja-JP" altLang="en-US" sz="1100" b="1" dirty="0">
                <a:latin typeface="Meiryo UI" panose="020B0604030504040204" pitchFamily="50" charset="-128"/>
                <a:ea typeface="Meiryo UI" panose="020B0604030504040204" pitchFamily="50" charset="-128"/>
              </a:endParaRPr>
            </a:p>
          </p:txBody>
        </p:sp>
      </p:grpSp>
      <p:cxnSp>
        <p:nvCxnSpPr>
          <p:cNvPr id="67" name="カギ線コネクタ 66"/>
          <p:cNvCxnSpPr>
            <a:stCxn id="54" idx="0"/>
            <a:endCxn id="59" idx="2"/>
          </p:cNvCxnSpPr>
          <p:nvPr/>
        </p:nvCxnSpPr>
        <p:spPr>
          <a:xfrm rot="5400000" flipH="1" flipV="1">
            <a:off x="4155420" y="2305409"/>
            <a:ext cx="682071" cy="277464"/>
          </a:xfrm>
          <a:prstGeom prst="bentConnector3">
            <a:avLst/>
          </a:prstGeom>
          <a:ln w="127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68" name="カギ線コネクタ 67"/>
          <p:cNvCxnSpPr>
            <a:stCxn id="56" idx="0"/>
            <a:endCxn id="64" idx="2"/>
          </p:cNvCxnSpPr>
          <p:nvPr/>
        </p:nvCxnSpPr>
        <p:spPr>
          <a:xfrm rot="5400000" flipH="1" flipV="1">
            <a:off x="5583025" y="2269159"/>
            <a:ext cx="682071" cy="349964"/>
          </a:xfrm>
          <a:prstGeom prst="bentConnector3">
            <a:avLst>
              <a:gd name="adj1" fmla="val 50000"/>
            </a:avLst>
          </a:prstGeom>
          <a:ln w="127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1" name="カギ線コネクタ 70"/>
          <p:cNvCxnSpPr>
            <a:stCxn id="53" idx="0"/>
            <a:endCxn id="57" idx="2"/>
          </p:cNvCxnSpPr>
          <p:nvPr/>
        </p:nvCxnSpPr>
        <p:spPr>
          <a:xfrm rot="5400000" flipH="1" flipV="1">
            <a:off x="5401061" y="2933084"/>
            <a:ext cx="220099" cy="780736"/>
          </a:xfrm>
          <a:prstGeom prst="bentConnector3">
            <a:avLst>
              <a:gd name="adj1" fmla="val 50000"/>
            </a:avLst>
          </a:prstGeom>
          <a:ln w="127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4" name="カギ線コネクタ 73"/>
          <p:cNvCxnSpPr>
            <a:stCxn id="53" idx="0"/>
            <a:endCxn id="55" idx="2"/>
          </p:cNvCxnSpPr>
          <p:nvPr/>
        </p:nvCxnSpPr>
        <p:spPr>
          <a:xfrm rot="16200000" flipV="1">
            <a:off x="4705384" y="3018142"/>
            <a:ext cx="220099" cy="610619"/>
          </a:xfrm>
          <a:prstGeom prst="bentConnector3">
            <a:avLst>
              <a:gd name="adj1" fmla="val 50000"/>
            </a:avLst>
          </a:prstGeom>
          <a:ln w="127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7" name="カギ線コネクタ 76"/>
          <p:cNvCxnSpPr>
            <a:stCxn id="49" idx="0"/>
            <a:endCxn id="53" idx="2"/>
          </p:cNvCxnSpPr>
          <p:nvPr/>
        </p:nvCxnSpPr>
        <p:spPr>
          <a:xfrm rot="5400000" flipH="1" flipV="1">
            <a:off x="4603965" y="3463086"/>
            <a:ext cx="270535" cy="763019"/>
          </a:xfrm>
          <a:prstGeom prst="bentConnector3">
            <a:avLst/>
          </a:prstGeom>
          <a:ln w="127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カギ線コネクタ 79"/>
          <p:cNvCxnSpPr>
            <a:stCxn id="51" idx="0"/>
            <a:endCxn id="53" idx="2"/>
          </p:cNvCxnSpPr>
          <p:nvPr/>
        </p:nvCxnSpPr>
        <p:spPr>
          <a:xfrm rot="16200000" flipV="1">
            <a:off x="5299643" y="3530427"/>
            <a:ext cx="270535" cy="628336"/>
          </a:xfrm>
          <a:prstGeom prst="bentConnector3">
            <a:avLst>
              <a:gd name="adj1" fmla="val 50000"/>
            </a:avLst>
          </a:prstGeom>
          <a:ln w="127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83" name="カギ線コネクタ 82"/>
          <p:cNvCxnSpPr>
            <a:stCxn id="43" idx="0"/>
            <a:endCxn id="50" idx="2"/>
          </p:cNvCxnSpPr>
          <p:nvPr/>
        </p:nvCxnSpPr>
        <p:spPr>
          <a:xfrm rot="5400000" flipH="1" flipV="1">
            <a:off x="4060151" y="4639093"/>
            <a:ext cx="680976" cy="218967"/>
          </a:xfrm>
          <a:prstGeom prst="bentConnector3">
            <a:avLst/>
          </a:prstGeom>
          <a:ln w="127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カギ線コネクタ 85"/>
          <p:cNvCxnSpPr>
            <a:stCxn id="46" idx="0"/>
            <a:endCxn id="52" idx="2"/>
          </p:cNvCxnSpPr>
          <p:nvPr/>
        </p:nvCxnSpPr>
        <p:spPr>
          <a:xfrm rot="5400000" flipH="1" flipV="1">
            <a:off x="5477950" y="4665536"/>
            <a:ext cx="680976" cy="166080"/>
          </a:xfrm>
          <a:prstGeom prst="bentConnector3">
            <a:avLst>
              <a:gd name="adj1" fmla="val 50000"/>
            </a:avLst>
          </a:prstGeom>
          <a:ln w="127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89" name="カギ線コネクタ 88"/>
          <p:cNvCxnSpPr>
            <a:stCxn id="45" idx="2"/>
            <a:endCxn id="48" idx="0"/>
          </p:cNvCxnSpPr>
          <p:nvPr/>
        </p:nvCxnSpPr>
        <p:spPr>
          <a:xfrm rot="16200000" flipH="1">
            <a:off x="4486865" y="5473981"/>
            <a:ext cx="590568" cy="677186"/>
          </a:xfrm>
          <a:prstGeom prst="bentConnector3">
            <a:avLst>
              <a:gd name="adj1" fmla="val 50000"/>
            </a:avLst>
          </a:prstGeom>
          <a:ln w="127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92" name="カギ線コネクタ 91"/>
          <p:cNvCxnSpPr>
            <a:stCxn id="47" idx="2"/>
            <a:endCxn id="48" idx="0"/>
          </p:cNvCxnSpPr>
          <p:nvPr/>
        </p:nvCxnSpPr>
        <p:spPr>
          <a:xfrm rot="5400000">
            <a:off x="5208986" y="5429046"/>
            <a:ext cx="590568" cy="767056"/>
          </a:xfrm>
          <a:prstGeom prst="bentConnector3">
            <a:avLst>
              <a:gd name="adj1" fmla="val 50000"/>
            </a:avLst>
          </a:prstGeom>
          <a:ln w="127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3647660" y="2624979"/>
            <a:ext cx="2971470" cy="1895953"/>
          </a:xfrm>
          <a:prstGeom prst="rect">
            <a:avLst/>
          </a:prstGeom>
          <a:ln w="25400">
            <a:solidFill>
              <a:srgbClr val="0000CC"/>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6" name="正方形/長方形 95"/>
          <p:cNvSpPr/>
          <p:nvPr/>
        </p:nvSpPr>
        <p:spPr>
          <a:xfrm>
            <a:off x="3647660" y="4707086"/>
            <a:ext cx="2971470" cy="1019755"/>
          </a:xfrm>
          <a:prstGeom prst="rect">
            <a:avLst/>
          </a:prstGeom>
          <a:ln w="25400">
            <a:solidFill>
              <a:srgbClr val="0000CC"/>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7" name="正方形/長方形 96"/>
          <p:cNvSpPr/>
          <p:nvPr/>
        </p:nvSpPr>
        <p:spPr>
          <a:xfrm>
            <a:off x="3647660" y="5872409"/>
            <a:ext cx="2971470" cy="719297"/>
          </a:xfrm>
          <a:prstGeom prst="rect">
            <a:avLst/>
          </a:prstGeom>
          <a:ln w="25400">
            <a:solidFill>
              <a:srgbClr val="0000CC"/>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正方形/長方形 97"/>
          <p:cNvSpPr/>
          <p:nvPr/>
        </p:nvSpPr>
        <p:spPr>
          <a:xfrm>
            <a:off x="6709656" y="3386748"/>
            <a:ext cx="3395673" cy="307777"/>
          </a:xfrm>
          <a:prstGeom prst="rect">
            <a:avLst/>
          </a:prstGeom>
        </p:spPr>
        <p:txBody>
          <a:bodyPr wrap="none">
            <a:spAutoFit/>
          </a:bodyPr>
          <a:lstStyle/>
          <a:p>
            <a:r>
              <a:rPr lang="ja-JP" altLang="en-US" sz="1400" b="1" dirty="0">
                <a:latin typeface="Meiryo UI" panose="020B0604030504040204" pitchFamily="50" charset="-128"/>
                <a:ea typeface="Meiryo UI" panose="020B0604030504040204" pitchFamily="50" charset="-128"/>
              </a:rPr>
              <a:t>tomioka2\src\</a:t>
            </a:r>
            <a:r>
              <a:rPr lang="ja-JP" altLang="en-US" sz="1400" b="1" dirty="0" smtClean="0">
                <a:latin typeface="Meiryo UI" panose="020B0604030504040204" pitchFamily="50" charset="-128"/>
                <a:ea typeface="Meiryo UI" panose="020B0604030504040204" pitchFamily="50" charset="-128"/>
              </a:rPr>
              <a:t>PrumeMobile</a:t>
            </a:r>
            <a:r>
              <a:rPr lang="en-US" altLang="ja-JP" sz="1400" b="1" dirty="0" smtClean="0">
                <a:latin typeface="Meiryo UI" panose="020B0604030504040204" pitchFamily="50" charset="-128"/>
                <a:ea typeface="Meiryo UI" panose="020B0604030504040204" pitchFamily="50" charset="-128"/>
              </a:rPr>
              <a:t>\*.go</a:t>
            </a:r>
            <a:endParaRPr lang="ja-JP" altLang="en-US" sz="1400" b="1" dirty="0">
              <a:latin typeface="Meiryo UI" panose="020B0604030504040204" pitchFamily="50" charset="-128"/>
              <a:ea typeface="Meiryo UI" panose="020B0604030504040204" pitchFamily="50" charset="-128"/>
            </a:endParaRPr>
          </a:p>
        </p:txBody>
      </p:sp>
      <p:sp>
        <p:nvSpPr>
          <p:cNvPr id="99" name="正方形/長方形 98"/>
          <p:cNvSpPr/>
          <p:nvPr/>
        </p:nvSpPr>
        <p:spPr>
          <a:xfrm>
            <a:off x="6714097" y="5003938"/>
            <a:ext cx="2711896" cy="307777"/>
          </a:xfrm>
          <a:prstGeom prst="rect">
            <a:avLst/>
          </a:prstGeom>
        </p:spPr>
        <p:txBody>
          <a:bodyPr wrap="none">
            <a:spAutoFit/>
          </a:bodyPr>
          <a:lstStyle/>
          <a:p>
            <a:r>
              <a:rPr lang="ja-JP" altLang="en-US" sz="1400" b="1" dirty="0">
                <a:latin typeface="Meiryo UI" panose="020B0604030504040204" pitchFamily="50" charset="-128"/>
                <a:ea typeface="Meiryo UI" panose="020B0604030504040204" pitchFamily="50" charset="-128"/>
              </a:rPr>
              <a:t>tomioka2\src\</a:t>
            </a:r>
            <a:r>
              <a:rPr lang="ja-JP" altLang="en-US" sz="1400" b="1" dirty="0" smtClean="0">
                <a:latin typeface="Meiryo UI" panose="020B0604030504040204" pitchFamily="50" charset="-128"/>
                <a:ea typeface="Meiryo UI" panose="020B0604030504040204" pitchFamily="50" charset="-128"/>
              </a:rPr>
              <a:t>Agent</a:t>
            </a:r>
            <a:r>
              <a:rPr lang="en-US" altLang="ja-JP" sz="1400" b="1" dirty="0" smtClean="0">
                <a:latin typeface="Meiryo UI" panose="020B0604030504040204" pitchFamily="50" charset="-128"/>
                <a:ea typeface="Meiryo UI" panose="020B0604030504040204" pitchFamily="50" charset="-128"/>
              </a:rPr>
              <a:t>\*.go</a:t>
            </a:r>
            <a:endParaRPr lang="ja-JP" altLang="en-US" sz="1400" b="1" dirty="0">
              <a:latin typeface="Meiryo UI" panose="020B0604030504040204" pitchFamily="50" charset="-128"/>
              <a:ea typeface="Meiryo UI" panose="020B0604030504040204" pitchFamily="50" charset="-128"/>
            </a:endParaRPr>
          </a:p>
        </p:txBody>
      </p:sp>
      <p:sp>
        <p:nvSpPr>
          <p:cNvPr id="101" name="正方形/長方形 100"/>
          <p:cNvSpPr/>
          <p:nvPr/>
        </p:nvSpPr>
        <p:spPr>
          <a:xfrm>
            <a:off x="6709656" y="6021360"/>
            <a:ext cx="3327449" cy="307777"/>
          </a:xfrm>
          <a:prstGeom prst="rect">
            <a:avLst/>
          </a:prstGeom>
        </p:spPr>
        <p:txBody>
          <a:bodyPr wrap="none">
            <a:spAutoFit/>
          </a:bodyPr>
          <a:lstStyle/>
          <a:p>
            <a:r>
              <a:rPr lang="ja-JP" altLang="en-US" sz="1400" b="1" dirty="0">
                <a:latin typeface="Meiryo UI" panose="020B0604030504040204" pitchFamily="50" charset="-128"/>
                <a:ea typeface="Meiryo UI" panose="020B0604030504040204" pitchFamily="50" charset="-128"/>
              </a:rPr>
              <a:t>tomioka2\src\Agent\</a:t>
            </a:r>
            <a:r>
              <a:rPr lang="ja-JP" altLang="en-US" sz="1400" b="1" dirty="0" smtClean="0">
                <a:latin typeface="Meiryo UI" panose="020B0604030504040204" pitchFamily="50" charset="-128"/>
                <a:ea typeface="Meiryo UI" panose="020B0604030504040204" pitchFamily="50" charset="-128"/>
              </a:rPr>
              <a:t>ldarp</a:t>
            </a:r>
            <a:r>
              <a:rPr lang="en-US" altLang="ja-JP" sz="1400" b="1" dirty="0" smtClean="0">
                <a:latin typeface="Meiryo UI" panose="020B0604030504040204" pitchFamily="50" charset="-128"/>
                <a:ea typeface="Meiryo UI" panose="020B0604030504040204" pitchFamily="50" charset="-128"/>
              </a:rPr>
              <a:t>\*.go</a:t>
            </a:r>
            <a:endParaRPr lang="ja-JP" altLang="en-US" sz="1400" b="1" dirty="0">
              <a:latin typeface="Meiryo UI" panose="020B0604030504040204" pitchFamily="50" charset="-128"/>
              <a:ea typeface="Meiryo UI" panose="020B0604030504040204" pitchFamily="50" charset="-128"/>
            </a:endParaRPr>
          </a:p>
        </p:txBody>
      </p:sp>
      <p:sp>
        <p:nvSpPr>
          <p:cNvPr id="102" name="正方形/長方形 101"/>
          <p:cNvSpPr/>
          <p:nvPr/>
        </p:nvSpPr>
        <p:spPr>
          <a:xfrm>
            <a:off x="6709656" y="1803223"/>
            <a:ext cx="2688557" cy="307777"/>
          </a:xfrm>
          <a:prstGeom prst="rect">
            <a:avLst/>
          </a:prstGeom>
        </p:spPr>
        <p:txBody>
          <a:bodyPr wrap="none">
            <a:spAutoFit/>
          </a:bodyPr>
          <a:lstStyle/>
          <a:p>
            <a:r>
              <a:rPr lang="en-US" altLang="ja-JP" sz="1400" b="1" dirty="0" smtClean="0">
                <a:latin typeface="Meiryo UI" panose="020B0604030504040204" pitchFamily="50" charset="-128"/>
                <a:ea typeface="Meiryo UI" panose="020B0604030504040204" pitchFamily="50" charset="-128"/>
              </a:rPr>
              <a:t>https://192.168.0.8:8080</a:t>
            </a:r>
            <a:endParaRPr lang="ja-JP" altLang="en-US"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45569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5033750" cy="523220"/>
          </a:xfrm>
        </p:spPr>
        <p:txBody>
          <a:bodyPr/>
          <a:lstStyle/>
          <a:p>
            <a:pPr algn="l"/>
            <a:r>
              <a:rPr lang="en-US" altLang="ja-JP" sz="2800" b="1" dirty="0" smtClean="0">
                <a:latin typeface="Meiryo UI" pitchFamily="50" charset="-128"/>
                <a:ea typeface="Meiryo UI" pitchFamily="50" charset="-128"/>
              </a:rPr>
              <a:t>2-3. </a:t>
            </a:r>
            <a:r>
              <a:rPr lang="ja-JP" altLang="en-US" sz="2800" b="1" dirty="0">
                <a:latin typeface="Meiryo UI" pitchFamily="50" charset="-128"/>
                <a:ea typeface="Meiryo UI" pitchFamily="50" charset="-128"/>
              </a:rPr>
              <a:t>シミュレーション</a:t>
            </a:r>
            <a:r>
              <a:rPr lang="ja-JP" altLang="en-US" sz="2800" b="1" dirty="0" smtClean="0">
                <a:latin typeface="Meiryo UI" pitchFamily="50" charset="-128"/>
                <a:ea typeface="Meiryo UI" pitchFamily="50" charset="-128"/>
              </a:rPr>
              <a:t>アルゴリズム</a:t>
            </a:r>
            <a:endParaRPr lang="ja-JP" altLang="en-US" sz="2800" b="1" dirty="0">
              <a:latin typeface="Meiryo UI" pitchFamily="50" charset="-128"/>
              <a:ea typeface="Meiryo UI" pitchFamily="50" charset="-128"/>
            </a:endParaRPr>
          </a:p>
        </p:txBody>
      </p:sp>
      <p:sp>
        <p:nvSpPr>
          <p:cNvPr id="21" name="タイトル 5">
            <a:extLst>
              <a:ext uri="{FF2B5EF4-FFF2-40B4-BE49-F238E27FC236}">
                <a16:creationId xmlns:a16="http://schemas.microsoft.com/office/drawing/2014/main" id="{1F4F796B-CFB0-400D-B396-98ED6ED4D857}"/>
              </a:ext>
            </a:extLst>
          </p:cNvPr>
          <p:cNvSpPr txBox="1">
            <a:spLocks/>
          </p:cNvSpPr>
          <p:nvPr/>
        </p:nvSpPr>
        <p:spPr bwMode="gray">
          <a:xfrm>
            <a:off x="15081" y="836640"/>
            <a:ext cx="5710639" cy="461665"/>
          </a:xfrm>
          <a:prstGeom prst="rect">
            <a:avLst/>
          </a:prstGeom>
          <a:solidFill>
            <a:schemeClr val="bg1"/>
          </a:solid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シミュレータの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アルゴリズム</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グループ化 3"/>
          <p:cNvGrpSpPr/>
          <p:nvPr/>
        </p:nvGrpSpPr>
        <p:grpSpPr>
          <a:xfrm>
            <a:off x="119170" y="1274996"/>
            <a:ext cx="5606550" cy="5447732"/>
            <a:chOff x="-14620" y="1274996"/>
            <a:chExt cx="6377193" cy="5447732"/>
          </a:xfrm>
        </p:grpSpPr>
        <p:sp>
          <p:nvSpPr>
            <p:cNvPr id="60" name="テキスト ボックス 59"/>
            <p:cNvSpPr txBox="1"/>
            <p:nvPr/>
          </p:nvSpPr>
          <p:spPr>
            <a:xfrm>
              <a:off x="-14620" y="1281253"/>
              <a:ext cx="848309" cy="276999"/>
            </a:xfrm>
            <a:prstGeom prst="rect">
              <a:avLst/>
            </a:prstGeom>
            <a:noFill/>
          </p:spPr>
          <p:txBody>
            <a:bodyPr wrap="none" rtlCol="0">
              <a:spAutoFit/>
            </a:bodyPr>
            <a:lstStyle/>
            <a:p>
              <a:r>
                <a:rPr kumimoji="1" lang="en-US" altLang="ja-JP" sz="1200" b="1" dirty="0" err="1">
                  <a:latin typeface="Meiryo UI" panose="020B0604030504040204" pitchFamily="50" charset="-128"/>
                  <a:ea typeface="Meiryo UI" panose="020B0604030504040204" pitchFamily="50" charset="-128"/>
                </a:rPr>
                <a:t>person1</a:t>
              </a:r>
              <a:endParaRPr kumimoji="1" lang="ja-JP" altLang="en-US" sz="1200" b="1" dirty="0">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5115574" y="1274996"/>
              <a:ext cx="526683" cy="276999"/>
            </a:xfrm>
            <a:prstGeom prst="rect">
              <a:avLst/>
            </a:prstGeom>
            <a:noFill/>
          </p:spPr>
          <p:txBody>
            <a:bodyPr wrap="none" rtlCol="0">
              <a:spAutoFit/>
            </a:bodyPr>
            <a:lstStyle/>
            <a:p>
              <a:r>
                <a:rPr kumimoji="1" lang="en-US" altLang="ja-JP" sz="1200" b="1" dirty="0" smtClean="0">
                  <a:latin typeface="Meiryo UI" panose="020B0604030504040204" pitchFamily="50" charset="-128"/>
                  <a:ea typeface="Meiryo UI" panose="020B0604030504040204" pitchFamily="50" charset="-128"/>
                </a:rPr>
                <a:t>Cart</a:t>
              </a:r>
              <a:endParaRPr kumimoji="1" lang="ja-JP" altLang="en-US" sz="1200" b="1" dirty="0">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3233905" y="1274996"/>
              <a:ext cx="756938"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control</a:t>
              </a:r>
              <a:endParaRPr kumimoji="1" lang="ja-JP" altLang="en-US" sz="1200" b="1" dirty="0">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1164173" y="2185093"/>
              <a:ext cx="848309" cy="276999"/>
            </a:xfrm>
            <a:prstGeom prst="rect">
              <a:avLst/>
            </a:prstGeom>
            <a:noFill/>
          </p:spPr>
          <p:txBody>
            <a:bodyPr wrap="none" rtlCol="0">
              <a:spAutoFit/>
            </a:bodyPr>
            <a:lstStyle/>
            <a:p>
              <a:r>
                <a:rPr kumimoji="1" lang="en-US" altLang="ja-JP" sz="1200" b="1" dirty="0" err="1">
                  <a:latin typeface="Meiryo UI" panose="020B0604030504040204" pitchFamily="50" charset="-128"/>
                  <a:ea typeface="Meiryo UI" panose="020B0604030504040204" pitchFamily="50" charset="-128"/>
                </a:rPr>
                <a:t>person2</a:t>
              </a:r>
              <a:endParaRPr kumimoji="1" lang="ja-JP" altLang="en-US" sz="1200" b="1" dirty="0">
                <a:latin typeface="Meiryo UI" panose="020B0604030504040204" pitchFamily="50" charset="-128"/>
                <a:ea typeface="Meiryo UI" panose="020B0604030504040204" pitchFamily="50" charset="-128"/>
              </a:endParaRPr>
            </a:p>
          </p:txBody>
        </p:sp>
        <p:cxnSp>
          <p:nvCxnSpPr>
            <p:cNvPr id="69" name="直線コネクタ 68"/>
            <p:cNvCxnSpPr/>
            <p:nvPr/>
          </p:nvCxnSpPr>
          <p:spPr>
            <a:xfrm>
              <a:off x="524209" y="1525259"/>
              <a:ext cx="0" cy="4920470"/>
            </a:xfrm>
            <a:prstGeom prst="line">
              <a:avLst/>
            </a:prstGeom>
            <a:ln>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H="1">
              <a:off x="1651061" y="2496336"/>
              <a:ext cx="5" cy="2930745"/>
            </a:xfrm>
            <a:prstGeom prst="line">
              <a:avLst/>
            </a:prstGeom>
            <a:ln>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674650" y="1525259"/>
              <a:ext cx="0" cy="5032305"/>
            </a:xfrm>
            <a:prstGeom prst="line">
              <a:avLst/>
            </a:prstGeom>
            <a:ln>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5403656" y="1525259"/>
              <a:ext cx="0" cy="4667407"/>
            </a:xfrm>
            <a:prstGeom prst="line">
              <a:avLst/>
            </a:prstGeom>
            <a:ln>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524209" y="1675416"/>
              <a:ext cx="3150440" cy="0"/>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1631380" y="1434236"/>
              <a:ext cx="1424044"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Request(A-&gt;B)</a:t>
              </a:r>
              <a:endParaRPr kumimoji="1" lang="ja-JP" altLang="en-US" sz="1200" b="1" dirty="0">
                <a:latin typeface="Meiryo UI" panose="020B0604030504040204" pitchFamily="50" charset="-128"/>
                <a:ea typeface="Meiryo UI" panose="020B0604030504040204" pitchFamily="50" charset="-128"/>
              </a:endParaRPr>
            </a:p>
          </p:txBody>
        </p:sp>
        <p:cxnSp>
          <p:nvCxnSpPr>
            <p:cNvPr id="78" name="直線矢印コネクタ 77"/>
            <p:cNvCxnSpPr/>
            <p:nvPr/>
          </p:nvCxnSpPr>
          <p:spPr>
            <a:xfrm>
              <a:off x="3674650" y="2353741"/>
              <a:ext cx="1729006" cy="0"/>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4309833" y="2073001"/>
              <a:ext cx="816249"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Order A</a:t>
              </a:r>
              <a:endParaRPr kumimoji="1" lang="ja-JP" altLang="en-US" sz="1200" b="1" dirty="0">
                <a:latin typeface="Meiryo UI" panose="020B0604030504040204" pitchFamily="50" charset="-128"/>
                <a:ea typeface="Meiryo UI" panose="020B0604030504040204" pitchFamily="50" charset="-128"/>
              </a:endParaRPr>
            </a:p>
          </p:txBody>
        </p:sp>
        <p:sp>
          <p:nvSpPr>
            <p:cNvPr id="81" name="テキスト ボックス 80"/>
            <p:cNvSpPr txBox="1"/>
            <p:nvPr/>
          </p:nvSpPr>
          <p:spPr>
            <a:xfrm>
              <a:off x="5512019" y="2247810"/>
              <a:ext cx="732316" cy="276999"/>
            </a:xfrm>
            <a:prstGeom prst="rect">
              <a:avLst/>
            </a:prstGeom>
            <a:noFill/>
          </p:spPr>
          <p:txBody>
            <a:bodyPr wrap="none" rtlCol="0">
              <a:spAutoFit/>
            </a:bodyPr>
            <a:lstStyle/>
            <a:p>
              <a:r>
                <a:rPr kumimoji="1" lang="en-US" altLang="ja-JP" sz="1200" b="1" dirty="0" err="1">
                  <a:latin typeface="Meiryo UI" panose="020B0604030504040204" pitchFamily="50" charset="-128"/>
                  <a:ea typeface="Meiryo UI" panose="020B0604030504040204" pitchFamily="50" charset="-128"/>
                </a:rPr>
                <a:t>Goto</a:t>
              </a:r>
              <a:r>
                <a:rPr kumimoji="1" lang="ja-JP" altLang="en-US" sz="1200" b="1" dirty="0">
                  <a:latin typeface="Meiryo UI" panose="020B0604030504040204" pitchFamily="50" charset="-128"/>
                  <a:ea typeface="Meiryo UI" panose="020B0604030504040204" pitchFamily="50" charset="-128"/>
                </a:rPr>
                <a:t> </a:t>
              </a:r>
              <a:r>
                <a:rPr kumimoji="1" lang="en-US" altLang="ja-JP" sz="1200" b="1" dirty="0">
                  <a:latin typeface="Meiryo UI" panose="020B0604030504040204" pitchFamily="50" charset="-128"/>
                  <a:ea typeface="Meiryo UI" panose="020B0604030504040204" pitchFamily="50" charset="-128"/>
                </a:rPr>
                <a:t>A</a:t>
              </a:r>
              <a:endParaRPr kumimoji="1" lang="ja-JP" altLang="en-US" sz="1200" b="1" dirty="0">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3112090" y="2035977"/>
              <a:ext cx="871777"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Delete A</a:t>
              </a:r>
              <a:endParaRPr kumimoji="1" lang="ja-JP" altLang="en-US" sz="1200" b="1" dirty="0">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3186263" y="2431951"/>
              <a:ext cx="971741" cy="276999"/>
            </a:xfrm>
            <a:prstGeom prst="rect">
              <a:avLst/>
            </a:prstGeom>
            <a:solidFill>
              <a:schemeClr val="bg1"/>
            </a:solidFill>
          </p:spPr>
          <p:txBody>
            <a:bodyPr wrap="none" rtlCol="0">
              <a:spAutoFit/>
            </a:bodyPr>
            <a:lstStyle/>
            <a:p>
              <a:r>
                <a:rPr kumimoji="1" lang="en-US" altLang="ja-JP" sz="1200" b="1" dirty="0" err="1">
                  <a:latin typeface="Meiryo UI" panose="020B0604030504040204" pitchFamily="50" charset="-128"/>
                  <a:ea typeface="Meiryo UI" panose="020B0604030504040204" pitchFamily="50" charset="-128"/>
                </a:rPr>
                <a:t>GAEngine</a:t>
              </a:r>
              <a:endParaRPr kumimoji="1" lang="ja-JP" altLang="en-US" sz="1200" b="1" dirty="0">
                <a:latin typeface="Meiryo UI" panose="020B0604030504040204" pitchFamily="50" charset="-128"/>
                <a:ea typeface="Meiryo UI" panose="020B0604030504040204" pitchFamily="50" charset="-128"/>
              </a:endParaRPr>
            </a:p>
          </p:txBody>
        </p:sp>
        <p:cxnSp>
          <p:nvCxnSpPr>
            <p:cNvPr id="85" name="直線矢印コネクタ 84"/>
            <p:cNvCxnSpPr/>
            <p:nvPr/>
          </p:nvCxnSpPr>
          <p:spPr>
            <a:xfrm>
              <a:off x="3674651" y="3544042"/>
              <a:ext cx="1729006"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5512019" y="3370569"/>
              <a:ext cx="842538"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Arrive</a:t>
              </a:r>
              <a:r>
                <a:rPr kumimoji="1" lang="ja-JP" altLang="en-US" sz="1200" b="1" dirty="0">
                  <a:latin typeface="Meiryo UI" panose="020B0604030504040204" pitchFamily="50" charset="-128"/>
                  <a:ea typeface="Meiryo UI" panose="020B0604030504040204" pitchFamily="50" charset="-128"/>
                </a:rPr>
                <a:t> </a:t>
              </a:r>
              <a:r>
                <a:rPr kumimoji="1" lang="en-US" altLang="ja-JP" sz="1200" b="1" dirty="0">
                  <a:latin typeface="Meiryo UI" panose="020B0604030504040204" pitchFamily="50" charset="-128"/>
                  <a:ea typeface="Meiryo UI" panose="020B0604030504040204" pitchFamily="50" charset="-128"/>
                </a:rPr>
                <a:t>A</a:t>
              </a:r>
              <a:endParaRPr kumimoji="1" lang="ja-JP" altLang="en-US" sz="1200" b="1" dirty="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5502354" y="3750635"/>
              <a:ext cx="724301" cy="276999"/>
            </a:xfrm>
            <a:prstGeom prst="rect">
              <a:avLst/>
            </a:prstGeom>
            <a:noFill/>
          </p:spPr>
          <p:txBody>
            <a:bodyPr wrap="none" rtlCol="0">
              <a:spAutoFit/>
            </a:bodyPr>
            <a:lstStyle/>
            <a:p>
              <a:r>
                <a:rPr kumimoji="1" lang="en-US" altLang="ja-JP" sz="1200" b="1" dirty="0" err="1">
                  <a:latin typeface="Meiryo UI" panose="020B0604030504040204" pitchFamily="50" charset="-128"/>
                  <a:ea typeface="Meiryo UI" panose="020B0604030504040204" pitchFamily="50" charset="-128"/>
                </a:rPr>
                <a:t>Goto</a:t>
              </a:r>
              <a:r>
                <a:rPr kumimoji="1" lang="ja-JP" altLang="en-US" sz="1200" b="1" dirty="0">
                  <a:latin typeface="Meiryo UI" panose="020B0604030504040204" pitchFamily="50" charset="-128"/>
                  <a:ea typeface="Meiryo UI" panose="020B0604030504040204" pitchFamily="50" charset="-128"/>
                </a:rPr>
                <a:t> </a:t>
              </a:r>
              <a:r>
                <a:rPr kumimoji="1" lang="en-US" altLang="ja-JP" sz="1200" b="1" dirty="0">
                  <a:latin typeface="Meiryo UI" panose="020B0604030504040204" pitchFamily="50" charset="-128"/>
                  <a:ea typeface="Meiryo UI" panose="020B0604030504040204" pitchFamily="50" charset="-128"/>
                </a:rPr>
                <a:t>C</a:t>
              </a:r>
              <a:endParaRPr kumimoji="1" lang="ja-JP" altLang="en-US" sz="1200" b="1" dirty="0">
                <a:latin typeface="Meiryo UI" panose="020B0604030504040204" pitchFamily="50" charset="-128"/>
                <a:ea typeface="Meiryo UI" panose="020B0604030504040204" pitchFamily="50" charset="-128"/>
              </a:endParaRPr>
            </a:p>
          </p:txBody>
        </p:sp>
        <p:cxnSp>
          <p:nvCxnSpPr>
            <p:cNvPr id="90" name="直線矢印コネクタ 89"/>
            <p:cNvCxnSpPr/>
            <p:nvPr/>
          </p:nvCxnSpPr>
          <p:spPr>
            <a:xfrm>
              <a:off x="524209" y="6375838"/>
              <a:ext cx="3150440"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a:off x="-14620" y="6445729"/>
              <a:ext cx="809261"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Deleted</a:t>
              </a:r>
              <a:endParaRPr kumimoji="1" lang="ja-JP" altLang="en-US" sz="1200" b="1" dirty="0">
                <a:latin typeface="Meiryo UI" panose="020B0604030504040204" pitchFamily="50" charset="-128"/>
                <a:ea typeface="Meiryo UI" panose="020B0604030504040204" pitchFamily="50" charset="-128"/>
              </a:endParaRPr>
            </a:p>
          </p:txBody>
        </p:sp>
        <p:cxnSp>
          <p:nvCxnSpPr>
            <p:cNvPr id="93" name="直線矢印コネクタ 92"/>
            <p:cNvCxnSpPr/>
            <p:nvPr/>
          </p:nvCxnSpPr>
          <p:spPr>
            <a:xfrm>
              <a:off x="1651062" y="2820187"/>
              <a:ext cx="2023589" cy="0"/>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a:off x="1631381" y="2579007"/>
              <a:ext cx="1425647"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Request(C-&gt;D)</a:t>
              </a:r>
              <a:endParaRPr kumimoji="1" lang="ja-JP" altLang="en-US" sz="1200" b="1" dirty="0">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3112090" y="2912426"/>
              <a:ext cx="834139"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Add </a:t>
              </a:r>
              <a:r>
                <a:rPr kumimoji="1" lang="en-US" altLang="ja-JP" sz="1200" b="1" dirty="0" err="1">
                  <a:latin typeface="Meiryo UI" panose="020B0604030504040204" pitchFamily="50" charset="-128"/>
                  <a:ea typeface="Meiryo UI" panose="020B0604030504040204" pitchFamily="50" charset="-128"/>
                </a:rPr>
                <a:t>C,D</a:t>
              </a:r>
              <a:endParaRPr kumimoji="1" lang="ja-JP" altLang="en-US" sz="1200" b="1" dirty="0">
                <a:latin typeface="Meiryo UI" panose="020B0604030504040204" pitchFamily="50" charset="-128"/>
                <a:ea typeface="Meiryo UI" panose="020B0604030504040204" pitchFamily="50" charset="-128"/>
              </a:endParaRPr>
            </a:p>
          </p:txBody>
        </p:sp>
        <p:sp>
          <p:nvSpPr>
            <p:cNvPr id="103" name="テキスト ボックス 102"/>
            <p:cNvSpPr txBox="1"/>
            <p:nvPr/>
          </p:nvSpPr>
          <p:spPr>
            <a:xfrm>
              <a:off x="3186263" y="3174313"/>
              <a:ext cx="971741" cy="276999"/>
            </a:xfrm>
            <a:prstGeom prst="rect">
              <a:avLst/>
            </a:prstGeom>
            <a:solidFill>
              <a:schemeClr val="bg1"/>
            </a:solidFill>
          </p:spPr>
          <p:txBody>
            <a:bodyPr wrap="none" rtlCol="0">
              <a:spAutoFit/>
            </a:bodyPr>
            <a:lstStyle/>
            <a:p>
              <a:r>
                <a:rPr kumimoji="1" lang="en-US" altLang="ja-JP" sz="1200" b="1" dirty="0" err="1">
                  <a:latin typeface="Meiryo UI" panose="020B0604030504040204" pitchFamily="50" charset="-128"/>
                  <a:ea typeface="Meiryo UI" panose="020B0604030504040204" pitchFamily="50" charset="-128"/>
                </a:rPr>
                <a:t>GAEngine</a:t>
              </a:r>
              <a:endParaRPr kumimoji="1" lang="ja-JP" altLang="en-US" sz="1200" b="1" dirty="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4260525" y="3684766"/>
              <a:ext cx="808235"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Order C</a:t>
              </a:r>
              <a:endParaRPr kumimoji="1" lang="ja-JP" altLang="en-US" sz="1200" b="1" dirty="0">
                <a:latin typeface="Meiryo UI" panose="020B0604030504040204" pitchFamily="50" charset="-128"/>
                <a:ea typeface="Meiryo UI" panose="020B0604030504040204" pitchFamily="50" charset="-128"/>
              </a:endParaRPr>
            </a:p>
          </p:txBody>
        </p:sp>
        <p:sp>
          <p:nvSpPr>
            <p:cNvPr id="105" name="テキスト ボックス 104"/>
            <p:cNvSpPr txBox="1"/>
            <p:nvPr/>
          </p:nvSpPr>
          <p:spPr>
            <a:xfrm>
              <a:off x="3112090" y="3608752"/>
              <a:ext cx="863763"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Delete C</a:t>
              </a:r>
              <a:endParaRPr kumimoji="1" lang="ja-JP" altLang="en-US" sz="1200" b="1" dirty="0">
                <a:latin typeface="Meiryo UI" panose="020B0604030504040204" pitchFamily="50" charset="-128"/>
                <a:ea typeface="Meiryo UI" panose="020B0604030504040204" pitchFamily="50" charset="-128"/>
              </a:endParaRPr>
            </a:p>
          </p:txBody>
        </p:sp>
        <p:sp>
          <p:nvSpPr>
            <p:cNvPr id="106" name="テキスト ボックス 105"/>
            <p:cNvSpPr txBox="1"/>
            <p:nvPr/>
          </p:nvSpPr>
          <p:spPr>
            <a:xfrm>
              <a:off x="5512020" y="4150993"/>
              <a:ext cx="834524"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Arrive</a:t>
              </a:r>
              <a:r>
                <a:rPr kumimoji="1" lang="ja-JP" altLang="en-US" sz="1200" b="1" dirty="0">
                  <a:latin typeface="Meiryo UI" panose="020B0604030504040204" pitchFamily="50" charset="-128"/>
                  <a:ea typeface="Meiryo UI" panose="020B0604030504040204" pitchFamily="50" charset="-128"/>
                </a:rPr>
                <a:t> </a:t>
              </a:r>
              <a:r>
                <a:rPr kumimoji="1" lang="en-US" altLang="ja-JP" sz="1200" b="1" dirty="0">
                  <a:latin typeface="Meiryo UI" panose="020B0604030504040204" pitchFamily="50" charset="-128"/>
                  <a:ea typeface="Meiryo UI" panose="020B0604030504040204" pitchFamily="50" charset="-128"/>
                </a:rPr>
                <a:t>C</a:t>
              </a:r>
              <a:endParaRPr kumimoji="1" lang="ja-JP" altLang="en-US" sz="1200" b="1" dirty="0">
                <a:latin typeface="Meiryo UI" panose="020B0604030504040204" pitchFamily="50" charset="-128"/>
                <a:ea typeface="Meiryo UI" panose="020B0604030504040204" pitchFamily="50" charset="-128"/>
              </a:endParaRPr>
            </a:p>
          </p:txBody>
        </p:sp>
        <p:cxnSp>
          <p:nvCxnSpPr>
            <p:cNvPr id="107" name="直線矢印コネクタ 106"/>
            <p:cNvCxnSpPr/>
            <p:nvPr/>
          </p:nvCxnSpPr>
          <p:spPr>
            <a:xfrm>
              <a:off x="3674651" y="3933070"/>
              <a:ext cx="1729006" cy="0"/>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08" name="テキスト ボックス 107"/>
            <p:cNvSpPr txBox="1"/>
            <p:nvPr/>
          </p:nvSpPr>
          <p:spPr>
            <a:xfrm>
              <a:off x="3186263" y="3980226"/>
              <a:ext cx="971741" cy="276999"/>
            </a:xfrm>
            <a:prstGeom prst="rect">
              <a:avLst/>
            </a:prstGeom>
            <a:solidFill>
              <a:schemeClr val="bg1"/>
            </a:solidFill>
          </p:spPr>
          <p:txBody>
            <a:bodyPr wrap="none" rtlCol="0">
              <a:spAutoFit/>
            </a:bodyPr>
            <a:lstStyle/>
            <a:p>
              <a:r>
                <a:rPr kumimoji="1" lang="en-US" altLang="ja-JP" sz="1200" b="1" dirty="0" err="1">
                  <a:latin typeface="Meiryo UI" panose="020B0604030504040204" pitchFamily="50" charset="-128"/>
                  <a:ea typeface="Meiryo UI" panose="020B0604030504040204" pitchFamily="50" charset="-128"/>
                </a:rPr>
                <a:t>GAEngine</a:t>
              </a:r>
              <a:endParaRPr kumimoji="1" lang="ja-JP" altLang="en-US" sz="1200" b="1" dirty="0">
                <a:latin typeface="Meiryo UI" panose="020B0604030504040204" pitchFamily="50" charset="-128"/>
                <a:ea typeface="Meiryo UI" panose="020B0604030504040204" pitchFamily="50" charset="-128"/>
              </a:endParaRPr>
            </a:p>
          </p:txBody>
        </p:sp>
        <p:cxnSp>
          <p:nvCxnSpPr>
            <p:cNvPr id="109" name="直線矢印コネクタ 108"/>
            <p:cNvCxnSpPr/>
            <p:nvPr/>
          </p:nvCxnSpPr>
          <p:spPr>
            <a:xfrm>
              <a:off x="3674651" y="4289649"/>
              <a:ext cx="1729006"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10" name="テキスト ボックス 109"/>
            <p:cNvSpPr txBox="1"/>
            <p:nvPr/>
          </p:nvSpPr>
          <p:spPr>
            <a:xfrm>
              <a:off x="5502354" y="4519876"/>
              <a:ext cx="740331" cy="276999"/>
            </a:xfrm>
            <a:prstGeom prst="rect">
              <a:avLst/>
            </a:prstGeom>
            <a:noFill/>
          </p:spPr>
          <p:txBody>
            <a:bodyPr wrap="none" rtlCol="0">
              <a:spAutoFit/>
            </a:bodyPr>
            <a:lstStyle/>
            <a:p>
              <a:r>
                <a:rPr kumimoji="1" lang="en-US" altLang="ja-JP" sz="1200" b="1" dirty="0" err="1">
                  <a:latin typeface="Meiryo UI" panose="020B0604030504040204" pitchFamily="50" charset="-128"/>
                  <a:ea typeface="Meiryo UI" panose="020B0604030504040204" pitchFamily="50" charset="-128"/>
                </a:rPr>
                <a:t>Goto</a:t>
              </a:r>
              <a:r>
                <a:rPr kumimoji="1" lang="ja-JP" altLang="en-US" sz="1200" b="1" dirty="0">
                  <a:latin typeface="Meiryo UI" panose="020B0604030504040204" pitchFamily="50" charset="-128"/>
                  <a:ea typeface="Meiryo UI" panose="020B0604030504040204" pitchFamily="50" charset="-128"/>
                </a:rPr>
                <a:t> </a:t>
              </a:r>
              <a:r>
                <a:rPr kumimoji="1" lang="en-US" altLang="ja-JP" sz="1200" b="1" dirty="0">
                  <a:latin typeface="Meiryo UI" panose="020B0604030504040204" pitchFamily="50" charset="-128"/>
                  <a:ea typeface="Meiryo UI" panose="020B0604030504040204" pitchFamily="50" charset="-128"/>
                </a:rPr>
                <a:t>D</a:t>
              </a:r>
              <a:endParaRPr kumimoji="1" lang="ja-JP" altLang="en-US" sz="1200" b="1" dirty="0">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4260524" y="4400320"/>
              <a:ext cx="824265"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Order D</a:t>
              </a:r>
              <a:endParaRPr kumimoji="1" lang="ja-JP" altLang="en-US" sz="1200" b="1" dirty="0">
                <a:latin typeface="Meiryo UI" panose="020B0604030504040204" pitchFamily="50" charset="-128"/>
                <a:ea typeface="Meiryo UI" panose="020B0604030504040204" pitchFamily="50" charset="-128"/>
              </a:endParaRPr>
            </a:p>
          </p:txBody>
        </p:sp>
        <p:sp>
          <p:nvSpPr>
            <p:cNvPr id="112" name="テキスト ボックス 111"/>
            <p:cNvSpPr txBox="1"/>
            <p:nvPr/>
          </p:nvSpPr>
          <p:spPr>
            <a:xfrm>
              <a:off x="3112090" y="4377994"/>
              <a:ext cx="879793"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Delete D</a:t>
              </a:r>
              <a:endParaRPr kumimoji="1" lang="ja-JP" altLang="en-US" sz="1200" b="1" dirty="0">
                <a:latin typeface="Meiryo UI" panose="020B0604030504040204" pitchFamily="50" charset="-128"/>
                <a:ea typeface="Meiryo UI" panose="020B0604030504040204" pitchFamily="50" charset="-128"/>
              </a:endParaRPr>
            </a:p>
          </p:txBody>
        </p:sp>
        <p:sp>
          <p:nvSpPr>
            <p:cNvPr id="113" name="テキスト ボックス 112"/>
            <p:cNvSpPr txBox="1"/>
            <p:nvPr/>
          </p:nvSpPr>
          <p:spPr>
            <a:xfrm>
              <a:off x="3122415" y="4731100"/>
              <a:ext cx="971741" cy="276999"/>
            </a:xfrm>
            <a:prstGeom prst="rect">
              <a:avLst/>
            </a:prstGeom>
            <a:solidFill>
              <a:schemeClr val="bg1"/>
            </a:solidFill>
          </p:spPr>
          <p:txBody>
            <a:bodyPr wrap="none" rtlCol="0">
              <a:spAutoFit/>
            </a:bodyPr>
            <a:lstStyle/>
            <a:p>
              <a:r>
                <a:rPr kumimoji="1" lang="en-US" altLang="ja-JP" sz="1200" b="1" dirty="0" err="1">
                  <a:latin typeface="Meiryo UI" panose="020B0604030504040204" pitchFamily="50" charset="-128"/>
                  <a:ea typeface="Meiryo UI" panose="020B0604030504040204" pitchFamily="50" charset="-128"/>
                </a:rPr>
                <a:t>GAEngine</a:t>
              </a:r>
              <a:endParaRPr kumimoji="1" lang="ja-JP" altLang="en-US" sz="1200" b="1" dirty="0">
                <a:latin typeface="Meiryo UI" panose="020B0604030504040204" pitchFamily="50" charset="-128"/>
                <a:ea typeface="Meiryo UI" panose="020B0604030504040204" pitchFamily="50" charset="-128"/>
              </a:endParaRPr>
            </a:p>
          </p:txBody>
        </p:sp>
        <p:sp>
          <p:nvSpPr>
            <p:cNvPr id="114" name="テキスト ボックス 113"/>
            <p:cNvSpPr txBox="1"/>
            <p:nvPr/>
          </p:nvSpPr>
          <p:spPr>
            <a:xfrm>
              <a:off x="5512019" y="4907002"/>
              <a:ext cx="850554"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Arrive</a:t>
              </a:r>
              <a:r>
                <a:rPr kumimoji="1" lang="ja-JP" altLang="en-US" sz="1200" b="1" dirty="0">
                  <a:latin typeface="Meiryo UI" panose="020B0604030504040204" pitchFamily="50" charset="-128"/>
                  <a:ea typeface="Meiryo UI" panose="020B0604030504040204" pitchFamily="50" charset="-128"/>
                </a:rPr>
                <a:t> </a:t>
              </a:r>
              <a:r>
                <a:rPr kumimoji="1" lang="en-US" altLang="ja-JP" sz="1200" b="1" dirty="0">
                  <a:latin typeface="Meiryo UI" panose="020B0604030504040204" pitchFamily="50" charset="-128"/>
                  <a:ea typeface="Meiryo UI" panose="020B0604030504040204" pitchFamily="50" charset="-128"/>
                </a:rPr>
                <a:t>D</a:t>
              </a:r>
              <a:endParaRPr kumimoji="1" lang="ja-JP" altLang="en-US" sz="1200" b="1" dirty="0">
                <a:latin typeface="Meiryo UI" panose="020B0604030504040204" pitchFamily="50" charset="-128"/>
                <a:ea typeface="Meiryo UI" panose="020B0604030504040204" pitchFamily="50" charset="-128"/>
              </a:endParaRPr>
            </a:p>
          </p:txBody>
        </p:sp>
        <p:cxnSp>
          <p:nvCxnSpPr>
            <p:cNvPr id="115" name="直線矢印コネクタ 114"/>
            <p:cNvCxnSpPr/>
            <p:nvPr/>
          </p:nvCxnSpPr>
          <p:spPr>
            <a:xfrm>
              <a:off x="3674651" y="4633744"/>
              <a:ext cx="1729006"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3674651" y="5012855"/>
              <a:ext cx="1729006"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17" name="テキスト ボックス 116"/>
            <p:cNvSpPr txBox="1"/>
            <p:nvPr/>
          </p:nvSpPr>
          <p:spPr>
            <a:xfrm>
              <a:off x="5502353" y="5594842"/>
              <a:ext cx="730713" cy="276999"/>
            </a:xfrm>
            <a:prstGeom prst="rect">
              <a:avLst/>
            </a:prstGeom>
            <a:noFill/>
          </p:spPr>
          <p:txBody>
            <a:bodyPr wrap="none" rtlCol="0">
              <a:spAutoFit/>
            </a:bodyPr>
            <a:lstStyle/>
            <a:p>
              <a:r>
                <a:rPr kumimoji="1" lang="en-US" altLang="ja-JP" sz="1200" b="1" dirty="0" err="1">
                  <a:latin typeface="Meiryo UI" panose="020B0604030504040204" pitchFamily="50" charset="-128"/>
                  <a:ea typeface="Meiryo UI" panose="020B0604030504040204" pitchFamily="50" charset="-128"/>
                </a:rPr>
                <a:t>Goto</a:t>
              </a:r>
              <a:r>
                <a:rPr kumimoji="1" lang="ja-JP" altLang="en-US" sz="1200" b="1" dirty="0">
                  <a:latin typeface="Meiryo UI" panose="020B0604030504040204" pitchFamily="50" charset="-128"/>
                  <a:ea typeface="Meiryo UI" panose="020B0604030504040204" pitchFamily="50" charset="-128"/>
                </a:rPr>
                <a:t> </a:t>
              </a:r>
              <a:r>
                <a:rPr kumimoji="1" lang="en-US" altLang="ja-JP" sz="1200" b="1" dirty="0">
                  <a:latin typeface="Meiryo UI" panose="020B0604030504040204" pitchFamily="50" charset="-128"/>
                  <a:ea typeface="Meiryo UI" panose="020B0604030504040204" pitchFamily="50" charset="-128"/>
                </a:rPr>
                <a:t>B</a:t>
              </a:r>
              <a:endParaRPr kumimoji="1" lang="ja-JP" altLang="en-US" sz="1200" b="1" dirty="0">
                <a:latin typeface="Meiryo UI" panose="020B0604030504040204" pitchFamily="50" charset="-128"/>
                <a:ea typeface="Meiryo UI" panose="020B0604030504040204" pitchFamily="50" charset="-128"/>
              </a:endParaRPr>
            </a:p>
          </p:txBody>
        </p:sp>
        <p:sp>
          <p:nvSpPr>
            <p:cNvPr id="118" name="テキスト ボックス 117"/>
            <p:cNvSpPr txBox="1"/>
            <p:nvPr/>
          </p:nvSpPr>
          <p:spPr>
            <a:xfrm>
              <a:off x="4260524" y="5425543"/>
              <a:ext cx="814647"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Order B</a:t>
              </a:r>
              <a:endParaRPr kumimoji="1" lang="ja-JP" altLang="en-US" sz="1200" b="1" dirty="0">
                <a:latin typeface="Meiryo UI" panose="020B0604030504040204" pitchFamily="50" charset="-128"/>
                <a:ea typeface="Meiryo UI" panose="020B0604030504040204" pitchFamily="50" charset="-128"/>
              </a:endParaRPr>
            </a:p>
          </p:txBody>
        </p:sp>
        <p:sp>
          <p:nvSpPr>
            <p:cNvPr id="119" name="テキスト ボックス 118"/>
            <p:cNvSpPr txBox="1"/>
            <p:nvPr/>
          </p:nvSpPr>
          <p:spPr>
            <a:xfrm>
              <a:off x="3112090" y="5407560"/>
              <a:ext cx="870175"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Delete B</a:t>
              </a:r>
              <a:endParaRPr kumimoji="1" lang="ja-JP" altLang="en-US" sz="1200" b="1" dirty="0">
                <a:latin typeface="Meiryo UI" panose="020B0604030504040204" pitchFamily="50" charset="-128"/>
                <a:ea typeface="Meiryo UI" panose="020B0604030504040204" pitchFamily="50" charset="-128"/>
              </a:endParaRPr>
            </a:p>
          </p:txBody>
        </p:sp>
        <p:sp>
          <p:nvSpPr>
            <p:cNvPr id="120" name="テキスト ボックス 119"/>
            <p:cNvSpPr txBox="1"/>
            <p:nvPr/>
          </p:nvSpPr>
          <p:spPr>
            <a:xfrm>
              <a:off x="3186261" y="5093764"/>
              <a:ext cx="862159"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Delete 2</a:t>
              </a:r>
              <a:endParaRPr kumimoji="1" lang="ja-JP" altLang="en-US" sz="1200" b="1" dirty="0">
                <a:latin typeface="Meiryo UI" panose="020B0604030504040204" pitchFamily="50" charset="-128"/>
                <a:ea typeface="Meiryo UI" panose="020B0604030504040204" pitchFamily="50" charset="-128"/>
              </a:endParaRPr>
            </a:p>
          </p:txBody>
        </p:sp>
        <p:cxnSp>
          <p:nvCxnSpPr>
            <p:cNvPr id="121" name="直線矢印コネクタ 120"/>
            <p:cNvCxnSpPr/>
            <p:nvPr/>
          </p:nvCxnSpPr>
          <p:spPr>
            <a:xfrm>
              <a:off x="1651061" y="5345230"/>
              <a:ext cx="2023589"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22" name="直線矢印コネクタ 121"/>
            <p:cNvCxnSpPr/>
            <p:nvPr/>
          </p:nvCxnSpPr>
          <p:spPr>
            <a:xfrm>
              <a:off x="3674650" y="5705479"/>
              <a:ext cx="1729006" cy="0"/>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3" name="テキスト ボックス 122"/>
            <p:cNvSpPr txBox="1"/>
            <p:nvPr/>
          </p:nvSpPr>
          <p:spPr>
            <a:xfrm>
              <a:off x="1199320" y="5476037"/>
              <a:ext cx="809261"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Deleted</a:t>
              </a:r>
              <a:endParaRPr kumimoji="1" lang="ja-JP" altLang="en-US" sz="1200" b="1" dirty="0">
                <a:latin typeface="Meiryo UI" panose="020B0604030504040204" pitchFamily="50" charset="-128"/>
                <a:ea typeface="Meiryo UI" panose="020B0604030504040204" pitchFamily="50" charset="-128"/>
              </a:endParaRPr>
            </a:p>
          </p:txBody>
        </p:sp>
        <p:sp>
          <p:nvSpPr>
            <p:cNvPr id="124" name="テキスト ボックス 123"/>
            <p:cNvSpPr txBox="1"/>
            <p:nvPr/>
          </p:nvSpPr>
          <p:spPr>
            <a:xfrm>
              <a:off x="3186262" y="5800286"/>
              <a:ext cx="971741" cy="276999"/>
            </a:xfrm>
            <a:prstGeom prst="rect">
              <a:avLst/>
            </a:prstGeom>
            <a:solidFill>
              <a:schemeClr val="bg1"/>
            </a:solidFill>
          </p:spPr>
          <p:txBody>
            <a:bodyPr wrap="none" rtlCol="0">
              <a:spAutoFit/>
            </a:bodyPr>
            <a:lstStyle/>
            <a:p>
              <a:r>
                <a:rPr kumimoji="1" lang="en-US" altLang="ja-JP" sz="1200" b="1" dirty="0" err="1">
                  <a:latin typeface="Meiryo UI" panose="020B0604030504040204" pitchFamily="50" charset="-128"/>
                  <a:ea typeface="Meiryo UI" panose="020B0604030504040204" pitchFamily="50" charset="-128"/>
                </a:rPr>
                <a:t>GAEngine</a:t>
              </a:r>
              <a:endParaRPr kumimoji="1" lang="ja-JP" altLang="en-US" sz="1200" b="1" dirty="0">
                <a:latin typeface="Meiryo UI" panose="020B0604030504040204" pitchFamily="50" charset="-128"/>
                <a:ea typeface="Meiryo UI" panose="020B0604030504040204" pitchFamily="50" charset="-128"/>
              </a:endParaRPr>
            </a:p>
          </p:txBody>
        </p:sp>
        <p:sp>
          <p:nvSpPr>
            <p:cNvPr id="125" name="テキスト ボックス 124"/>
            <p:cNvSpPr txBox="1"/>
            <p:nvPr/>
          </p:nvSpPr>
          <p:spPr>
            <a:xfrm>
              <a:off x="5512019" y="6005732"/>
              <a:ext cx="840936"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Arrive</a:t>
              </a:r>
              <a:r>
                <a:rPr kumimoji="1" lang="ja-JP" altLang="en-US" sz="1200" b="1" dirty="0">
                  <a:latin typeface="Meiryo UI" panose="020B0604030504040204" pitchFamily="50" charset="-128"/>
                  <a:ea typeface="Meiryo UI" panose="020B0604030504040204" pitchFamily="50" charset="-128"/>
                </a:rPr>
                <a:t> </a:t>
              </a:r>
              <a:r>
                <a:rPr kumimoji="1" lang="en-US" altLang="ja-JP" sz="1200" b="1" dirty="0">
                  <a:latin typeface="Meiryo UI" panose="020B0604030504040204" pitchFamily="50" charset="-128"/>
                  <a:ea typeface="Meiryo UI" panose="020B0604030504040204" pitchFamily="50" charset="-128"/>
                </a:rPr>
                <a:t>B</a:t>
              </a:r>
              <a:endParaRPr kumimoji="1" lang="ja-JP" altLang="en-US" sz="1200" b="1" dirty="0">
                <a:latin typeface="Meiryo UI" panose="020B0604030504040204" pitchFamily="50" charset="-128"/>
                <a:ea typeface="Meiryo UI" panose="020B0604030504040204" pitchFamily="50" charset="-128"/>
              </a:endParaRPr>
            </a:p>
          </p:txBody>
        </p:sp>
        <p:sp>
          <p:nvSpPr>
            <p:cNvPr id="126" name="テキスト ボックス 125"/>
            <p:cNvSpPr txBox="1"/>
            <p:nvPr/>
          </p:nvSpPr>
          <p:spPr>
            <a:xfrm>
              <a:off x="3186262" y="6171905"/>
              <a:ext cx="862159"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Delete 1</a:t>
              </a:r>
              <a:endParaRPr kumimoji="1" lang="ja-JP" altLang="en-US" sz="1200" b="1" dirty="0">
                <a:latin typeface="Meiryo UI" panose="020B0604030504040204" pitchFamily="50" charset="-128"/>
                <a:ea typeface="Meiryo UI" panose="020B0604030504040204" pitchFamily="50" charset="-128"/>
              </a:endParaRPr>
            </a:p>
          </p:txBody>
        </p:sp>
        <p:sp>
          <p:nvSpPr>
            <p:cNvPr id="127" name="テキスト ボックス 126"/>
            <p:cNvSpPr txBox="1"/>
            <p:nvPr/>
          </p:nvSpPr>
          <p:spPr>
            <a:xfrm>
              <a:off x="3112090" y="1739172"/>
              <a:ext cx="832536" cy="276999"/>
            </a:xfrm>
            <a:prstGeom prst="rect">
              <a:avLst/>
            </a:prstGeom>
            <a:solidFill>
              <a:schemeClr val="bg1"/>
            </a:solid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Add </a:t>
              </a:r>
              <a:r>
                <a:rPr kumimoji="1" lang="en-US" altLang="ja-JP" sz="1200" b="1" dirty="0" err="1">
                  <a:latin typeface="Meiryo UI" panose="020B0604030504040204" pitchFamily="50" charset="-128"/>
                  <a:ea typeface="Meiryo UI" panose="020B0604030504040204" pitchFamily="50" charset="-128"/>
                </a:rPr>
                <a:t>A,B</a:t>
              </a:r>
              <a:endParaRPr kumimoji="1" lang="ja-JP" altLang="en-US" sz="1200" b="1" dirty="0">
                <a:latin typeface="Meiryo UI" panose="020B0604030504040204" pitchFamily="50" charset="-128"/>
                <a:ea typeface="Meiryo UI" panose="020B0604030504040204" pitchFamily="50" charset="-128"/>
              </a:endParaRPr>
            </a:p>
          </p:txBody>
        </p:sp>
        <p:cxnSp>
          <p:nvCxnSpPr>
            <p:cNvPr id="128" name="直線矢印コネクタ 127"/>
            <p:cNvCxnSpPr/>
            <p:nvPr/>
          </p:nvCxnSpPr>
          <p:spPr>
            <a:xfrm>
              <a:off x="3674650" y="6108122"/>
              <a:ext cx="1729006"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p:nvPr/>
          </p:nvCxnSpPr>
          <p:spPr>
            <a:xfrm>
              <a:off x="3674650" y="1608155"/>
              <a:ext cx="1729006"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30" name="テキスト ボックス 129"/>
            <p:cNvSpPr txBox="1"/>
            <p:nvPr/>
          </p:nvSpPr>
          <p:spPr>
            <a:xfrm>
              <a:off x="5512019" y="1520003"/>
              <a:ext cx="686663"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Ready</a:t>
              </a:r>
              <a:endParaRPr kumimoji="1" lang="ja-JP" altLang="en-US" sz="1200" b="1" dirty="0">
                <a:latin typeface="Meiryo UI" panose="020B0604030504040204" pitchFamily="50" charset="-128"/>
                <a:ea typeface="Meiryo UI" panose="020B0604030504040204" pitchFamily="50" charset="-128"/>
              </a:endParaRPr>
            </a:p>
          </p:txBody>
        </p:sp>
      </p:grpSp>
      <p:sp>
        <p:nvSpPr>
          <p:cNvPr id="131" name="タイトル 5">
            <a:extLst>
              <a:ext uri="{FF2B5EF4-FFF2-40B4-BE49-F238E27FC236}">
                <a16:creationId xmlns:a16="http://schemas.microsoft.com/office/drawing/2014/main" id="{1F4F796B-CFB0-400D-B396-98ED6ED4D857}"/>
              </a:ext>
            </a:extLst>
          </p:cNvPr>
          <p:cNvSpPr txBox="1">
            <a:spLocks/>
          </p:cNvSpPr>
          <p:nvPr/>
        </p:nvSpPr>
        <p:spPr bwMode="gray">
          <a:xfrm>
            <a:off x="6384040" y="836640"/>
            <a:ext cx="5710639" cy="461665"/>
          </a:xfrm>
          <a:prstGeom prst="rect">
            <a:avLst/>
          </a:prstGeom>
          <a:solidFill>
            <a:schemeClr val="bg1"/>
          </a:solidFill>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メッセージ配信のメカニズム</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2" name="正方形/長方形 131"/>
          <p:cNvSpPr/>
          <p:nvPr/>
        </p:nvSpPr>
        <p:spPr>
          <a:xfrm>
            <a:off x="7726679" y="1797002"/>
            <a:ext cx="4406614" cy="9013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b="1" dirty="0">
                <a:solidFill>
                  <a:schemeClr val="tx1"/>
                </a:solidFill>
                <a:latin typeface="Meiryo UI" panose="020B0604030504040204" pitchFamily="50" charset="-128"/>
                <a:ea typeface="Meiryo UI" panose="020B0604030504040204" pitchFamily="50" charset="-128"/>
              </a:rPr>
              <a:t>Control</a:t>
            </a:r>
          </a:p>
          <a:p>
            <a:pPr algn="ctr"/>
            <a:r>
              <a:rPr lang="en-US" altLang="ja-JP" sz="1350" b="1" dirty="0">
                <a:solidFill>
                  <a:schemeClr val="tx1"/>
                </a:solidFill>
                <a:latin typeface="Meiryo UI" panose="020B0604030504040204" pitchFamily="50" charset="-128"/>
                <a:ea typeface="Meiryo UI" panose="020B0604030504040204" pitchFamily="50" charset="-128"/>
              </a:rPr>
              <a:t>(</a:t>
            </a:r>
            <a:r>
              <a:rPr lang="ja-JP" altLang="en-US" sz="1350" b="1" dirty="0">
                <a:solidFill>
                  <a:schemeClr val="tx1"/>
                </a:solidFill>
                <a:latin typeface="Meiryo UI" panose="020B0604030504040204" pitchFamily="50" charset="-128"/>
                <a:ea typeface="Meiryo UI" panose="020B0604030504040204" pitchFamily="50" charset="-128"/>
              </a:rPr>
              <a:t>管制</a:t>
            </a:r>
            <a:r>
              <a:rPr lang="en-US" altLang="ja-JP" sz="1350" b="1" dirty="0">
                <a:solidFill>
                  <a:schemeClr val="tx1"/>
                </a:solidFill>
                <a:latin typeface="Meiryo UI" panose="020B0604030504040204" pitchFamily="50" charset="-128"/>
                <a:ea typeface="Meiryo UI" panose="020B0604030504040204" pitchFamily="50" charset="-128"/>
              </a:rPr>
              <a:t>)</a:t>
            </a:r>
            <a:endParaRPr lang="ja-JP" altLang="en-US" sz="1350" b="1" dirty="0">
              <a:solidFill>
                <a:schemeClr val="tx1"/>
              </a:solidFill>
              <a:latin typeface="Meiryo UI" panose="020B0604030504040204" pitchFamily="50" charset="-128"/>
              <a:ea typeface="Meiryo UI" panose="020B0604030504040204" pitchFamily="50" charset="-128"/>
            </a:endParaRPr>
          </a:p>
        </p:txBody>
      </p:sp>
      <p:sp>
        <p:nvSpPr>
          <p:cNvPr id="133" name="正方形/長方形 132"/>
          <p:cNvSpPr/>
          <p:nvPr/>
        </p:nvSpPr>
        <p:spPr>
          <a:xfrm>
            <a:off x="7726680" y="3760588"/>
            <a:ext cx="1242139" cy="5940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34" name="正方形/長方形 133"/>
          <p:cNvSpPr/>
          <p:nvPr/>
        </p:nvSpPr>
        <p:spPr>
          <a:xfrm>
            <a:off x="7840980" y="3874888"/>
            <a:ext cx="1242139" cy="5940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35" name="正方形/長方形 134"/>
          <p:cNvSpPr/>
          <p:nvPr/>
        </p:nvSpPr>
        <p:spPr>
          <a:xfrm>
            <a:off x="7735138" y="5044155"/>
            <a:ext cx="1242139" cy="5940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b="1" dirty="0">
                <a:solidFill>
                  <a:schemeClr val="tx1"/>
                </a:solidFill>
                <a:latin typeface="Meiryo UI" panose="020B0604030504040204" pitchFamily="50" charset="-128"/>
                <a:ea typeface="Meiryo UI" panose="020B0604030504040204" pitchFamily="50" charset="-128"/>
              </a:rPr>
              <a:t>Person</a:t>
            </a:r>
            <a:br>
              <a:rPr lang="en-US" altLang="ja-JP" sz="1350" b="1" dirty="0">
                <a:solidFill>
                  <a:schemeClr val="tx1"/>
                </a:solidFill>
                <a:latin typeface="Meiryo UI" panose="020B0604030504040204" pitchFamily="50" charset="-128"/>
                <a:ea typeface="Meiryo UI" panose="020B0604030504040204" pitchFamily="50" charset="-128"/>
              </a:rPr>
            </a:br>
            <a:r>
              <a:rPr lang="en-US" altLang="ja-JP" sz="1350" b="1" dirty="0">
                <a:solidFill>
                  <a:schemeClr val="tx1"/>
                </a:solidFill>
                <a:latin typeface="Meiryo UI" panose="020B0604030504040204" pitchFamily="50" charset="-128"/>
                <a:ea typeface="Meiryo UI" panose="020B0604030504040204" pitchFamily="50" charset="-128"/>
              </a:rPr>
              <a:t>(</a:t>
            </a:r>
            <a:r>
              <a:rPr lang="ja-JP" altLang="en-US" sz="1350" b="1" dirty="0">
                <a:solidFill>
                  <a:schemeClr val="tx1"/>
                </a:solidFill>
                <a:latin typeface="Meiryo UI" panose="020B0604030504040204" pitchFamily="50" charset="-128"/>
                <a:ea typeface="Meiryo UI" panose="020B0604030504040204" pitchFamily="50" charset="-128"/>
              </a:rPr>
              <a:t>乗客</a:t>
            </a:r>
            <a:r>
              <a:rPr lang="en-US" altLang="ja-JP" sz="1350" b="1" dirty="0">
                <a:solidFill>
                  <a:schemeClr val="tx1"/>
                </a:solidFill>
                <a:latin typeface="Meiryo UI" panose="020B0604030504040204" pitchFamily="50" charset="-128"/>
                <a:ea typeface="Meiryo UI" panose="020B0604030504040204" pitchFamily="50" charset="-128"/>
              </a:rPr>
              <a:t>)</a:t>
            </a:r>
            <a:endParaRPr lang="ja-JP" altLang="en-US" sz="1350" b="1" dirty="0">
              <a:solidFill>
                <a:schemeClr val="tx1"/>
              </a:solidFill>
              <a:latin typeface="Meiryo UI" panose="020B0604030504040204" pitchFamily="50" charset="-128"/>
              <a:ea typeface="Meiryo UI" panose="020B0604030504040204" pitchFamily="50" charset="-128"/>
            </a:endParaRPr>
          </a:p>
        </p:txBody>
      </p:sp>
      <p:sp>
        <p:nvSpPr>
          <p:cNvPr id="136" name="正方形/長方形 135"/>
          <p:cNvSpPr/>
          <p:nvPr/>
        </p:nvSpPr>
        <p:spPr>
          <a:xfrm>
            <a:off x="7955280" y="3989188"/>
            <a:ext cx="1242139" cy="5940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b="1" dirty="0" smtClean="0">
                <a:solidFill>
                  <a:schemeClr val="tx1"/>
                </a:solidFill>
                <a:latin typeface="Meiryo UI" panose="020B0604030504040204" pitchFamily="50" charset="-128"/>
                <a:ea typeface="Meiryo UI" panose="020B0604030504040204" pitchFamily="50" charset="-128"/>
              </a:rPr>
              <a:t>Cart</a:t>
            </a:r>
            <a:r>
              <a:rPr lang="en-US" altLang="ja-JP" sz="1350" b="1" dirty="0">
                <a:solidFill>
                  <a:schemeClr val="tx1"/>
                </a:solidFill>
                <a:latin typeface="Meiryo UI" panose="020B0604030504040204" pitchFamily="50" charset="-128"/>
                <a:ea typeface="Meiryo UI" panose="020B0604030504040204" pitchFamily="50" charset="-128"/>
              </a:rPr>
              <a:t/>
            </a:r>
            <a:br>
              <a:rPr lang="en-US" altLang="ja-JP" sz="1350" b="1" dirty="0">
                <a:solidFill>
                  <a:schemeClr val="tx1"/>
                </a:solidFill>
                <a:latin typeface="Meiryo UI" panose="020B0604030504040204" pitchFamily="50" charset="-128"/>
                <a:ea typeface="Meiryo UI" panose="020B0604030504040204" pitchFamily="50" charset="-128"/>
              </a:rPr>
            </a:br>
            <a:r>
              <a:rPr lang="en-US" altLang="ja-JP" sz="1350" b="1" dirty="0" smtClean="0">
                <a:solidFill>
                  <a:schemeClr val="tx1"/>
                </a:solidFill>
                <a:latin typeface="Meiryo UI" panose="020B0604030504040204" pitchFamily="50" charset="-128"/>
                <a:ea typeface="Meiryo UI" panose="020B0604030504040204" pitchFamily="50" charset="-128"/>
              </a:rPr>
              <a:t>(</a:t>
            </a:r>
            <a:r>
              <a:rPr lang="ja-JP" altLang="en-US" sz="1350" b="1" dirty="0">
                <a:solidFill>
                  <a:schemeClr val="tx1"/>
                </a:solidFill>
                <a:latin typeface="Meiryo UI" panose="020B0604030504040204" pitchFamily="50" charset="-128"/>
                <a:ea typeface="Meiryo UI" panose="020B0604030504040204" pitchFamily="50" charset="-128"/>
              </a:rPr>
              <a:t>カート</a:t>
            </a:r>
            <a:r>
              <a:rPr lang="en-US" altLang="ja-JP" sz="1350" b="1" dirty="0" smtClean="0">
                <a:solidFill>
                  <a:schemeClr val="tx1"/>
                </a:solidFill>
                <a:latin typeface="Meiryo UI" panose="020B0604030504040204" pitchFamily="50" charset="-128"/>
                <a:ea typeface="Meiryo UI" panose="020B0604030504040204" pitchFamily="50" charset="-128"/>
              </a:rPr>
              <a:t>)</a:t>
            </a:r>
            <a:endParaRPr kumimoji="1" lang="ja-JP" altLang="en-US" sz="1350" b="1" dirty="0">
              <a:solidFill>
                <a:schemeClr val="tx1"/>
              </a:solidFill>
              <a:latin typeface="Meiryo UI" panose="020B0604030504040204" pitchFamily="50" charset="-128"/>
              <a:ea typeface="Meiryo UI" panose="020B0604030504040204" pitchFamily="50" charset="-128"/>
            </a:endParaRPr>
          </a:p>
        </p:txBody>
      </p:sp>
      <p:sp>
        <p:nvSpPr>
          <p:cNvPr id="137" name="正方形/長方形 136"/>
          <p:cNvSpPr/>
          <p:nvPr/>
        </p:nvSpPr>
        <p:spPr>
          <a:xfrm>
            <a:off x="7849438" y="5158455"/>
            <a:ext cx="1242139" cy="5940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b="1" dirty="0">
                <a:solidFill>
                  <a:schemeClr val="tx1"/>
                </a:solidFill>
                <a:latin typeface="Meiryo UI" panose="020B0604030504040204" pitchFamily="50" charset="-128"/>
                <a:ea typeface="Meiryo UI" panose="020B0604030504040204" pitchFamily="50" charset="-128"/>
              </a:rPr>
              <a:t>Person</a:t>
            </a:r>
            <a:br>
              <a:rPr lang="en-US" altLang="ja-JP" sz="1350" b="1" dirty="0">
                <a:solidFill>
                  <a:schemeClr val="tx1"/>
                </a:solidFill>
                <a:latin typeface="Meiryo UI" panose="020B0604030504040204" pitchFamily="50" charset="-128"/>
                <a:ea typeface="Meiryo UI" panose="020B0604030504040204" pitchFamily="50" charset="-128"/>
              </a:rPr>
            </a:br>
            <a:r>
              <a:rPr lang="en-US" altLang="ja-JP" sz="1350" b="1" dirty="0">
                <a:solidFill>
                  <a:schemeClr val="tx1"/>
                </a:solidFill>
                <a:latin typeface="Meiryo UI" panose="020B0604030504040204" pitchFamily="50" charset="-128"/>
                <a:ea typeface="Meiryo UI" panose="020B0604030504040204" pitchFamily="50" charset="-128"/>
              </a:rPr>
              <a:t>(</a:t>
            </a:r>
            <a:r>
              <a:rPr lang="ja-JP" altLang="en-US" sz="1350" b="1" dirty="0">
                <a:solidFill>
                  <a:schemeClr val="tx1"/>
                </a:solidFill>
                <a:latin typeface="Meiryo UI" panose="020B0604030504040204" pitchFamily="50" charset="-128"/>
                <a:ea typeface="Meiryo UI" panose="020B0604030504040204" pitchFamily="50" charset="-128"/>
              </a:rPr>
              <a:t>乗客</a:t>
            </a:r>
            <a:r>
              <a:rPr lang="en-US" altLang="ja-JP" sz="1350" b="1" dirty="0">
                <a:solidFill>
                  <a:schemeClr val="tx1"/>
                </a:solidFill>
                <a:latin typeface="Meiryo UI" panose="020B0604030504040204" pitchFamily="50" charset="-128"/>
                <a:ea typeface="Meiryo UI" panose="020B0604030504040204" pitchFamily="50" charset="-128"/>
              </a:rPr>
              <a:t>)</a:t>
            </a:r>
            <a:endParaRPr lang="ja-JP" altLang="en-US" sz="1350" b="1" dirty="0">
              <a:solidFill>
                <a:schemeClr val="tx1"/>
              </a:solidFill>
              <a:latin typeface="Meiryo UI" panose="020B0604030504040204" pitchFamily="50" charset="-128"/>
              <a:ea typeface="Meiryo UI" panose="020B0604030504040204" pitchFamily="50" charset="-128"/>
            </a:endParaRPr>
          </a:p>
        </p:txBody>
      </p:sp>
      <p:sp>
        <p:nvSpPr>
          <p:cNvPr id="138" name="正方形/長方形 137"/>
          <p:cNvSpPr/>
          <p:nvPr/>
        </p:nvSpPr>
        <p:spPr>
          <a:xfrm>
            <a:off x="7963738" y="5272755"/>
            <a:ext cx="1242139" cy="5940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b="1" dirty="0">
                <a:solidFill>
                  <a:schemeClr val="tx1"/>
                </a:solidFill>
                <a:latin typeface="Meiryo UI" panose="020B0604030504040204" pitchFamily="50" charset="-128"/>
                <a:ea typeface="Meiryo UI" panose="020B0604030504040204" pitchFamily="50" charset="-128"/>
              </a:rPr>
              <a:t>Person</a:t>
            </a:r>
            <a:br>
              <a:rPr lang="en-US" altLang="ja-JP" sz="1350" b="1" dirty="0">
                <a:solidFill>
                  <a:schemeClr val="tx1"/>
                </a:solidFill>
                <a:latin typeface="Meiryo UI" panose="020B0604030504040204" pitchFamily="50" charset="-128"/>
                <a:ea typeface="Meiryo UI" panose="020B0604030504040204" pitchFamily="50" charset="-128"/>
              </a:rPr>
            </a:br>
            <a:r>
              <a:rPr lang="en-US" altLang="ja-JP" sz="1350" b="1" dirty="0">
                <a:solidFill>
                  <a:schemeClr val="tx1"/>
                </a:solidFill>
                <a:latin typeface="Meiryo UI" panose="020B0604030504040204" pitchFamily="50" charset="-128"/>
                <a:ea typeface="Meiryo UI" panose="020B0604030504040204" pitchFamily="50" charset="-128"/>
              </a:rPr>
              <a:t>(</a:t>
            </a:r>
            <a:r>
              <a:rPr lang="ja-JP" altLang="en-US" sz="1350" b="1" dirty="0">
                <a:solidFill>
                  <a:schemeClr val="tx1"/>
                </a:solidFill>
                <a:latin typeface="Meiryo UI" panose="020B0604030504040204" pitchFamily="50" charset="-128"/>
                <a:ea typeface="Meiryo UI" panose="020B0604030504040204" pitchFamily="50" charset="-128"/>
              </a:rPr>
              <a:t>乗客</a:t>
            </a:r>
            <a:r>
              <a:rPr lang="en-US" altLang="ja-JP" sz="1350" b="1" dirty="0">
                <a:solidFill>
                  <a:schemeClr val="tx1"/>
                </a:solidFill>
                <a:latin typeface="Meiryo UI" panose="020B0604030504040204" pitchFamily="50" charset="-128"/>
                <a:ea typeface="Meiryo UI" panose="020B0604030504040204" pitchFamily="50" charset="-128"/>
              </a:rPr>
              <a:t>)</a:t>
            </a:r>
            <a:endParaRPr lang="ja-JP" altLang="en-US" sz="1350" b="1" dirty="0">
              <a:solidFill>
                <a:schemeClr val="tx1"/>
              </a:solidFill>
              <a:latin typeface="Meiryo UI" panose="020B0604030504040204" pitchFamily="50" charset="-128"/>
              <a:ea typeface="Meiryo UI" panose="020B0604030504040204" pitchFamily="50" charset="-128"/>
            </a:endParaRPr>
          </a:p>
        </p:txBody>
      </p:sp>
      <p:grpSp>
        <p:nvGrpSpPr>
          <p:cNvPr id="139" name="グループ化 138"/>
          <p:cNvGrpSpPr/>
          <p:nvPr/>
        </p:nvGrpSpPr>
        <p:grpSpPr>
          <a:xfrm>
            <a:off x="9205875" y="2714722"/>
            <a:ext cx="2490973" cy="2923499"/>
            <a:chOff x="5248118" y="1412776"/>
            <a:chExt cx="1052073" cy="988876"/>
          </a:xfrm>
        </p:grpSpPr>
        <p:cxnSp>
          <p:nvCxnSpPr>
            <p:cNvPr id="140" name="直線矢印コネクタ 139"/>
            <p:cNvCxnSpPr/>
            <p:nvPr/>
          </p:nvCxnSpPr>
          <p:spPr>
            <a:xfrm>
              <a:off x="5248118" y="2401652"/>
              <a:ext cx="1052073" cy="0"/>
            </a:xfrm>
            <a:prstGeom prst="straightConnector1">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直線矢印コネクタ 140"/>
            <p:cNvCxnSpPr/>
            <p:nvPr/>
          </p:nvCxnSpPr>
          <p:spPr>
            <a:xfrm>
              <a:off x="6300191" y="1412776"/>
              <a:ext cx="0" cy="988876"/>
            </a:xfrm>
            <a:prstGeom prst="straightConnector1">
              <a:avLst/>
            </a:prstGeom>
            <a:ln w="25400">
              <a:solidFill>
                <a:schemeClr val="tx1"/>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grpSp>
      <p:sp>
        <p:nvSpPr>
          <p:cNvPr id="142" name="テキスト ボックス 141"/>
          <p:cNvSpPr txBox="1"/>
          <p:nvPr/>
        </p:nvSpPr>
        <p:spPr>
          <a:xfrm>
            <a:off x="10208915" y="5310457"/>
            <a:ext cx="537328" cy="300082"/>
          </a:xfrm>
          <a:prstGeom prst="rect">
            <a:avLst/>
          </a:prstGeom>
          <a:noFill/>
        </p:spPr>
        <p:txBody>
          <a:bodyPr wrap="none" rtlCol="0">
            <a:spAutoFit/>
          </a:bodyPr>
          <a:lstStyle/>
          <a:p>
            <a:pPr algn="ctr"/>
            <a:r>
              <a:rPr lang="en-US" altLang="ja-JP" sz="1350" b="1" dirty="0" err="1">
                <a:latin typeface="Meiryo UI" pitchFamily="50" charset="-128"/>
                <a:ea typeface="Meiryo UI" pitchFamily="50" charset="-128"/>
              </a:rPr>
              <a:t>Ch1</a:t>
            </a:r>
            <a:endParaRPr kumimoji="1" lang="ja-JP" altLang="en-US" sz="1350" b="1" dirty="0">
              <a:latin typeface="Meiryo UI" pitchFamily="50" charset="-128"/>
              <a:ea typeface="Meiryo UI" pitchFamily="50" charset="-128"/>
            </a:endParaRPr>
          </a:p>
        </p:txBody>
      </p:sp>
      <p:sp>
        <p:nvSpPr>
          <p:cNvPr id="143" name="U ターン矢印 142"/>
          <p:cNvSpPr/>
          <p:nvPr/>
        </p:nvSpPr>
        <p:spPr>
          <a:xfrm rot="5400000" flipV="1">
            <a:off x="5448832" y="3376133"/>
            <a:ext cx="3309101" cy="955256"/>
          </a:xfrm>
          <a:prstGeom prst="uturnArrow">
            <a:avLst>
              <a:gd name="adj1" fmla="val 13769"/>
              <a:gd name="adj2" fmla="val 14119"/>
              <a:gd name="adj3" fmla="val 16576"/>
              <a:gd name="adj4" fmla="val 43750"/>
              <a:gd name="adj5" fmla="val 868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grpSp>
        <p:nvGrpSpPr>
          <p:cNvPr id="144" name="グループ化 143"/>
          <p:cNvGrpSpPr/>
          <p:nvPr/>
        </p:nvGrpSpPr>
        <p:grpSpPr>
          <a:xfrm>
            <a:off x="9241704" y="2714723"/>
            <a:ext cx="1954869" cy="1618344"/>
            <a:chOff x="5248118" y="1412776"/>
            <a:chExt cx="1052073" cy="988876"/>
          </a:xfrm>
        </p:grpSpPr>
        <p:cxnSp>
          <p:nvCxnSpPr>
            <p:cNvPr id="145" name="直線矢印コネクタ 144"/>
            <p:cNvCxnSpPr/>
            <p:nvPr/>
          </p:nvCxnSpPr>
          <p:spPr>
            <a:xfrm>
              <a:off x="5248118" y="2401652"/>
              <a:ext cx="1052073" cy="0"/>
            </a:xfrm>
            <a:prstGeom prst="straightConnector1">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直線矢印コネクタ 145"/>
            <p:cNvCxnSpPr/>
            <p:nvPr/>
          </p:nvCxnSpPr>
          <p:spPr>
            <a:xfrm>
              <a:off x="6300191" y="1412776"/>
              <a:ext cx="0" cy="988876"/>
            </a:xfrm>
            <a:prstGeom prst="straightConnector1">
              <a:avLst/>
            </a:prstGeom>
            <a:ln w="25400">
              <a:solidFill>
                <a:schemeClr val="tx1"/>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grpSp>
      <p:cxnSp>
        <p:nvCxnSpPr>
          <p:cNvPr id="147" name="直線矢印コネクタ 146"/>
          <p:cNvCxnSpPr/>
          <p:nvPr/>
        </p:nvCxnSpPr>
        <p:spPr>
          <a:xfrm flipV="1">
            <a:off x="8155768" y="2698393"/>
            <a:ext cx="0" cy="1062195"/>
          </a:xfrm>
          <a:prstGeom prst="straightConnector1">
            <a:avLst/>
          </a:prstGeom>
          <a:ln w="25400">
            <a:solidFill>
              <a:schemeClr val="tx1"/>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sp>
        <p:nvSpPr>
          <p:cNvPr id="148" name="テキスト ボックス 147"/>
          <p:cNvSpPr txBox="1"/>
          <p:nvPr/>
        </p:nvSpPr>
        <p:spPr>
          <a:xfrm>
            <a:off x="9981390" y="3976915"/>
            <a:ext cx="537328" cy="300082"/>
          </a:xfrm>
          <a:prstGeom prst="rect">
            <a:avLst/>
          </a:prstGeom>
          <a:solidFill>
            <a:schemeClr val="bg1"/>
          </a:solidFill>
        </p:spPr>
        <p:txBody>
          <a:bodyPr wrap="none" rtlCol="0">
            <a:spAutoFit/>
          </a:bodyPr>
          <a:lstStyle/>
          <a:p>
            <a:pPr algn="ctr"/>
            <a:r>
              <a:rPr lang="en-US" altLang="ja-JP" sz="1350" b="1" dirty="0" err="1" smtClean="0">
                <a:latin typeface="Meiryo UI" pitchFamily="50" charset="-128"/>
                <a:ea typeface="Meiryo UI" pitchFamily="50" charset="-128"/>
              </a:rPr>
              <a:t>Ch6</a:t>
            </a:r>
            <a:endParaRPr kumimoji="1" lang="ja-JP" altLang="en-US" sz="1350" b="1" dirty="0">
              <a:latin typeface="Meiryo UI" pitchFamily="50" charset="-128"/>
              <a:ea typeface="Meiryo UI" pitchFamily="50" charset="-128"/>
            </a:endParaRPr>
          </a:p>
        </p:txBody>
      </p:sp>
      <p:cxnSp>
        <p:nvCxnSpPr>
          <p:cNvPr id="149" name="直線矢印コネクタ 148"/>
          <p:cNvCxnSpPr/>
          <p:nvPr/>
        </p:nvCxnSpPr>
        <p:spPr>
          <a:xfrm flipV="1">
            <a:off x="8505629" y="2698394"/>
            <a:ext cx="0" cy="1176494"/>
          </a:xfrm>
          <a:prstGeom prst="straightConnector1">
            <a:avLst/>
          </a:prstGeom>
          <a:ln w="25400">
            <a:solidFill>
              <a:schemeClr val="tx1"/>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150" name="直線矢印コネクタ 149"/>
          <p:cNvCxnSpPr/>
          <p:nvPr/>
        </p:nvCxnSpPr>
        <p:spPr>
          <a:xfrm flipV="1">
            <a:off x="8851796" y="2698395"/>
            <a:ext cx="0" cy="1290793"/>
          </a:xfrm>
          <a:prstGeom prst="straightConnector1">
            <a:avLst/>
          </a:prstGeom>
          <a:ln w="25400">
            <a:solidFill>
              <a:schemeClr val="tx1"/>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sp>
        <p:nvSpPr>
          <p:cNvPr id="151" name="左中かっこ 150"/>
          <p:cNvSpPr/>
          <p:nvPr/>
        </p:nvSpPr>
        <p:spPr>
          <a:xfrm>
            <a:off x="7564190" y="4906599"/>
            <a:ext cx="135157" cy="960222"/>
          </a:xfrm>
          <a:prstGeom prst="leftBrace">
            <a:avLst>
              <a:gd name="adj1" fmla="val 67471"/>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2" name="テキスト ボックス 151"/>
          <p:cNvSpPr txBox="1"/>
          <p:nvPr/>
        </p:nvSpPr>
        <p:spPr>
          <a:xfrm>
            <a:off x="6254354" y="3738697"/>
            <a:ext cx="1125629" cy="300082"/>
          </a:xfrm>
          <a:prstGeom prst="rect">
            <a:avLst/>
          </a:prstGeom>
          <a:solidFill>
            <a:schemeClr val="bg1"/>
          </a:solidFill>
        </p:spPr>
        <p:txBody>
          <a:bodyPr wrap="none" rtlCol="0">
            <a:spAutoFit/>
          </a:bodyPr>
          <a:lstStyle/>
          <a:p>
            <a:pPr algn="ctr"/>
            <a:r>
              <a:rPr kumimoji="1" lang="en-US" altLang="ja-JP" sz="1350" b="1" dirty="0" err="1" smtClean="0">
                <a:latin typeface="Meiryo UI" pitchFamily="50" charset="-128"/>
                <a:ea typeface="Meiryo UI" pitchFamily="50" charset="-128"/>
              </a:rPr>
              <a:t>BroadCast</a:t>
            </a:r>
            <a:endParaRPr kumimoji="1" lang="ja-JP" altLang="en-US" sz="1350" b="1" dirty="0">
              <a:latin typeface="Meiryo UI" pitchFamily="50" charset="-128"/>
              <a:ea typeface="Meiryo UI" pitchFamily="50" charset="-128"/>
            </a:endParaRPr>
          </a:p>
        </p:txBody>
      </p:sp>
    </p:spTree>
    <p:extLst>
      <p:ext uri="{BB962C8B-B14F-4D97-AF65-F5344CB8AC3E}">
        <p14:creationId xmlns:p14="http://schemas.microsoft.com/office/powerpoint/2010/main" val="3247039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6080511" cy="523220"/>
          </a:xfrm>
        </p:spPr>
        <p:txBody>
          <a:bodyPr/>
          <a:lstStyle/>
          <a:p>
            <a:pPr algn="l"/>
            <a:r>
              <a:rPr lang="en-US" altLang="ja-JP" sz="2800" b="1" dirty="0" smtClean="0">
                <a:latin typeface="Meiryo UI" pitchFamily="50" charset="-128"/>
                <a:ea typeface="Meiryo UI" pitchFamily="50" charset="-128"/>
              </a:rPr>
              <a:t>2-4. </a:t>
            </a:r>
            <a:r>
              <a:rPr lang="ja-JP" altLang="en-US" sz="2800" b="1" dirty="0" smtClean="0">
                <a:latin typeface="Meiryo UI" pitchFamily="50" charset="-128"/>
                <a:ea typeface="Meiryo UI" pitchFamily="50" charset="-128"/>
              </a:rPr>
              <a:t>現時点で稼動を確認している事項</a:t>
            </a:r>
            <a:endParaRPr lang="ja-JP" altLang="en-US" sz="2800" b="1" dirty="0">
              <a:latin typeface="Meiryo UI" pitchFamily="50" charset="-128"/>
              <a:ea typeface="Meiryo UI" pitchFamily="50" charset="-128"/>
            </a:endParaRPr>
          </a:p>
        </p:txBody>
      </p:sp>
      <p:sp>
        <p:nvSpPr>
          <p:cNvPr id="10" name="タイトル 1"/>
          <p:cNvSpPr txBox="1">
            <a:spLocks/>
          </p:cNvSpPr>
          <p:nvPr/>
        </p:nvSpPr>
        <p:spPr bwMode="gray">
          <a:xfrm>
            <a:off x="3338" y="1600419"/>
            <a:ext cx="5228542" cy="4708981"/>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pPr algn="l"/>
            <a:r>
              <a:rPr lang="en-US" altLang="ja-JP" b="1" dirty="0" smtClean="0">
                <a:latin typeface="Meiryo UI" pitchFamily="50" charset="-128"/>
                <a:ea typeface="Meiryo UI" pitchFamily="50" charset="-128"/>
              </a:rPr>
              <a:t>(1)Person</a:t>
            </a:r>
            <a:r>
              <a:rPr lang="ja-JP" altLang="en-US" b="1" dirty="0" smtClean="0">
                <a:latin typeface="Meiryo UI" pitchFamily="50" charset="-128"/>
                <a:ea typeface="Meiryo UI" pitchFamily="50" charset="-128"/>
              </a:rPr>
              <a:t>エージェント</a:t>
            </a:r>
            <a:endParaRPr lang="en-US" altLang="ja-JP" b="1" dirty="0">
              <a:latin typeface="Meiryo UI" pitchFamily="50" charset="-128"/>
              <a:ea typeface="Meiryo UI" pitchFamily="50" charset="-128"/>
            </a:endParaRPr>
          </a:p>
          <a:p>
            <a:pPr lvl="1" algn="l"/>
            <a:r>
              <a:rPr lang="ja-JP" altLang="en-US" sz="2000" b="1" dirty="0" smtClean="0">
                <a:latin typeface="Meiryo UI" pitchFamily="50" charset="-128"/>
                <a:ea typeface="Meiryo UI" pitchFamily="50" charset="-128"/>
              </a:rPr>
              <a:t>富岡地区の乱数で指定された</a:t>
            </a:r>
            <a:r>
              <a:rPr lang="en-US" altLang="ja-JP" sz="2000" b="1" dirty="0" smtClean="0">
                <a:latin typeface="Meiryo UI" pitchFamily="50" charset="-128"/>
                <a:ea typeface="Meiryo UI" pitchFamily="50" charset="-128"/>
              </a:rPr>
              <a:t>OD</a:t>
            </a:r>
            <a:r>
              <a:rPr lang="ja-JP" altLang="en-US" sz="2000" b="1" dirty="0" smtClean="0">
                <a:latin typeface="Meiryo UI" pitchFamily="50" charset="-128"/>
                <a:ea typeface="Meiryo UI" pitchFamily="50" charset="-128"/>
              </a:rPr>
              <a:t>に動く。とみおかーとの併用ができる場合、利用できる場所まで移動して、とみおかーとの到着を待つ</a:t>
            </a:r>
            <a:r>
              <a:rPr lang="en-US" altLang="ja-JP" sz="2400" b="1" dirty="0">
                <a:latin typeface="Meiryo UI" pitchFamily="50" charset="-128"/>
                <a:ea typeface="Meiryo UI" pitchFamily="50" charset="-128"/>
              </a:rPr>
              <a:t/>
            </a:r>
            <a:br>
              <a:rPr lang="en-US" altLang="ja-JP" sz="2400" b="1" dirty="0">
                <a:latin typeface="Meiryo UI" pitchFamily="50" charset="-128"/>
                <a:ea typeface="Meiryo UI" pitchFamily="50" charset="-128"/>
              </a:rPr>
            </a:br>
            <a:endParaRPr lang="en-US" altLang="ja-JP" sz="2400" b="1" dirty="0" smtClean="0">
              <a:latin typeface="Meiryo UI" pitchFamily="50" charset="-128"/>
              <a:ea typeface="Meiryo UI" pitchFamily="50" charset="-128"/>
            </a:endParaRPr>
          </a:p>
          <a:p>
            <a:pPr algn="l"/>
            <a:r>
              <a:rPr lang="en-US" altLang="ja-JP" b="1" dirty="0" smtClean="0">
                <a:latin typeface="Meiryo UI" pitchFamily="50" charset="-128"/>
                <a:ea typeface="Meiryo UI" pitchFamily="50" charset="-128"/>
              </a:rPr>
              <a:t>(2)Cart</a:t>
            </a:r>
            <a:r>
              <a:rPr lang="ja-JP" altLang="en-US" b="1" dirty="0" smtClean="0">
                <a:latin typeface="Meiryo UI" pitchFamily="50" charset="-128"/>
                <a:ea typeface="Meiryo UI" pitchFamily="50" charset="-128"/>
              </a:rPr>
              <a:t>エージェント           </a:t>
            </a:r>
            <a:endParaRPr lang="en-US" altLang="ja-JP" b="1" dirty="0" smtClean="0">
              <a:latin typeface="Meiryo UI" pitchFamily="50" charset="-128"/>
              <a:ea typeface="Meiryo UI" pitchFamily="50" charset="-128"/>
            </a:endParaRPr>
          </a:p>
          <a:p>
            <a:pPr lvl="1" algn="l"/>
            <a:r>
              <a:rPr lang="ja-JP" altLang="en-US" sz="2000" b="1" dirty="0" smtClean="0">
                <a:latin typeface="Meiryo UI" pitchFamily="50" charset="-128"/>
                <a:ea typeface="Meiryo UI" pitchFamily="50" charset="-128"/>
              </a:rPr>
              <a:t>藍ルート、水色ルート、緑ルート、それぞれ</a:t>
            </a:r>
            <a:r>
              <a:rPr lang="en-US" altLang="ja-JP" sz="2000" b="1" dirty="0" smtClean="0">
                <a:latin typeface="Meiryo UI" pitchFamily="50" charset="-128"/>
                <a:ea typeface="Meiryo UI" pitchFamily="50" charset="-128"/>
              </a:rPr>
              <a:t>1</a:t>
            </a:r>
            <a:r>
              <a:rPr lang="ja-JP" altLang="en-US" sz="2000" b="1" dirty="0" smtClean="0">
                <a:latin typeface="Meiryo UI" pitchFamily="50" charset="-128"/>
                <a:ea typeface="Meiryo UI" pitchFamily="50" charset="-128"/>
              </a:rPr>
              <a:t>台以上移動することができる</a:t>
            </a:r>
            <a:r>
              <a:rPr lang="en-US" altLang="ja-JP" sz="2000" b="1" dirty="0" smtClean="0">
                <a:latin typeface="Meiryo UI" pitchFamily="50" charset="-128"/>
                <a:ea typeface="Meiryo UI" pitchFamily="50" charset="-128"/>
              </a:rPr>
              <a:t/>
            </a:r>
            <a:br>
              <a:rPr lang="en-US" altLang="ja-JP" sz="2000" b="1" dirty="0" smtClean="0">
                <a:latin typeface="Meiryo UI" pitchFamily="50" charset="-128"/>
                <a:ea typeface="Meiryo UI" pitchFamily="50" charset="-128"/>
              </a:rPr>
            </a:br>
            <a:r>
              <a:rPr lang="en-US" altLang="ja-JP" sz="2000" b="1" dirty="0" smtClean="0">
                <a:latin typeface="Meiryo UI" pitchFamily="50" charset="-128"/>
                <a:ea typeface="Meiryo UI" pitchFamily="50" charset="-128"/>
              </a:rPr>
              <a:t>(</a:t>
            </a:r>
            <a:r>
              <a:rPr lang="ja-JP" altLang="en-US" sz="2000" b="1" dirty="0" smtClean="0">
                <a:latin typeface="Meiryo UI" pitchFamily="50" charset="-128"/>
                <a:ea typeface="Meiryo UI" pitchFamily="50" charset="-128"/>
              </a:rPr>
              <a:t>移動を中止させることもできる</a:t>
            </a:r>
            <a:r>
              <a:rPr lang="en-US" altLang="ja-JP" sz="2000" b="1" dirty="0" smtClean="0">
                <a:latin typeface="Meiryo UI" pitchFamily="50" charset="-128"/>
                <a:ea typeface="Meiryo UI" pitchFamily="50" charset="-128"/>
              </a:rPr>
              <a:t>)</a:t>
            </a:r>
          </a:p>
          <a:p>
            <a:pPr lvl="1" algn="l"/>
            <a:endParaRPr lang="en-US" altLang="ja-JP" sz="2400" b="1" dirty="0">
              <a:latin typeface="Meiryo UI" pitchFamily="50" charset="-128"/>
              <a:ea typeface="Meiryo UI" pitchFamily="50" charset="-128"/>
            </a:endParaRPr>
          </a:p>
          <a:p>
            <a:pPr algn="l"/>
            <a:r>
              <a:rPr lang="en-US" altLang="ja-JP" b="1" dirty="0" smtClean="0">
                <a:latin typeface="Meiryo UI" pitchFamily="50" charset="-128"/>
                <a:ea typeface="Meiryo UI" pitchFamily="50" charset="-128"/>
              </a:rPr>
              <a:t>(3)</a:t>
            </a:r>
            <a:r>
              <a:rPr lang="ja-JP" altLang="en-US" b="1" dirty="0" smtClean="0">
                <a:latin typeface="Meiryo UI" pitchFamily="50" charset="-128"/>
                <a:ea typeface="Meiryo UI" pitchFamily="50" charset="-128"/>
              </a:rPr>
              <a:t>マッチングメカニズム</a:t>
            </a:r>
            <a:endParaRPr lang="en-US" altLang="ja-JP" b="1" dirty="0">
              <a:latin typeface="Meiryo UI" pitchFamily="50" charset="-128"/>
              <a:ea typeface="Meiryo UI" pitchFamily="50" charset="-128"/>
            </a:endParaRPr>
          </a:p>
          <a:p>
            <a:pPr lvl="1" algn="l"/>
            <a:r>
              <a:rPr lang="ja-JP" altLang="en-US" sz="2000" b="1" dirty="0" smtClean="0">
                <a:latin typeface="Meiryo UI" pitchFamily="50" charset="-128"/>
                <a:ea typeface="Meiryo UI" pitchFamily="50" charset="-128"/>
              </a:rPr>
              <a:t>上記</a:t>
            </a:r>
            <a:r>
              <a:rPr lang="en-US" altLang="ja-JP" sz="2000" b="1" dirty="0" smtClean="0">
                <a:latin typeface="Meiryo UI" pitchFamily="50" charset="-128"/>
                <a:ea typeface="Meiryo UI" pitchFamily="50" charset="-128"/>
              </a:rPr>
              <a:t>(1)(2)</a:t>
            </a:r>
            <a:r>
              <a:rPr lang="ja-JP" altLang="en-US" sz="2000" b="1" dirty="0" smtClean="0">
                <a:latin typeface="Meiryo UI" pitchFamily="50" charset="-128"/>
                <a:ea typeface="Meiryo UI" pitchFamily="50" charset="-128"/>
              </a:rPr>
              <a:t>をマッチングして、エージェントの乗降処理を行う</a:t>
            </a:r>
            <a:endParaRPr lang="en-US" altLang="ja-JP" sz="2000" b="1" dirty="0" smtClean="0">
              <a:latin typeface="Meiryo UI" pitchFamily="50" charset="-128"/>
              <a:ea typeface="Meiryo UI" pitchFamily="50" charset="-128"/>
            </a:endParaRPr>
          </a:p>
        </p:txBody>
      </p:sp>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7610" y="1396618"/>
            <a:ext cx="317460" cy="634921"/>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5729" y="3619762"/>
            <a:ext cx="863492" cy="330159"/>
          </a:xfrm>
          <a:prstGeom prst="rect">
            <a:avLst/>
          </a:prstGeom>
        </p:spPr>
      </p:pic>
      <p:sp>
        <p:nvSpPr>
          <p:cNvPr id="7" name="テキスト ボックス 6"/>
          <p:cNvSpPr txBox="1"/>
          <p:nvPr/>
        </p:nvSpPr>
        <p:spPr>
          <a:xfrm>
            <a:off x="2896382" y="3311985"/>
            <a:ext cx="1417376"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 後で変更</a:t>
            </a:r>
            <a:r>
              <a:rPr lang="ja-JP" altLang="en-US" sz="1400" b="1" dirty="0" smtClean="0">
                <a:latin typeface="Meiryo UI" panose="020B0604030504040204" pitchFamily="50" charset="-128"/>
                <a:ea typeface="Meiryo UI" panose="020B0604030504040204" pitchFamily="50" charset="-128"/>
              </a:rPr>
              <a:t>する</a:t>
            </a:r>
            <a:endParaRPr kumimoji="1" lang="ja-JP" altLang="en-US" sz="1400" b="1" dirty="0">
              <a:latin typeface="Meiryo UI" panose="020B0604030504040204" pitchFamily="50" charset="-128"/>
              <a:ea typeface="Meiryo UI" panose="020B0604030504040204" pitchFamily="50" charset="-128"/>
            </a:endParaRPr>
          </a:p>
        </p:txBody>
      </p:sp>
      <p:pic>
        <p:nvPicPr>
          <p:cNvPr id="9" name="tomiokaX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75900" y="1340710"/>
            <a:ext cx="6736019" cy="5388815"/>
          </a:xfrm>
          <a:prstGeom prst="rect">
            <a:avLst/>
          </a:prstGeom>
        </p:spPr>
      </p:pic>
      <p:sp>
        <p:nvSpPr>
          <p:cNvPr id="16" name="テキスト ボックス 15"/>
          <p:cNvSpPr txBox="1"/>
          <p:nvPr/>
        </p:nvSpPr>
        <p:spPr>
          <a:xfrm>
            <a:off x="9840520" y="980660"/>
            <a:ext cx="2308645"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 クリックすると動き出します</a:t>
            </a:r>
            <a:endParaRPr kumimoji="1" lang="ja-JP" altLang="en-US"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60300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4602542" cy="523220"/>
          </a:xfrm>
        </p:spPr>
        <p:txBody>
          <a:bodyPr/>
          <a:lstStyle/>
          <a:p>
            <a:pPr algn="l"/>
            <a:r>
              <a:rPr lang="en-US" altLang="ja-JP" sz="2800" b="1" dirty="0" smtClean="0">
                <a:latin typeface="Meiryo UI" pitchFamily="50" charset="-128"/>
                <a:ea typeface="Meiryo UI" pitchFamily="50" charset="-128"/>
              </a:rPr>
              <a:t>2-5. </a:t>
            </a:r>
            <a:r>
              <a:rPr lang="ja-JP" altLang="en-US" sz="2800" b="1" dirty="0" smtClean="0">
                <a:latin typeface="Meiryo UI" pitchFamily="50" charset="-128"/>
                <a:ea typeface="Meiryo UI" pitchFamily="50" charset="-128"/>
              </a:rPr>
              <a:t>現時点で未実装の事項</a:t>
            </a:r>
            <a:endParaRPr lang="ja-JP" altLang="en-US" sz="2800" b="1" dirty="0">
              <a:latin typeface="Meiryo UI" pitchFamily="50" charset="-128"/>
              <a:ea typeface="Meiryo UI"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1833747005"/>
              </p:ext>
            </p:extLst>
          </p:nvPr>
        </p:nvGraphicFramePr>
        <p:xfrm>
          <a:off x="263190" y="1091610"/>
          <a:ext cx="11737630" cy="5577840"/>
        </p:xfrm>
        <a:graphic>
          <a:graphicData uri="http://schemas.openxmlformats.org/drawingml/2006/table">
            <a:tbl>
              <a:tblPr firstRow="1" bandRow="1">
                <a:tableStyleId>{5C22544A-7EE6-4342-B048-85BDC9FD1C3A}</a:tableStyleId>
              </a:tblPr>
              <a:tblGrid>
                <a:gridCol w="2304320">
                  <a:extLst>
                    <a:ext uri="{9D8B030D-6E8A-4147-A177-3AD203B41FA5}">
                      <a16:colId xmlns:a16="http://schemas.microsoft.com/office/drawing/2014/main" val="3096766029"/>
                    </a:ext>
                  </a:extLst>
                </a:gridCol>
                <a:gridCol w="5040700">
                  <a:extLst>
                    <a:ext uri="{9D8B030D-6E8A-4147-A177-3AD203B41FA5}">
                      <a16:colId xmlns:a16="http://schemas.microsoft.com/office/drawing/2014/main" val="3077695325"/>
                    </a:ext>
                  </a:extLst>
                </a:gridCol>
                <a:gridCol w="864120">
                  <a:extLst>
                    <a:ext uri="{9D8B030D-6E8A-4147-A177-3AD203B41FA5}">
                      <a16:colId xmlns:a16="http://schemas.microsoft.com/office/drawing/2014/main" val="2741296971"/>
                    </a:ext>
                  </a:extLst>
                </a:gridCol>
                <a:gridCol w="3528490">
                  <a:extLst>
                    <a:ext uri="{9D8B030D-6E8A-4147-A177-3AD203B41FA5}">
                      <a16:colId xmlns:a16="http://schemas.microsoft.com/office/drawing/2014/main" val="91156645"/>
                    </a:ext>
                  </a:extLst>
                </a:gridCol>
              </a:tblGrid>
              <a:tr h="123498">
                <a:tc>
                  <a:txBody>
                    <a:bodyPr/>
                    <a:lstStyle/>
                    <a:p>
                      <a:pPr algn="ctr"/>
                      <a:r>
                        <a:rPr lang="ja-JP" altLang="en-US" sz="2400" b="1" dirty="0" smtClean="0">
                          <a:latin typeface="Meiryo UI" pitchFamily="50" charset="-128"/>
                          <a:ea typeface="Meiryo UI" pitchFamily="50" charset="-128"/>
                        </a:rPr>
                        <a:t>対象</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400" b="1" dirty="0" smtClean="0">
                          <a:latin typeface="Meiryo UI" pitchFamily="50" charset="-128"/>
                          <a:ea typeface="Meiryo UI" pitchFamily="50" charset="-128"/>
                        </a:rPr>
                        <a:t>観点</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400" b="1" dirty="0" smtClean="0">
                          <a:latin typeface="Meiryo UI" pitchFamily="50" charset="-128"/>
                          <a:ea typeface="Meiryo UI" pitchFamily="50" charset="-128"/>
                        </a:rPr>
                        <a:t>対応</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400" b="1" dirty="0" smtClean="0">
                          <a:latin typeface="Meiryo UI" pitchFamily="50" charset="-128"/>
                          <a:ea typeface="Meiryo UI" pitchFamily="50" charset="-128"/>
                        </a:rPr>
                        <a:t>見通し</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2625">
                <a:tc>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シミュレータ</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
                      </a:r>
                      <a:b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b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主にコントローラ</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endParaRPr kumimoji="1" lang="en-US" altLang="ja-JP" sz="1800" b="1" i="0" kern="1200" dirty="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移動方向の違いによる、カート乗降判断機能が未実装</a:t>
                      </a:r>
                      <a:endParaRPr lang="en-US" altLang="ja-JP" b="1" dirty="0" smtClean="0">
                        <a:solidFill>
                          <a:srgbClr val="0000FF"/>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b="1" dirty="0" smtClean="0">
                          <a:solidFill>
                            <a:srgbClr val="FF0000"/>
                          </a:solidFill>
                          <a:latin typeface="Meiryo UI" panose="020B0604030504040204" pitchFamily="50" charset="-128"/>
                          <a:ea typeface="Meiryo UI" panose="020B0604030504040204" pitchFamily="50" charset="-128"/>
                        </a:rPr>
                        <a:t>必須</a:t>
                      </a:r>
                      <a:endParaRPr lang="en-US" altLang="ja-JP" b="1" dirty="0" smtClean="0">
                        <a:solidFill>
                          <a:srgbClr val="FF0000"/>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solidFill>
                            <a:schemeClr val="tx1"/>
                          </a:solidFill>
                          <a:latin typeface="Meiryo UI" panose="020B0604030504040204" pitchFamily="50" charset="-128"/>
                          <a:ea typeface="Meiryo UI" panose="020B0604030504040204" pitchFamily="50" charset="-128"/>
                        </a:rPr>
                        <a:t>実装可能</a:t>
                      </a:r>
                      <a:endParaRPr lang="ja-JP" altLang="en-US" b="1"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090048"/>
                  </a:ext>
                </a:extLst>
              </a:tr>
              <a:tr h="312625">
                <a:tc rowSpan="3">
                  <a:txBody>
                    <a:bodyPr/>
                    <a:lstStyle/>
                    <a:p>
                      <a:pPr algn="ct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Cart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エージェント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時刻表等の対応が未実装</a:t>
                      </a:r>
                      <a:endParaRPr lang="ja-JP" altLang="en-US" b="1" dirty="0">
                        <a:solidFill>
                          <a:srgbClr val="0000FF"/>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b="1" dirty="0" smtClean="0">
                          <a:solidFill>
                            <a:srgbClr val="0000FF"/>
                          </a:solidFill>
                          <a:latin typeface="Meiryo UI" panose="020B0604030504040204" pitchFamily="50" charset="-128"/>
                          <a:ea typeface="Meiryo UI" panose="020B0604030504040204" pitchFamily="50" charset="-128"/>
                        </a:rPr>
                        <a:t>ご相談</a:t>
                      </a:r>
                      <a:endParaRPr lang="ja-JP" altLang="en-US" b="1" dirty="0">
                        <a:solidFill>
                          <a:srgbClr val="0000FF"/>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solidFill>
                            <a:schemeClr val="tx1"/>
                          </a:solidFill>
                          <a:latin typeface="Meiryo UI" panose="020B0604030504040204" pitchFamily="50" charset="-128"/>
                          <a:ea typeface="Meiryo UI" panose="020B0604030504040204" pitchFamily="50" charset="-128"/>
                        </a:rPr>
                        <a:t>出発時刻を調整することで対応可能</a:t>
                      </a:r>
                      <a:endParaRPr lang="ja-JP" altLang="en-US" b="1"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315581"/>
                  </a:ext>
                </a:extLst>
              </a:tr>
              <a:tr h="320040">
                <a:tc vMerge="1">
                  <a:txBody>
                    <a:bodyPr/>
                    <a:lstStyle/>
                    <a:p>
                      <a:pPr algn="ctr"/>
                      <a:endPar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b="1" dirty="0" smtClean="0">
                          <a:solidFill>
                            <a:srgbClr val="0000FF"/>
                          </a:solidFill>
                          <a:latin typeface="Meiryo UI" panose="020B0604030504040204" pitchFamily="50" charset="-128"/>
                          <a:ea typeface="Meiryo UI" panose="020B0604030504040204" pitchFamily="50" charset="-128"/>
                        </a:rPr>
                        <a:t>Cart</a:t>
                      </a:r>
                      <a:r>
                        <a:rPr lang="ja-JP" altLang="en-US" b="1" dirty="0" smtClean="0">
                          <a:solidFill>
                            <a:srgbClr val="0000FF"/>
                          </a:solidFill>
                          <a:latin typeface="Meiryo UI" panose="020B0604030504040204" pitchFamily="50" charset="-128"/>
                          <a:ea typeface="Meiryo UI" panose="020B0604030504040204" pitchFamily="50" charset="-128"/>
                        </a:rPr>
                        <a:t>運行の取り外し</a:t>
                      </a:r>
                      <a:r>
                        <a:rPr lang="en-US" altLang="ja-JP" b="1" dirty="0" smtClean="0">
                          <a:solidFill>
                            <a:srgbClr val="0000FF"/>
                          </a:solidFill>
                          <a:latin typeface="Meiryo UI" panose="020B0604030504040204" pitchFamily="50" charset="-128"/>
                          <a:ea typeface="Meiryo UI" panose="020B0604030504040204" pitchFamily="50" charset="-128"/>
                        </a:rPr>
                        <a:t>/</a:t>
                      </a:r>
                      <a:r>
                        <a:rPr lang="ja-JP" altLang="en-US" b="1" dirty="0" smtClean="0">
                          <a:solidFill>
                            <a:srgbClr val="0000FF"/>
                          </a:solidFill>
                          <a:latin typeface="Meiryo UI" panose="020B0604030504040204" pitchFamily="50" charset="-128"/>
                          <a:ea typeface="Meiryo UI" panose="020B0604030504040204" pitchFamily="50" charset="-128"/>
                        </a:rPr>
                        <a:t>追加</a:t>
                      </a:r>
                      <a:r>
                        <a:rPr lang="en-US" altLang="ja-JP" b="1" dirty="0" smtClean="0">
                          <a:solidFill>
                            <a:srgbClr val="0000FF"/>
                          </a:solidFill>
                          <a:latin typeface="Meiryo UI" panose="020B0604030504040204" pitchFamily="50" charset="-128"/>
                          <a:ea typeface="Meiryo UI" panose="020B0604030504040204" pitchFamily="50" charset="-128"/>
                        </a:rPr>
                        <a:t>(</a:t>
                      </a:r>
                      <a:r>
                        <a:rPr lang="ja-JP" altLang="en-US" b="1" dirty="0" smtClean="0">
                          <a:solidFill>
                            <a:srgbClr val="0000FF"/>
                          </a:solidFill>
                          <a:latin typeface="Meiryo UI" panose="020B0604030504040204" pitchFamily="50" charset="-128"/>
                          <a:ea typeface="Meiryo UI" panose="020B0604030504040204" pitchFamily="50" charset="-128"/>
                        </a:rPr>
                        <a:t>特定</a:t>
                      </a:r>
                      <a:r>
                        <a:rPr lang="en-US" altLang="ja-JP" b="1" dirty="0" smtClean="0">
                          <a:solidFill>
                            <a:srgbClr val="0000FF"/>
                          </a:solidFill>
                          <a:latin typeface="Meiryo UI" panose="020B0604030504040204" pitchFamily="50" charset="-128"/>
                          <a:ea typeface="Meiryo UI" panose="020B0604030504040204" pitchFamily="50" charset="-128"/>
                        </a:rPr>
                        <a:t>Cart</a:t>
                      </a:r>
                      <a:r>
                        <a:rPr lang="ja-JP" altLang="en-US" b="1" dirty="0" err="1" smtClean="0">
                          <a:solidFill>
                            <a:srgbClr val="0000FF"/>
                          </a:solidFill>
                          <a:latin typeface="Meiryo UI" panose="020B0604030504040204" pitchFamily="50" charset="-128"/>
                          <a:ea typeface="Meiryo UI" panose="020B0604030504040204" pitchFamily="50" charset="-128"/>
                        </a:rPr>
                        <a:t>だけの</a:t>
                      </a:r>
                      <a:r>
                        <a:rPr lang="ja-JP" altLang="en-US" b="1" dirty="0" smtClean="0">
                          <a:solidFill>
                            <a:srgbClr val="0000FF"/>
                          </a:solidFill>
                          <a:latin typeface="Meiryo UI" panose="020B0604030504040204" pitchFamily="50" charset="-128"/>
                          <a:ea typeface="Meiryo UI" panose="020B0604030504040204" pitchFamily="50" charset="-128"/>
                        </a:rPr>
                        <a:t>運行等</a:t>
                      </a:r>
                      <a:r>
                        <a:rPr lang="en-US" altLang="ja-JP" b="1" dirty="0" smtClean="0">
                          <a:solidFill>
                            <a:srgbClr val="0000FF"/>
                          </a:solidFill>
                          <a:latin typeface="Meiryo UI" panose="020B0604030504040204" pitchFamily="50" charset="-128"/>
                          <a:ea typeface="Meiryo UI" panose="020B0604030504040204" pitchFamily="50" charset="-128"/>
                        </a:rPr>
                        <a:t>)</a:t>
                      </a:r>
                      <a:endParaRPr lang="ja-JP" altLang="en-US" b="1" dirty="0" smtClean="0">
                        <a:solidFill>
                          <a:srgbClr val="0000FF"/>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smtClean="0">
                          <a:solidFill>
                            <a:srgbClr val="FF0000"/>
                          </a:solidFill>
                          <a:latin typeface="Meiryo UI" panose="020B0604030504040204" pitchFamily="50" charset="-128"/>
                          <a:ea typeface="Meiryo UI" panose="020B0604030504040204" pitchFamily="50" charset="-128"/>
                        </a:rPr>
                        <a:t>必須</a:t>
                      </a:r>
                      <a:endParaRPr lang="en-US" altLang="ja-JP" b="1" dirty="0" smtClean="0">
                        <a:solidFill>
                          <a:srgbClr val="FF0000"/>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kern="1200" dirty="0" err="1" smtClean="0">
                          <a:solidFill>
                            <a:schemeClr val="dk1"/>
                          </a:solidFill>
                          <a:effectLst/>
                          <a:latin typeface="Meiryo UI" panose="020B0604030504040204" pitchFamily="50" charset="-128"/>
                          <a:ea typeface="Meiryo UI" panose="020B0604030504040204" pitchFamily="50" charset="-128"/>
                          <a:cs typeface="+mn-cs"/>
                        </a:rPr>
                        <a:t>PostGIS</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の機能でできそう</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現在調査中</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6355626"/>
                  </a:ext>
                </a:extLst>
              </a:tr>
              <a:tr h="320040">
                <a:tc vMerge="1">
                  <a:txBody>
                    <a:bodyPr/>
                    <a:lstStyle/>
                    <a:p>
                      <a:endParaRPr kumimoji="1" lang="ja-JP" altLang="en-US"/>
                    </a:p>
                  </a:txBody>
                  <a:tcPr/>
                </a:tc>
                <a:tc>
                  <a:txBody>
                    <a:bodyPr/>
                    <a:lstStyle/>
                    <a:p>
                      <a:r>
                        <a:rPr lang="en-US" altLang="ja-JP" b="1" dirty="0" smtClean="0">
                          <a:solidFill>
                            <a:srgbClr val="0000FF"/>
                          </a:solidFill>
                          <a:latin typeface="Meiryo UI" panose="020B0604030504040204" pitchFamily="50" charset="-128"/>
                          <a:ea typeface="Meiryo UI" panose="020B0604030504040204" pitchFamily="50" charset="-128"/>
                        </a:rPr>
                        <a:t>Cart</a:t>
                      </a:r>
                      <a:r>
                        <a:rPr lang="ja-JP" altLang="en-US" b="1" dirty="0" smtClean="0">
                          <a:solidFill>
                            <a:srgbClr val="0000FF"/>
                          </a:solidFill>
                          <a:latin typeface="Meiryo UI" panose="020B0604030504040204" pitchFamily="50" charset="-128"/>
                          <a:ea typeface="Meiryo UI" panose="020B0604030504040204" pitchFamily="50" charset="-128"/>
                        </a:rPr>
                        <a:t>の満席対応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b="1" dirty="0" smtClean="0">
                          <a:solidFill>
                            <a:srgbClr val="0000FF"/>
                          </a:solidFill>
                          <a:latin typeface="Meiryo UI" panose="020B0604030504040204" pitchFamily="50" charset="-128"/>
                          <a:ea typeface="Meiryo UI" panose="020B0604030504040204" pitchFamily="50" charset="-128"/>
                        </a:rPr>
                        <a:t>ご相談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単に乗車拒否すればいいのなら簡単だが、それで良いか？</a:t>
                      </a:r>
                      <a:endPar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6326847"/>
                  </a:ext>
                </a:extLst>
              </a:tr>
              <a:tr h="182880">
                <a:tc rowSpan="4">
                  <a:txBody>
                    <a:bodyPr/>
                    <a:lstStyle/>
                    <a:p>
                      <a:pPr algn="ct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Person</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エージェント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現状、</a:t>
                      </a:r>
                      <a:r>
                        <a:rPr lang="en-US" altLang="ja-JP" b="1" dirty="0" smtClean="0">
                          <a:solidFill>
                            <a:srgbClr val="0000FF"/>
                          </a:solidFill>
                          <a:latin typeface="Meiryo UI" panose="020B0604030504040204" pitchFamily="50" charset="-128"/>
                          <a:ea typeface="Meiryo UI" panose="020B0604030504040204" pitchFamily="50" charset="-128"/>
                        </a:rPr>
                        <a:t>OD</a:t>
                      </a:r>
                      <a:r>
                        <a:rPr lang="ja-JP" altLang="en-US" b="1" dirty="0" smtClean="0">
                          <a:solidFill>
                            <a:srgbClr val="0000FF"/>
                          </a:solidFill>
                          <a:latin typeface="Meiryo UI" panose="020B0604030504040204" pitchFamily="50" charset="-128"/>
                          <a:ea typeface="Meiryo UI" panose="020B0604030504040204" pitchFamily="50" charset="-128"/>
                        </a:rPr>
                        <a:t>は乱数で決めている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b="1" dirty="0" smtClean="0">
                          <a:solidFill>
                            <a:srgbClr val="0000FF"/>
                          </a:solidFill>
                          <a:latin typeface="Meiryo UI" panose="020B0604030504040204" pitchFamily="50" charset="-128"/>
                          <a:ea typeface="Meiryo UI" panose="020B0604030504040204" pitchFamily="50" charset="-128"/>
                        </a:rPr>
                        <a:t>ご相談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エージェントを確定的に設定することは可能</a:t>
                      </a:r>
                      <a:endPar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487208"/>
                  </a:ext>
                </a:extLst>
              </a:tr>
              <a:tr h="320040">
                <a:tc vMerge="1">
                  <a:txBody>
                    <a:bodyPr/>
                    <a:lstStyle/>
                    <a:p>
                      <a:endParaRPr kumimoji="1" lang="ja-JP" altLang="en-US"/>
                    </a:p>
                  </a:txBody>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現状、</a:t>
                      </a:r>
                      <a:r>
                        <a:rPr lang="en-US" altLang="ja-JP" b="1" dirty="0" smtClean="0">
                          <a:solidFill>
                            <a:srgbClr val="0000FF"/>
                          </a:solidFill>
                          <a:latin typeface="Meiryo UI" panose="020B0604030504040204" pitchFamily="50" charset="-128"/>
                          <a:ea typeface="Meiryo UI" panose="020B0604030504040204" pitchFamily="50" charset="-128"/>
                        </a:rPr>
                        <a:t>Person</a:t>
                      </a:r>
                      <a:r>
                        <a:rPr lang="ja-JP" altLang="en-US" b="1" dirty="0" smtClean="0">
                          <a:solidFill>
                            <a:srgbClr val="0000FF"/>
                          </a:solidFill>
                          <a:latin typeface="Meiryo UI" panose="020B0604030504040204" pitchFamily="50" charset="-128"/>
                          <a:ea typeface="Meiryo UI" panose="020B0604030504040204" pitchFamily="50" charset="-128"/>
                        </a:rPr>
                        <a:t>エージェントの出発時刻は乱数で決めている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b="1" dirty="0" smtClean="0">
                          <a:solidFill>
                            <a:srgbClr val="0000FF"/>
                          </a:solidFill>
                          <a:latin typeface="Meiryo UI" panose="020B0604030504040204" pitchFamily="50" charset="-128"/>
                          <a:ea typeface="Meiryo UI" panose="020B0604030504040204" pitchFamily="50" charset="-128"/>
                        </a:rPr>
                        <a:t>ご相談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エージェントの出発時間の判断ルーチンを加えることは可能</a:t>
                      </a:r>
                      <a:endPar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1714345"/>
                  </a:ext>
                </a:extLst>
              </a:tr>
              <a:tr h="320040">
                <a:tc vMerge="1">
                  <a:txBody>
                    <a:bodyPr/>
                    <a:lstStyle/>
                    <a:p>
                      <a:endParaRPr kumimoji="1" lang="ja-JP" altLang="en-US"/>
                    </a:p>
                  </a:txBody>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現状、</a:t>
                      </a:r>
                      <a:r>
                        <a:rPr lang="en-US" altLang="ja-JP" b="1" dirty="0" smtClean="0">
                          <a:solidFill>
                            <a:srgbClr val="0000FF"/>
                          </a:solidFill>
                          <a:latin typeface="Meiryo UI" panose="020B0604030504040204" pitchFamily="50" charset="-128"/>
                          <a:ea typeface="Meiryo UI" panose="020B0604030504040204" pitchFamily="50" charset="-128"/>
                        </a:rPr>
                        <a:t>Person</a:t>
                      </a:r>
                      <a:r>
                        <a:rPr lang="ja-JP" altLang="en-US" b="1" dirty="0" smtClean="0">
                          <a:solidFill>
                            <a:srgbClr val="0000FF"/>
                          </a:solidFill>
                          <a:latin typeface="Meiryo UI" panose="020B0604030504040204" pitchFamily="50" charset="-128"/>
                          <a:ea typeface="Meiryo UI" panose="020B0604030504040204" pitchFamily="50" charset="-128"/>
                        </a:rPr>
                        <a:t>エージェントの</a:t>
                      </a:r>
                      <a:r>
                        <a:rPr lang="en-US" altLang="ja-JP" b="1" dirty="0" smtClean="0">
                          <a:solidFill>
                            <a:srgbClr val="0000FF"/>
                          </a:solidFill>
                          <a:latin typeface="Meiryo UI" panose="020B0604030504040204" pitchFamily="50" charset="-128"/>
                          <a:ea typeface="Meiryo UI" panose="020B0604030504040204" pitchFamily="50" charset="-128"/>
                        </a:rPr>
                        <a:t>Cart</a:t>
                      </a:r>
                      <a:r>
                        <a:rPr lang="ja-JP" altLang="en-US" b="1" dirty="0" smtClean="0">
                          <a:solidFill>
                            <a:srgbClr val="0000FF"/>
                          </a:solidFill>
                          <a:latin typeface="Meiryo UI" panose="020B0604030504040204" pitchFamily="50" charset="-128"/>
                          <a:ea typeface="Meiryo UI" panose="020B0604030504040204" pitchFamily="50" charset="-128"/>
                        </a:rPr>
                        <a:t>の好き嫌いなどの感情エージェントは入っていない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b="1" dirty="0" smtClean="0">
                          <a:solidFill>
                            <a:srgbClr val="0000FF"/>
                          </a:solidFill>
                          <a:latin typeface="Meiryo UI" panose="020B0604030504040204" pitchFamily="50" charset="-128"/>
                          <a:ea typeface="Meiryo UI" panose="020B0604030504040204" pitchFamily="50" charset="-128"/>
                        </a:rPr>
                        <a:t>ご相談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内容を吟味した上で実装を行う</a:t>
                      </a:r>
                      <a:endPar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1268034"/>
                  </a:ext>
                </a:extLst>
              </a:tr>
              <a:tr h="320040">
                <a:tc vMerge="1">
                  <a:txBody>
                    <a:bodyPr/>
                    <a:lstStyle/>
                    <a:p>
                      <a:endParaRPr kumimoji="1" lang="ja-JP" altLang="en-US"/>
                    </a:p>
                  </a:txBody>
                  <a:tcPr/>
                </a:tc>
                <a:tc>
                  <a:txBody>
                    <a:bodyPr/>
                    <a:lstStyle/>
                    <a:p>
                      <a:r>
                        <a:rPr lang="en-US" altLang="ja-JP" b="1" dirty="0" smtClean="0">
                          <a:solidFill>
                            <a:srgbClr val="0000FF"/>
                          </a:solidFill>
                          <a:latin typeface="Meiryo UI" panose="020B0604030504040204" pitchFamily="50" charset="-128"/>
                          <a:ea typeface="Meiryo UI" panose="020B0604030504040204" pitchFamily="50" charset="-128"/>
                        </a:rPr>
                        <a:t>Person</a:t>
                      </a:r>
                      <a:r>
                        <a:rPr lang="ja-JP" altLang="en-US" b="1" dirty="0" smtClean="0">
                          <a:solidFill>
                            <a:srgbClr val="0000FF"/>
                          </a:solidFill>
                          <a:latin typeface="Meiryo UI" panose="020B0604030504040204" pitchFamily="50" charset="-128"/>
                          <a:ea typeface="Meiryo UI" panose="020B0604030504040204" pitchFamily="50" charset="-128"/>
                        </a:rPr>
                        <a:t>エージェント間の接触時間などは入っていない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b="1" dirty="0" smtClean="0">
                          <a:solidFill>
                            <a:srgbClr val="0000FF"/>
                          </a:solidFill>
                          <a:latin typeface="Meiryo UI" panose="020B0604030504040204" pitchFamily="50" charset="-128"/>
                          <a:ea typeface="Meiryo UI" panose="020B0604030504040204" pitchFamily="50" charset="-128"/>
                        </a:rPr>
                        <a:t>ご相談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実装可能</a:t>
                      </a:r>
                      <a:endPar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079217"/>
                  </a:ext>
                </a:extLst>
              </a:tr>
            </a:tbl>
          </a:graphicData>
        </a:graphic>
      </p:graphicFrame>
    </p:spTree>
    <p:extLst>
      <p:ext uri="{BB962C8B-B14F-4D97-AF65-F5344CB8AC3E}">
        <p14:creationId xmlns:p14="http://schemas.microsoft.com/office/powerpoint/2010/main" val="1409296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gray">
          <a:xfrm>
            <a:off x="3338" y="3356990"/>
            <a:ext cx="12191999" cy="584775"/>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3200" b="1" dirty="0" smtClean="0">
                <a:latin typeface="Meiryo UI" pitchFamily="50" charset="-128"/>
                <a:ea typeface="Meiryo UI" pitchFamily="50" charset="-128"/>
              </a:rPr>
              <a:t>3.</a:t>
            </a:r>
            <a:r>
              <a:rPr lang="ja-JP" altLang="en-US" sz="3200" b="1" dirty="0" smtClean="0">
                <a:latin typeface="Meiryo UI" pitchFamily="50" charset="-128"/>
                <a:ea typeface="Meiryo UI" pitchFamily="50" charset="-128"/>
              </a:rPr>
              <a:t>「エージェントモデル</a:t>
            </a:r>
            <a:r>
              <a:rPr lang="ja-JP" altLang="en-US" sz="3200" b="1" dirty="0">
                <a:latin typeface="Meiryo UI" pitchFamily="50" charset="-128"/>
                <a:ea typeface="Meiryo UI" pitchFamily="50" charset="-128"/>
              </a:rPr>
              <a:t>に基づく疑似人流</a:t>
            </a:r>
            <a:r>
              <a:rPr lang="ja-JP" altLang="en-US" sz="3200" b="1" dirty="0" smtClean="0">
                <a:latin typeface="Meiryo UI" pitchFamily="50" charset="-128"/>
                <a:ea typeface="Meiryo UI" pitchFamily="50" charset="-128"/>
              </a:rPr>
              <a:t>サービス」のレビュー</a:t>
            </a:r>
            <a:endParaRPr lang="en-US" altLang="ja-JP" sz="3200" b="1" dirty="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124876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2398413" cy="523220"/>
          </a:xfrm>
        </p:spPr>
        <p:txBody>
          <a:bodyPr/>
          <a:lstStyle/>
          <a:p>
            <a:pPr algn="l"/>
            <a:r>
              <a:rPr lang="en-US" altLang="ja-JP" sz="2800" b="1" dirty="0" smtClean="0">
                <a:latin typeface="Meiryo UI" pitchFamily="50" charset="-128"/>
                <a:ea typeface="Meiryo UI" pitchFamily="50" charset="-128"/>
              </a:rPr>
              <a:t>3-1. </a:t>
            </a:r>
            <a:r>
              <a:rPr lang="ja-JP" altLang="en-US" sz="2800" b="1" dirty="0" smtClean="0">
                <a:latin typeface="Meiryo UI" pitchFamily="50" charset="-128"/>
                <a:ea typeface="Meiryo UI" pitchFamily="50" charset="-128"/>
              </a:rPr>
              <a:t>概況</a:t>
            </a:r>
            <a:r>
              <a:rPr lang="en-US" altLang="ja-JP" sz="2800" b="1" dirty="0" smtClean="0">
                <a:latin typeface="Meiryo UI" pitchFamily="50" charset="-128"/>
                <a:ea typeface="Meiryo UI" pitchFamily="50" charset="-128"/>
              </a:rPr>
              <a:t>(1)</a:t>
            </a:r>
            <a:endParaRPr lang="ja-JP" altLang="en-US" sz="2800" b="1" dirty="0">
              <a:latin typeface="Meiryo UI" pitchFamily="50" charset="-128"/>
              <a:ea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3226690299"/>
              </p:ext>
            </p:extLst>
          </p:nvPr>
        </p:nvGraphicFramePr>
        <p:xfrm>
          <a:off x="263190" y="1091610"/>
          <a:ext cx="11737630" cy="5577840"/>
        </p:xfrm>
        <a:graphic>
          <a:graphicData uri="http://schemas.openxmlformats.org/drawingml/2006/table">
            <a:tbl>
              <a:tblPr firstRow="1" bandRow="1">
                <a:tableStyleId>{5C22544A-7EE6-4342-B048-85BDC9FD1C3A}</a:tableStyleId>
              </a:tblPr>
              <a:tblGrid>
                <a:gridCol w="1440200">
                  <a:extLst>
                    <a:ext uri="{9D8B030D-6E8A-4147-A177-3AD203B41FA5}">
                      <a16:colId xmlns:a16="http://schemas.microsoft.com/office/drawing/2014/main" val="3096766029"/>
                    </a:ext>
                  </a:extLst>
                </a:gridCol>
                <a:gridCol w="5040700">
                  <a:extLst>
                    <a:ext uri="{9D8B030D-6E8A-4147-A177-3AD203B41FA5}">
                      <a16:colId xmlns:a16="http://schemas.microsoft.com/office/drawing/2014/main" val="3077695325"/>
                    </a:ext>
                  </a:extLst>
                </a:gridCol>
                <a:gridCol w="5256730">
                  <a:extLst>
                    <a:ext uri="{9D8B030D-6E8A-4147-A177-3AD203B41FA5}">
                      <a16:colId xmlns:a16="http://schemas.microsoft.com/office/drawing/2014/main" val="2741296971"/>
                    </a:ext>
                  </a:extLst>
                </a:gridCol>
              </a:tblGrid>
              <a:tr h="123498">
                <a:tc>
                  <a:txBody>
                    <a:bodyPr/>
                    <a:lstStyle/>
                    <a:p>
                      <a:pPr algn="ctr"/>
                      <a:r>
                        <a:rPr lang="ja-JP" altLang="en-US" sz="2400" b="1" dirty="0" smtClean="0">
                          <a:latin typeface="Meiryo UI" pitchFamily="50" charset="-128"/>
                          <a:ea typeface="Meiryo UI" pitchFamily="50" charset="-128"/>
                        </a:rPr>
                        <a:t>項目</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400" b="1" dirty="0" smtClean="0">
                          <a:latin typeface="Meiryo UI" pitchFamily="50" charset="-128"/>
                          <a:ea typeface="Meiryo UI" pitchFamily="50" charset="-128"/>
                        </a:rPr>
                        <a:t>観点</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400" b="1" dirty="0" smtClean="0">
                          <a:latin typeface="Meiryo UI" pitchFamily="50" charset="-128"/>
                          <a:ea typeface="Meiryo UI" pitchFamily="50" charset="-128"/>
                        </a:rPr>
                        <a:t>江端所感、その他</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2625">
                <a:tc>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対象範囲</a:t>
                      </a:r>
                      <a:endParaRPr kumimoji="1" lang="en-US" altLang="ja-JP" sz="1800" b="1" i="0" kern="1200" dirty="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■各個人の時空間位置を</a:t>
                      </a:r>
                      <a:r>
                        <a:rPr lang="en-US" altLang="ja-JP" b="1" dirty="0" smtClean="0">
                          <a:solidFill>
                            <a:srgbClr val="0000FF"/>
                          </a:solidFill>
                          <a:latin typeface="Meiryo UI" panose="020B0604030504040204" pitchFamily="50" charset="-128"/>
                          <a:ea typeface="Meiryo UI" panose="020B0604030504040204" pitchFamily="50" charset="-128"/>
                        </a:rPr>
                        <a:t>1</a:t>
                      </a:r>
                      <a:r>
                        <a:rPr lang="ja-JP" altLang="en-US" b="1" dirty="0" smtClean="0">
                          <a:solidFill>
                            <a:srgbClr val="0000FF"/>
                          </a:solidFill>
                          <a:latin typeface="Meiryo UI" panose="020B0604030504040204" pitchFamily="50" charset="-128"/>
                          <a:ea typeface="Meiryo UI" panose="020B0604030504040204" pitchFamily="50" charset="-128"/>
                        </a:rPr>
                        <a:t>分間隔で提供する。</a:t>
                      </a:r>
                      <a:endParaRPr lang="en-US" altLang="ja-JP" b="1" dirty="0" smtClean="0">
                        <a:solidFill>
                          <a:srgbClr val="0000FF"/>
                        </a:solidFill>
                        <a:latin typeface="Meiryo UI" panose="020B0604030504040204" pitchFamily="50" charset="-128"/>
                        <a:ea typeface="Meiryo UI" panose="020B0604030504040204" pitchFamily="50" charset="-128"/>
                      </a:endParaRPr>
                    </a:p>
                    <a:p>
                      <a:r>
                        <a:rPr lang="ja-JP" altLang="en-US" b="1" dirty="0" smtClean="0">
                          <a:solidFill>
                            <a:srgbClr val="0000FF"/>
                          </a:solidFill>
                          <a:latin typeface="Meiryo UI" panose="020B0604030504040204" pitchFamily="50" charset="-128"/>
                          <a:ea typeface="Meiryo UI" panose="020B0604030504040204" pitchFamily="50" charset="-128"/>
                        </a:rPr>
                        <a:t>■擬似的な人の流れは、実際の人の流れの様々な統計的分布と一致、実際の人の流れ</a:t>
                      </a:r>
                      <a:endParaRPr lang="en-US" altLang="ja-JP" b="1" dirty="0" smtClean="0">
                        <a:solidFill>
                          <a:srgbClr val="0000FF"/>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090048"/>
                  </a:ext>
                </a:extLst>
              </a:tr>
              <a:tr h="952705">
                <a:tc>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作成アプローチ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altLang="ja-JP" b="1" dirty="0" smtClean="0">
                        <a:solidFill>
                          <a:srgbClr val="0000FF"/>
                        </a:solidFill>
                        <a:latin typeface="Meiryo UI" panose="020B0604030504040204" pitchFamily="50" charset="-128"/>
                        <a:ea typeface="Meiryo UI" panose="020B0604030504040204" pitchFamily="50" charset="-128"/>
                      </a:endParaRPr>
                    </a:p>
                    <a:p>
                      <a:pPr algn="l"/>
                      <a:endParaRPr lang="en-US" altLang="ja-JP" b="1" dirty="0" smtClean="0">
                        <a:solidFill>
                          <a:srgbClr val="0000FF"/>
                        </a:solidFill>
                        <a:latin typeface="Meiryo UI" panose="020B0604030504040204" pitchFamily="50" charset="-128"/>
                        <a:ea typeface="Meiryo UI" panose="020B0604030504040204" pitchFamily="50" charset="-128"/>
                      </a:endParaRPr>
                    </a:p>
                    <a:p>
                      <a:pPr algn="l"/>
                      <a:r>
                        <a:rPr lang="en-US" altLang="ja-JP" b="1" dirty="0" smtClean="0">
                          <a:solidFill>
                            <a:srgbClr val="0000FF"/>
                          </a:solidFill>
                          <a:latin typeface="Meiryo UI" panose="020B0604030504040204" pitchFamily="50" charset="-128"/>
                          <a:ea typeface="Meiryo UI" panose="020B0604030504040204" pitchFamily="50" charset="-128"/>
                        </a:rPr>
                        <a:t>Step 1:</a:t>
                      </a:r>
                      <a:r>
                        <a:rPr lang="en-US" altLang="ja-JP" b="1" baseline="0" dirty="0" smtClean="0">
                          <a:solidFill>
                            <a:srgbClr val="0000FF"/>
                          </a:solidFill>
                          <a:latin typeface="Meiryo UI" panose="020B0604030504040204" pitchFamily="50" charset="-128"/>
                          <a:ea typeface="Meiryo UI" panose="020B0604030504040204" pitchFamily="50" charset="-128"/>
                        </a:rPr>
                        <a:t> </a:t>
                      </a:r>
                      <a:r>
                        <a:rPr lang="ja-JP" altLang="en-US" b="1" dirty="0" smtClean="0">
                          <a:solidFill>
                            <a:srgbClr val="0000FF"/>
                          </a:solidFill>
                          <a:latin typeface="Meiryo UI" panose="020B0604030504040204" pitchFamily="50" charset="-128"/>
                          <a:ea typeface="Meiryo UI" panose="020B0604030504040204" pitchFamily="50" charset="-128"/>
                        </a:rPr>
                        <a:t>人口統計学的属性に基づいて計算</a:t>
                      </a:r>
                      <a:endParaRPr lang="en-US" altLang="ja-JP" b="1" dirty="0" smtClean="0">
                        <a:solidFill>
                          <a:srgbClr val="0000FF"/>
                        </a:solidFill>
                        <a:latin typeface="Meiryo UI" panose="020B0604030504040204" pitchFamily="50" charset="-128"/>
                        <a:ea typeface="Meiryo UI" panose="020B0604030504040204" pitchFamily="50" charset="-128"/>
                      </a:endParaRPr>
                    </a:p>
                    <a:p>
                      <a:pPr algn="l"/>
                      <a:r>
                        <a:rPr lang="en-US" altLang="ja-JP" b="1" dirty="0" smtClean="0">
                          <a:solidFill>
                            <a:srgbClr val="0000FF"/>
                          </a:solidFill>
                          <a:latin typeface="Meiryo UI" panose="020B0604030504040204" pitchFamily="50" charset="-128"/>
                          <a:ea typeface="Meiryo UI" panose="020B0604030504040204" pitchFamily="50" charset="-128"/>
                        </a:rPr>
                        <a:t>Step 2</a:t>
                      </a:r>
                      <a:r>
                        <a:rPr lang="en-US" altLang="ja-JP" b="1" baseline="0" dirty="0" smtClean="0">
                          <a:solidFill>
                            <a:srgbClr val="0000FF"/>
                          </a:solidFill>
                          <a:latin typeface="Meiryo UI" panose="020B0604030504040204" pitchFamily="50" charset="-128"/>
                          <a:ea typeface="Meiryo UI" panose="020B0604030504040204" pitchFamily="50" charset="-128"/>
                        </a:rPr>
                        <a:t> &amp; </a:t>
                      </a:r>
                      <a:r>
                        <a:rPr lang="en-US" altLang="ja-JP" b="1" dirty="0" smtClean="0">
                          <a:solidFill>
                            <a:srgbClr val="0000FF"/>
                          </a:solidFill>
                          <a:latin typeface="Meiryo UI" panose="020B0604030504040204" pitchFamily="50" charset="-128"/>
                          <a:ea typeface="Meiryo UI" panose="020B0604030504040204" pitchFamily="50" charset="-128"/>
                        </a:rPr>
                        <a:t>3: </a:t>
                      </a:r>
                      <a:r>
                        <a:rPr lang="ja-JP" altLang="en-US" b="1" dirty="0" smtClean="0">
                          <a:solidFill>
                            <a:srgbClr val="0000FF"/>
                          </a:solidFill>
                          <a:latin typeface="Meiryo UI" panose="020B0604030504040204" pitchFamily="50" charset="-128"/>
                          <a:ea typeface="Meiryo UI" panose="020B0604030504040204" pitchFamily="50" charset="-128"/>
                        </a:rPr>
                        <a:t>個人の日々の活動や旅行をスケジューリング</a:t>
                      </a:r>
                      <a:endParaRPr lang="en-US" altLang="ja-JP" b="1" dirty="0" smtClean="0">
                        <a:solidFill>
                          <a:srgbClr val="0000FF"/>
                        </a:solidFill>
                        <a:latin typeface="Meiryo UI" panose="020B0604030504040204" pitchFamily="50" charset="-128"/>
                        <a:ea typeface="Meiryo UI" panose="020B0604030504040204" pitchFamily="50" charset="-128"/>
                      </a:endParaRPr>
                    </a:p>
                    <a:p>
                      <a:pPr algn="l"/>
                      <a:r>
                        <a:rPr lang="en-US" altLang="ja-JP" b="1" dirty="0" smtClean="0">
                          <a:solidFill>
                            <a:srgbClr val="0000FF"/>
                          </a:solidFill>
                          <a:latin typeface="Meiryo UI" panose="020B0604030504040204" pitchFamily="50" charset="-128"/>
                          <a:ea typeface="Meiryo UI" panose="020B0604030504040204" pitchFamily="50" charset="-128"/>
                        </a:rPr>
                        <a:t>Step</a:t>
                      </a:r>
                      <a:r>
                        <a:rPr lang="en-US" altLang="ja-JP" b="1" baseline="0" dirty="0" smtClean="0">
                          <a:solidFill>
                            <a:srgbClr val="0000FF"/>
                          </a:solidFill>
                          <a:latin typeface="Meiryo UI" panose="020B0604030504040204" pitchFamily="50" charset="-128"/>
                          <a:ea typeface="Meiryo UI" panose="020B0604030504040204" pitchFamily="50" charset="-128"/>
                        </a:rPr>
                        <a:t> </a:t>
                      </a:r>
                      <a:r>
                        <a:rPr lang="en-US" altLang="ja-JP" b="1" dirty="0" smtClean="0">
                          <a:solidFill>
                            <a:srgbClr val="0000FF"/>
                          </a:solidFill>
                          <a:latin typeface="Meiryo UI" panose="020B0604030504040204" pitchFamily="50" charset="-128"/>
                          <a:ea typeface="Meiryo UI" panose="020B0604030504040204" pitchFamily="50" charset="-128"/>
                        </a:rPr>
                        <a:t>4:</a:t>
                      </a:r>
                      <a:r>
                        <a:rPr lang="ja-JP" altLang="en-US" b="1" baseline="0" dirty="0" smtClean="0">
                          <a:solidFill>
                            <a:srgbClr val="0000FF"/>
                          </a:solidFill>
                          <a:latin typeface="Meiryo UI" panose="020B0604030504040204" pitchFamily="50" charset="-128"/>
                          <a:ea typeface="Meiryo UI" panose="020B0604030504040204" pitchFamily="50" charset="-128"/>
                        </a:rPr>
                        <a:t> </a:t>
                      </a:r>
                      <a:r>
                        <a:rPr lang="ja-JP" altLang="en-US" b="1" dirty="0" smtClean="0">
                          <a:solidFill>
                            <a:srgbClr val="0000FF"/>
                          </a:solidFill>
                          <a:latin typeface="Meiryo UI" panose="020B0604030504040204" pitchFamily="50" charset="-128"/>
                          <a:ea typeface="Meiryo UI" panose="020B0604030504040204" pitchFamily="50" charset="-128"/>
                        </a:rPr>
                        <a:t>軌跡を生成する。</a:t>
                      </a:r>
                      <a:endParaRPr lang="en-US" altLang="ja-JP" b="1" dirty="0" smtClean="0">
                        <a:solidFill>
                          <a:srgbClr val="0000FF"/>
                        </a:solidFill>
                        <a:latin typeface="Meiryo UI" panose="020B0604030504040204" pitchFamily="50" charset="-128"/>
                        <a:ea typeface="Meiryo UI" panose="020B0604030504040204" pitchFamily="50" charset="-128"/>
                      </a:endParaRPr>
                    </a:p>
                    <a:p>
                      <a:endParaRPr lang="en-US" altLang="ja-JP" b="1" dirty="0" smtClean="0">
                        <a:solidFill>
                          <a:srgbClr val="0000FF"/>
                        </a:solidFill>
                        <a:latin typeface="Meiryo UI" panose="020B0604030504040204" pitchFamily="50" charset="-128"/>
                        <a:ea typeface="Meiryo UI" panose="020B0604030504040204" pitchFamily="50" charset="-128"/>
                      </a:endParaRPr>
                    </a:p>
                    <a:p>
                      <a:endParaRPr lang="en-US" altLang="ja-JP" b="1" dirty="0" smtClean="0">
                        <a:solidFill>
                          <a:srgbClr val="0000FF"/>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315581"/>
                  </a:ext>
                </a:extLst>
              </a:tr>
              <a:tr h="182880">
                <a:tc rowSpan="3">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エージェントの行動ルールの設定方法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通勤者、学生、非労働者の</a:t>
                      </a:r>
                      <a:r>
                        <a:rPr lang="en-US" altLang="ja-JP" b="1" dirty="0" smtClean="0">
                          <a:solidFill>
                            <a:srgbClr val="0000FF"/>
                          </a:solidFill>
                          <a:latin typeface="Meiryo UI" panose="020B0604030504040204" pitchFamily="50" charset="-128"/>
                          <a:ea typeface="Meiryo UI" panose="020B0604030504040204" pitchFamily="50" charset="-128"/>
                        </a:rPr>
                        <a:t>3</a:t>
                      </a:r>
                      <a:r>
                        <a:rPr lang="ja-JP" altLang="en-US" b="1" dirty="0" smtClean="0">
                          <a:solidFill>
                            <a:srgbClr val="0000FF"/>
                          </a:solidFill>
                          <a:latin typeface="Meiryo UI" panose="020B0604030504040204" pitchFamily="50" charset="-128"/>
                          <a:ea typeface="Meiryo UI" panose="020B0604030504040204" pitchFamily="50" charset="-128"/>
                        </a:rPr>
                        <a:t>種類に分ける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意外にざっくりした分類</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だが、本質的な分類</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487208"/>
                  </a:ext>
                </a:extLst>
              </a:tr>
              <a:tr h="320040">
                <a:tc vMerge="1">
                  <a:txBody>
                    <a:bodyPr/>
                    <a:lstStyle/>
                    <a:p>
                      <a:endParaRPr kumimoji="1" lang="ja-JP" altLang="en-US"/>
                    </a:p>
                  </a:txBody>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移動は</a:t>
                      </a:r>
                      <a:r>
                        <a:rPr lang="en-US" altLang="ja-JP" b="1" dirty="0" smtClean="0">
                          <a:solidFill>
                            <a:srgbClr val="0000FF"/>
                          </a:solidFill>
                          <a:latin typeface="Meiryo UI" panose="020B0604030504040204" pitchFamily="50" charset="-128"/>
                          <a:ea typeface="Meiryo UI" panose="020B0604030504040204" pitchFamily="50" charset="-128"/>
                        </a:rPr>
                        <a:t>(1)OD</a:t>
                      </a:r>
                      <a:r>
                        <a:rPr lang="ja-JP" altLang="en-US" b="1" dirty="0" smtClean="0">
                          <a:solidFill>
                            <a:srgbClr val="0000FF"/>
                          </a:solidFill>
                          <a:latin typeface="Meiryo UI" panose="020B0604030504040204" pitchFamily="50" charset="-128"/>
                          <a:ea typeface="Meiryo UI" panose="020B0604030504040204" pitchFamily="50" charset="-128"/>
                        </a:rPr>
                        <a:t>と、</a:t>
                      </a:r>
                      <a:r>
                        <a:rPr lang="en-US" altLang="ja-JP" b="1" dirty="0" smtClean="0">
                          <a:solidFill>
                            <a:srgbClr val="0000FF"/>
                          </a:solidFill>
                          <a:latin typeface="Meiryo UI" panose="020B0604030504040204" pitchFamily="50" charset="-128"/>
                          <a:ea typeface="Meiryo UI" panose="020B0604030504040204" pitchFamily="50" charset="-128"/>
                        </a:rPr>
                        <a:t>(2)</a:t>
                      </a:r>
                      <a:r>
                        <a:rPr lang="ja-JP" altLang="en-US" b="1" dirty="0" smtClean="0">
                          <a:solidFill>
                            <a:srgbClr val="0000FF"/>
                          </a:solidFill>
                          <a:latin typeface="Meiryo UI" panose="020B0604030504040204" pitchFamily="50" charset="-128"/>
                          <a:ea typeface="Meiryo UI" panose="020B0604030504040204" pitchFamily="50" charset="-128"/>
                        </a:rPr>
                        <a:t>グリッド単位の流入量から推定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分からない</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OD</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は、分からないなりに辻褄を合わせる</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1714345"/>
                  </a:ext>
                </a:extLst>
              </a:tr>
              <a:tr h="320040">
                <a:tc vMerge="1">
                  <a:txBody>
                    <a:bodyPr/>
                    <a:lstStyle/>
                    <a:p>
                      <a:endParaRPr kumimoji="1" lang="ja-JP" altLang="en-US"/>
                    </a:p>
                  </a:txBody>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初期人口分布の作り方については、国勢調査データで提供されるようなゾーン別の世帯数や人口から、「合成人口」を生成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上記の内容と同じか？ </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正直、この初期値の作り方は</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上手い</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と思った</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1268034"/>
                  </a:ext>
                </a:extLst>
              </a:tr>
            </a:tbl>
          </a:graphicData>
        </a:graphic>
      </p:graphicFrame>
      <p:pic>
        <p:nvPicPr>
          <p:cNvPr id="3" name="図 2"/>
          <p:cNvPicPr>
            <a:picLocks noChangeAspect="1"/>
          </p:cNvPicPr>
          <p:nvPr/>
        </p:nvPicPr>
        <p:blipFill>
          <a:blip r:embed="rId3"/>
          <a:stretch>
            <a:fillRect/>
          </a:stretch>
        </p:blipFill>
        <p:spPr>
          <a:xfrm>
            <a:off x="6960120" y="2492870"/>
            <a:ext cx="4741631" cy="2143235"/>
          </a:xfrm>
          <a:prstGeom prst="rect">
            <a:avLst/>
          </a:prstGeom>
        </p:spPr>
      </p:pic>
    </p:spTree>
    <p:extLst>
      <p:ext uri="{BB962C8B-B14F-4D97-AF65-F5344CB8AC3E}">
        <p14:creationId xmlns:p14="http://schemas.microsoft.com/office/powerpoint/2010/main" val="309354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2398413" cy="523220"/>
          </a:xfrm>
        </p:spPr>
        <p:txBody>
          <a:bodyPr/>
          <a:lstStyle/>
          <a:p>
            <a:pPr algn="l"/>
            <a:r>
              <a:rPr lang="en-US" altLang="ja-JP" sz="2800" b="1" dirty="0" smtClean="0">
                <a:latin typeface="Meiryo UI" pitchFamily="50" charset="-128"/>
                <a:ea typeface="Meiryo UI" pitchFamily="50" charset="-128"/>
              </a:rPr>
              <a:t>3-2. </a:t>
            </a:r>
            <a:r>
              <a:rPr lang="ja-JP" altLang="en-US" sz="2800" b="1" dirty="0" smtClean="0">
                <a:latin typeface="Meiryo UI" pitchFamily="50" charset="-128"/>
                <a:ea typeface="Meiryo UI" pitchFamily="50" charset="-128"/>
              </a:rPr>
              <a:t>概況</a:t>
            </a:r>
            <a:r>
              <a:rPr lang="en-US" altLang="ja-JP" sz="2800" b="1" dirty="0" smtClean="0">
                <a:latin typeface="Meiryo UI" pitchFamily="50" charset="-128"/>
                <a:ea typeface="Meiryo UI" pitchFamily="50" charset="-128"/>
              </a:rPr>
              <a:t>(2)</a:t>
            </a:r>
            <a:endParaRPr lang="ja-JP" altLang="en-US" sz="2800" b="1" dirty="0">
              <a:latin typeface="Meiryo UI" pitchFamily="50" charset="-128"/>
              <a:ea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1066172964"/>
              </p:ext>
            </p:extLst>
          </p:nvPr>
        </p:nvGraphicFramePr>
        <p:xfrm>
          <a:off x="263190" y="1091610"/>
          <a:ext cx="11737630" cy="4846320"/>
        </p:xfrm>
        <a:graphic>
          <a:graphicData uri="http://schemas.openxmlformats.org/drawingml/2006/table">
            <a:tbl>
              <a:tblPr firstRow="1" bandRow="1">
                <a:tableStyleId>{5C22544A-7EE6-4342-B048-85BDC9FD1C3A}</a:tableStyleId>
              </a:tblPr>
              <a:tblGrid>
                <a:gridCol w="1440200">
                  <a:extLst>
                    <a:ext uri="{9D8B030D-6E8A-4147-A177-3AD203B41FA5}">
                      <a16:colId xmlns:a16="http://schemas.microsoft.com/office/drawing/2014/main" val="3096766029"/>
                    </a:ext>
                  </a:extLst>
                </a:gridCol>
                <a:gridCol w="5040700">
                  <a:extLst>
                    <a:ext uri="{9D8B030D-6E8A-4147-A177-3AD203B41FA5}">
                      <a16:colId xmlns:a16="http://schemas.microsoft.com/office/drawing/2014/main" val="3077695325"/>
                    </a:ext>
                  </a:extLst>
                </a:gridCol>
                <a:gridCol w="5256730">
                  <a:extLst>
                    <a:ext uri="{9D8B030D-6E8A-4147-A177-3AD203B41FA5}">
                      <a16:colId xmlns:a16="http://schemas.microsoft.com/office/drawing/2014/main" val="2741296971"/>
                    </a:ext>
                  </a:extLst>
                </a:gridCol>
              </a:tblGrid>
              <a:tr h="123498">
                <a:tc>
                  <a:txBody>
                    <a:bodyPr/>
                    <a:lstStyle/>
                    <a:p>
                      <a:pPr algn="ctr"/>
                      <a:r>
                        <a:rPr lang="ja-JP" altLang="en-US" sz="2400" b="1" dirty="0" smtClean="0">
                          <a:latin typeface="Meiryo UI" pitchFamily="50" charset="-128"/>
                          <a:ea typeface="Meiryo UI" pitchFamily="50" charset="-128"/>
                        </a:rPr>
                        <a:t>項目</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400" b="1" dirty="0" smtClean="0">
                          <a:latin typeface="Meiryo UI" pitchFamily="50" charset="-128"/>
                          <a:ea typeface="Meiryo UI" pitchFamily="50" charset="-128"/>
                        </a:rPr>
                        <a:t>観点</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400" b="1" dirty="0" smtClean="0">
                          <a:latin typeface="Meiryo UI" pitchFamily="50" charset="-128"/>
                          <a:ea typeface="Meiryo UI" pitchFamily="50" charset="-128"/>
                        </a:rPr>
                        <a:t>江端所感、その他</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2625">
                <a:tc>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活動内容の推定</a:t>
                      </a:r>
                      <a:endParaRPr kumimoji="1" lang="en-US" altLang="ja-JP" sz="1800" b="1" i="0" kern="1200" dirty="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■時間依存マルコフモデルを定義し、</a:t>
                      </a:r>
                      <a:r>
                        <a:rPr lang="en-US" altLang="ja-JP" b="1" dirty="0" smtClean="0">
                          <a:solidFill>
                            <a:srgbClr val="0000FF"/>
                          </a:solidFill>
                          <a:latin typeface="Meiryo UI" panose="020B0604030504040204" pitchFamily="50" charset="-128"/>
                          <a:ea typeface="Meiryo UI" panose="020B0604030504040204" pitchFamily="50" charset="-128"/>
                        </a:rPr>
                        <a:t>7</a:t>
                      </a:r>
                      <a:r>
                        <a:rPr lang="ja-JP" altLang="en-US" b="1" dirty="0" smtClean="0">
                          <a:solidFill>
                            <a:srgbClr val="0000FF"/>
                          </a:solidFill>
                          <a:latin typeface="Meiryo UI" panose="020B0604030504040204" pitchFamily="50" charset="-128"/>
                          <a:ea typeface="Meiryo UI" panose="020B0604030504040204" pitchFamily="50" charset="-128"/>
                        </a:rPr>
                        <a:t>種類の状態</a:t>
                      </a:r>
                      <a:r>
                        <a:rPr lang="en-US" altLang="ja-JP" b="1" dirty="0" smtClean="0">
                          <a:solidFill>
                            <a:srgbClr val="0000FF"/>
                          </a:solidFill>
                          <a:latin typeface="Meiryo UI" panose="020B0604030504040204" pitchFamily="50" charset="-128"/>
                          <a:ea typeface="Meiryo UI" panose="020B0604030504040204" pitchFamily="50" charset="-128"/>
                        </a:rPr>
                        <a:t>(</a:t>
                      </a:r>
                      <a:r>
                        <a:rPr lang="ja-JP" altLang="en-US" b="1" dirty="0" smtClean="0">
                          <a:solidFill>
                            <a:srgbClr val="0000FF"/>
                          </a:solidFill>
                          <a:latin typeface="Meiryo UI" panose="020B0604030504040204" pitchFamily="50" charset="-128"/>
                          <a:ea typeface="Meiryo UI" panose="020B0604030504040204" pitchFamily="50" charset="-128"/>
                        </a:rPr>
                        <a:t>自宅、オフィス、学校、買い物、食事、病院、その他</a:t>
                      </a:r>
                      <a:r>
                        <a:rPr lang="en-US" altLang="ja-JP" b="1" dirty="0" smtClean="0">
                          <a:solidFill>
                            <a:srgbClr val="0000FF"/>
                          </a:solidFill>
                          <a:latin typeface="Meiryo UI" panose="020B0604030504040204" pitchFamily="50" charset="-128"/>
                          <a:ea typeface="Meiryo UI" panose="020B0604030504040204" pitchFamily="50" charset="-128"/>
                        </a:rPr>
                        <a:t>)</a:t>
                      </a:r>
                      <a:r>
                        <a:rPr lang="ja-JP" altLang="en-US" b="1" dirty="0" smtClean="0">
                          <a:solidFill>
                            <a:srgbClr val="0000FF"/>
                          </a:solidFill>
                          <a:latin typeface="Meiryo UI" panose="020B0604030504040204" pitchFamily="50" charset="-128"/>
                          <a:ea typeface="Meiryo UI" panose="020B0604030504040204" pitchFamily="50" charset="-128"/>
                        </a:rPr>
                        <a:t>で人の</a:t>
                      </a:r>
                      <a:r>
                        <a:rPr lang="en-US" altLang="ja-JP" b="1" dirty="0" smtClean="0">
                          <a:solidFill>
                            <a:srgbClr val="0000FF"/>
                          </a:solidFill>
                          <a:latin typeface="Meiryo UI" panose="020B0604030504040204" pitchFamily="50" charset="-128"/>
                          <a:ea typeface="Meiryo UI" panose="020B0604030504040204" pitchFamily="50" charset="-128"/>
                        </a:rPr>
                        <a:t>1</a:t>
                      </a:r>
                      <a:r>
                        <a:rPr lang="ja-JP" altLang="en-US" b="1" dirty="0" smtClean="0">
                          <a:solidFill>
                            <a:srgbClr val="0000FF"/>
                          </a:solidFill>
                          <a:latin typeface="Meiryo UI" panose="020B0604030504040204" pitchFamily="50" charset="-128"/>
                          <a:ea typeface="Meiryo UI" panose="020B0604030504040204" pitchFamily="50" charset="-128"/>
                        </a:rPr>
                        <a:t>日の活動を表現する。</a:t>
                      </a:r>
                      <a:endParaRPr lang="en-US" altLang="ja-JP" b="1" dirty="0" smtClean="0">
                        <a:solidFill>
                          <a:srgbClr val="0000FF"/>
                        </a:solidFill>
                        <a:latin typeface="Meiryo UI" panose="020B0604030504040204" pitchFamily="50" charset="-128"/>
                        <a:ea typeface="Meiryo UI" panose="020B0604030504040204" pitchFamily="50" charset="-128"/>
                      </a:endParaRPr>
                    </a:p>
                    <a:p>
                      <a:endParaRPr lang="en-US" altLang="ja-JP" b="1" dirty="0" smtClean="0">
                        <a:solidFill>
                          <a:srgbClr val="0000FF"/>
                        </a:solidFill>
                        <a:latin typeface="Meiryo UI" panose="020B0604030504040204" pitchFamily="50" charset="-128"/>
                        <a:ea typeface="Meiryo UI" panose="020B0604030504040204" pitchFamily="50" charset="-128"/>
                      </a:endParaRPr>
                    </a:p>
                    <a:p>
                      <a:r>
                        <a:rPr lang="ja-JP" altLang="en-US" b="1" dirty="0" smtClean="0">
                          <a:solidFill>
                            <a:srgbClr val="0000FF"/>
                          </a:solidFill>
                          <a:latin typeface="Meiryo UI" panose="020B0604030504040204" pitchFamily="50" charset="-128"/>
                          <a:ea typeface="Meiryo UI" panose="020B0604030504040204" pitchFamily="50" charset="-128"/>
                        </a:rPr>
                        <a:t>■性別や年齢などの属性に基づき、特定の遷移モデルが割り当てられる。</a:t>
                      </a:r>
                      <a:endParaRPr lang="en-US" altLang="ja-JP" b="1" dirty="0" smtClean="0">
                        <a:solidFill>
                          <a:srgbClr val="0000FF"/>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090048"/>
                  </a:ext>
                </a:extLst>
              </a:tr>
              <a:tr h="952705">
                <a:tc>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活動場所の選定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altLang="ja-JP" b="1" dirty="0" smtClean="0">
                        <a:solidFill>
                          <a:srgbClr val="0000FF"/>
                        </a:solidFill>
                        <a:latin typeface="Meiryo UI" panose="020B0604030504040204" pitchFamily="50" charset="-128"/>
                        <a:ea typeface="Meiryo UI" panose="020B0604030504040204" pitchFamily="50" charset="-128"/>
                      </a:endParaRPr>
                    </a:p>
                    <a:p>
                      <a:pPr algn="l"/>
                      <a:r>
                        <a:rPr lang="ja-JP" altLang="en-US" b="1" dirty="0" smtClean="0">
                          <a:solidFill>
                            <a:srgbClr val="0000FF"/>
                          </a:solidFill>
                          <a:latin typeface="Meiryo UI" panose="020B0604030504040204" pitchFamily="50" charset="-128"/>
                          <a:ea typeface="Meiryo UI" panose="020B0604030504040204" pitchFamily="50" charset="-128"/>
                        </a:rPr>
                        <a:t>■個人の人口統計学的属性に基づいて、場所選択モデルがある。</a:t>
                      </a:r>
                      <a:endParaRPr lang="en-US" altLang="ja-JP" b="1" dirty="0" smtClean="0">
                        <a:solidFill>
                          <a:srgbClr val="0000FF"/>
                        </a:solidFill>
                        <a:latin typeface="Meiryo UI" panose="020B0604030504040204" pitchFamily="50" charset="-128"/>
                        <a:ea typeface="Meiryo UI" panose="020B0604030504040204" pitchFamily="50" charset="-128"/>
                      </a:endParaRPr>
                    </a:p>
                    <a:p>
                      <a:endParaRPr lang="en-US" altLang="ja-JP" b="1" dirty="0" smtClean="0">
                        <a:solidFill>
                          <a:srgbClr val="0000FF"/>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通勤者： </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3</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段階の立地選択モデルを使用</a:t>
                      </a:r>
                      <a:endPar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endParaRPr>
                    </a:p>
                    <a:p>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学生</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 小学生と、高校生以上</a:t>
                      </a:r>
                      <a:endPar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endParaRPr>
                    </a:p>
                    <a:p>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無職</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自由旅行の目的地推定には離散選択モデル（</a:t>
                      </a:r>
                      <a:r>
                        <a:rPr kumimoji="1" lang="en-US" altLang="ja-JP" sz="1800" b="1" i="0" kern="1200" dirty="0" err="1" smtClean="0">
                          <a:solidFill>
                            <a:schemeClr val="dk1"/>
                          </a:solidFill>
                          <a:effectLst/>
                          <a:latin typeface="Meiryo UI" panose="020B0604030504040204" pitchFamily="50" charset="-128"/>
                          <a:ea typeface="Meiryo UI" panose="020B0604030504040204" pitchFamily="50" charset="-128"/>
                          <a:cs typeface="+mn-cs"/>
                        </a:rPr>
                        <a:t>MNL</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）を使用。</a:t>
                      </a:r>
                      <a:endPar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315581"/>
                  </a:ext>
                </a:extLst>
              </a:tr>
              <a:tr h="822960">
                <a:tc>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交通手段選択と軌跡データの生成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■交通手段</a:t>
                      </a:r>
                      <a:r>
                        <a:rPr lang="en-US" altLang="ja-JP" b="1" dirty="0" smtClean="0">
                          <a:solidFill>
                            <a:srgbClr val="0000FF"/>
                          </a:solidFill>
                          <a:latin typeface="Meiryo UI" panose="020B0604030504040204" pitchFamily="50" charset="-128"/>
                          <a:ea typeface="Meiryo UI" panose="020B0604030504040204" pitchFamily="50" charset="-128"/>
                        </a:rPr>
                        <a:t>:</a:t>
                      </a:r>
                      <a:r>
                        <a:rPr lang="ja-JP" altLang="en-US" b="1" dirty="0" smtClean="0">
                          <a:solidFill>
                            <a:srgbClr val="0000FF"/>
                          </a:solidFill>
                          <a:latin typeface="Meiryo UI" panose="020B0604030504040204" pitchFamily="50" charset="-128"/>
                          <a:ea typeface="Meiryo UI" panose="020B0604030504040204" pitchFamily="50" charset="-128"/>
                        </a:rPr>
                        <a:t>人口統計学的属性、旅行目的、移動距離、移動目的、移動距離に基づいて決定される</a:t>
                      </a:r>
                      <a:endParaRPr lang="en-US" altLang="ja-JP" b="1" dirty="0" smtClean="0">
                        <a:solidFill>
                          <a:srgbClr val="0000FF"/>
                        </a:solidFill>
                        <a:latin typeface="Meiryo UI" panose="020B0604030504040204" pitchFamily="50" charset="-128"/>
                        <a:ea typeface="Meiryo UI" panose="020B0604030504040204" pitchFamily="50" charset="-128"/>
                      </a:endParaRPr>
                    </a:p>
                    <a:p>
                      <a:endParaRPr lang="en-US" altLang="ja-JP" b="1" dirty="0" smtClean="0">
                        <a:solidFill>
                          <a:srgbClr val="0000FF"/>
                        </a:solidFill>
                        <a:latin typeface="Meiryo UI" panose="020B0604030504040204" pitchFamily="50" charset="-128"/>
                        <a:ea typeface="Meiryo UI" panose="020B0604030504040204" pitchFamily="50" charset="-128"/>
                      </a:endParaRPr>
                    </a:p>
                    <a:p>
                      <a:r>
                        <a:rPr lang="ja-JP" altLang="en-US" b="1" dirty="0" smtClean="0">
                          <a:solidFill>
                            <a:srgbClr val="0000FF"/>
                          </a:solidFill>
                          <a:latin typeface="Meiryo UI" panose="020B0604030504040204" pitchFamily="50" charset="-128"/>
                          <a:ea typeface="Meiryo UI" panose="020B0604030504040204" pitchFamily="50" charset="-128"/>
                        </a:rPr>
                        <a:t>■交通手段に基づいて、トリップは対応する道路網に基づいて補間される。</a:t>
                      </a:r>
                      <a:endParaRPr lang="en-US" altLang="ja-JP" b="1" dirty="0" smtClean="0">
                        <a:solidFill>
                          <a:srgbClr val="0000FF"/>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意外にざっくりした分類</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だが、本質的な分類</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p>
                    <a:p>
                      <a:pPr algn="l"/>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分からない</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OD</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は、分からないなりに辻褄を合わせる</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p>
                    <a:p>
                      <a:pPr algn="l"/>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上記の内容と同じか？ </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正直、この初期値の作り方は</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上手い</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と思った</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487208"/>
                  </a:ext>
                </a:extLst>
              </a:tr>
            </a:tbl>
          </a:graphicData>
        </a:graphic>
      </p:graphicFrame>
      <p:pic>
        <p:nvPicPr>
          <p:cNvPr id="2" name="図 1"/>
          <p:cNvPicPr>
            <a:picLocks noChangeAspect="1"/>
          </p:cNvPicPr>
          <p:nvPr/>
        </p:nvPicPr>
        <p:blipFill>
          <a:blip r:embed="rId3"/>
          <a:stretch>
            <a:fillRect/>
          </a:stretch>
        </p:blipFill>
        <p:spPr>
          <a:xfrm>
            <a:off x="6816101" y="1628750"/>
            <a:ext cx="2304320" cy="256035"/>
          </a:xfrm>
          <a:prstGeom prst="rect">
            <a:avLst/>
          </a:prstGeom>
        </p:spPr>
      </p:pic>
      <p:pic>
        <p:nvPicPr>
          <p:cNvPr id="4" name="図 3"/>
          <p:cNvPicPr>
            <a:picLocks noChangeAspect="1"/>
          </p:cNvPicPr>
          <p:nvPr/>
        </p:nvPicPr>
        <p:blipFill>
          <a:blip r:embed="rId4"/>
          <a:stretch>
            <a:fillRect/>
          </a:stretch>
        </p:blipFill>
        <p:spPr>
          <a:xfrm>
            <a:off x="6816101" y="1938306"/>
            <a:ext cx="5035346" cy="1296180"/>
          </a:xfrm>
          <a:prstGeom prst="rect">
            <a:avLst/>
          </a:prstGeom>
        </p:spPr>
      </p:pic>
    </p:spTree>
    <p:extLst>
      <p:ext uri="{BB962C8B-B14F-4D97-AF65-F5344CB8AC3E}">
        <p14:creationId xmlns:p14="http://schemas.microsoft.com/office/powerpoint/2010/main" val="26940734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2398413" cy="523220"/>
          </a:xfrm>
        </p:spPr>
        <p:txBody>
          <a:bodyPr/>
          <a:lstStyle/>
          <a:p>
            <a:pPr algn="l"/>
            <a:r>
              <a:rPr lang="en-US" altLang="ja-JP" sz="2800" b="1" dirty="0" smtClean="0">
                <a:latin typeface="Meiryo UI" pitchFamily="50" charset="-128"/>
                <a:ea typeface="Meiryo UI" pitchFamily="50" charset="-128"/>
              </a:rPr>
              <a:t>3-3. </a:t>
            </a:r>
            <a:r>
              <a:rPr lang="ja-JP" altLang="en-US" sz="2800" b="1" dirty="0" smtClean="0">
                <a:latin typeface="Meiryo UI" pitchFamily="50" charset="-128"/>
                <a:ea typeface="Meiryo UI" pitchFamily="50" charset="-128"/>
              </a:rPr>
              <a:t>概況</a:t>
            </a:r>
            <a:r>
              <a:rPr lang="en-US" altLang="ja-JP" sz="2800" b="1" dirty="0" smtClean="0">
                <a:latin typeface="Meiryo UI" pitchFamily="50" charset="-128"/>
                <a:ea typeface="Meiryo UI" pitchFamily="50" charset="-128"/>
              </a:rPr>
              <a:t>(3)</a:t>
            </a:r>
            <a:endParaRPr lang="ja-JP" altLang="en-US" sz="2800" b="1" dirty="0">
              <a:latin typeface="Meiryo UI" pitchFamily="50" charset="-128"/>
              <a:ea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913640632"/>
              </p:ext>
            </p:extLst>
          </p:nvPr>
        </p:nvGraphicFramePr>
        <p:xfrm>
          <a:off x="263190" y="1091610"/>
          <a:ext cx="11737630" cy="5669280"/>
        </p:xfrm>
        <a:graphic>
          <a:graphicData uri="http://schemas.openxmlformats.org/drawingml/2006/table">
            <a:tbl>
              <a:tblPr firstRow="1" bandRow="1">
                <a:tableStyleId>{5C22544A-7EE6-4342-B048-85BDC9FD1C3A}</a:tableStyleId>
              </a:tblPr>
              <a:tblGrid>
                <a:gridCol w="1440200">
                  <a:extLst>
                    <a:ext uri="{9D8B030D-6E8A-4147-A177-3AD203B41FA5}">
                      <a16:colId xmlns:a16="http://schemas.microsoft.com/office/drawing/2014/main" val="3096766029"/>
                    </a:ext>
                  </a:extLst>
                </a:gridCol>
                <a:gridCol w="5040700">
                  <a:extLst>
                    <a:ext uri="{9D8B030D-6E8A-4147-A177-3AD203B41FA5}">
                      <a16:colId xmlns:a16="http://schemas.microsoft.com/office/drawing/2014/main" val="3077695325"/>
                    </a:ext>
                  </a:extLst>
                </a:gridCol>
                <a:gridCol w="5256730">
                  <a:extLst>
                    <a:ext uri="{9D8B030D-6E8A-4147-A177-3AD203B41FA5}">
                      <a16:colId xmlns:a16="http://schemas.microsoft.com/office/drawing/2014/main" val="2741296971"/>
                    </a:ext>
                  </a:extLst>
                </a:gridCol>
              </a:tblGrid>
              <a:tr h="123498">
                <a:tc>
                  <a:txBody>
                    <a:bodyPr/>
                    <a:lstStyle/>
                    <a:p>
                      <a:pPr algn="ctr"/>
                      <a:r>
                        <a:rPr lang="ja-JP" altLang="en-US" sz="2400" b="1" dirty="0" smtClean="0">
                          <a:latin typeface="Meiryo UI" pitchFamily="50" charset="-128"/>
                          <a:ea typeface="Meiryo UI" pitchFamily="50" charset="-128"/>
                        </a:rPr>
                        <a:t>項目</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400" b="1" dirty="0" smtClean="0">
                          <a:latin typeface="Meiryo UI" pitchFamily="50" charset="-128"/>
                          <a:ea typeface="Meiryo UI" pitchFamily="50" charset="-128"/>
                        </a:rPr>
                        <a:t>観点</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400" b="1" dirty="0" smtClean="0">
                          <a:latin typeface="Meiryo UI" pitchFamily="50" charset="-128"/>
                          <a:ea typeface="Meiryo UI" pitchFamily="50" charset="-128"/>
                        </a:rPr>
                        <a:t>江端所感、その他</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2625">
                <a:tc>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使用データ</a:t>
                      </a:r>
                      <a:endParaRPr kumimoji="1" lang="en-US" altLang="ja-JP" sz="1800" b="1" i="0" kern="1200" dirty="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ja-JP" altLang="en-US" b="1" dirty="0" smtClean="0">
                          <a:solidFill>
                            <a:srgbClr val="0000FF"/>
                          </a:solidFill>
                          <a:latin typeface="Meiryo UI" panose="020B0604030504040204" pitchFamily="50" charset="-128"/>
                          <a:ea typeface="Meiryo UI" panose="020B0604030504040204" pitchFamily="50" charset="-128"/>
                        </a:rPr>
                        <a:t>■個人の属性</a:t>
                      </a:r>
                      <a:r>
                        <a:rPr lang="en-US" altLang="ja-JP" b="1" dirty="0" smtClean="0">
                          <a:solidFill>
                            <a:srgbClr val="0000FF"/>
                          </a:solidFill>
                          <a:latin typeface="Meiryo UI" panose="020B0604030504040204" pitchFamily="50" charset="-128"/>
                          <a:ea typeface="Meiryo UI" panose="020B0604030504040204" pitchFamily="50" charset="-128"/>
                        </a:rPr>
                        <a:t>:</a:t>
                      </a:r>
                      <a:r>
                        <a:rPr lang="ja-JP" altLang="en-US" b="1" dirty="0" smtClean="0">
                          <a:solidFill>
                            <a:srgbClr val="0000FF"/>
                          </a:solidFill>
                          <a:latin typeface="Meiryo UI" panose="020B0604030504040204" pitchFamily="50" charset="-128"/>
                          <a:ea typeface="Meiryo UI" panose="020B0604030504040204" pitchFamily="50" charset="-128"/>
                        </a:rPr>
                        <a:t>世帯、年齢、性別、職業、自宅所在地。</a:t>
                      </a:r>
                      <a:r>
                        <a:rPr lang="en-US" altLang="ja-JP" b="1" dirty="0" smtClean="0">
                          <a:solidFill>
                            <a:srgbClr val="0000FF"/>
                          </a:solidFill>
                          <a:latin typeface="Meiryo UI" panose="020B0604030504040204" pitchFamily="50" charset="-128"/>
                          <a:ea typeface="Meiryo UI" panose="020B0604030504040204" pitchFamily="50" charset="-128"/>
                        </a:rPr>
                        <a:t>? </a:t>
                      </a:r>
                      <a:r>
                        <a:rPr lang="ja-JP" altLang="en-US" b="1" dirty="0" smtClean="0">
                          <a:solidFill>
                            <a:srgbClr val="0000FF"/>
                          </a:solidFill>
                          <a:latin typeface="Meiryo UI" panose="020B0604030504040204" pitchFamily="50" charset="-128"/>
                          <a:ea typeface="Meiryo UI" panose="020B0604030504040204" pitchFamily="50" charset="-128"/>
                        </a:rPr>
                        <a:t>活動データ（～数百</a:t>
                      </a:r>
                      <a:r>
                        <a:rPr lang="en-US" altLang="ja-JP" b="1" dirty="0" smtClean="0">
                          <a:solidFill>
                            <a:srgbClr val="0000FF"/>
                          </a:solidFill>
                          <a:latin typeface="Meiryo UI" panose="020B0604030504040204" pitchFamily="50" charset="-128"/>
                          <a:ea typeface="Meiryo UI" panose="020B0604030504040204" pitchFamily="50" charset="-128"/>
                        </a:rPr>
                        <a:t>MB/</a:t>
                      </a:r>
                      <a:r>
                        <a:rPr lang="ja-JP" altLang="en-US" b="1" dirty="0" smtClean="0">
                          <a:solidFill>
                            <a:srgbClr val="0000FF"/>
                          </a:solidFill>
                          <a:latin typeface="Meiryo UI" panose="020B0604030504040204" pitchFamily="50" charset="-128"/>
                          <a:ea typeface="Meiryo UI" panose="020B0604030504040204" pitchFamily="50" charset="-128"/>
                        </a:rPr>
                        <a:t>ファイル）</a:t>
                      </a:r>
                      <a:endParaRPr lang="en-US" altLang="ja-JP" b="1" dirty="0" smtClean="0">
                        <a:solidFill>
                          <a:srgbClr val="0000FF"/>
                        </a:solidFill>
                        <a:latin typeface="Meiryo UI" panose="020B0604030504040204" pitchFamily="50" charset="-128"/>
                        <a:ea typeface="Meiryo UI" panose="020B0604030504040204" pitchFamily="50" charset="-128"/>
                      </a:endParaRPr>
                    </a:p>
                    <a:p>
                      <a:r>
                        <a:rPr lang="ja-JP" altLang="en-US" b="1" dirty="0" smtClean="0">
                          <a:solidFill>
                            <a:srgbClr val="0000FF"/>
                          </a:solidFill>
                          <a:latin typeface="Meiryo UI" panose="020B0604030504040204" pitchFamily="50" charset="-128"/>
                          <a:ea typeface="Meiryo UI" panose="020B0604030504040204" pitchFamily="50" charset="-128"/>
                        </a:rPr>
                        <a:t>■一日の活動スケジュール情報</a:t>
                      </a:r>
                      <a:r>
                        <a:rPr lang="en-US" altLang="ja-JP" b="1" dirty="0" smtClean="0">
                          <a:solidFill>
                            <a:srgbClr val="0000FF"/>
                          </a:solidFill>
                          <a:latin typeface="Meiryo UI" panose="020B0604030504040204" pitchFamily="50" charset="-128"/>
                          <a:ea typeface="Meiryo UI" panose="020B0604030504040204" pitchFamily="50" charset="-128"/>
                        </a:rPr>
                        <a:t>:</a:t>
                      </a:r>
                      <a:r>
                        <a:rPr lang="ja-JP" altLang="en-US" b="1" dirty="0" smtClean="0">
                          <a:solidFill>
                            <a:srgbClr val="0000FF"/>
                          </a:solidFill>
                          <a:latin typeface="Meiryo UI" panose="020B0604030504040204" pitchFamily="50" charset="-128"/>
                          <a:ea typeface="Meiryo UI" panose="020B0604030504040204" pitchFamily="50" charset="-128"/>
                        </a:rPr>
                        <a:t> 各人の開始時刻、時間、目的、場所が含まれる</a:t>
                      </a:r>
                      <a:endParaRPr lang="en-US" altLang="ja-JP" b="1" dirty="0" smtClean="0">
                        <a:solidFill>
                          <a:srgbClr val="0000FF"/>
                        </a:solidFill>
                        <a:latin typeface="Meiryo UI" panose="020B0604030504040204" pitchFamily="50" charset="-128"/>
                        <a:ea typeface="Meiryo UI" panose="020B0604030504040204" pitchFamily="50" charset="-128"/>
                      </a:endParaRPr>
                    </a:p>
                    <a:p>
                      <a:r>
                        <a:rPr lang="ja-JP" altLang="en-US" b="1" dirty="0" smtClean="0">
                          <a:solidFill>
                            <a:srgbClr val="0000FF"/>
                          </a:solidFill>
                          <a:latin typeface="Meiryo UI" panose="020B0604030504040204" pitchFamily="50" charset="-128"/>
                          <a:ea typeface="Meiryo UI" panose="020B0604030504040204" pitchFamily="50" charset="-128"/>
                        </a:rPr>
                        <a:t>■トリップデータ（～数百</a:t>
                      </a:r>
                      <a:r>
                        <a:rPr lang="en-US" altLang="ja-JP" b="1" dirty="0" smtClean="0">
                          <a:solidFill>
                            <a:srgbClr val="0000FF"/>
                          </a:solidFill>
                          <a:latin typeface="Meiryo UI" panose="020B0604030504040204" pitchFamily="50" charset="-128"/>
                          <a:ea typeface="Meiryo UI" panose="020B0604030504040204" pitchFamily="50" charset="-128"/>
                        </a:rPr>
                        <a:t>MB/</a:t>
                      </a:r>
                      <a:r>
                        <a:rPr lang="ja-JP" altLang="en-US" b="1" dirty="0" smtClean="0">
                          <a:solidFill>
                            <a:srgbClr val="0000FF"/>
                          </a:solidFill>
                          <a:latin typeface="Meiryo UI" panose="020B0604030504040204" pitchFamily="50" charset="-128"/>
                          <a:ea typeface="Meiryo UI" panose="020B0604030504040204" pitchFamily="50" charset="-128"/>
                        </a:rPr>
                        <a:t>ファイル）出発時刻を含む、出発地と目的地の座標、交通手段、目的</a:t>
                      </a:r>
                      <a:endParaRPr lang="en-US" altLang="ja-JP" b="1" dirty="0" smtClean="0">
                        <a:solidFill>
                          <a:srgbClr val="0000FF"/>
                        </a:solidFill>
                        <a:latin typeface="Meiryo UI" panose="020B0604030504040204" pitchFamily="50" charset="-128"/>
                        <a:ea typeface="Meiryo UI" panose="020B0604030504040204" pitchFamily="50" charset="-128"/>
                      </a:endParaRPr>
                    </a:p>
                    <a:p>
                      <a:r>
                        <a:rPr lang="ja-JP" altLang="en-US" b="1" dirty="0" smtClean="0">
                          <a:solidFill>
                            <a:srgbClr val="0000FF"/>
                          </a:solidFill>
                          <a:latin typeface="Meiryo UI" panose="020B0604030504040204" pitchFamily="50" charset="-128"/>
                          <a:ea typeface="Meiryo UI" panose="020B0604030504040204" pitchFamily="50" charset="-128"/>
                        </a:rPr>
                        <a:t>■軌跡データ（</a:t>
                      </a:r>
                      <a:r>
                        <a:rPr lang="en-US" altLang="ja-JP" b="1" dirty="0" smtClean="0">
                          <a:solidFill>
                            <a:srgbClr val="0000FF"/>
                          </a:solidFill>
                          <a:latin typeface="Meiryo UI" panose="020B0604030504040204" pitchFamily="50" charset="-128"/>
                          <a:ea typeface="Meiryo UI" panose="020B0604030504040204" pitchFamily="50" charset="-128"/>
                        </a:rPr>
                        <a:t>1</a:t>
                      </a:r>
                      <a:r>
                        <a:rPr lang="ja-JP" altLang="en-US" b="1" dirty="0" smtClean="0">
                          <a:solidFill>
                            <a:srgbClr val="0000FF"/>
                          </a:solidFill>
                          <a:latin typeface="Meiryo UI" panose="020B0604030504040204" pitchFamily="50" charset="-128"/>
                          <a:ea typeface="Meiryo UI" panose="020B0604030504040204" pitchFamily="50" charset="-128"/>
                        </a:rPr>
                        <a:t>ファイル数百</a:t>
                      </a:r>
                      <a:r>
                        <a:rPr lang="en-US" altLang="ja-JP" b="1" dirty="0" smtClean="0">
                          <a:solidFill>
                            <a:srgbClr val="0000FF"/>
                          </a:solidFill>
                          <a:latin typeface="Meiryo UI" panose="020B0604030504040204" pitchFamily="50" charset="-128"/>
                          <a:ea typeface="Meiryo UI" panose="020B0604030504040204" pitchFamily="50" charset="-128"/>
                        </a:rPr>
                        <a:t>MB</a:t>
                      </a:r>
                      <a:r>
                        <a:rPr lang="ja-JP" altLang="en-US" b="1" dirty="0" smtClean="0">
                          <a:solidFill>
                            <a:srgbClr val="0000FF"/>
                          </a:solidFill>
                          <a:latin typeface="Meiryo UI" panose="020B0604030504040204" pitchFamily="50" charset="-128"/>
                          <a:ea typeface="Meiryo UI" panose="020B0604030504040204" pitchFamily="50" charset="-128"/>
                        </a:rPr>
                        <a:t>～数</a:t>
                      </a:r>
                      <a:r>
                        <a:rPr lang="en-US" altLang="ja-JP" b="1" dirty="0" smtClean="0">
                          <a:solidFill>
                            <a:srgbClr val="0000FF"/>
                          </a:solidFill>
                          <a:latin typeface="Meiryo UI" panose="020B0604030504040204" pitchFamily="50" charset="-128"/>
                          <a:ea typeface="Meiryo UI" panose="020B0604030504040204" pitchFamily="50" charset="-128"/>
                        </a:rPr>
                        <a:t>GB)</a:t>
                      </a:r>
                    </a:p>
                    <a:p>
                      <a:r>
                        <a:rPr lang="ja-JP" altLang="en-US" b="1" dirty="0" smtClean="0">
                          <a:solidFill>
                            <a:srgbClr val="0000FF"/>
                          </a:solidFill>
                          <a:latin typeface="Meiryo UI" panose="020B0604030504040204" pitchFamily="50" charset="-128"/>
                          <a:ea typeface="Meiryo UI" panose="020B0604030504040204" pitchFamily="50" charset="-128"/>
                        </a:rPr>
                        <a:t>■トリップデータ</a:t>
                      </a:r>
                      <a:r>
                        <a:rPr lang="en-US" altLang="ja-JP" b="1" dirty="0" smtClean="0">
                          <a:solidFill>
                            <a:srgbClr val="0000FF"/>
                          </a:solidFill>
                          <a:latin typeface="Meiryo UI" panose="020B0604030504040204" pitchFamily="50" charset="-128"/>
                          <a:ea typeface="Meiryo UI" panose="020B0604030504040204" pitchFamily="50" charset="-128"/>
                        </a:rPr>
                        <a:t>:</a:t>
                      </a:r>
                      <a:r>
                        <a:rPr lang="ja-JP" altLang="en-US" b="1" dirty="0" smtClean="0">
                          <a:solidFill>
                            <a:srgbClr val="0000FF"/>
                          </a:solidFill>
                          <a:latin typeface="Meiryo UI" panose="020B0604030504040204" pitchFamily="50" charset="-128"/>
                          <a:ea typeface="Meiryo UI" panose="020B0604030504040204" pitchFamily="50" charset="-128"/>
                        </a:rPr>
                        <a:t>  </a:t>
                      </a:r>
                      <a:r>
                        <a:rPr lang="en-US" altLang="ja-JP" b="1" dirty="0" smtClean="0">
                          <a:solidFill>
                            <a:srgbClr val="0000FF"/>
                          </a:solidFill>
                          <a:latin typeface="Meiryo UI" panose="020B0604030504040204" pitchFamily="50" charset="-128"/>
                          <a:ea typeface="Meiryo UI" panose="020B0604030504040204" pitchFamily="50" charset="-128"/>
                        </a:rPr>
                        <a:t>(+</a:t>
                      </a:r>
                      <a:r>
                        <a:rPr lang="ja-JP" altLang="en-US" b="1" dirty="0" smtClean="0">
                          <a:solidFill>
                            <a:srgbClr val="0000FF"/>
                          </a:solidFill>
                          <a:latin typeface="Meiryo UI" panose="020B0604030504040204" pitchFamily="50" charset="-128"/>
                          <a:ea typeface="Meiryo UI" panose="020B0604030504040204" pitchFamily="50" charset="-128"/>
                        </a:rPr>
                        <a:t>時空間補間（道路ネットワーク内）</a:t>
                      </a:r>
                      <a:r>
                        <a:rPr lang="en-US" altLang="ja-JP" b="1" dirty="0" smtClean="0">
                          <a:solidFill>
                            <a:srgbClr val="0000FF"/>
                          </a:solidFill>
                          <a:latin typeface="Meiryo UI" panose="020B0604030504040204" pitchFamily="50" charset="-128"/>
                          <a:ea typeface="Meiryo UI" panose="020B0604030504040204" pitchFamily="50" charset="-128"/>
                        </a:rPr>
                        <a:t>)</a:t>
                      </a:r>
                      <a:r>
                        <a:rPr lang="ja-JP" altLang="en-US" b="1" dirty="0" err="1" smtClean="0">
                          <a:solidFill>
                            <a:srgbClr val="0000FF"/>
                          </a:solidFill>
                          <a:latin typeface="Meiryo UI" panose="020B0604030504040204" pitchFamily="50" charset="-128"/>
                          <a:ea typeface="Meiryo UI" panose="020B0604030504040204" pitchFamily="50" charset="-128"/>
                        </a:rPr>
                        <a:t>。</a:t>
                      </a:r>
                      <a:r>
                        <a:rPr lang="ja-JP" altLang="en-US" b="1" dirty="0" smtClean="0">
                          <a:solidFill>
                            <a:srgbClr val="0000FF"/>
                          </a:solidFill>
                          <a:latin typeface="Meiryo UI" panose="020B0604030504040204" pitchFamily="50" charset="-128"/>
                          <a:ea typeface="Meiryo UI" panose="020B0604030504040204" pitchFamily="50" charset="-128"/>
                        </a:rPr>
                        <a:t>個人が</a:t>
                      </a:r>
                      <a:r>
                        <a:rPr lang="ja-JP" altLang="en-US" b="1" dirty="0" err="1" smtClean="0">
                          <a:solidFill>
                            <a:srgbClr val="0000FF"/>
                          </a:solidFill>
                          <a:latin typeface="Meiryo UI" panose="020B0604030504040204" pitchFamily="50" charset="-128"/>
                          <a:ea typeface="Meiryo UI" panose="020B0604030504040204" pitchFamily="50" charset="-128"/>
                        </a:rPr>
                        <a:t>ネットワークのネットワークの</a:t>
                      </a:r>
                      <a:r>
                        <a:rPr lang="ja-JP" altLang="en-US" b="1" dirty="0" smtClean="0">
                          <a:solidFill>
                            <a:srgbClr val="0000FF"/>
                          </a:solidFill>
                          <a:latin typeface="Meiryo UI" panose="020B0604030504040204" pitchFamily="50" charset="-128"/>
                          <a:ea typeface="Meiryo UI" panose="020B0604030504040204" pitchFamily="50" charset="-128"/>
                        </a:rPr>
                        <a:t>ノードを通過する。</a:t>
                      </a:r>
                      <a:r>
                        <a:rPr lang="en-US" altLang="ja-JP" b="1" dirty="0" smtClean="0">
                          <a:solidFill>
                            <a:srgbClr val="0000FF"/>
                          </a:solidFill>
                          <a:latin typeface="Meiryo UI" panose="020B0604030504040204" pitchFamily="50" charset="-128"/>
                          <a:ea typeface="Meiryo UI" panose="020B0604030504040204" pitchFamily="50" charset="-128"/>
                        </a:rPr>
                        <a:t>?</a:t>
                      </a:r>
                    </a:p>
                    <a:p>
                      <a:r>
                        <a:rPr lang="ja-JP" altLang="en-US" b="1" dirty="0" smtClean="0">
                          <a:solidFill>
                            <a:srgbClr val="0000FF"/>
                          </a:solidFill>
                          <a:latin typeface="Meiryo UI" panose="020B0604030504040204" pitchFamily="50" charset="-128"/>
                          <a:ea typeface="Meiryo UI" panose="020B0604030504040204" pitchFamily="50" charset="-128"/>
                        </a:rPr>
                        <a:t>■集計データ（それぞれ全国レベル；～数百</a:t>
                      </a:r>
                      <a:r>
                        <a:rPr lang="en-US" altLang="ja-JP" b="1" dirty="0" smtClean="0">
                          <a:solidFill>
                            <a:srgbClr val="0000FF"/>
                          </a:solidFill>
                          <a:latin typeface="Meiryo UI" panose="020B0604030504040204" pitchFamily="50" charset="-128"/>
                          <a:ea typeface="Meiryo UI" panose="020B0604030504040204" pitchFamily="50" charset="-128"/>
                        </a:rPr>
                        <a:t>MB</a:t>
                      </a:r>
                      <a:r>
                        <a:rPr lang="ja-JP" altLang="en-US" b="1" dirty="0" smtClean="0">
                          <a:solidFill>
                            <a:srgbClr val="0000FF"/>
                          </a:solidFill>
                          <a:latin typeface="Meiryo UI" panose="020B0604030504040204" pitchFamily="50" charset="-128"/>
                          <a:ea typeface="Meiryo UI" panose="020B0604030504040204" pitchFamily="50" charset="-128"/>
                        </a:rPr>
                        <a:t>）</a:t>
                      </a:r>
                      <a:endParaRPr lang="en-US" altLang="ja-JP" b="1" dirty="0" smtClean="0">
                        <a:solidFill>
                          <a:srgbClr val="0000FF"/>
                        </a:solidFill>
                        <a:latin typeface="Meiryo UI" panose="020B0604030504040204" pitchFamily="50" charset="-128"/>
                        <a:ea typeface="Meiryo UI" panose="020B0604030504040204" pitchFamily="50" charset="-128"/>
                      </a:endParaRPr>
                    </a:p>
                    <a:p>
                      <a:r>
                        <a:rPr lang="ja-JP" altLang="en-US" b="1" dirty="0" smtClean="0">
                          <a:solidFill>
                            <a:srgbClr val="0000FF"/>
                          </a:solidFill>
                          <a:latin typeface="Meiryo UI" panose="020B0604030504040204" pitchFamily="50" charset="-128"/>
                          <a:ea typeface="Meiryo UI" panose="020B0604030504040204" pitchFamily="50" charset="-128"/>
                        </a:rPr>
                        <a:t>■メッシュベースの個体数データ</a:t>
                      </a:r>
                      <a:r>
                        <a:rPr lang="en-US" altLang="ja-JP" b="1" dirty="0" smtClean="0">
                          <a:solidFill>
                            <a:srgbClr val="0000FF"/>
                          </a:solidFill>
                          <a:latin typeface="Meiryo UI" panose="020B0604030504040204" pitchFamily="50" charset="-128"/>
                          <a:ea typeface="Meiryo UI" panose="020B0604030504040204" pitchFamily="50" charset="-128"/>
                        </a:rPr>
                        <a:t>? </a:t>
                      </a:r>
                      <a:r>
                        <a:rPr lang="ja-JP" altLang="en-US" b="1" dirty="0" smtClean="0">
                          <a:solidFill>
                            <a:srgbClr val="0000FF"/>
                          </a:solidFill>
                          <a:latin typeface="Meiryo UI" panose="020B0604030504040204" pitchFamily="50" charset="-128"/>
                          <a:ea typeface="Meiryo UI" panose="020B0604030504040204" pitchFamily="50" charset="-128"/>
                        </a:rPr>
                        <a:t>リンクベースのトラフィック量データ</a:t>
                      </a:r>
                      <a:endParaRPr lang="en-US" altLang="ja-JP" b="1" dirty="0" smtClean="0">
                        <a:solidFill>
                          <a:srgbClr val="0000FF"/>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090048"/>
                  </a:ext>
                </a:extLst>
              </a:tr>
              <a:tr h="952705">
                <a:tc>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精度評価</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　携帯データとの比較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ja-JP" altLang="en-US" b="1" dirty="0" smtClean="0">
                          <a:solidFill>
                            <a:srgbClr val="0000FF"/>
                          </a:solidFill>
                          <a:latin typeface="Meiryo UI" panose="020B0604030504040204" pitchFamily="50" charset="-128"/>
                          <a:ea typeface="Meiryo UI" panose="020B0604030504040204" pitchFamily="50" charset="-128"/>
                        </a:rPr>
                        <a:t>■グリッドの大きさに応じて、精度を調整</a:t>
                      </a:r>
                      <a:endParaRPr lang="en-US" altLang="ja-JP" b="1" dirty="0" smtClean="0">
                        <a:solidFill>
                          <a:srgbClr val="0000FF"/>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800" b="1" i="0" kern="1200" dirty="0" err="1" smtClean="0">
                          <a:solidFill>
                            <a:schemeClr val="dk1"/>
                          </a:solidFill>
                          <a:effectLst/>
                          <a:latin typeface="Meiryo UI" panose="020B0604030504040204" pitchFamily="50" charset="-128"/>
                          <a:ea typeface="Meiryo UI" panose="020B0604030504040204" pitchFamily="50" charset="-128"/>
                          <a:cs typeface="+mn-cs"/>
                        </a:rPr>
                        <a:t>1000x1000m</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グリッド（中縮尺</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中解像度）。</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大縮尺</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低解像度）、</a:t>
                      </a:r>
                      <a:r>
                        <a:rPr kumimoji="1" lang="en-US" altLang="ja-JP" sz="1800" b="1" i="0" kern="1200" dirty="0" err="1" smtClean="0">
                          <a:solidFill>
                            <a:schemeClr val="dk1"/>
                          </a:solidFill>
                          <a:effectLst/>
                          <a:latin typeface="Meiryo UI" panose="020B0604030504040204" pitchFamily="50" charset="-128"/>
                          <a:ea typeface="Meiryo UI" panose="020B0604030504040204" pitchFamily="50" charset="-128"/>
                          <a:cs typeface="+mn-cs"/>
                        </a:rPr>
                        <a:t>1000x1000m</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グリッド（中縮尺</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中解像度）、</a:t>
                      </a:r>
                      <a:r>
                        <a:rPr kumimoji="1" lang="en-US" altLang="ja-JP" sz="1800" b="1" i="0" kern="1200" dirty="0" err="1" smtClean="0">
                          <a:solidFill>
                            <a:schemeClr val="dk1"/>
                          </a:solidFill>
                          <a:effectLst/>
                          <a:latin typeface="Meiryo UI" panose="020B0604030504040204" pitchFamily="50" charset="-128"/>
                          <a:ea typeface="Meiryo UI" panose="020B0604030504040204" pitchFamily="50" charset="-128"/>
                          <a:cs typeface="+mn-cs"/>
                        </a:rPr>
                        <a:t>500x500m</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グリッド（小縮尺</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高解像度）、 </a:t>
                      </a:r>
                      <a:r>
                        <a:rPr kumimoji="1" lang="en-US" altLang="ja-JP" sz="1800" b="1" i="0" kern="1200" dirty="0" err="1" smtClean="0">
                          <a:solidFill>
                            <a:schemeClr val="dk1"/>
                          </a:solidFill>
                          <a:effectLst/>
                          <a:latin typeface="Meiryo UI" panose="020B0604030504040204" pitchFamily="50" charset="-128"/>
                          <a:ea typeface="Meiryo UI" panose="020B0604030504040204" pitchFamily="50" charset="-128"/>
                          <a:cs typeface="+mn-cs"/>
                        </a:rPr>
                        <a:t>500x500m</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グリッド（小縮尺</a:t>
                      </a: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高分解能）</a:t>
                      </a:r>
                      <a:endPar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315581"/>
                  </a:ext>
                </a:extLst>
              </a:tr>
              <a:tr h="822960">
                <a:tc>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パーソントリップ調査データとの比較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■東京、近畿、東駿河の</a:t>
                      </a:r>
                      <a:r>
                        <a:rPr lang="en-US" altLang="ja-JP" b="1" dirty="0" smtClean="0">
                          <a:solidFill>
                            <a:srgbClr val="0000FF"/>
                          </a:solidFill>
                          <a:latin typeface="Meiryo UI" panose="020B0604030504040204" pitchFamily="50" charset="-128"/>
                          <a:ea typeface="Meiryo UI" panose="020B0604030504040204" pitchFamily="50" charset="-128"/>
                        </a:rPr>
                        <a:t>3</a:t>
                      </a:r>
                      <a:r>
                        <a:rPr lang="ja-JP" altLang="en-US" b="1" dirty="0" smtClean="0">
                          <a:solidFill>
                            <a:srgbClr val="0000FF"/>
                          </a:solidFill>
                          <a:latin typeface="Meiryo UI" panose="020B0604030504040204" pitchFamily="50" charset="-128"/>
                          <a:ea typeface="Meiryo UI" panose="020B0604030504040204" pitchFamily="50" charset="-128"/>
                        </a:rPr>
                        <a:t>大都市圏との比較</a:t>
                      </a:r>
                    </a:p>
                    <a:p>
                      <a:r>
                        <a:rPr lang="ja-JP" altLang="en-US" b="1" dirty="0" smtClean="0">
                          <a:solidFill>
                            <a:srgbClr val="0000FF"/>
                          </a:solidFill>
                          <a:latin typeface="Meiryo UI" panose="020B0604030504040204" pitchFamily="50" charset="-128"/>
                          <a:ea typeface="Meiryo UI" panose="020B0604030504040204" pitchFamily="50" charset="-128"/>
                        </a:rPr>
                        <a:t>■通勤・通学は、国勢調査の結果と公立学区のデータから高い精度で作成。</a:t>
                      </a:r>
                    </a:p>
                    <a:p>
                      <a:r>
                        <a:rPr lang="ja-JP" altLang="en-US" b="1" dirty="0" smtClean="0">
                          <a:solidFill>
                            <a:srgbClr val="0000FF"/>
                          </a:solidFill>
                          <a:latin typeface="Meiryo UI" panose="020B0604030504040204" pitchFamily="50" charset="-128"/>
                          <a:ea typeface="Meiryo UI" panose="020B0604030504040204" pitchFamily="50" charset="-128"/>
                        </a:rPr>
                        <a:t>■地方都市圏である東駿河都市圏は、空間位置推定精度が低い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レジャートリップ地点は 多項ロジットモデルに基づいて選定した。</a:t>
                      </a:r>
                      <a:endPar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endParaRPr>
                    </a:p>
                    <a:p>
                      <a:pPr algn="l"/>
                      <a:r>
                        <a:rPr kumimoji="1" lang="ja-JP" altLang="en-US" sz="1800" b="1" i="0" kern="1200" dirty="0" smtClean="0">
                          <a:solidFill>
                            <a:srgbClr val="FF0000"/>
                          </a:solidFill>
                          <a:effectLst/>
                          <a:latin typeface="Meiryo UI" panose="020B0604030504040204" pitchFamily="50" charset="-128"/>
                          <a:ea typeface="Meiryo UI" panose="020B0604030504040204" pitchFamily="50" charset="-128"/>
                          <a:cs typeface="+mn-cs"/>
                        </a:rPr>
                        <a:t>首都圏の</a:t>
                      </a:r>
                      <a:r>
                        <a:rPr kumimoji="1" lang="en-US" altLang="ja-JP" sz="1800" b="1" i="0" kern="1200" dirty="0" smtClean="0">
                          <a:solidFill>
                            <a:srgbClr val="FF0000"/>
                          </a:solidFill>
                          <a:effectLst/>
                          <a:latin typeface="Meiryo UI" panose="020B0604030504040204" pitchFamily="50" charset="-128"/>
                          <a:ea typeface="Meiryo UI" panose="020B0604030504040204" pitchFamily="50" charset="-128"/>
                          <a:cs typeface="+mn-cs"/>
                        </a:rPr>
                        <a:t>PT</a:t>
                      </a:r>
                      <a:r>
                        <a:rPr kumimoji="1" lang="ja-JP" altLang="en-US" sz="1800" b="1" i="0" kern="1200" dirty="0" smtClean="0">
                          <a:solidFill>
                            <a:srgbClr val="FF0000"/>
                          </a:solidFill>
                          <a:effectLst/>
                          <a:latin typeface="Meiryo UI" panose="020B0604030504040204" pitchFamily="50" charset="-128"/>
                          <a:ea typeface="Meiryo UI" panose="020B0604030504040204" pitchFamily="50" charset="-128"/>
                          <a:cs typeface="+mn-cs"/>
                        </a:rPr>
                        <a:t>この結果は、限定された首都圏の</a:t>
                      </a:r>
                      <a:r>
                        <a:rPr kumimoji="1" lang="en-US" altLang="ja-JP" sz="1800" b="1" i="0" kern="1200" dirty="0" smtClean="0">
                          <a:solidFill>
                            <a:srgbClr val="FF0000"/>
                          </a:solidFill>
                          <a:effectLst/>
                          <a:latin typeface="Meiryo UI" panose="020B0604030504040204" pitchFamily="50" charset="-128"/>
                          <a:ea typeface="Meiryo UI" panose="020B0604030504040204" pitchFamily="50" charset="-128"/>
                          <a:cs typeface="+mn-cs"/>
                        </a:rPr>
                        <a:t>PT</a:t>
                      </a:r>
                      <a:r>
                        <a:rPr kumimoji="1" lang="ja-JP" altLang="en-US" sz="1800" b="1" i="0" kern="1200" dirty="0" smtClean="0">
                          <a:solidFill>
                            <a:srgbClr val="FF0000"/>
                          </a:solidFill>
                          <a:effectLst/>
                          <a:latin typeface="Meiryo UI" panose="020B0604030504040204" pitchFamily="50" charset="-128"/>
                          <a:ea typeface="Meiryo UI" panose="020B0604030504040204" pitchFamily="50" charset="-128"/>
                          <a:cs typeface="+mn-cs"/>
                        </a:rPr>
                        <a:t>調査から構築されたモデルが 全国に適用できることを示している。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487208"/>
                  </a:ext>
                </a:extLst>
              </a:tr>
            </a:tbl>
          </a:graphicData>
        </a:graphic>
      </p:graphicFrame>
    </p:spTree>
    <p:extLst>
      <p:ext uri="{BB962C8B-B14F-4D97-AF65-F5344CB8AC3E}">
        <p14:creationId xmlns:p14="http://schemas.microsoft.com/office/powerpoint/2010/main" val="23320484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2398413" cy="523220"/>
          </a:xfrm>
        </p:spPr>
        <p:txBody>
          <a:bodyPr/>
          <a:lstStyle/>
          <a:p>
            <a:pPr algn="l"/>
            <a:r>
              <a:rPr lang="en-US" altLang="ja-JP" sz="2800" b="1" dirty="0" smtClean="0">
                <a:latin typeface="Meiryo UI" pitchFamily="50" charset="-128"/>
                <a:ea typeface="Meiryo UI" pitchFamily="50" charset="-128"/>
              </a:rPr>
              <a:t>3-4. </a:t>
            </a:r>
            <a:r>
              <a:rPr lang="ja-JP" altLang="en-US" sz="2800" b="1" dirty="0" smtClean="0">
                <a:latin typeface="Meiryo UI" pitchFamily="50" charset="-128"/>
                <a:ea typeface="Meiryo UI" pitchFamily="50" charset="-128"/>
              </a:rPr>
              <a:t>概況</a:t>
            </a:r>
            <a:r>
              <a:rPr lang="en-US" altLang="ja-JP" sz="2800" b="1" dirty="0" smtClean="0">
                <a:latin typeface="Meiryo UI" pitchFamily="50" charset="-128"/>
                <a:ea typeface="Meiryo UI" pitchFamily="50" charset="-128"/>
              </a:rPr>
              <a:t>(4)</a:t>
            </a:r>
            <a:endParaRPr lang="ja-JP" altLang="en-US" sz="2800" b="1" dirty="0">
              <a:latin typeface="Meiryo UI" pitchFamily="50" charset="-128"/>
              <a:ea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1421101390"/>
              </p:ext>
            </p:extLst>
          </p:nvPr>
        </p:nvGraphicFramePr>
        <p:xfrm>
          <a:off x="263190" y="1091610"/>
          <a:ext cx="11746455" cy="5433265"/>
        </p:xfrm>
        <a:graphic>
          <a:graphicData uri="http://schemas.openxmlformats.org/drawingml/2006/table">
            <a:tbl>
              <a:tblPr firstRow="1" bandRow="1">
                <a:tableStyleId>{5C22544A-7EE6-4342-B048-85BDC9FD1C3A}</a:tableStyleId>
              </a:tblPr>
              <a:tblGrid>
                <a:gridCol w="1440200">
                  <a:extLst>
                    <a:ext uri="{9D8B030D-6E8A-4147-A177-3AD203B41FA5}">
                      <a16:colId xmlns:a16="http://schemas.microsoft.com/office/drawing/2014/main" val="3096766029"/>
                    </a:ext>
                  </a:extLst>
                </a:gridCol>
                <a:gridCol w="5040700">
                  <a:extLst>
                    <a:ext uri="{9D8B030D-6E8A-4147-A177-3AD203B41FA5}">
                      <a16:colId xmlns:a16="http://schemas.microsoft.com/office/drawing/2014/main" val="3077695325"/>
                    </a:ext>
                  </a:extLst>
                </a:gridCol>
                <a:gridCol w="5265555">
                  <a:extLst>
                    <a:ext uri="{9D8B030D-6E8A-4147-A177-3AD203B41FA5}">
                      <a16:colId xmlns:a16="http://schemas.microsoft.com/office/drawing/2014/main" val="2741296971"/>
                    </a:ext>
                  </a:extLst>
                </a:gridCol>
              </a:tblGrid>
              <a:tr h="123498">
                <a:tc>
                  <a:txBody>
                    <a:bodyPr/>
                    <a:lstStyle/>
                    <a:p>
                      <a:pPr algn="ctr"/>
                      <a:r>
                        <a:rPr lang="ja-JP" altLang="en-US" sz="2400" b="1" dirty="0" smtClean="0">
                          <a:latin typeface="Meiryo UI" pitchFamily="50" charset="-128"/>
                          <a:ea typeface="Meiryo UI" pitchFamily="50" charset="-128"/>
                        </a:rPr>
                        <a:t>項目</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400" b="1" dirty="0" smtClean="0">
                          <a:latin typeface="Meiryo UI" pitchFamily="50" charset="-128"/>
                          <a:ea typeface="Meiryo UI" pitchFamily="50" charset="-128"/>
                        </a:rPr>
                        <a:t>観点</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400" b="1" dirty="0" smtClean="0">
                          <a:latin typeface="Meiryo UI" pitchFamily="50" charset="-128"/>
                          <a:ea typeface="Meiryo UI" pitchFamily="50" charset="-128"/>
                        </a:rPr>
                        <a:t>江端所感、その他</a:t>
                      </a:r>
                      <a:endParaRPr lang="ja-JP" altLang="en-US" sz="2400" b="1" dirty="0">
                        <a:latin typeface="Meiryo UI" pitchFamily="50" charset="-128"/>
                        <a:ea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2625">
                <a:tc>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使用計算機、およびソフトウェア</a:t>
                      </a:r>
                      <a:endParaRPr kumimoji="1" lang="en-US" altLang="ja-JP" sz="1800" b="1" i="0" kern="1200" dirty="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solidFill>
                            <a:srgbClr val="0000FF"/>
                          </a:solidFill>
                          <a:latin typeface="Meiryo UI" panose="020B0604030504040204" pitchFamily="50" charset="-128"/>
                          <a:ea typeface="Meiryo UI" panose="020B0604030504040204" pitchFamily="50" charset="-128"/>
                        </a:rPr>
                        <a:t>■パソコン</a:t>
                      </a:r>
                      <a:r>
                        <a:rPr lang="en-US" altLang="ja-JP" b="1" dirty="0" smtClean="0">
                          <a:solidFill>
                            <a:srgbClr val="0000FF"/>
                          </a:solidFill>
                          <a:latin typeface="Meiryo UI" panose="020B0604030504040204" pitchFamily="50" charset="-128"/>
                          <a:ea typeface="Meiryo UI" panose="020B0604030504040204" pitchFamily="50" charset="-128"/>
                        </a:rPr>
                        <a:t>:</a:t>
                      </a:r>
                      <a:r>
                        <a:rPr lang="ja-JP" altLang="en-US" b="1" dirty="0" smtClean="0">
                          <a:solidFill>
                            <a:srgbClr val="0000FF"/>
                          </a:solidFill>
                          <a:latin typeface="Meiryo UI" panose="020B0604030504040204" pitchFamily="50" charset="-128"/>
                          <a:ea typeface="Meiryo UI" panose="020B0604030504040204" pitchFamily="50" charset="-128"/>
                        </a:rPr>
                        <a:t> </a:t>
                      </a:r>
                      <a:r>
                        <a:rPr lang="en-US" altLang="ja-JP" b="1" dirty="0" smtClean="0">
                          <a:solidFill>
                            <a:srgbClr val="0000FF"/>
                          </a:solidFill>
                          <a:latin typeface="Meiryo UI" panose="020B0604030504040204" pitchFamily="50" charset="-128"/>
                          <a:ea typeface="Meiryo UI" panose="020B0604030504040204" pitchFamily="50" charset="-128"/>
                        </a:rPr>
                        <a:t>AWS instance type: </a:t>
                      </a:r>
                      <a:r>
                        <a:rPr lang="en-US" altLang="ja-JP" b="1" dirty="0" err="1" smtClean="0">
                          <a:solidFill>
                            <a:srgbClr val="0000FF"/>
                          </a:solidFill>
                          <a:latin typeface="Meiryo UI" panose="020B0604030504040204" pitchFamily="50" charset="-128"/>
                          <a:ea typeface="Meiryo UI" panose="020B0604030504040204" pitchFamily="50" charset="-128"/>
                        </a:rPr>
                        <a:t>m5.4xlarge</a:t>
                      </a:r>
                      <a:r>
                        <a:rPr lang="ja-JP" altLang="en-US" b="1" dirty="0" err="1" smtClean="0">
                          <a:solidFill>
                            <a:srgbClr val="0000FF"/>
                          </a:solidFill>
                          <a:latin typeface="Meiryo UI" panose="020B0604030504040204" pitchFamily="50" charset="-128"/>
                          <a:ea typeface="Meiryo UI" panose="020B0604030504040204" pitchFamily="50" charset="-128"/>
                        </a:rPr>
                        <a:t>、</a:t>
                      </a:r>
                      <a:r>
                        <a:rPr lang="en-US" altLang="ja-JP" b="1" dirty="0" smtClean="0">
                          <a:solidFill>
                            <a:srgbClr val="0000FF"/>
                          </a:solidFill>
                          <a:latin typeface="Meiryo UI" panose="020B0604030504040204" pitchFamily="50" charset="-128"/>
                          <a:ea typeface="Meiryo UI" panose="020B0604030504040204" pitchFamily="50" charset="-128"/>
                        </a:rPr>
                        <a:t>RAM: </a:t>
                      </a:r>
                      <a:r>
                        <a:rPr lang="en-US" altLang="ja-JP" b="1" dirty="0" err="1" smtClean="0">
                          <a:solidFill>
                            <a:srgbClr val="0000FF"/>
                          </a:solidFill>
                          <a:latin typeface="Meiryo UI" panose="020B0604030504040204" pitchFamily="50" charset="-128"/>
                          <a:ea typeface="Meiryo UI" panose="020B0604030504040204" pitchFamily="50" charset="-128"/>
                        </a:rPr>
                        <a:t>64GB</a:t>
                      </a:r>
                      <a:r>
                        <a:rPr lang="ja-JP" altLang="en-US" b="1" dirty="0" err="1" smtClean="0">
                          <a:solidFill>
                            <a:srgbClr val="0000FF"/>
                          </a:solidFill>
                          <a:latin typeface="Meiryo UI" panose="020B0604030504040204" pitchFamily="50" charset="-128"/>
                          <a:ea typeface="Meiryo UI" panose="020B0604030504040204" pitchFamily="50" charset="-128"/>
                        </a:rPr>
                        <a:t>、</a:t>
                      </a:r>
                      <a:r>
                        <a:rPr lang="en-US" altLang="ja-JP" b="1" dirty="0" smtClean="0">
                          <a:solidFill>
                            <a:srgbClr val="0000FF"/>
                          </a:solidFill>
                          <a:latin typeface="Meiryo UI" panose="020B0604030504040204" pitchFamily="50" charset="-128"/>
                          <a:ea typeface="Meiryo UI" panose="020B0604030504040204" pitchFamily="50" charset="-128"/>
                        </a:rPr>
                        <a:t>vCPU: 8</a:t>
                      </a:r>
                      <a:r>
                        <a:rPr lang="ja-JP" altLang="en-US" b="1" dirty="0" err="1" smtClean="0">
                          <a:solidFill>
                            <a:srgbClr val="0000FF"/>
                          </a:solidFill>
                          <a:latin typeface="Meiryo UI" panose="020B0604030504040204" pitchFamily="50" charset="-128"/>
                          <a:ea typeface="Meiryo UI" panose="020B0604030504040204" pitchFamily="50" charset="-128"/>
                        </a:rPr>
                        <a:t>、</a:t>
                      </a:r>
                      <a:r>
                        <a:rPr lang="en-US" altLang="ja-JP" b="1" dirty="0" smtClean="0">
                          <a:solidFill>
                            <a:srgbClr val="0000FF"/>
                          </a:solidFill>
                          <a:latin typeface="Meiryo UI" panose="020B0604030504040204" pitchFamily="50" charset="-128"/>
                          <a:ea typeface="Meiryo UI" panose="020B0604030504040204" pitchFamily="50" charset="-128"/>
                        </a:rPr>
                        <a:t>Disk space: </a:t>
                      </a:r>
                      <a:r>
                        <a:rPr lang="en-US" altLang="ja-JP" b="1" dirty="0" err="1" smtClean="0">
                          <a:solidFill>
                            <a:srgbClr val="0000FF"/>
                          </a:solidFill>
                          <a:latin typeface="Meiryo UI" panose="020B0604030504040204" pitchFamily="50" charset="-128"/>
                          <a:ea typeface="Meiryo UI" panose="020B0604030504040204" pitchFamily="50" charset="-128"/>
                        </a:rPr>
                        <a:t>500GB</a:t>
                      </a:r>
                      <a:endParaRPr lang="en-US" altLang="ja-JP" b="1" dirty="0" smtClean="0">
                        <a:solidFill>
                          <a:srgbClr val="0000FF"/>
                        </a:solidFill>
                        <a:latin typeface="Meiryo UI" panose="020B0604030504040204" pitchFamily="50" charset="-128"/>
                        <a:ea typeface="Meiryo UI" panose="020B0604030504040204" pitchFamily="50" charset="-128"/>
                      </a:endParaRPr>
                    </a:p>
                    <a:p>
                      <a:r>
                        <a:rPr lang="ja-JP" altLang="en-US" b="1" dirty="0" smtClean="0">
                          <a:solidFill>
                            <a:srgbClr val="0000FF"/>
                          </a:solidFill>
                          <a:latin typeface="Meiryo UI" panose="020B0604030504040204" pitchFamily="50" charset="-128"/>
                          <a:ea typeface="Meiryo UI" panose="020B0604030504040204" pitchFamily="50" charset="-128"/>
                        </a:rPr>
                        <a:t>■ソフトウェア</a:t>
                      </a:r>
                      <a:r>
                        <a:rPr lang="en-US" altLang="ja-JP" b="1" dirty="0" smtClean="0">
                          <a:solidFill>
                            <a:srgbClr val="0000FF"/>
                          </a:solidFill>
                          <a:latin typeface="Meiryo UI" panose="020B0604030504040204" pitchFamily="50" charset="-128"/>
                          <a:ea typeface="Meiryo UI" panose="020B0604030504040204" pitchFamily="50" charset="-128"/>
                        </a:rPr>
                        <a:t>:Python 3.7</a:t>
                      </a:r>
                      <a:r>
                        <a:rPr lang="ja-JP" altLang="en-US" b="1" dirty="0" err="1" smtClean="0">
                          <a:solidFill>
                            <a:srgbClr val="0000FF"/>
                          </a:solidFill>
                          <a:latin typeface="Meiryo UI" panose="020B0604030504040204" pitchFamily="50" charset="-128"/>
                          <a:ea typeface="Meiryo UI" panose="020B0604030504040204" pitchFamily="50" charset="-128"/>
                        </a:rPr>
                        <a:t>、</a:t>
                      </a:r>
                      <a:r>
                        <a:rPr lang="en-US" altLang="ja-JP" b="1" dirty="0" smtClean="0">
                          <a:solidFill>
                            <a:srgbClr val="0000FF"/>
                          </a:solidFill>
                          <a:latin typeface="Meiryo UI" panose="020B0604030504040204" pitchFamily="50" charset="-128"/>
                          <a:ea typeface="Meiryo UI" panose="020B0604030504040204" pitchFamily="50" charset="-128"/>
                        </a:rPr>
                        <a:t>Pandas 1.2.3</a:t>
                      </a:r>
                      <a:r>
                        <a:rPr lang="ja-JP" altLang="en-US" b="1" dirty="0" err="1" smtClean="0">
                          <a:solidFill>
                            <a:srgbClr val="0000FF"/>
                          </a:solidFill>
                          <a:latin typeface="Meiryo UI" panose="020B0604030504040204" pitchFamily="50" charset="-128"/>
                          <a:ea typeface="Meiryo UI" panose="020B0604030504040204" pitchFamily="50" charset="-128"/>
                        </a:rPr>
                        <a:t>、</a:t>
                      </a:r>
                      <a:r>
                        <a:rPr lang="en-US" altLang="ja-JP" b="1" dirty="0" err="1" smtClean="0">
                          <a:solidFill>
                            <a:srgbClr val="0000FF"/>
                          </a:solidFill>
                          <a:latin typeface="Meiryo UI" panose="020B0604030504040204" pitchFamily="50" charset="-128"/>
                          <a:ea typeface="Meiryo UI" panose="020B0604030504040204" pitchFamily="50" charset="-128"/>
                        </a:rPr>
                        <a:t>GeoPandas</a:t>
                      </a:r>
                      <a:r>
                        <a:rPr lang="en-US" altLang="ja-JP" b="1" dirty="0" smtClean="0">
                          <a:solidFill>
                            <a:srgbClr val="0000FF"/>
                          </a:solidFill>
                          <a:latin typeface="Meiryo UI" panose="020B0604030504040204" pitchFamily="50" charset="-128"/>
                          <a:ea typeface="Meiryo UI" panose="020B0604030504040204" pitchFamily="50" charset="-128"/>
                        </a:rPr>
                        <a:t> 0.8.1</a:t>
                      </a:r>
                      <a:r>
                        <a:rPr lang="ja-JP" altLang="en-US" b="1" dirty="0" err="1" smtClean="0">
                          <a:solidFill>
                            <a:srgbClr val="0000FF"/>
                          </a:solidFill>
                          <a:latin typeface="Meiryo UI" panose="020B0604030504040204" pitchFamily="50" charset="-128"/>
                          <a:ea typeface="Meiryo UI" panose="020B0604030504040204" pitchFamily="50" charset="-128"/>
                        </a:rPr>
                        <a:t>、</a:t>
                      </a:r>
                      <a:r>
                        <a:rPr lang="en-US" altLang="ja-JP" b="1" dirty="0" smtClean="0">
                          <a:solidFill>
                            <a:srgbClr val="0000FF"/>
                          </a:solidFill>
                          <a:latin typeface="Meiryo UI" panose="020B0604030504040204" pitchFamily="50" charset="-128"/>
                          <a:ea typeface="Meiryo UI" panose="020B0604030504040204" pitchFamily="50" charset="-128"/>
                        </a:rPr>
                        <a:t>Fiona 1.8.19</a:t>
                      </a:r>
                      <a:r>
                        <a:rPr lang="ja-JP" altLang="en-US" b="1" dirty="0" err="1" smtClean="0">
                          <a:solidFill>
                            <a:srgbClr val="0000FF"/>
                          </a:solidFill>
                          <a:latin typeface="Meiryo UI" panose="020B0604030504040204" pitchFamily="50" charset="-128"/>
                          <a:ea typeface="Meiryo UI" panose="020B0604030504040204" pitchFamily="50" charset="-128"/>
                        </a:rPr>
                        <a:t>、</a:t>
                      </a:r>
                      <a:r>
                        <a:rPr lang="en-US" altLang="ja-JP" b="1" dirty="0" smtClean="0">
                          <a:solidFill>
                            <a:srgbClr val="0000FF"/>
                          </a:solidFill>
                          <a:latin typeface="Meiryo UI" panose="020B0604030504040204" pitchFamily="50" charset="-128"/>
                          <a:ea typeface="Meiryo UI" panose="020B0604030504040204" pitchFamily="50" charset="-128"/>
                        </a:rPr>
                        <a:t>Shapely 1.7.1</a:t>
                      </a:r>
                      <a:r>
                        <a:rPr lang="ja-JP" altLang="en-US" b="1" dirty="0" err="1" smtClean="0">
                          <a:solidFill>
                            <a:srgbClr val="0000FF"/>
                          </a:solidFill>
                          <a:latin typeface="Meiryo UI" panose="020B0604030504040204" pitchFamily="50" charset="-128"/>
                          <a:ea typeface="Meiryo UI" panose="020B0604030504040204" pitchFamily="50" charset="-128"/>
                        </a:rPr>
                        <a:t>、</a:t>
                      </a:r>
                      <a:r>
                        <a:rPr lang="en-US" altLang="ja-JP" b="1" dirty="0" smtClean="0">
                          <a:solidFill>
                            <a:srgbClr val="0000FF"/>
                          </a:solidFill>
                          <a:latin typeface="Meiryo UI" panose="020B0604030504040204" pitchFamily="50" charset="-128"/>
                          <a:ea typeface="Meiryo UI" panose="020B0604030504040204" pitchFamily="50" charset="-128"/>
                        </a:rPr>
                        <a:t> </a:t>
                      </a:r>
                      <a:r>
                        <a:rPr lang="en-US" altLang="ja-JP" b="1" dirty="0" err="1" smtClean="0">
                          <a:solidFill>
                            <a:srgbClr val="0000FF"/>
                          </a:solidFill>
                          <a:latin typeface="Meiryo UI" panose="020B0604030504040204" pitchFamily="50" charset="-128"/>
                          <a:ea typeface="Meiryo UI" panose="020B0604030504040204" pitchFamily="50" charset="-128"/>
                        </a:rPr>
                        <a:t>Dask</a:t>
                      </a:r>
                      <a:r>
                        <a:rPr lang="en-US" altLang="ja-JP" b="1" dirty="0" smtClean="0">
                          <a:solidFill>
                            <a:srgbClr val="0000FF"/>
                          </a:solidFill>
                          <a:latin typeface="Meiryo UI" panose="020B0604030504040204" pitchFamily="50" charset="-128"/>
                          <a:ea typeface="Meiryo UI" panose="020B0604030504040204" pitchFamily="50" charset="-128"/>
                        </a:rPr>
                        <a:t> 2022.2.0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latin typeface="Meiryo UI" panose="020B0604030504040204" pitchFamily="50" charset="-128"/>
                          <a:ea typeface="Meiryo UI" panose="020B0604030504040204" pitchFamily="50" charset="-128"/>
                        </a:rPr>
                        <a:t>超高速とかスケーラブルは、スコープ外</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a:t>
                      </a:r>
                      <a:r>
                        <a:rPr lang="en-US" altLang="ja-JP"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090048"/>
                  </a:ext>
                </a:extLst>
              </a:tr>
              <a:tr h="952705">
                <a:tc>
                  <a:txBody>
                    <a:bodyPr/>
                    <a:lstStyle/>
                    <a:p>
                      <a:pPr algn="ctr"/>
                      <a:r>
                        <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rPr>
                        <a:t>ビューア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b="1" dirty="0" smtClean="0">
                          <a:solidFill>
                            <a:srgbClr val="0000CC"/>
                          </a:solidFill>
                          <a:latin typeface="Meiryo UI" panose="020B0604030504040204" pitchFamily="50" charset="-128"/>
                          <a:ea typeface="Meiryo UI" panose="020B0604030504040204" pitchFamily="50" charset="-128"/>
                        </a:rPr>
                        <a:t>(</a:t>
                      </a:r>
                      <a:r>
                        <a:rPr lang="ja-JP" altLang="en-US" b="1" dirty="0" smtClean="0">
                          <a:solidFill>
                            <a:srgbClr val="0000CC"/>
                          </a:solidFill>
                          <a:latin typeface="Meiryo UI" panose="020B0604030504040204" pitchFamily="50" charset="-128"/>
                          <a:ea typeface="Meiryo UI" panose="020B0604030504040204" pitchFamily="50" charset="-128"/>
                        </a:rPr>
                        <a:t>はっきりしていない</a:t>
                      </a:r>
                      <a:r>
                        <a:rPr lang="en-US" altLang="ja-JP" b="1" dirty="0" smtClean="0">
                          <a:solidFill>
                            <a:srgbClr val="0000CC"/>
                          </a:solidFill>
                          <a:latin typeface="Meiryo UI" panose="020B0604030504040204" pitchFamily="50" charset="-128"/>
                          <a:ea typeface="Meiryo UI" panose="020B0604030504040204" pitchFamily="50" charset="-128"/>
                        </a:rPr>
                        <a:t>)</a:t>
                      </a:r>
                      <a:endParaRPr lang="ja-JP" altLang="en-US" b="1" dirty="0">
                        <a:solidFill>
                          <a:srgbClr val="0000CC"/>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315581"/>
                  </a:ext>
                </a:extLst>
              </a:tr>
              <a:tr h="822960">
                <a:tc>
                  <a:txBody>
                    <a:bodyPr/>
                    <a:lstStyle/>
                    <a:p>
                      <a:pPr algn="ctr"/>
                      <a:r>
                        <a:rPr kumimoji="1" lang="en-US" altLang="ja-JP" sz="1800" b="1" i="0" kern="1200" dirty="0" smtClean="0">
                          <a:solidFill>
                            <a:schemeClr val="dk1"/>
                          </a:solidFill>
                          <a:effectLst/>
                          <a:latin typeface="Meiryo UI" panose="020B0604030504040204" pitchFamily="50" charset="-128"/>
                          <a:ea typeface="Meiryo UI" panose="020B0604030504040204" pitchFamily="50" charset="-128"/>
                          <a:cs typeface="+mn-cs"/>
                        </a:rPr>
                        <a:t>FAQ</a:t>
                      </a:r>
                      <a:endParaRPr kumimoji="1" lang="ja-JP" altLang="en-US" sz="1800" b="1" i="0" kern="1200" dirty="0" smtClean="0">
                        <a:solidFill>
                          <a:schemeClr val="dk1"/>
                        </a:solidFill>
                        <a:effectLst/>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latin typeface="Meiryo UI" panose="020B0604030504040204" pitchFamily="50" charset="-128"/>
                          <a:ea typeface="Meiryo UI" panose="020B0604030504040204" pitchFamily="50" charset="-128"/>
                        </a:rPr>
                        <a:t>■どういう応用例があるの？</a:t>
                      </a:r>
                      <a:endParaRPr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→将来人口予測、地域経済分析、旅行需要推計、伝染病シミュレーショ需要予測、疫病シミュレーションなど</a:t>
                      </a:r>
                      <a:endParaRPr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a:t>
                      </a:r>
                      <a:r>
                        <a:rPr lang="en-US" altLang="ja-JP" b="1" dirty="0" smtClean="0">
                          <a:latin typeface="Meiryo UI" panose="020B0604030504040204" pitchFamily="50" charset="-128"/>
                          <a:ea typeface="Meiryo UI" panose="020B0604030504040204" pitchFamily="50" charset="-128"/>
                        </a:rPr>
                        <a:t>GPS/</a:t>
                      </a:r>
                      <a:r>
                        <a:rPr lang="en-US" altLang="ja-JP" b="1" dirty="0" err="1" smtClean="0">
                          <a:latin typeface="Meiryo UI" panose="020B0604030504040204" pitchFamily="50" charset="-128"/>
                          <a:ea typeface="Meiryo UI" panose="020B0604030504040204" pitchFamily="50" charset="-128"/>
                        </a:rPr>
                        <a:t>CDR</a:t>
                      </a:r>
                      <a:r>
                        <a:rPr lang="ja-JP" altLang="en-US" b="1" dirty="0" smtClean="0">
                          <a:latin typeface="Meiryo UI" panose="020B0604030504040204" pitchFamily="50" charset="-128"/>
                          <a:ea typeface="Meiryo UI" panose="020B0604030504040204" pitchFamily="50" charset="-128"/>
                        </a:rPr>
                        <a:t>データの代わりに疑似人流データを使うことは可能か？</a:t>
                      </a:r>
                      <a:endParaRPr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 可能。集計精度が高いから。ただ、集計精度が高いだけで、特異的な行動には使えない</a:t>
                      </a:r>
                      <a:endParaRPr lang="ja-JP" altLang="en-US"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b="1" dirty="0" smtClean="0">
                          <a:latin typeface="Meiryo UI" panose="020B0604030504040204" pitchFamily="50" charset="-128"/>
                          <a:ea typeface="Meiryo UI" panose="020B0604030504040204" pitchFamily="50" charset="-128"/>
                        </a:rPr>
                        <a:t>江端総括</a:t>
                      </a:r>
                      <a:r>
                        <a:rPr lang="en-US" altLang="ja-JP" b="1" dirty="0" smtClean="0">
                          <a:latin typeface="Meiryo UI" panose="020B0604030504040204" pitchFamily="50" charset="-128"/>
                          <a:ea typeface="Meiryo UI" panose="020B0604030504040204" pitchFamily="50" charset="-128"/>
                        </a:rPr>
                        <a:t>:</a:t>
                      </a:r>
                    </a:p>
                    <a:p>
                      <a:endParaRPr lang="en-US" altLang="ja-JP" b="1" dirty="0" smtClean="0">
                        <a:latin typeface="Meiryo UI" panose="020B0604030504040204" pitchFamily="50" charset="-128"/>
                        <a:ea typeface="Meiryo UI" panose="020B0604030504040204" pitchFamily="50" charset="-128"/>
                      </a:endParaRPr>
                    </a:p>
                    <a:p>
                      <a:r>
                        <a:rPr lang="en-US" altLang="ja-JP" b="1" dirty="0" smtClean="0">
                          <a:latin typeface="Meiryo UI" panose="020B0604030504040204" pitchFamily="50" charset="-128"/>
                          <a:ea typeface="Meiryo UI" panose="020B0604030504040204" pitchFamily="50" charset="-128"/>
                        </a:rPr>
                        <a:t>(1)</a:t>
                      </a:r>
                      <a:r>
                        <a:rPr lang="ja-JP" altLang="en-US" b="1" dirty="0" smtClean="0">
                          <a:latin typeface="Meiryo UI" panose="020B0604030504040204" pitchFamily="50" charset="-128"/>
                          <a:ea typeface="Meiryo UI" panose="020B0604030504040204" pitchFamily="50" charset="-128"/>
                        </a:rPr>
                        <a:t>少くとも現時点での移動データとしては、相当に優れている。過去比較とはできないが、現状のデータとして、そのまま使えるなら、今の研究には美味しい。</a:t>
                      </a:r>
                      <a:endParaRPr lang="en-US" altLang="ja-JP" b="1" dirty="0" smtClean="0">
                        <a:latin typeface="Meiryo UI" panose="020B0604030504040204" pitchFamily="50" charset="-128"/>
                        <a:ea typeface="Meiryo UI" panose="020B0604030504040204" pitchFamily="50" charset="-128"/>
                      </a:endParaRPr>
                    </a:p>
                    <a:p>
                      <a:endParaRPr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ただ、現段階では、この使い道はイメージできない</a:t>
                      </a:r>
                      <a:endParaRPr lang="en-US" altLang="ja-JP" b="1" dirty="0" smtClean="0">
                        <a:latin typeface="Meiryo UI" panose="020B0604030504040204" pitchFamily="50" charset="-128"/>
                        <a:ea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487208"/>
                  </a:ext>
                </a:extLst>
              </a:tr>
            </a:tbl>
          </a:graphicData>
        </a:graphic>
      </p:graphicFrame>
    </p:spTree>
    <p:extLst>
      <p:ext uri="{BB962C8B-B14F-4D97-AF65-F5344CB8AC3E}">
        <p14:creationId xmlns:p14="http://schemas.microsoft.com/office/powerpoint/2010/main" val="4044792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5498621" cy="523220"/>
          </a:xfrm>
        </p:spPr>
        <p:txBody>
          <a:bodyPr/>
          <a:lstStyle/>
          <a:p>
            <a:pPr algn="l"/>
            <a:r>
              <a:rPr lang="en-US" altLang="ja-JP" sz="2800" b="1" dirty="0" smtClean="0">
                <a:latin typeface="Meiryo UI" pitchFamily="50" charset="-128"/>
                <a:ea typeface="Meiryo UI" pitchFamily="50" charset="-128"/>
              </a:rPr>
              <a:t>0-0.</a:t>
            </a:r>
            <a:r>
              <a:rPr lang="ja-JP" altLang="en-US" sz="2800" b="1" dirty="0" smtClean="0">
                <a:latin typeface="Meiryo UI" pitchFamily="50" charset="-128"/>
                <a:ea typeface="Meiryo UI" pitchFamily="50" charset="-128"/>
              </a:rPr>
              <a:t> </a:t>
            </a:r>
            <a:r>
              <a:rPr lang="ja-JP" altLang="en-US" sz="2800" b="1" dirty="0">
                <a:latin typeface="Meiryo UI" pitchFamily="50" charset="-128"/>
                <a:ea typeface="Meiryo UI" pitchFamily="50" charset="-128"/>
              </a:rPr>
              <a:t>前回</a:t>
            </a:r>
            <a:r>
              <a:rPr lang="ja-JP" altLang="en-US" sz="2800" b="1" dirty="0" smtClean="0">
                <a:latin typeface="Meiryo UI" pitchFamily="50" charset="-128"/>
                <a:ea typeface="Meiryo UI" pitchFamily="50" charset="-128"/>
              </a:rPr>
              <a:t>頂いたコメントのレビュー</a:t>
            </a:r>
            <a:endParaRPr lang="ja-JP" altLang="en-US" sz="2800" b="1" dirty="0">
              <a:latin typeface="Meiryo UI" pitchFamily="50" charset="-128"/>
              <a:ea typeface="Meiryo UI" pitchFamily="50" charset="-128"/>
            </a:endParaRPr>
          </a:p>
        </p:txBody>
      </p:sp>
      <p:sp>
        <p:nvSpPr>
          <p:cNvPr id="38" name="正方形/長方形 37"/>
          <p:cNvSpPr/>
          <p:nvPr/>
        </p:nvSpPr>
        <p:spPr>
          <a:xfrm>
            <a:off x="32824" y="1052670"/>
            <a:ext cx="12159176" cy="6370975"/>
          </a:xfrm>
          <a:prstGeom prst="rect">
            <a:avLst/>
          </a:prstGeom>
        </p:spPr>
        <p:txBody>
          <a:bodyPr wrap="square">
            <a:spAutoFit/>
          </a:bodyPr>
          <a:lstStyle/>
          <a:p>
            <a:pPr marL="457200" indent="-457200">
              <a:buFontTx/>
              <a:buAutoNum type="arabicParenBoth"/>
            </a:pP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都築区案件については、期間等を勘案して、現時点で保留とする。</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以下、メモとして記載する</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パーソントリップ情報の取り扱いに誤解があるため統計結果に齟齬あり</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1</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行で</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OD</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が記載されているので、後程確認のこと</a:t>
            </a:r>
            <a:r>
              <a:rPr lang="en-US" altLang="ja-JP" sz="2400" b="1" dirty="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a:latin typeface="Meiryo UI" panose="020B0604030504040204" pitchFamily="50" charset="-128"/>
                <a:ea typeface="Meiryo UI" panose="020B0604030504040204" pitchFamily="50" charset="-128"/>
                <a:cs typeface="Times New Roman" panose="02020603050405020304" pitchFamily="18" charset="0"/>
              </a:rPr>
            </a:b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グリーンラインが予定通りの効果</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移動量の大規模な変動を起しているか</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が出ているかは、</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  怪しい</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   → グリーンラインの利用者数が、それほど大きくはない、と予測される為</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2400" b="1" dirty="0">
                <a:latin typeface="Meiryo UI" panose="020B0604030504040204" pitchFamily="50" charset="-128"/>
                <a:ea typeface="Meiryo UI" panose="020B0604030504040204" pitchFamily="50" charset="-128"/>
                <a:cs typeface="Times New Roman" panose="02020603050405020304" pitchFamily="18" charset="0"/>
              </a:rPr>
              <a:t>以後、</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都筑区案件を再開する場合には、</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”OD”</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の</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”D”</a:t>
            </a:r>
            <a:r>
              <a:rPr lang="ja-JP" altLang="en-US" sz="2400" b="1" dirty="0">
                <a:latin typeface="Meiryo UI" panose="020B0604030504040204" pitchFamily="50" charset="-128"/>
                <a:ea typeface="Meiryo UI" panose="020B0604030504040204" pitchFamily="50" charset="-128"/>
                <a:cs typeface="Times New Roman" panose="02020603050405020304" pitchFamily="18" charset="0"/>
              </a:rPr>
              <a:t>は</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以下のようなカテゴライズが</a:t>
            </a:r>
            <a:r>
              <a:rPr lang="en-US" altLang="ja-JP" sz="2400" b="1" dirty="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a:latin typeface="Meiryo UI" panose="020B0604030504040204" pitchFamily="50" charset="-128"/>
                <a:ea typeface="Meiryo UI" panose="020B0604030504040204" pitchFamily="50" charset="-128"/>
                <a:cs typeface="Times New Roman" panose="02020603050405020304" pitchFamily="18" charset="0"/>
              </a:rPr>
            </a:b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   望ましい</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往路のみで良い</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  → </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(A)</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23</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区、</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(B)</a:t>
            </a:r>
            <a:r>
              <a:rPr lang="ja-JP" altLang="en-US" sz="2400" b="1" dirty="0">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23</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区以外、</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(C)</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川崎市、</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(D)</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横浜中心部、</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(E)</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それ以外</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- 2008</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年移行</a:t>
            </a:r>
            <a:r>
              <a:rPr lang="ja-JP" altLang="en-US" sz="2400" b="1" dirty="0">
                <a:latin typeface="Meiryo UI" panose="020B0604030504040204" pitchFamily="50" charset="-128"/>
                <a:ea typeface="Meiryo UI" panose="020B0604030504040204" pitchFamily="50" charset="-128"/>
                <a:cs typeface="Times New Roman" panose="02020603050405020304" pitchFamily="18" charset="0"/>
              </a:rPr>
              <a:t>の</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路線情報については、都筑区、バス会社に問い合わせるという手がある</a:t>
            </a:r>
            <a:endPar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endParaRPr>
          </a:p>
          <a:p>
            <a:pPr marL="457200" indent="-457200">
              <a:buFontTx/>
              <a:buAutoNum type="arabicParenBoth"/>
            </a:pPr>
            <a:endParaRPr lang="en-US" altLang="ja-JP" sz="2400" b="1"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buFontTx/>
              <a:buAutoNum type="arabicParenBoth"/>
            </a:pP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富岡地区のとみおかーとをベースとした、ミクロモデルを先行的に取り扱うものとする</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endPar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endParaRPr>
          </a:p>
          <a:p>
            <a:pPr marL="457200" indent="-457200">
              <a:buFontTx/>
              <a:buAutoNum type="arabicParenBoth"/>
            </a:pP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先ずは、上記</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(2)</a:t>
            </a:r>
            <a:r>
              <a:rPr lang="ja-JP" altLang="en-US" sz="2400" b="1" dirty="0" smtClean="0">
                <a:latin typeface="Meiryo UI" panose="020B0604030504040204" pitchFamily="50" charset="-128"/>
                <a:ea typeface="Meiryo UI" panose="020B0604030504040204" pitchFamily="50" charset="-128"/>
                <a:cs typeface="Times New Roman" panose="02020603050405020304" pitchFamily="18" charset="0"/>
              </a:rPr>
              <a:t>のシミュレータの作成を急ぐこと</a:t>
            </a: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t/>
            </a:r>
            <a:br>
              <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rPr>
            </a:br>
            <a:endParaRPr lang="en-US" altLang="ja-JP" sz="2400" b="1" dirty="0" smtClean="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614429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正方形/長方形 88"/>
          <p:cNvSpPr/>
          <p:nvPr/>
        </p:nvSpPr>
        <p:spPr>
          <a:xfrm>
            <a:off x="1847410" y="2708901"/>
            <a:ext cx="8497180" cy="3293209"/>
          </a:xfrm>
          <a:prstGeom prst="rect">
            <a:avLst/>
          </a:prstGeom>
        </p:spPr>
        <p:txBody>
          <a:bodyPr wrap="square" lIns="91440" tIns="45720" rIns="91440" bIns="45720" anchor="t">
            <a:spAutoFit/>
          </a:bodyPr>
          <a:lstStyle/>
          <a:p>
            <a:endParaRPr lang="en-US" altLang="ja-JP" sz="3200" b="1" dirty="0">
              <a:latin typeface="Meiryo UI"/>
              <a:ea typeface="Meiryo UI"/>
            </a:endParaRPr>
          </a:p>
          <a:p>
            <a:pPr algn="ctr"/>
            <a:r>
              <a:rPr lang="ja-JP" altLang="en-US" sz="3200" b="1" dirty="0">
                <a:latin typeface="Meiryo UI"/>
                <a:ea typeface="Meiryo UI"/>
              </a:rPr>
              <a:t>ご指導頂けますよう、よろしくお願い申し上げます。</a:t>
            </a:r>
            <a:endParaRPr lang="en-US" altLang="ja-JP" sz="3200" b="1" dirty="0">
              <a:latin typeface="Meiryo UI"/>
              <a:ea typeface="Meiryo UI"/>
            </a:endParaRPr>
          </a:p>
          <a:p>
            <a:pPr algn="ctr"/>
            <a:endParaRPr lang="en-US" altLang="ja-JP" sz="3200" b="1" dirty="0">
              <a:latin typeface="Meiryo UI"/>
              <a:ea typeface="Meiryo UI"/>
            </a:endParaRPr>
          </a:p>
          <a:p>
            <a:pPr algn="ctr"/>
            <a:endParaRPr lang="en-US" altLang="ja-JP" sz="3200" b="1" dirty="0">
              <a:latin typeface="Meiryo UI"/>
              <a:ea typeface="Meiryo UI"/>
            </a:endParaRPr>
          </a:p>
          <a:p>
            <a:endParaRPr lang="en-US" altLang="ja-JP" sz="3200" b="1" dirty="0">
              <a:latin typeface="Meiryo UI"/>
              <a:ea typeface="Meiryo UI"/>
            </a:endParaRPr>
          </a:p>
          <a:p>
            <a:pPr algn="r"/>
            <a:r>
              <a:rPr lang="en-US" altLang="ja-JP" sz="2400" b="1" dirty="0">
                <a:latin typeface="Meiryo UI"/>
                <a:ea typeface="Meiryo UI"/>
              </a:rPr>
              <a:t>2023</a:t>
            </a:r>
            <a:r>
              <a:rPr lang="ja-JP" altLang="en-US" sz="2400" b="1" dirty="0" smtClean="0">
                <a:latin typeface="Meiryo UI"/>
                <a:ea typeface="Meiryo UI"/>
              </a:rPr>
              <a:t>年</a:t>
            </a:r>
            <a:r>
              <a:rPr lang="en-US" altLang="ja-JP" sz="2400" b="1" dirty="0" smtClean="0">
                <a:latin typeface="Meiryo UI"/>
                <a:ea typeface="Meiryo UI"/>
              </a:rPr>
              <a:t>9</a:t>
            </a:r>
            <a:r>
              <a:rPr lang="ja-JP" altLang="en-US" sz="2400" b="1" dirty="0" smtClean="0">
                <a:latin typeface="Meiryo UI"/>
                <a:ea typeface="Meiryo UI"/>
              </a:rPr>
              <a:t>月</a:t>
            </a:r>
            <a:r>
              <a:rPr lang="en-US" altLang="ja-JP" sz="2400" b="1" dirty="0" smtClean="0">
                <a:latin typeface="Meiryo UI"/>
                <a:ea typeface="Meiryo UI"/>
              </a:rPr>
              <a:t>19</a:t>
            </a:r>
            <a:r>
              <a:rPr lang="ja-JP" altLang="en-US" sz="2400" b="1" dirty="0" smtClean="0">
                <a:latin typeface="Meiryo UI"/>
                <a:ea typeface="Meiryo UI"/>
              </a:rPr>
              <a:t>日 </a:t>
            </a:r>
            <a:endParaRPr lang="en-US" altLang="ja-JP" sz="2400" b="1" dirty="0">
              <a:latin typeface="Meiryo UI"/>
              <a:ea typeface="Meiryo UI"/>
            </a:endParaRPr>
          </a:p>
          <a:p>
            <a:pPr algn="r"/>
            <a:r>
              <a:rPr lang="ja-JP" altLang="en-US" sz="2400" b="1" dirty="0">
                <a:latin typeface="Meiryo UI"/>
                <a:ea typeface="Meiryo UI"/>
              </a:rPr>
              <a:t>江端智一</a:t>
            </a:r>
            <a:endParaRPr lang="en-US" altLang="ja-JP" sz="2400" b="1" dirty="0">
              <a:latin typeface="Meiryo UI"/>
              <a:ea typeface="Meiryo UI"/>
            </a:endParaRPr>
          </a:p>
        </p:txBody>
      </p:sp>
    </p:spTree>
    <p:extLst>
      <p:ext uri="{BB962C8B-B14F-4D97-AF65-F5344CB8AC3E}">
        <p14:creationId xmlns:p14="http://schemas.microsoft.com/office/powerpoint/2010/main" val="2382471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79" y="116540"/>
            <a:ext cx="3013967" cy="523220"/>
          </a:xfrm>
        </p:spPr>
        <p:txBody>
          <a:bodyPr/>
          <a:lstStyle/>
          <a:p>
            <a:pPr algn="l"/>
            <a:r>
              <a:rPr lang="ja-JP" altLang="en-US" sz="2800" b="1" dirty="0" smtClean="0">
                <a:latin typeface="Meiryo UI" pitchFamily="50" charset="-128"/>
                <a:ea typeface="Meiryo UI" pitchFamily="50" charset="-128"/>
              </a:rPr>
              <a:t>スケジュール</a:t>
            </a:r>
            <a:r>
              <a:rPr lang="en-US" altLang="ja-JP" sz="2800" b="1" dirty="0">
                <a:latin typeface="Meiryo UI" pitchFamily="50" charset="-128"/>
                <a:ea typeface="Meiryo UI" pitchFamily="50" charset="-128"/>
              </a:rPr>
              <a:t>(</a:t>
            </a:r>
            <a:r>
              <a:rPr lang="ja-JP" altLang="en-US" sz="2800" b="1" dirty="0">
                <a:latin typeface="Meiryo UI" pitchFamily="50" charset="-128"/>
                <a:ea typeface="Meiryo UI" pitchFamily="50" charset="-128"/>
              </a:rPr>
              <a:t>予定</a:t>
            </a:r>
            <a:r>
              <a:rPr lang="en-US" altLang="ja-JP" sz="2800" b="1" dirty="0">
                <a:latin typeface="Meiryo UI" pitchFamily="50" charset="-128"/>
                <a:ea typeface="Meiryo UI" pitchFamily="50" charset="-128"/>
              </a:rPr>
              <a:t>)</a:t>
            </a:r>
            <a:endParaRPr lang="ja-JP" altLang="en-US" sz="2800" b="1" dirty="0">
              <a:latin typeface="Meiryo UI" pitchFamily="50" charset="-128"/>
              <a:ea typeface="Meiryo UI" pitchFamily="50" charset="-128"/>
            </a:endParaRPr>
          </a:p>
        </p:txBody>
      </p:sp>
      <p:sp>
        <p:nvSpPr>
          <p:cNvPr id="3" name="正方形/長方形 2"/>
          <p:cNvSpPr/>
          <p:nvPr/>
        </p:nvSpPr>
        <p:spPr>
          <a:xfrm>
            <a:off x="21978" y="894361"/>
            <a:ext cx="12170021" cy="523220"/>
          </a:xfrm>
          <a:prstGeom prst="rect">
            <a:avLst/>
          </a:prstGeom>
          <a:ln w="50800">
            <a:solidFill>
              <a:schemeClr val="tx1"/>
            </a:solidFill>
          </a:ln>
        </p:spPr>
        <p:txBody>
          <a:bodyPr wrap="square">
            <a:spAutoFit/>
          </a:bodyPr>
          <a:lstStyle/>
          <a:p>
            <a:pPr algn="ctr"/>
            <a:r>
              <a:rPr lang="ja-JP" altLang="en-US" sz="2800" b="1" dirty="0">
                <a:latin typeface="Meiryo UI"/>
                <a:ea typeface="Meiryo UI"/>
              </a:rPr>
              <a:t>現時点でのスケジュール</a:t>
            </a:r>
            <a:endParaRPr lang="ja-JP" altLang="en-US" sz="2800" dirty="0"/>
          </a:p>
        </p:txBody>
      </p:sp>
      <p:graphicFrame>
        <p:nvGraphicFramePr>
          <p:cNvPr id="96" name="表 95"/>
          <p:cNvGraphicFramePr>
            <a:graphicFrameLocks noGrp="1"/>
          </p:cNvGraphicFramePr>
          <p:nvPr>
            <p:extLst/>
          </p:nvPr>
        </p:nvGraphicFramePr>
        <p:xfrm>
          <a:off x="160268" y="1556740"/>
          <a:ext cx="11768545" cy="5256730"/>
        </p:xfrm>
        <a:graphic>
          <a:graphicData uri="http://schemas.openxmlformats.org/drawingml/2006/table">
            <a:tbl>
              <a:tblPr firstRow="1" bandRow="1">
                <a:tableStyleId>{5C22544A-7EE6-4342-B048-85BDC9FD1C3A}</a:tableStyleId>
              </a:tblPr>
              <a:tblGrid>
                <a:gridCol w="2094285">
                  <a:extLst>
                    <a:ext uri="{9D8B030D-6E8A-4147-A177-3AD203B41FA5}">
                      <a16:colId xmlns:a16="http://schemas.microsoft.com/office/drawing/2014/main" val="685488595"/>
                    </a:ext>
                  </a:extLst>
                </a:gridCol>
                <a:gridCol w="1627079">
                  <a:extLst>
                    <a:ext uri="{9D8B030D-6E8A-4147-A177-3AD203B41FA5}">
                      <a16:colId xmlns:a16="http://schemas.microsoft.com/office/drawing/2014/main" val="4281718085"/>
                    </a:ext>
                  </a:extLst>
                </a:gridCol>
                <a:gridCol w="1627079">
                  <a:extLst>
                    <a:ext uri="{9D8B030D-6E8A-4147-A177-3AD203B41FA5}">
                      <a16:colId xmlns:a16="http://schemas.microsoft.com/office/drawing/2014/main" val="2473189546"/>
                    </a:ext>
                  </a:extLst>
                </a:gridCol>
                <a:gridCol w="1565879">
                  <a:extLst>
                    <a:ext uri="{9D8B030D-6E8A-4147-A177-3AD203B41FA5}">
                      <a16:colId xmlns:a16="http://schemas.microsoft.com/office/drawing/2014/main" val="1358628769"/>
                    </a:ext>
                  </a:extLst>
                </a:gridCol>
                <a:gridCol w="1565879">
                  <a:extLst>
                    <a:ext uri="{9D8B030D-6E8A-4147-A177-3AD203B41FA5}">
                      <a16:colId xmlns:a16="http://schemas.microsoft.com/office/drawing/2014/main" val="2212721054"/>
                    </a:ext>
                  </a:extLst>
                </a:gridCol>
                <a:gridCol w="1644172">
                  <a:extLst>
                    <a:ext uri="{9D8B030D-6E8A-4147-A177-3AD203B41FA5}">
                      <a16:colId xmlns:a16="http://schemas.microsoft.com/office/drawing/2014/main" val="3950064497"/>
                    </a:ext>
                  </a:extLst>
                </a:gridCol>
                <a:gridCol w="1644172">
                  <a:extLst>
                    <a:ext uri="{9D8B030D-6E8A-4147-A177-3AD203B41FA5}">
                      <a16:colId xmlns:a16="http://schemas.microsoft.com/office/drawing/2014/main" val="3150645811"/>
                    </a:ext>
                  </a:extLst>
                </a:gridCol>
              </a:tblGrid>
              <a:tr h="434025">
                <a:tc>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gridSpan="2">
                  <a:txBody>
                    <a:bodyPr/>
                    <a:lstStyle/>
                    <a:p>
                      <a:pPr algn="ctr"/>
                      <a:r>
                        <a:rPr kumimoji="1" lang="en-US" altLang="ja-JP" sz="2100" dirty="0">
                          <a:latin typeface="Meiryo UI" panose="020B0604030504040204" pitchFamily="50" charset="-128"/>
                          <a:ea typeface="Meiryo UI" panose="020B0604030504040204" pitchFamily="50" charset="-128"/>
                        </a:rPr>
                        <a:t>D1</a:t>
                      </a: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tc gridSpan="2">
                  <a:txBody>
                    <a:bodyPr/>
                    <a:lstStyle/>
                    <a:p>
                      <a:pPr algn="ctr"/>
                      <a:r>
                        <a:rPr kumimoji="1" lang="en-US" altLang="ja-JP" sz="2100" dirty="0">
                          <a:latin typeface="Meiryo UI" panose="020B0604030504040204" pitchFamily="50" charset="-128"/>
                          <a:ea typeface="Meiryo UI" panose="020B0604030504040204" pitchFamily="50" charset="-128"/>
                        </a:rPr>
                        <a:t>D2</a:t>
                      </a: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tc gridSpan="2">
                  <a:txBody>
                    <a:bodyPr/>
                    <a:lstStyle/>
                    <a:p>
                      <a:pPr algn="ctr"/>
                      <a:r>
                        <a:rPr kumimoji="1" lang="en-US" altLang="ja-JP" sz="2100" dirty="0">
                          <a:latin typeface="Meiryo UI" panose="020B0604030504040204" pitchFamily="50" charset="-128"/>
                          <a:ea typeface="Meiryo UI" panose="020B0604030504040204" pitchFamily="50" charset="-128"/>
                        </a:rPr>
                        <a:t>D3</a:t>
                      </a: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extLst>
                  <a:ext uri="{0D108BD9-81ED-4DB2-BD59-A6C34878D82A}">
                    <a16:rowId xmlns:a16="http://schemas.microsoft.com/office/drawing/2014/main" val="3012424285"/>
                  </a:ext>
                </a:extLst>
              </a:tr>
              <a:tr h="285211">
                <a:tc>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a:txBody>
                    <a:bodyPr/>
                    <a:lstStyle/>
                    <a:p>
                      <a:pPr algn="ctr"/>
                      <a:r>
                        <a:rPr kumimoji="1" lang="en-US" altLang="ja-JP" sz="2100" b="1" dirty="0">
                          <a:latin typeface="Meiryo UI" panose="020B0604030504040204" pitchFamily="50" charset="-128"/>
                          <a:ea typeface="Meiryo UI" panose="020B0604030504040204" pitchFamily="50" charset="-128"/>
                        </a:rPr>
                        <a:t>2022(</a:t>
                      </a:r>
                      <a:r>
                        <a:rPr kumimoji="1" lang="en-US" altLang="ja-JP" sz="2100" b="1" dirty="0" err="1">
                          <a:latin typeface="Meiryo UI" panose="020B0604030504040204" pitchFamily="50" charset="-128"/>
                          <a:ea typeface="Meiryo UI" panose="020B0604030504040204" pitchFamily="50" charset="-128"/>
                        </a:rPr>
                        <a:t>R4</a:t>
                      </a:r>
                      <a:r>
                        <a:rPr kumimoji="1" lang="en-US" altLang="ja-JP" sz="2100" b="1" dirty="0">
                          <a:latin typeface="Meiryo UI" panose="020B0604030504040204" pitchFamily="50" charset="-128"/>
                          <a:ea typeface="Meiryo UI" panose="020B0604030504040204" pitchFamily="50" charset="-128"/>
                        </a:rPr>
                        <a:t>)</a:t>
                      </a:r>
                      <a:endParaRPr kumimoji="1" lang="ja-JP" altLang="en-US" sz="2100" b="1" dirty="0">
                        <a:latin typeface="Meiryo UI" panose="020B0604030504040204" pitchFamily="50" charset="-128"/>
                        <a:ea typeface="Meiryo UI" panose="020B0604030504040204" pitchFamily="50" charset="-128"/>
                      </a:endParaRPr>
                    </a:p>
                  </a:txBody>
                  <a:tcPr marL="107020" marR="107020" marT="53510" marB="53510"/>
                </a:tc>
                <a:tc gridSpan="2">
                  <a:txBody>
                    <a:bodyPr/>
                    <a:lstStyle/>
                    <a:p>
                      <a:pPr algn="ctr"/>
                      <a:r>
                        <a:rPr kumimoji="1" lang="en-US" altLang="ja-JP" sz="2100" b="1" dirty="0">
                          <a:latin typeface="Meiryo UI" panose="020B0604030504040204" pitchFamily="50" charset="-128"/>
                          <a:ea typeface="Meiryo UI" panose="020B0604030504040204" pitchFamily="50" charset="-128"/>
                        </a:rPr>
                        <a:t>2023(</a:t>
                      </a:r>
                      <a:r>
                        <a:rPr kumimoji="1" lang="en-US" altLang="ja-JP" sz="2100" b="1" dirty="0" err="1">
                          <a:latin typeface="Meiryo UI" panose="020B0604030504040204" pitchFamily="50" charset="-128"/>
                          <a:ea typeface="Meiryo UI" panose="020B0604030504040204" pitchFamily="50" charset="-128"/>
                        </a:rPr>
                        <a:t>R5</a:t>
                      </a:r>
                      <a:r>
                        <a:rPr kumimoji="1" lang="en-US" altLang="ja-JP" sz="2100" b="1" dirty="0">
                          <a:latin typeface="Meiryo UI" panose="020B0604030504040204" pitchFamily="50" charset="-128"/>
                          <a:ea typeface="Meiryo UI" panose="020B0604030504040204" pitchFamily="50" charset="-128"/>
                        </a:rPr>
                        <a:t>)</a:t>
                      </a:r>
                      <a:endParaRPr kumimoji="1" lang="ja-JP" altLang="en-US" sz="2100" b="1" dirty="0">
                        <a:latin typeface="Meiryo UI" panose="020B0604030504040204" pitchFamily="50" charset="-128"/>
                        <a:ea typeface="Meiryo UI" panose="020B0604030504040204" pitchFamily="50" charset="-128"/>
                      </a:endParaRPr>
                    </a:p>
                  </a:txBody>
                  <a:tcPr marL="107020" marR="107020" marT="53510" marB="53510"/>
                </a:tc>
                <a:tc hMerge="1">
                  <a:txBody>
                    <a:bodyPr/>
                    <a:lstStyle/>
                    <a:p>
                      <a:pPr algn="ctr"/>
                      <a:endParaRPr kumimoji="1" lang="ja-JP" altLang="en-US" sz="2100" b="1" dirty="0">
                        <a:latin typeface="Meiryo UI" panose="020B0604030504040204" pitchFamily="50" charset="-128"/>
                        <a:ea typeface="Meiryo UI" panose="020B0604030504040204" pitchFamily="50" charset="-128"/>
                      </a:endParaRPr>
                    </a:p>
                  </a:txBody>
                  <a:tcPr marL="107020" marR="107020" marT="53510" marB="53510"/>
                </a:tc>
                <a:tc gridSpan="2">
                  <a:txBody>
                    <a:bodyPr/>
                    <a:lstStyle/>
                    <a:p>
                      <a:pPr algn="ctr"/>
                      <a:r>
                        <a:rPr kumimoji="1" lang="en-US" altLang="ja-JP" sz="2100" b="1" dirty="0">
                          <a:latin typeface="Meiryo UI" panose="020B0604030504040204" pitchFamily="50" charset="-128"/>
                          <a:ea typeface="Meiryo UI" panose="020B0604030504040204" pitchFamily="50" charset="-128"/>
                        </a:rPr>
                        <a:t>2024(</a:t>
                      </a:r>
                      <a:r>
                        <a:rPr kumimoji="1" lang="en-US" altLang="ja-JP" sz="2100" b="1" dirty="0" err="1">
                          <a:latin typeface="Meiryo UI" panose="020B0604030504040204" pitchFamily="50" charset="-128"/>
                          <a:ea typeface="Meiryo UI" panose="020B0604030504040204" pitchFamily="50" charset="-128"/>
                        </a:rPr>
                        <a:t>R6</a:t>
                      </a:r>
                      <a:r>
                        <a:rPr kumimoji="1" lang="en-US" altLang="ja-JP" sz="2100" b="1" dirty="0">
                          <a:latin typeface="Meiryo UI" panose="020B0604030504040204" pitchFamily="50" charset="-128"/>
                          <a:ea typeface="Meiryo UI" panose="020B0604030504040204" pitchFamily="50" charset="-128"/>
                        </a:rPr>
                        <a:t>)</a:t>
                      </a:r>
                      <a:endParaRPr kumimoji="1" lang="ja-JP" altLang="en-US" sz="2100" b="1" dirty="0">
                        <a:latin typeface="Meiryo UI" panose="020B0604030504040204" pitchFamily="50" charset="-128"/>
                        <a:ea typeface="Meiryo UI" panose="020B0604030504040204" pitchFamily="50" charset="-128"/>
                      </a:endParaRPr>
                    </a:p>
                  </a:txBody>
                  <a:tcPr marL="107020" marR="107020" marT="53510" marB="53510"/>
                </a:tc>
                <a:tc hMerge="1">
                  <a:txBody>
                    <a:bodyPr/>
                    <a:lstStyle/>
                    <a:p>
                      <a:pPr algn="ctr"/>
                      <a:endParaRPr kumimoji="1" lang="ja-JP" altLang="en-US" sz="2100" b="1" dirty="0">
                        <a:latin typeface="Meiryo UI" panose="020B0604030504040204" pitchFamily="50" charset="-128"/>
                        <a:ea typeface="Meiryo UI" panose="020B0604030504040204" pitchFamily="50" charset="-128"/>
                      </a:endParaRPr>
                    </a:p>
                  </a:txBody>
                  <a:tcPr marL="107020" marR="107020" marT="53510" marB="53510"/>
                </a:tc>
                <a:tc>
                  <a:txBody>
                    <a:bodyPr/>
                    <a:lstStyle/>
                    <a:p>
                      <a:pPr algn="ctr"/>
                      <a:r>
                        <a:rPr kumimoji="1" lang="en-US" altLang="ja-JP" sz="2100" b="1" dirty="0">
                          <a:latin typeface="Meiryo UI" panose="020B0604030504040204" pitchFamily="50" charset="-128"/>
                          <a:ea typeface="Meiryo UI" panose="020B0604030504040204" pitchFamily="50" charset="-128"/>
                        </a:rPr>
                        <a:t>2025(</a:t>
                      </a:r>
                      <a:r>
                        <a:rPr kumimoji="1" lang="en-US" altLang="ja-JP" sz="2100" b="1" dirty="0" err="1">
                          <a:latin typeface="Meiryo UI" panose="020B0604030504040204" pitchFamily="50" charset="-128"/>
                          <a:ea typeface="Meiryo UI" panose="020B0604030504040204" pitchFamily="50" charset="-128"/>
                        </a:rPr>
                        <a:t>R7</a:t>
                      </a:r>
                      <a:r>
                        <a:rPr kumimoji="1" lang="en-US" altLang="ja-JP" sz="2100" b="1" dirty="0">
                          <a:latin typeface="Meiryo UI" panose="020B0604030504040204" pitchFamily="50" charset="-128"/>
                          <a:ea typeface="Meiryo UI" panose="020B0604030504040204" pitchFamily="50" charset="-128"/>
                        </a:rPr>
                        <a:t>)</a:t>
                      </a:r>
                      <a:endParaRPr kumimoji="1" lang="ja-JP" altLang="en-US" sz="2100" b="1" dirty="0">
                        <a:latin typeface="Meiryo UI" panose="020B0604030504040204" pitchFamily="50" charset="-128"/>
                        <a:ea typeface="Meiryo UI" panose="020B0604030504040204" pitchFamily="50" charset="-128"/>
                      </a:endParaRPr>
                    </a:p>
                  </a:txBody>
                  <a:tcPr marL="107020" marR="107020" marT="53510" marB="53510"/>
                </a:tc>
                <a:extLst>
                  <a:ext uri="{0D108BD9-81ED-4DB2-BD59-A6C34878D82A}">
                    <a16:rowId xmlns:a16="http://schemas.microsoft.com/office/drawing/2014/main" val="1622572249"/>
                  </a:ext>
                </a:extLst>
              </a:tr>
              <a:tr h="146191">
                <a:tc>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a:txBody>
                    <a:bodyPr/>
                    <a:lstStyle/>
                    <a:p>
                      <a:pPr algn="ctr"/>
                      <a:r>
                        <a:rPr kumimoji="1" lang="ja-JP" altLang="en-US" sz="2100" b="1" dirty="0">
                          <a:latin typeface="Meiryo UI" panose="020B0604030504040204" pitchFamily="50" charset="-128"/>
                          <a:ea typeface="Meiryo UI" panose="020B0604030504040204" pitchFamily="50" charset="-128"/>
                        </a:rPr>
                        <a:t>秋学期</a:t>
                      </a:r>
                      <a:endParaRPr kumimoji="1" lang="en-US" altLang="ja-JP" sz="2100" b="1" dirty="0" err="1">
                        <a:latin typeface="Meiryo UI" panose="020B0604030504040204" pitchFamily="50" charset="-128"/>
                        <a:ea typeface="Meiryo UI" panose="020B0604030504040204" pitchFamily="50" charset="-128"/>
                      </a:endParaRPr>
                    </a:p>
                  </a:txBody>
                  <a:tcPr marL="107020" marR="107020" marT="53510" marB="53510"/>
                </a:tc>
                <a:tc>
                  <a:txBody>
                    <a:bodyPr/>
                    <a:lstStyle/>
                    <a:p>
                      <a:pPr algn="ctr"/>
                      <a:r>
                        <a:rPr kumimoji="1" lang="ja-JP" altLang="en-US" sz="2100" b="1" dirty="0">
                          <a:latin typeface="Meiryo UI" panose="020B0604030504040204" pitchFamily="50" charset="-128"/>
                          <a:ea typeface="Meiryo UI" panose="020B0604030504040204" pitchFamily="50" charset="-128"/>
                        </a:rPr>
                        <a:t>春学期</a:t>
                      </a:r>
                    </a:p>
                  </a:txBody>
                  <a:tcPr marL="107020" marR="107020" marT="53510" marB="53510"/>
                </a:tc>
                <a:tc>
                  <a:txBody>
                    <a:bodyPr/>
                    <a:lstStyle/>
                    <a:p>
                      <a:pPr algn="ctr"/>
                      <a:r>
                        <a:rPr kumimoji="1" lang="ja-JP" altLang="en-US" sz="2100" b="1" dirty="0">
                          <a:latin typeface="Meiryo UI" panose="020B0604030504040204" pitchFamily="50" charset="-128"/>
                          <a:ea typeface="Meiryo UI" panose="020B0604030504040204" pitchFamily="50" charset="-128"/>
                        </a:rPr>
                        <a:t>秋学期</a:t>
                      </a:r>
                      <a:endParaRPr kumimoji="1" lang="en-US" altLang="ja-JP" sz="2100" b="1" dirty="0" err="1">
                        <a:latin typeface="Meiryo UI" panose="020B0604030504040204" pitchFamily="50" charset="-128"/>
                        <a:ea typeface="Meiryo UI" panose="020B0604030504040204" pitchFamily="50" charset="-128"/>
                      </a:endParaRPr>
                    </a:p>
                  </a:txBody>
                  <a:tcPr marL="107020" marR="107020" marT="53510" marB="53510"/>
                </a:tc>
                <a:tc>
                  <a:txBody>
                    <a:bodyPr/>
                    <a:lstStyle/>
                    <a:p>
                      <a:pPr algn="ctr"/>
                      <a:r>
                        <a:rPr kumimoji="1" lang="ja-JP" altLang="en-US" sz="2100" b="1" dirty="0">
                          <a:latin typeface="Meiryo UI" panose="020B0604030504040204" pitchFamily="50" charset="-128"/>
                          <a:ea typeface="Meiryo UI" panose="020B0604030504040204" pitchFamily="50" charset="-128"/>
                        </a:rPr>
                        <a:t>春学期</a:t>
                      </a:r>
                    </a:p>
                  </a:txBody>
                  <a:tcPr marL="107020" marR="107020" marT="53510" marB="53510"/>
                </a:tc>
                <a:tc>
                  <a:txBody>
                    <a:bodyPr/>
                    <a:lstStyle/>
                    <a:p>
                      <a:pPr algn="ctr"/>
                      <a:r>
                        <a:rPr kumimoji="1" lang="ja-JP" altLang="en-US" sz="2100" b="1" dirty="0">
                          <a:latin typeface="Meiryo UI" panose="020B0604030504040204" pitchFamily="50" charset="-128"/>
                          <a:ea typeface="Meiryo UI" panose="020B0604030504040204" pitchFamily="50" charset="-128"/>
                        </a:rPr>
                        <a:t>秋学期</a:t>
                      </a:r>
                      <a:endParaRPr kumimoji="1" lang="en-US" altLang="ja-JP" sz="2100" b="1" dirty="0" err="1">
                        <a:latin typeface="Meiryo UI" panose="020B0604030504040204" pitchFamily="50" charset="-128"/>
                        <a:ea typeface="Meiryo UI" panose="020B0604030504040204" pitchFamily="50" charset="-128"/>
                      </a:endParaRPr>
                    </a:p>
                  </a:txBody>
                  <a:tcPr marL="107020" marR="107020" marT="53510" marB="53510"/>
                </a:tc>
                <a:tc>
                  <a:txBody>
                    <a:bodyPr/>
                    <a:lstStyle/>
                    <a:p>
                      <a:pPr algn="ctr"/>
                      <a:r>
                        <a:rPr kumimoji="1" lang="ja-JP" altLang="en-US" sz="2100" b="1" dirty="0">
                          <a:latin typeface="Meiryo UI" panose="020B0604030504040204" pitchFamily="50" charset="-128"/>
                          <a:ea typeface="Meiryo UI" panose="020B0604030504040204" pitchFamily="50" charset="-128"/>
                        </a:rPr>
                        <a:t>春学期</a:t>
                      </a:r>
                    </a:p>
                  </a:txBody>
                  <a:tcPr marL="107020" marR="107020" marT="53510" marB="53510"/>
                </a:tc>
                <a:extLst>
                  <a:ext uri="{0D108BD9-81ED-4DB2-BD59-A6C34878D82A}">
                    <a16:rowId xmlns:a16="http://schemas.microsoft.com/office/drawing/2014/main" val="2410216400"/>
                  </a:ext>
                </a:extLst>
              </a:tr>
              <a:tr h="574115">
                <a:tc>
                  <a:txBody>
                    <a:bodyPr/>
                    <a:lstStyle/>
                    <a:p>
                      <a:pPr algn="ctr"/>
                      <a:r>
                        <a:rPr lang="en-US" altLang="ja-JP" sz="2000" b="1" dirty="0" err="1">
                          <a:latin typeface="Meiryo UI" pitchFamily="50" charset="-128"/>
                          <a:ea typeface="Meiryo UI" pitchFamily="50" charset="-128"/>
                        </a:rPr>
                        <a:t>Step1</a:t>
                      </a:r>
                      <a:endParaRPr lang="en-US" altLang="ja-JP" sz="2000" b="1" dirty="0">
                        <a:latin typeface="Meiryo UI" pitchFamily="50" charset="-128"/>
                        <a:ea typeface="Meiryo UI" pitchFamily="50" charset="-128"/>
                      </a:endParaRPr>
                    </a:p>
                    <a:p>
                      <a:pPr algn="ctr"/>
                      <a:r>
                        <a:rPr lang="ja-JP" altLang="en-US" sz="2000" b="1" dirty="0">
                          <a:latin typeface="Meiryo UI" pitchFamily="50" charset="-128"/>
                          <a:ea typeface="Meiryo UI" pitchFamily="50" charset="-128"/>
                        </a:rPr>
                        <a:t>既往研究のレビュー</a:t>
                      </a:r>
                      <a:endParaRPr kumimoji="1" lang="ja-JP" altLang="en-US" sz="2000" dirty="0">
                        <a:latin typeface="Meiryo UI" panose="020B0604030504040204" pitchFamily="50" charset="-128"/>
                        <a:ea typeface="Meiryo UI" panose="020B0604030504040204" pitchFamily="50" charset="-128"/>
                      </a:endParaRPr>
                    </a:p>
                  </a:txBody>
                  <a:tcPr marL="107020" marR="107020" marT="53510" marB="53510" anchor="ct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extLst>
                  <a:ext uri="{0D108BD9-81ED-4DB2-BD59-A6C34878D82A}">
                    <a16:rowId xmlns:a16="http://schemas.microsoft.com/office/drawing/2014/main" val="4282007733"/>
                  </a:ext>
                </a:extLst>
              </a:tr>
              <a:tr h="6631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err="1">
                          <a:latin typeface="Meiryo UI" pitchFamily="50" charset="-128"/>
                          <a:ea typeface="Meiryo UI" pitchFamily="50" charset="-128"/>
                        </a:rPr>
                        <a:t>Step2</a:t>
                      </a:r>
                      <a:endParaRPr kumimoji="1" lang="en-US" altLang="ja-JP" sz="2000" b="1" dirty="0">
                        <a:latin typeface="Meiryo UI" pitchFamily="50" charset="-128"/>
                        <a:ea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Meiryo UI" pitchFamily="50" charset="-128"/>
                          <a:ea typeface="Meiryo UI" pitchFamily="50" charset="-128"/>
                        </a:rPr>
                        <a:t>シミュレータの設計</a:t>
                      </a:r>
                      <a:r>
                        <a:rPr kumimoji="1" lang="en-US" altLang="ja-JP" sz="2000" b="1" dirty="0">
                          <a:latin typeface="Meiryo UI" pitchFamily="50" charset="-128"/>
                          <a:ea typeface="Meiryo UI" pitchFamily="50" charset="-128"/>
                        </a:rPr>
                        <a:t>&amp;</a:t>
                      </a:r>
                      <a:r>
                        <a:rPr kumimoji="1" lang="ja-JP" altLang="en-US" sz="2000" b="1" dirty="0">
                          <a:latin typeface="Meiryo UI" pitchFamily="50" charset="-128"/>
                          <a:ea typeface="Meiryo UI" pitchFamily="50" charset="-128"/>
                        </a:rPr>
                        <a:t>開発</a:t>
                      </a:r>
                    </a:p>
                  </a:txBody>
                  <a:tcPr marL="107020" marR="107020" marT="53510" marB="53510" anchor="ct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extLst>
                  <a:ext uri="{0D108BD9-81ED-4DB2-BD59-A6C34878D82A}">
                    <a16:rowId xmlns:a16="http://schemas.microsoft.com/office/drawing/2014/main" val="3029159090"/>
                  </a:ext>
                </a:extLst>
              </a:tr>
              <a:tr h="6631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err="1">
                          <a:latin typeface="Meiryo UI" pitchFamily="50" charset="-128"/>
                          <a:ea typeface="Meiryo UI" pitchFamily="50" charset="-128"/>
                        </a:rPr>
                        <a:t>Step3</a:t>
                      </a:r>
                      <a:endParaRPr kumimoji="1" lang="en-US" altLang="ja-JP" sz="2000" b="1" dirty="0">
                        <a:latin typeface="Meiryo UI" pitchFamily="50" charset="-128"/>
                        <a:ea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Meiryo UI" pitchFamily="50" charset="-128"/>
                          <a:ea typeface="Meiryo UI" pitchFamily="50" charset="-128"/>
                        </a:rPr>
                        <a:t>シミュレータの動作評価</a:t>
                      </a:r>
                    </a:p>
                  </a:txBody>
                  <a:tcPr marL="107020" marR="107020" marT="53510" marB="53510" anchor="ct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extLst>
                  <a:ext uri="{0D108BD9-81ED-4DB2-BD59-A6C34878D82A}">
                    <a16:rowId xmlns:a16="http://schemas.microsoft.com/office/drawing/2014/main" val="4078464123"/>
                  </a:ext>
                </a:extLst>
              </a:tr>
              <a:tr h="9043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Meiryo UI" pitchFamily="50" charset="-128"/>
                          <a:ea typeface="Meiryo UI" pitchFamily="50" charset="-128"/>
                        </a:rPr>
                        <a:t>投稿予定論文等</a:t>
                      </a:r>
                    </a:p>
                  </a:txBody>
                  <a:tcPr marL="107020" marR="107020" marT="53510" marB="53510" anchor="ct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tc gridSpan="2">
                  <a:txBody>
                    <a:bodyPr/>
                    <a:lstStyle/>
                    <a:p>
                      <a:pPr algn="ctr"/>
                      <a:endParaRPr kumimoji="1" lang="ja-JP" altLang="en-US" sz="2100" dirty="0">
                        <a:latin typeface="Meiryo UI" panose="020B0604030504040204" pitchFamily="50" charset="-128"/>
                        <a:ea typeface="Meiryo UI" panose="020B0604030504040204" pitchFamily="50" charset="-128"/>
                      </a:endParaRPr>
                    </a:p>
                  </a:txBody>
                  <a:tcPr marL="107020" marR="107020" marT="53510" marB="53510"/>
                </a:tc>
                <a:tc hMerge="1">
                  <a:txBody>
                    <a:bodyPr/>
                    <a:lstStyle/>
                    <a:p>
                      <a:endParaRPr kumimoji="1" lang="ja-JP" altLang="en-US"/>
                    </a:p>
                  </a:txBody>
                  <a:tcPr/>
                </a:tc>
                <a:extLst>
                  <a:ext uri="{0D108BD9-81ED-4DB2-BD59-A6C34878D82A}">
                    <a16:rowId xmlns:a16="http://schemas.microsoft.com/office/drawing/2014/main" val="449990898"/>
                  </a:ext>
                </a:extLst>
              </a:tr>
            </a:tbl>
          </a:graphicData>
        </a:graphic>
      </p:graphicFrame>
      <p:sp>
        <p:nvSpPr>
          <p:cNvPr id="102" name="右矢印 101"/>
          <p:cNvSpPr/>
          <p:nvPr/>
        </p:nvSpPr>
        <p:spPr>
          <a:xfrm flipV="1">
            <a:off x="2281951" y="3140960"/>
            <a:ext cx="2445859" cy="504070"/>
          </a:xfrm>
          <a:prstGeom prst="rightArrow">
            <a:avLst/>
          </a:prstGeom>
          <a:solidFill>
            <a:schemeClr val="bg1">
              <a:alpha val="50000"/>
            </a:schemeClr>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23" name="直線コネクタ 122"/>
          <p:cNvCxnSpPr/>
          <p:nvPr/>
        </p:nvCxnSpPr>
        <p:spPr>
          <a:xfrm flipH="1">
            <a:off x="5363977" y="2564880"/>
            <a:ext cx="7159" cy="3312460"/>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4" name="正方形/長方形 123"/>
          <p:cNvSpPr/>
          <p:nvPr/>
        </p:nvSpPr>
        <p:spPr>
          <a:xfrm>
            <a:off x="4871830" y="2125554"/>
            <a:ext cx="998611" cy="523220"/>
          </a:xfrm>
          <a:prstGeom prst="rect">
            <a:avLst/>
          </a:prstGeom>
        </p:spPr>
        <p:txBody>
          <a:bodyPr wrap="square" lIns="91440" tIns="45720" rIns="91440" bIns="45720" anchor="t">
            <a:spAutoFit/>
          </a:bodyPr>
          <a:lstStyle/>
          <a:p>
            <a:pPr algn="ctr"/>
            <a:r>
              <a:rPr lang="ja-JP" altLang="en-US" sz="2800" b="1" dirty="0">
                <a:solidFill>
                  <a:srgbClr val="FF0000"/>
                </a:solidFill>
                <a:latin typeface="Meiryo UI" pitchFamily="50" charset="-128"/>
                <a:ea typeface="Meiryo UI" pitchFamily="50" charset="-128"/>
              </a:rPr>
              <a:t>現在</a:t>
            </a:r>
            <a:endParaRPr lang="en-US" altLang="ja-JP" sz="2800" b="1" dirty="0">
              <a:solidFill>
                <a:srgbClr val="FF0000"/>
              </a:solidFill>
              <a:latin typeface="Meiryo UI" pitchFamily="50" charset="-128"/>
              <a:ea typeface="Meiryo UI" pitchFamily="50" charset="-128"/>
            </a:endParaRPr>
          </a:p>
        </p:txBody>
      </p:sp>
      <p:sp>
        <p:nvSpPr>
          <p:cNvPr id="5" name="正方形/長方形 4"/>
          <p:cNvSpPr/>
          <p:nvPr/>
        </p:nvSpPr>
        <p:spPr>
          <a:xfrm>
            <a:off x="3099405" y="2858090"/>
            <a:ext cx="305060" cy="3019250"/>
          </a:xfrm>
          <a:prstGeom prst="rect">
            <a:avLst/>
          </a:prstGeom>
          <a:solidFill>
            <a:srgbClr val="0000FF">
              <a:alpha val="70000"/>
            </a:srgbClr>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2000" b="1" dirty="0">
                <a:solidFill>
                  <a:schemeClr val="bg1"/>
                </a:solidFill>
                <a:latin typeface="Meiryo UI" panose="020B0604030504040204" pitchFamily="50" charset="-128"/>
                <a:ea typeface="Meiryo UI" panose="020B0604030504040204" pitchFamily="50" charset="-128"/>
              </a:rPr>
              <a:t>提案審査</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135" name="正方形/長方形 134"/>
          <p:cNvSpPr/>
          <p:nvPr/>
        </p:nvSpPr>
        <p:spPr>
          <a:xfrm>
            <a:off x="6794187" y="2858090"/>
            <a:ext cx="305060" cy="3019250"/>
          </a:xfrm>
          <a:prstGeom prst="rect">
            <a:avLst/>
          </a:prstGeom>
          <a:solidFill>
            <a:srgbClr val="0000FF">
              <a:alpha val="70000"/>
            </a:srgbClr>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2000" b="1" dirty="0">
                <a:solidFill>
                  <a:schemeClr val="bg1"/>
                </a:solidFill>
                <a:latin typeface="Meiryo UI" panose="020B0604030504040204" pitchFamily="50" charset="-128"/>
                <a:ea typeface="Meiryo UI" panose="020B0604030504040204" pitchFamily="50" charset="-128"/>
              </a:rPr>
              <a:t>中間審査</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136" name="正方形/長方形 135"/>
          <p:cNvSpPr/>
          <p:nvPr/>
        </p:nvSpPr>
        <p:spPr>
          <a:xfrm>
            <a:off x="10093904" y="2858090"/>
            <a:ext cx="305060" cy="3019250"/>
          </a:xfrm>
          <a:prstGeom prst="rect">
            <a:avLst/>
          </a:prstGeom>
          <a:solidFill>
            <a:srgbClr val="0000FF">
              <a:alpha val="70000"/>
            </a:srgbClr>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2000" b="1" dirty="0">
                <a:solidFill>
                  <a:schemeClr val="bg1"/>
                </a:solidFill>
                <a:latin typeface="Meiryo UI" panose="020B0604030504040204" pitchFamily="50" charset="-128"/>
                <a:ea typeface="Meiryo UI" panose="020B0604030504040204" pitchFamily="50" charset="-128"/>
              </a:rPr>
              <a:t>予備審査</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137" name="正方形/長方形 136"/>
          <p:cNvSpPr/>
          <p:nvPr/>
        </p:nvSpPr>
        <p:spPr>
          <a:xfrm>
            <a:off x="11640770" y="2858090"/>
            <a:ext cx="305060" cy="3019250"/>
          </a:xfrm>
          <a:prstGeom prst="rect">
            <a:avLst/>
          </a:prstGeom>
          <a:solidFill>
            <a:srgbClr val="0000FF">
              <a:alpha val="70000"/>
            </a:srgbClr>
          </a:solidFill>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2000" b="1" dirty="0">
                <a:solidFill>
                  <a:schemeClr val="bg1"/>
                </a:solidFill>
                <a:latin typeface="Meiryo UI" panose="020B0604030504040204" pitchFamily="50" charset="-128"/>
                <a:ea typeface="Meiryo UI" panose="020B0604030504040204" pitchFamily="50" charset="-128"/>
              </a:rPr>
              <a:t>最終審査</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138" name="右矢印 137"/>
          <p:cNvSpPr/>
          <p:nvPr/>
        </p:nvSpPr>
        <p:spPr>
          <a:xfrm flipV="1">
            <a:off x="3404465" y="4124048"/>
            <a:ext cx="5245214" cy="504070"/>
          </a:xfrm>
          <a:prstGeom prst="rightArrow">
            <a:avLst/>
          </a:prstGeom>
          <a:solidFill>
            <a:schemeClr val="bg1">
              <a:alpha val="50000"/>
            </a:schemeClr>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9" name="右矢印 138"/>
          <p:cNvSpPr/>
          <p:nvPr/>
        </p:nvSpPr>
        <p:spPr>
          <a:xfrm flipV="1">
            <a:off x="6261271" y="5144274"/>
            <a:ext cx="3832633" cy="504070"/>
          </a:xfrm>
          <a:prstGeom prst="rightArrow">
            <a:avLst/>
          </a:prstGeom>
          <a:solidFill>
            <a:schemeClr val="bg1">
              <a:alpha val="50000"/>
            </a:schemeClr>
          </a:solid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2" name="右矢印 141"/>
          <p:cNvSpPr/>
          <p:nvPr/>
        </p:nvSpPr>
        <p:spPr>
          <a:xfrm flipV="1">
            <a:off x="8666696" y="4101890"/>
            <a:ext cx="1461864" cy="504070"/>
          </a:xfrm>
          <a:prstGeom prst="rightArrow">
            <a:avLst/>
          </a:prstGeom>
          <a:solidFill>
            <a:schemeClr val="bg1">
              <a:alpha val="50000"/>
            </a:schemeClr>
          </a:solidFill>
          <a:ln w="25400">
            <a:solidFill>
              <a:schemeClr val="tx1">
                <a:alpha val="50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3" name="右矢印 142"/>
          <p:cNvSpPr/>
          <p:nvPr/>
        </p:nvSpPr>
        <p:spPr>
          <a:xfrm flipV="1">
            <a:off x="10398964" y="5121775"/>
            <a:ext cx="1250464" cy="504070"/>
          </a:xfrm>
          <a:prstGeom prst="rightArrow">
            <a:avLst/>
          </a:prstGeom>
          <a:solidFill>
            <a:schemeClr val="bg1">
              <a:alpha val="50000"/>
            </a:schemeClr>
          </a:solidFill>
          <a:ln w="25400">
            <a:solidFill>
              <a:schemeClr val="tx1">
                <a:alpha val="50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4" name="正方形/長方形 143"/>
          <p:cNvSpPr/>
          <p:nvPr/>
        </p:nvSpPr>
        <p:spPr>
          <a:xfrm>
            <a:off x="2952989" y="5837044"/>
            <a:ext cx="1414771" cy="646331"/>
          </a:xfrm>
          <a:prstGeom prst="rect">
            <a:avLst/>
          </a:prstGeom>
        </p:spPr>
        <p:txBody>
          <a:bodyPr wrap="square" lIns="91440" tIns="45720" rIns="91440" bIns="45720" anchor="t">
            <a:spAutoFit/>
          </a:bodyPr>
          <a:lstStyle/>
          <a:p>
            <a:pPr algn="ctr"/>
            <a:r>
              <a:rPr lang="ja-JP" altLang="en-US" b="1" dirty="0">
                <a:solidFill>
                  <a:srgbClr val="0000FF"/>
                </a:solidFill>
                <a:latin typeface="Meiryo UI" pitchFamily="50" charset="-128"/>
                <a:ea typeface="Meiryo UI" pitchFamily="50" charset="-128"/>
              </a:rPr>
              <a:t>▲</a:t>
            </a:r>
            <a:r>
              <a:rPr lang="en-US" altLang="ja-JP" b="1" dirty="0">
                <a:latin typeface="Meiryo UI" pitchFamily="50" charset="-128"/>
                <a:ea typeface="Meiryo UI" pitchFamily="50" charset="-128"/>
              </a:rPr>
              <a:t/>
            </a:r>
            <a:br>
              <a:rPr lang="en-US" altLang="ja-JP" b="1" dirty="0">
                <a:latin typeface="Meiryo UI" pitchFamily="50" charset="-128"/>
                <a:ea typeface="Meiryo UI" pitchFamily="50" charset="-128"/>
              </a:rPr>
            </a:br>
            <a:r>
              <a:rPr lang="en-US" altLang="ja-JP" b="1" dirty="0">
                <a:latin typeface="Meiryo UI" pitchFamily="50" charset="-128"/>
                <a:ea typeface="Meiryo UI" pitchFamily="50" charset="-128"/>
              </a:rPr>
              <a:t>AAI2023</a:t>
            </a:r>
          </a:p>
        </p:txBody>
      </p:sp>
      <p:sp>
        <p:nvSpPr>
          <p:cNvPr id="145" name="正方形/長方形 144"/>
          <p:cNvSpPr/>
          <p:nvPr/>
        </p:nvSpPr>
        <p:spPr>
          <a:xfrm>
            <a:off x="5740877" y="5830997"/>
            <a:ext cx="1414771" cy="1200329"/>
          </a:xfrm>
          <a:prstGeom prst="rect">
            <a:avLst/>
          </a:prstGeom>
        </p:spPr>
        <p:txBody>
          <a:bodyPr wrap="square" lIns="91440" tIns="45720" rIns="91440" bIns="45720" anchor="t">
            <a:spAutoFit/>
          </a:bodyPr>
          <a:lstStyle/>
          <a:p>
            <a:pPr algn="ctr"/>
            <a:r>
              <a:rPr lang="ja-JP" altLang="en-US" b="1" dirty="0">
                <a:latin typeface="Meiryo UI" pitchFamily="50" charset="-128"/>
                <a:ea typeface="Meiryo UI" pitchFamily="50" charset="-128"/>
              </a:rPr>
              <a:t>△</a:t>
            </a:r>
            <a:r>
              <a:rPr lang="en-US" altLang="ja-JP" b="1" dirty="0">
                <a:latin typeface="Meiryo UI" pitchFamily="50" charset="-128"/>
                <a:ea typeface="Meiryo UI" pitchFamily="50" charset="-128"/>
              </a:rPr>
              <a:t/>
            </a:r>
            <a:br>
              <a:rPr lang="en-US" altLang="ja-JP" b="1" dirty="0">
                <a:latin typeface="Meiryo UI" pitchFamily="50" charset="-128"/>
                <a:ea typeface="Meiryo UI" pitchFamily="50" charset="-128"/>
              </a:rPr>
            </a:br>
            <a:r>
              <a:rPr lang="ja-JP" altLang="en-US" b="1" dirty="0">
                <a:latin typeface="Meiryo UI" pitchFamily="50" charset="-128"/>
                <a:ea typeface="Meiryo UI" pitchFamily="50" charset="-128"/>
              </a:rPr>
              <a:t>土木学会</a:t>
            </a:r>
            <a:r>
              <a:rPr lang="en-US" altLang="ja-JP" b="1" dirty="0">
                <a:latin typeface="Meiryo UI" pitchFamily="50" charset="-128"/>
                <a:ea typeface="Meiryo UI" pitchFamily="50" charset="-128"/>
              </a:rPr>
              <a:t/>
            </a:r>
            <a:br>
              <a:rPr lang="en-US" altLang="ja-JP" b="1" dirty="0">
                <a:latin typeface="Meiryo UI" pitchFamily="50" charset="-128"/>
                <a:ea typeface="Meiryo UI" pitchFamily="50" charset="-128"/>
              </a:rPr>
            </a:br>
            <a:r>
              <a:rPr lang="ja-JP" altLang="en-US" b="1" dirty="0">
                <a:latin typeface="Meiryo UI" pitchFamily="50" charset="-128"/>
                <a:ea typeface="Meiryo UI" pitchFamily="50" charset="-128"/>
              </a:rPr>
              <a:t>全国大会</a:t>
            </a:r>
            <a:endParaRPr lang="en-US" altLang="ja-JP" b="1" dirty="0">
              <a:latin typeface="Meiryo UI" pitchFamily="50" charset="-128"/>
              <a:ea typeface="Meiryo UI" pitchFamily="50" charset="-128"/>
            </a:endParaRPr>
          </a:p>
          <a:p>
            <a:pPr algn="ctr"/>
            <a:endParaRPr lang="en-US" altLang="ja-JP" b="1" dirty="0">
              <a:latin typeface="Meiryo UI" pitchFamily="50" charset="-128"/>
              <a:ea typeface="Meiryo UI" pitchFamily="50" charset="-128"/>
            </a:endParaRPr>
          </a:p>
        </p:txBody>
      </p:sp>
      <p:sp>
        <p:nvSpPr>
          <p:cNvPr id="146" name="正方形/長方形 145"/>
          <p:cNvSpPr/>
          <p:nvPr/>
        </p:nvSpPr>
        <p:spPr>
          <a:xfrm>
            <a:off x="8353739" y="5830006"/>
            <a:ext cx="1414771" cy="923330"/>
          </a:xfrm>
          <a:prstGeom prst="rect">
            <a:avLst/>
          </a:prstGeom>
        </p:spPr>
        <p:txBody>
          <a:bodyPr wrap="square" lIns="91440" tIns="45720" rIns="91440" bIns="45720" anchor="t">
            <a:spAutoFit/>
          </a:bodyPr>
          <a:lstStyle/>
          <a:p>
            <a:pPr algn="ctr"/>
            <a:r>
              <a:rPr lang="ja-JP" altLang="en-US" b="1" dirty="0">
                <a:latin typeface="Meiryo UI" pitchFamily="50" charset="-128"/>
                <a:ea typeface="Meiryo UI" pitchFamily="50" charset="-128"/>
              </a:rPr>
              <a:t>△</a:t>
            </a:r>
            <a:r>
              <a:rPr lang="en-US" altLang="ja-JP" b="1" dirty="0">
                <a:latin typeface="Meiryo UI" pitchFamily="50" charset="-128"/>
                <a:ea typeface="Meiryo UI" pitchFamily="50" charset="-128"/>
              </a:rPr>
              <a:t/>
            </a:r>
            <a:br>
              <a:rPr lang="en-US" altLang="ja-JP" b="1" dirty="0">
                <a:latin typeface="Meiryo UI" pitchFamily="50" charset="-128"/>
                <a:ea typeface="Meiryo UI" pitchFamily="50" charset="-128"/>
              </a:rPr>
            </a:br>
            <a:r>
              <a:rPr lang="ja-JP" altLang="en-US" b="1" dirty="0">
                <a:latin typeface="Meiryo UI" pitchFamily="50" charset="-128"/>
                <a:ea typeface="Meiryo UI" pitchFamily="50" charset="-128"/>
              </a:rPr>
              <a:t>土木学会</a:t>
            </a:r>
            <a:r>
              <a:rPr lang="en-US" altLang="ja-JP" b="1" dirty="0">
                <a:latin typeface="Meiryo UI" pitchFamily="50" charset="-128"/>
                <a:ea typeface="Meiryo UI" pitchFamily="50" charset="-128"/>
              </a:rPr>
              <a:t/>
            </a:r>
            <a:br>
              <a:rPr lang="en-US" altLang="ja-JP" b="1" dirty="0">
                <a:latin typeface="Meiryo UI" pitchFamily="50" charset="-128"/>
                <a:ea typeface="Meiryo UI" pitchFamily="50" charset="-128"/>
              </a:rPr>
            </a:br>
            <a:r>
              <a:rPr lang="ja-JP" altLang="en-US" b="1" dirty="0">
                <a:latin typeface="Meiryo UI" pitchFamily="50" charset="-128"/>
                <a:ea typeface="Meiryo UI" pitchFamily="50" charset="-128"/>
              </a:rPr>
              <a:t>論文投稿</a:t>
            </a:r>
            <a:endParaRPr lang="en-US" altLang="ja-JP" b="1" dirty="0">
              <a:latin typeface="Meiryo UI" pitchFamily="50" charset="-128"/>
              <a:ea typeface="Meiryo UI" pitchFamily="50" charset="-128"/>
            </a:endParaRPr>
          </a:p>
        </p:txBody>
      </p:sp>
      <p:sp>
        <p:nvSpPr>
          <p:cNvPr id="147" name="右矢印 146"/>
          <p:cNvSpPr/>
          <p:nvPr/>
        </p:nvSpPr>
        <p:spPr>
          <a:xfrm flipV="1">
            <a:off x="4739911" y="3134506"/>
            <a:ext cx="730932" cy="504070"/>
          </a:xfrm>
          <a:prstGeom prst="rightArrow">
            <a:avLst/>
          </a:prstGeom>
          <a:solidFill>
            <a:schemeClr val="bg1">
              <a:alpha val="50000"/>
            </a:schemeClr>
          </a:solidFill>
          <a:ln w="25400">
            <a:solidFill>
              <a:schemeClr val="tx1">
                <a:alpha val="50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右矢印 138">
            <a:extLst>
              <a:ext uri="{FF2B5EF4-FFF2-40B4-BE49-F238E27FC236}">
                <a16:creationId xmlns:a16="http://schemas.microsoft.com/office/drawing/2014/main" id="{643DA191-8E0C-9ECA-68CC-650F19BE782A}"/>
              </a:ext>
            </a:extLst>
          </p:cNvPr>
          <p:cNvSpPr/>
          <p:nvPr/>
        </p:nvSpPr>
        <p:spPr>
          <a:xfrm flipV="1">
            <a:off x="2281951" y="5912817"/>
            <a:ext cx="1241308" cy="248163"/>
          </a:xfrm>
          <a:prstGeom prst="rightArrow">
            <a:avLst/>
          </a:prstGeom>
          <a:solidFill>
            <a:schemeClr val="bg1">
              <a:alpha val="50000"/>
            </a:schemeClr>
          </a:solid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右矢印 138">
            <a:extLst>
              <a:ext uri="{FF2B5EF4-FFF2-40B4-BE49-F238E27FC236}">
                <a16:creationId xmlns:a16="http://schemas.microsoft.com/office/drawing/2014/main" id="{D55BDD06-96DC-D07C-182C-B28718838C05}"/>
              </a:ext>
            </a:extLst>
          </p:cNvPr>
          <p:cNvSpPr/>
          <p:nvPr/>
        </p:nvSpPr>
        <p:spPr>
          <a:xfrm flipV="1">
            <a:off x="6582934" y="5912816"/>
            <a:ext cx="737236" cy="248163"/>
          </a:xfrm>
          <a:prstGeom prst="rightArrow">
            <a:avLst/>
          </a:prstGeom>
          <a:solidFill>
            <a:schemeClr val="bg1">
              <a:alpha val="50000"/>
            </a:schemeClr>
          </a:solid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右矢印 138">
            <a:extLst>
              <a:ext uri="{FF2B5EF4-FFF2-40B4-BE49-F238E27FC236}">
                <a16:creationId xmlns:a16="http://schemas.microsoft.com/office/drawing/2014/main" id="{A1AF5B77-D4C0-3F9A-789C-4D7FE972C93D}"/>
              </a:ext>
            </a:extLst>
          </p:cNvPr>
          <p:cNvSpPr/>
          <p:nvPr/>
        </p:nvSpPr>
        <p:spPr>
          <a:xfrm flipV="1">
            <a:off x="9239011" y="5912816"/>
            <a:ext cx="737236" cy="248163"/>
          </a:xfrm>
          <a:prstGeom prst="rightArrow">
            <a:avLst/>
          </a:prstGeom>
          <a:solidFill>
            <a:schemeClr val="bg1">
              <a:alpha val="50000"/>
            </a:schemeClr>
          </a:solid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307004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gray">
          <a:xfrm>
            <a:off x="3338" y="3356990"/>
            <a:ext cx="12191999" cy="584775"/>
          </a:xfrm>
          <a:prstGeom prst="rect">
            <a:avLst/>
          </a:prstGeom>
        </p:spPr>
        <p:txBody>
          <a:bodyPr wrap="square">
            <a:spAutoFit/>
          </a:bodyPr>
          <a:lstStyle>
            <a:lvl1pPr algn="ctr" rtl="0" eaLnBrk="0" fontAlgn="base" hangingPunct="0">
              <a:spcBef>
                <a:spcPct val="0"/>
              </a:spcBef>
              <a:spcAft>
                <a:spcPct val="0"/>
              </a:spcAft>
              <a:defRPr kumimoji="1" sz="2400" kern="1200">
                <a:solidFill>
                  <a:schemeClr val="tx1"/>
                </a:solidFill>
                <a:latin typeface="+mj-ea"/>
                <a:ea typeface="+mj-ea"/>
                <a:cs typeface="+mj-cs"/>
              </a:defRPr>
            </a:lvl1pPr>
            <a:lvl2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2pPr>
            <a:lvl3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3pPr>
            <a:lvl4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4pPr>
            <a:lvl5pPr algn="ctr" rtl="0" eaLnBrk="0" fontAlgn="base" hangingPunct="0">
              <a:spcBef>
                <a:spcPct val="0"/>
              </a:spcBef>
              <a:spcAft>
                <a:spcPct val="0"/>
              </a:spcAft>
              <a:defRPr kumimoji="1" sz="4400">
                <a:solidFill>
                  <a:schemeClr val="tx1"/>
                </a:solidFill>
                <a:latin typeface="Arial Rounded MT Bold" pitchFamily="34" charset="0"/>
                <a:ea typeface="HGPｺﾞｼｯｸE" pitchFamily="50" charset="-128"/>
              </a:defRPr>
            </a:lvl5pPr>
            <a:lvl6pPr marL="4572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6pPr>
            <a:lvl7pPr marL="9144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7pPr>
            <a:lvl8pPr marL="13716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8pPr>
            <a:lvl9pPr marL="1828800" algn="ctr" rtl="0" fontAlgn="base">
              <a:spcBef>
                <a:spcPct val="0"/>
              </a:spcBef>
              <a:spcAft>
                <a:spcPct val="0"/>
              </a:spcAft>
              <a:defRPr kumimoji="1" sz="4400">
                <a:solidFill>
                  <a:schemeClr val="tx1"/>
                </a:solidFill>
                <a:latin typeface="Arial Rounded MT Bold" pitchFamily="34" charset="0"/>
                <a:ea typeface="HGPｺﾞｼｯｸE" pitchFamily="50" charset="-128"/>
              </a:defRPr>
            </a:lvl9pPr>
          </a:lstStyle>
          <a:p>
            <a:r>
              <a:rPr lang="en-US" altLang="ja-JP" sz="3200" b="1" dirty="0" smtClean="0">
                <a:latin typeface="Meiryo UI" pitchFamily="50" charset="-128"/>
                <a:ea typeface="Meiryo UI" pitchFamily="50" charset="-128"/>
              </a:rPr>
              <a:t>1.</a:t>
            </a:r>
            <a:r>
              <a:rPr lang="ja-JP" altLang="en-US" sz="3200" b="1" dirty="0" smtClean="0">
                <a:latin typeface="Meiryo UI" pitchFamily="50" charset="-128"/>
                <a:ea typeface="Meiryo UI" pitchFamily="50" charset="-128"/>
              </a:rPr>
              <a:t> 富岡地区</a:t>
            </a:r>
            <a:r>
              <a:rPr lang="en-US" altLang="ja-JP" sz="3200" b="1" dirty="0" smtClean="0">
                <a:latin typeface="Meiryo UI" pitchFamily="50" charset="-128"/>
                <a:ea typeface="Meiryo UI" pitchFamily="50" charset="-128"/>
              </a:rPr>
              <a:t>(</a:t>
            </a:r>
            <a:r>
              <a:rPr lang="ja-JP" altLang="en-US" sz="3200" b="1" dirty="0" smtClean="0">
                <a:latin typeface="Meiryo UI" pitchFamily="50" charset="-128"/>
                <a:ea typeface="Meiryo UI" pitchFamily="50" charset="-128"/>
              </a:rPr>
              <a:t>とみおカート</a:t>
            </a:r>
            <a:r>
              <a:rPr lang="en-US" altLang="ja-JP" sz="3200" b="1" dirty="0" smtClean="0">
                <a:latin typeface="Meiryo UI" pitchFamily="50" charset="-128"/>
                <a:ea typeface="Meiryo UI" pitchFamily="50" charset="-128"/>
              </a:rPr>
              <a:t>)GIS</a:t>
            </a:r>
            <a:r>
              <a:rPr lang="ja-JP" altLang="en-US" sz="3200" b="1" dirty="0" smtClean="0">
                <a:latin typeface="Meiryo UI" pitchFamily="50" charset="-128"/>
                <a:ea typeface="Meiryo UI" pitchFamily="50" charset="-128"/>
              </a:rPr>
              <a:t>作成状況</a:t>
            </a:r>
            <a:endParaRPr lang="en-US" altLang="ja-JP" sz="3200" b="1" dirty="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312108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8273419" cy="523220"/>
          </a:xfrm>
        </p:spPr>
        <p:txBody>
          <a:bodyPr/>
          <a:lstStyle/>
          <a:p>
            <a:pPr algn="l"/>
            <a:r>
              <a:rPr lang="en-US" altLang="ja-JP" sz="2800" b="1" dirty="0" smtClean="0">
                <a:latin typeface="Meiryo UI" pitchFamily="50" charset="-128"/>
                <a:ea typeface="Meiryo UI" pitchFamily="50" charset="-128"/>
              </a:rPr>
              <a:t>1-1.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)(1)</a:t>
            </a:r>
            <a:endParaRPr lang="ja-JP" altLang="en-US" sz="2800" b="1" dirty="0">
              <a:latin typeface="Meiryo UI" pitchFamily="50" charset="-128"/>
              <a:ea typeface="Meiryo UI" pitchFamily="50" charset="-128"/>
            </a:endParaRPr>
          </a:p>
        </p:txBody>
      </p:sp>
      <p:sp>
        <p:nvSpPr>
          <p:cNvPr id="30" name="テキスト ボックス 29"/>
          <p:cNvSpPr txBox="1"/>
          <p:nvPr/>
        </p:nvSpPr>
        <p:spPr>
          <a:xfrm>
            <a:off x="335200" y="4092273"/>
            <a:ext cx="5472760"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Step.2</a:t>
            </a:r>
            <a:r>
              <a:rPr lang="en-US" altLang="ja-JP" sz="2000" b="1" u="sng" dirty="0" smtClean="0">
                <a:latin typeface="Meiryo UI" panose="020B0604030504040204" pitchFamily="50" charset="-128"/>
                <a:ea typeface="Meiryo UI" panose="020B0604030504040204" pitchFamily="50" charset="-128"/>
              </a:rPr>
              <a:t> </a:t>
            </a:r>
            <a:r>
              <a:rPr lang="ja-JP" altLang="en-US" sz="2000" b="1" u="sng" dirty="0" smtClean="0">
                <a:latin typeface="Meiryo UI" panose="020B0604030504040204" pitchFamily="50" charset="-128"/>
                <a:ea typeface="Meiryo UI" panose="020B0604030504040204" pitchFamily="50" charset="-128"/>
              </a:rPr>
              <a:t>サービスエリアの座標を推定</a:t>
            </a:r>
            <a:endParaRPr kumimoji="1" lang="ja-JP" altLang="en-US" sz="2000" b="1" u="sng"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3"/>
          <a:stretch>
            <a:fillRect/>
          </a:stretch>
        </p:blipFill>
        <p:spPr>
          <a:xfrm>
            <a:off x="1564305" y="1484730"/>
            <a:ext cx="3357177" cy="2354427"/>
          </a:xfrm>
          <a:prstGeom prst="rect">
            <a:avLst/>
          </a:prstGeom>
        </p:spPr>
      </p:pic>
      <p:pic>
        <p:nvPicPr>
          <p:cNvPr id="10" name="図 9"/>
          <p:cNvPicPr>
            <a:picLocks noChangeAspect="1"/>
          </p:cNvPicPr>
          <p:nvPr/>
        </p:nvPicPr>
        <p:blipFill>
          <a:blip r:embed="rId4"/>
          <a:stretch>
            <a:fillRect/>
          </a:stretch>
        </p:blipFill>
        <p:spPr>
          <a:xfrm>
            <a:off x="723437" y="4437140"/>
            <a:ext cx="4248590" cy="2307903"/>
          </a:xfrm>
          <a:prstGeom prst="rect">
            <a:avLst/>
          </a:prstGeom>
        </p:spPr>
      </p:pic>
      <p:sp>
        <p:nvSpPr>
          <p:cNvPr id="45" name="正方形/長方形 44"/>
          <p:cNvSpPr/>
          <p:nvPr/>
        </p:nvSpPr>
        <p:spPr>
          <a:xfrm>
            <a:off x="1299517" y="5040415"/>
            <a:ext cx="1869423" cy="430887"/>
          </a:xfrm>
          <a:prstGeom prst="rect">
            <a:avLst/>
          </a:prstGeom>
        </p:spPr>
        <p:txBody>
          <a:bodyPr wrap="none">
            <a:spAutoFit/>
          </a:bodyPr>
          <a:lstStyle/>
          <a:p>
            <a:r>
              <a:rPr lang="ja-JP" altLang="en-US" sz="1100" b="1" dirty="0" smtClean="0">
                <a:latin typeface="Meiryo UI" panose="020B0604030504040204" pitchFamily="50" charset="-128"/>
                <a:ea typeface="Meiryo UI" panose="020B0604030504040204" pitchFamily="50" charset="-128"/>
              </a:rPr>
              <a:t>35.37373261795805, </a:t>
            </a:r>
            <a:endParaRPr lang="en-US" altLang="ja-JP" sz="1100" b="1" dirty="0" smtClean="0">
              <a:latin typeface="Meiryo UI" panose="020B0604030504040204" pitchFamily="50" charset="-128"/>
              <a:ea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rPr>
              <a:t>139.6118853189953</a:t>
            </a:r>
            <a:endParaRPr lang="ja-JP" altLang="en-US" sz="1100" b="1" dirty="0">
              <a:latin typeface="Meiryo UI" panose="020B0604030504040204" pitchFamily="50" charset="-128"/>
              <a:ea typeface="Meiryo UI" panose="020B0604030504040204" pitchFamily="50" charset="-128"/>
            </a:endParaRPr>
          </a:p>
        </p:txBody>
      </p:sp>
      <p:sp>
        <p:nvSpPr>
          <p:cNvPr id="47" name="正方形/長方形 46"/>
          <p:cNvSpPr/>
          <p:nvPr/>
        </p:nvSpPr>
        <p:spPr>
          <a:xfrm>
            <a:off x="3099767" y="5877340"/>
            <a:ext cx="2008883" cy="461665"/>
          </a:xfrm>
          <a:prstGeom prst="rect">
            <a:avLst/>
          </a:prstGeom>
        </p:spPr>
        <p:txBody>
          <a:bodyPr wrap="none">
            <a:spAutoFit/>
          </a:bodyPr>
          <a:lstStyle/>
          <a:p>
            <a:r>
              <a:rPr lang="ja-JP" altLang="en-US" sz="1200" b="1" dirty="0" smtClean="0">
                <a:latin typeface="Meiryo UI" panose="020B0604030504040204" pitchFamily="50" charset="-128"/>
                <a:ea typeface="Meiryo UI" panose="020B0604030504040204" pitchFamily="50" charset="-128"/>
              </a:rPr>
              <a:t>35.36266340226473, </a:t>
            </a:r>
            <a:endParaRPr lang="en-US" altLang="ja-JP" sz="1200" b="1"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139.63123607645306</a:t>
            </a:r>
            <a:endParaRPr lang="ja-JP" altLang="en-US" sz="1200" b="1" dirty="0">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335200" y="823367"/>
            <a:ext cx="5472760" cy="707886"/>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Step.1</a:t>
            </a:r>
            <a:r>
              <a:rPr lang="en-US" altLang="ja-JP" sz="2000" b="1" u="sng" dirty="0" smtClean="0">
                <a:latin typeface="Meiryo UI" panose="020B0604030504040204" pitchFamily="50" charset="-128"/>
                <a:ea typeface="Meiryo UI" panose="020B0604030504040204" pitchFamily="50" charset="-128"/>
              </a:rPr>
              <a:t> </a:t>
            </a:r>
            <a:r>
              <a:rPr lang="ja-JP" altLang="en-US" sz="2000" b="1" u="sng" dirty="0" smtClean="0">
                <a:latin typeface="Meiryo UI" panose="020B0604030504040204" pitchFamily="50" charset="-128"/>
                <a:ea typeface="Meiryo UI" panose="020B0604030504040204" pitchFamily="50" charset="-128"/>
              </a:rPr>
              <a:t>とみおかーとのホームページ</a:t>
            </a:r>
            <a:r>
              <a:rPr lang="en-US" altLang="ja-JP" sz="2000" b="1" u="sng" dirty="0">
                <a:latin typeface="Meiryo UI" panose="020B0604030504040204" pitchFamily="50" charset="-128"/>
                <a:ea typeface="Meiryo UI" panose="020B0604030504040204" pitchFamily="50" charset="-128"/>
              </a:rPr>
              <a:t>(</a:t>
            </a:r>
            <a:r>
              <a:rPr lang="en-US" altLang="ja-JP" sz="2000" b="1" u="sng" dirty="0">
                <a:latin typeface="Meiryo UI" panose="020B0604030504040204" pitchFamily="50" charset="-128"/>
                <a:ea typeface="Meiryo UI" panose="020B0604030504040204" pitchFamily="50" charset="-128"/>
                <a:hlinkClick r:id="rId5"/>
              </a:rPr>
              <a:t>https://tomio-cart.jp</a:t>
            </a:r>
            <a:r>
              <a:rPr lang="en-US" altLang="ja-JP" sz="2000" b="1" u="sng" dirty="0" smtClean="0">
                <a:latin typeface="Meiryo UI" panose="020B0604030504040204" pitchFamily="50" charset="-128"/>
                <a:ea typeface="Meiryo UI" panose="020B0604030504040204" pitchFamily="50" charset="-128"/>
                <a:hlinkClick r:id="rId5"/>
              </a:rPr>
              <a:t>/</a:t>
            </a:r>
            <a:r>
              <a:rPr lang="en-US" altLang="ja-JP" sz="2000" b="1" u="sng" dirty="0" smtClean="0">
                <a:latin typeface="Meiryo UI" panose="020B0604030504040204" pitchFamily="50" charset="-128"/>
                <a:ea typeface="Meiryo UI" panose="020B0604030504040204" pitchFamily="50" charset="-128"/>
              </a:rPr>
              <a:t>)</a:t>
            </a:r>
            <a:r>
              <a:rPr lang="ja-JP" altLang="en-US" sz="2000" b="1" u="sng" dirty="0" smtClean="0">
                <a:latin typeface="Meiryo UI" panose="020B0604030504040204" pitchFamily="50" charset="-128"/>
                <a:ea typeface="Meiryo UI" panose="020B0604030504040204" pitchFamily="50" charset="-128"/>
              </a:rPr>
              <a:t>を参照</a:t>
            </a:r>
            <a:endParaRPr kumimoji="1" lang="ja-JP" altLang="en-US" sz="2000" b="1" u="sng" dirty="0">
              <a:latin typeface="Meiryo UI" panose="020B0604030504040204" pitchFamily="50" charset="-128"/>
              <a:ea typeface="Meiryo UI" panose="020B0604030504040204" pitchFamily="50" charset="-128"/>
            </a:endParaRPr>
          </a:p>
        </p:txBody>
      </p:sp>
      <p:cxnSp>
        <p:nvCxnSpPr>
          <p:cNvPr id="51" name="直線コネクタ 50"/>
          <p:cNvCxnSpPr/>
          <p:nvPr/>
        </p:nvCxnSpPr>
        <p:spPr>
          <a:xfrm>
            <a:off x="6096000" y="1028066"/>
            <a:ext cx="0" cy="5805330"/>
          </a:xfrm>
          <a:prstGeom prst="line">
            <a:avLst/>
          </a:prstGeom>
          <a:ln w="254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6096000" y="4139640"/>
            <a:ext cx="6096000"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Step.4</a:t>
            </a:r>
            <a:r>
              <a:rPr lang="en-US" altLang="ja-JP" sz="2000" b="1" u="sng" dirty="0" smtClean="0">
                <a:latin typeface="Meiryo UI" panose="020B0604030504040204" pitchFamily="50" charset="-128"/>
                <a:ea typeface="Meiryo UI" panose="020B0604030504040204" pitchFamily="50" charset="-128"/>
              </a:rPr>
              <a:t> </a:t>
            </a:r>
            <a:r>
              <a:rPr lang="en-US" altLang="ja-JP" sz="2000" b="1" u="sng" dirty="0" err="1" smtClean="0">
                <a:latin typeface="Meiryo UI" panose="020B0604030504040204" pitchFamily="50" charset="-128"/>
                <a:ea typeface="Meiryo UI" panose="020B0604030504040204" pitchFamily="50" charset="-128"/>
              </a:rPr>
              <a:t>JSOM</a:t>
            </a:r>
            <a:r>
              <a:rPr lang="ja-JP" altLang="en-US" sz="2000" b="1" u="sng" dirty="0" smtClean="0">
                <a:latin typeface="Meiryo UI" panose="020B0604030504040204" pitchFamily="50" charset="-128"/>
                <a:ea typeface="Meiryo UI" panose="020B0604030504040204" pitchFamily="50" charset="-128"/>
              </a:rPr>
              <a:t>にて、とみおかーとのルート情報を追記</a:t>
            </a:r>
            <a:endParaRPr kumimoji="1" lang="ja-JP" altLang="en-US" sz="2000" b="1" u="sng"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6543696" y="823367"/>
            <a:ext cx="5472760" cy="1015663"/>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Step.3</a:t>
            </a:r>
            <a:r>
              <a:rPr lang="en-US" altLang="ja-JP" sz="2000" b="1" u="sng" dirty="0">
                <a:latin typeface="Meiryo UI" panose="020B0604030504040204" pitchFamily="50" charset="-128"/>
                <a:ea typeface="Meiryo UI" panose="020B0604030504040204" pitchFamily="50" charset="-128"/>
              </a:rPr>
              <a:t> </a:t>
            </a:r>
            <a:r>
              <a:rPr lang="en-US" altLang="ja-JP" sz="2000" b="1" u="sng" dirty="0" err="1" smtClean="0">
                <a:latin typeface="Meiryo UI" panose="020B0604030504040204" pitchFamily="50" charset="-128"/>
                <a:ea typeface="Meiryo UI" panose="020B0604030504040204" pitchFamily="50" charset="-128"/>
              </a:rPr>
              <a:t>OpenStreetMap</a:t>
            </a:r>
            <a:r>
              <a:rPr lang="en-US" altLang="ja-JP" sz="2000" b="1" u="sng" dirty="0" smtClean="0">
                <a:latin typeface="Meiryo UI" panose="020B0604030504040204" pitchFamily="50" charset="-128"/>
                <a:ea typeface="Meiryo UI" panose="020B0604030504040204" pitchFamily="50" charset="-128"/>
              </a:rPr>
              <a:t> (</a:t>
            </a:r>
            <a:r>
              <a:rPr lang="en-US" altLang="ja-JP" sz="2000" b="1" u="sng" dirty="0" smtClean="0">
                <a:latin typeface="Meiryo UI" panose="020B0604030504040204" pitchFamily="50" charset="-128"/>
                <a:ea typeface="Meiryo UI" panose="020B0604030504040204" pitchFamily="50" charset="-128"/>
                <a:hlinkClick r:id="rId6"/>
              </a:rPr>
              <a:t>https://www.openstreetmap.org)</a:t>
            </a:r>
            <a:r>
              <a:rPr lang="ja-JP" altLang="en-US" sz="2000" b="1" u="sng" dirty="0">
                <a:latin typeface="Meiryo UI" panose="020B0604030504040204" pitchFamily="50" charset="-128"/>
                <a:ea typeface="Meiryo UI" panose="020B0604030504040204" pitchFamily="50" charset="-128"/>
                <a:hlinkClick r:id="rId6"/>
              </a:rPr>
              <a:t>からエリアの情報を入手</a:t>
            </a:r>
            <a:r>
              <a:rPr lang="ja-JP" altLang="en-US" sz="2000" b="1" u="sng" dirty="0">
                <a:latin typeface="Meiryo UI" panose="020B0604030504040204" pitchFamily="50" charset="-128"/>
                <a:ea typeface="Meiryo UI" panose="020B0604030504040204" pitchFamily="50" charset="-128"/>
              </a:rPr>
              <a:t> </a:t>
            </a:r>
          </a:p>
        </p:txBody>
      </p:sp>
      <p:pic>
        <p:nvPicPr>
          <p:cNvPr id="26" name="図 25"/>
          <p:cNvPicPr>
            <a:picLocks noChangeAspect="1"/>
          </p:cNvPicPr>
          <p:nvPr/>
        </p:nvPicPr>
        <p:blipFill>
          <a:blip r:embed="rId7"/>
          <a:stretch>
            <a:fillRect/>
          </a:stretch>
        </p:blipFill>
        <p:spPr>
          <a:xfrm>
            <a:off x="6972416" y="1804083"/>
            <a:ext cx="4340885" cy="2323137"/>
          </a:xfrm>
          <a:prstGeom prst="rect">
            <a:avLst/>
          </a:prstGeom>
        </p:spPr>
      </p:pic>
      <p:pic>
        <p:nvPicPr>
          <p:cNvPr id="28" name="図 27"/>
          <p:cNvPicPr>
            <a:picLocks noChangeAspect="1"/>
          </p:cNvPicPr>
          <p:nvPr/>
        </p:nvPicPr>
        <p:blipFill>
          <a:blip r:embed="rId8"/>
          <a:stretch>
            <a:fillRect/>
          </a:stretch>
        </p:blipFill>
        <p:spPr>
          <a:xfrm>
            <a:off x="6982478" y="4492383"/>
            <a:ext cx="4388049" cy="2321191"/>
          </a:xfrm>
          <a:prstGeom prst="rect">
            <a:avLst/>
          </a:prstGeom>
        </p:spPr>
      </p:pic>
    </p:spTree>
    <p:extLst>
      <p:ext uri="{BB962C8B-B14F-4D97-AF65-F5344CB8AC3E}">
        <p14:creationId xmlns:p14="http://schemas.microsoft.com/office/powerpoint/2010/main" val="3471823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図 77"/>
          <p:cNvPicPr>
            <a:picLocks noChangeAspect="1"/>
          </p:cNvPicPr>
          <p:nvPr/>
        </p:nvPicPr>
        <p:blipFill>
          <a:blip r:embed="rId3"/>
          <a:stretch>
            <a:fillRect/>
          </a:stretch>
        </p:blipFill>
        <p:spPr>
          <a:xfrm>
            <a:off x="4109081" y="4569247"/>
            <a:ext cx="1962139" cy="1308093"/>
          </a:xfrm>
          <a:prstGeom prst="rect">
            <a:avLst/>
          </a:prstGeom>
        </p:spPr>
      </p:pic>
      <p:sp>
        <p:nvSpPr>
          <p:cNvPr id="5" name="タイトル 1"/>
          <p:cNvSpPr>
            <a:spLocks noGrp="1"/>
          </p:cNvSpPr>
          <p:nvPr>
            <p:ph type="title"/>
          </p:nvPr>
        </p:nvSpPr>
        <p:spPr>
          <a:xfrm>
            <a:off x="3338" y="116540"/>
            <a:ext cx="8273419" cy="523220"/>
          </a:xfrm>
        </p:spPr>
        <p:txBody>
          <a:bodyPr/>
          <a:lstStyle/>
          <a:p>
            <a:pPr algn="l"/>
            <a:r>
              <a:rPr lang="en-US" altLang="ja-JP" sz="2800" b="1" dirty="0" smtClean="0">
                <a:latin typeface="Meiryo UI" pitchFamily="50" charset="-128"/>
                <a:ea typeface="Meiryo UI" pitchFamily="50" charset="-128"/>
              </a:rPr>
              <a:t>1-2.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)(2)</a:t>
            </a:r>
            <a:endParaRPr lang="ja-JP" altLang="en-US" sz="2800" b="1" dirty="0">
              <a:latin typeface="Meiryo UI" pitchFamily="50" charset="-128"/>
              <a:ea typeface="Meiryo UI" pitchFamily="50" charset="-128"/>
            </a:endParaRPr>
          </a:p>
        </p:txBody>
      </p:sp>
      <p:sp>
        <p:nvSpPr>
          <p:cNvPr id="48" name="テキスト ボックス 47"/>
          <p:cNvSpPr txBox="1"/>
          <p:nvPr/>
        </p:nvSpPr>
        <p:spPr>
          <a:xfrm>
            <a:off x="335200" y="823367"/>
            <a:ext cx="11856800" cy="707886"/>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Step.5</a:t>
            </a:r>
            <a:r>
              <a:rPr lang="ja-JP" altLang="en-US" sz="2000" b="1" u="sng" dirty="0" smtClean="0">
                <a:latin typeface="Meiryo UI" panose="020B0604030504040204" pitchFamily="50" charset="-128"/>
                <a:ea typeface="Meiryo UI" panose="020B0604030504040204" pitchFamily="50" charset="-128"/>
              </a:rPr>
              <a:t> </a:t>
            </a:r>
            <a:r>
              <a:rPr lang="en-US" altLang="ja-JP" sz="2000" b="1" u="sng" dirty="0" err="1" smtClean="0">
                <a:latin typeface="Meiryo UI" panose="020B0604030504040204" pitchFamily="50" charset="-128"/>
                <a:ea typeface="Meiryo UI" panose="020B0604030504040204" pitchFamily="50" charset="-128"/>
              </a:rPr>
              <a:t>JOSM</a:t>
            </a:r>
            <a:r>
              <a:rPr lang="ja-JP" altLang="en-US" sz="2000" b="1" u="sng" dirty="0" smtClean="0">
                <a:latin typeface="Meiryo UI" panose="020B0604030504040204" pitchFamily="50" charset="-128"/>
                <a:ea typeface="Meiryo UI" panose="020B0604030504040204" pitchFamily="50" charset="-128"/>
              </a:rPr>
              <a:t>でとみおかーとルートを手動追加 → </a:t>
            </a:r>
            <a:r>
              <a:rPr lang="en-US" altLang="ja-JP"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tomioka_B.osm</a:t>
            </a:r>
            <a:r>
              <a:rPr lang="en-US" altLang="ja-JP" sz="2000" b="1" u="sng" dirty="0" smtClean="0">
                <a:latin typeface="Meiryo UI" panose="020B0604030504040204" pitchFamily="50" charset="-128"/>
                <a:ea typeface="Meiryo UI" panose="020B0604030504040204" pitchFamily="50" charset="-128"/>
              </a:rPr>
              <a:t>”</a:t>
            </a:r>
            <a:r>
              <a:rPr lang="ja-JP" altLang="en-US" sz="2000" b="1" u="sng" dirty="0" smtClean="0">
                <a:latin typeface="Meiryo UI" panose="020B0604030504040204" pitchFamily="50" charset="-128"/>
                <a:ea typeface="Meiryo UI" panose="020B0604030504040204" pitchFamily="50" charset="-128"/>
              </a:rPr>
              <a:t> という名前で保存</a:t>
            </a:r>
            <a:r>
              <a:rPr lang="en-US" altLang="ja-JP" sz="2000" b="1" u="sng" dirty="0" smtClean="0">
                <a:latin typeface="Meiryo UI" panose="020B0604030504040204" pitchFamily="50" charset="-128"/>
                <a:ea typeface="Meiryo UI" panose="020B0604030504040204" pitchFamily="50" charset="-128"/>
              </a:rPr>
              <a:t> </a:t>
            </a:r>
          </a:p>
          <a:p>
            <a:r>
              <a:rPr lang="en-US" altLang="ja-JP" sz="2000" b="1" dirty="0" smtClean="0">
                <a:latin typeface="Meiryo UI" panose="020B0604030504040204" pitchFamily="50" charset="-128"/>
                <a:ea typeface="Meiryo UI" panose="020B0604030504040204" pitchFamily="50" charset="-128"/>
              </a:rPr>
              <a:t> </a:t>
            </a:r>
            <a:endParaRPr kumimoji="1" lang="ja-JP" altLang="en-US" sz="20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a:stretch>
            <a:fillRect/>
          </a:stretch>
        </p:blipFill>
        <p:spPr>
          <a:xfrm>
            <a:off x="392615" y="1316445"/>
            <a:ext cx="5447926" cy="2544615"/>
          </a:xfrm>
          <a:prstGeom prst="rect">
            <a:avLst/>
          </a:prstGeom>
        </p:spPr>
      </p:pic>
      <p:pic>
        <p:nvPicPr>
          <p:cNvPr id="4" name="図 3"/>
          <p:cNvPicPr>
            <a:picLocks noChangeAspect="1"/>
          </p:cNvPicPr>
          <p:nvPr/>
        </p:nvPicPr>
        <p:blipFill>
          <a:blip r:embed="rId5"/>
          <a:stretch>
            <a:fillRect/>
          </a:stretch>
        </p:blipFill>
        <p:spPr>
          <a:xfrm>
            <a:off x="6456050" y="3356990"/>
            <a:ext cx="4924053" cy="3031879"/>
          </a:xfrm>
          <a:prstGeom prst="rect">
            <a:avLst/>
          </a:prstGeom>
        </p:spPr>
      </p:pic>
      <p:pic>
        <p:nvPicPr>
          <p:cNvPr id="17" name="図 16"/>
          <p:cNvPicPr>
            <a:picLocks noChangeAspect="1"/>
          </p:cNvPicPr>
          <p:nvPr/>
        </p:nvPicPr>
        <p:blipFill>
          <a:blip r:embed="rId6"/>
          <a:stretch>
            <a:fillRect/>
          </a:stretch>
        </p:blipFill>
        <p:spPr>
          <a:xfrm>
            <a:off x="335200" y="3858763"/>
            <a:ext cx="3357177" cy="2354427"/>
          </a:xfrm>
          <a:prstGeom prst="rect">
            <a:avLst/>
          </a:prstGeom>
        </p:spPr>
      </p:pic>
      <p:sp>
        <p:nvSpPr>
          <p:cNvPr id="20" name="正方形/長方形 19"/>
          <p:cNvSpPr/>
          <p:nvPr/>
        </p:nvSpPr>
        <p:spPr>
          <a:xfrm>
            <a:off x="4085070" y="4542067"/>
            <a:ext cx="1997615" cy="1335273"/>
          </a:xfrm>
          <a:prstGeom prst="rect">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正方形/長方形 21"/>
          <p:cNvSpPr/>
          <p:nvPr/>
        </p:nvSpPr>
        <p:spPr>
          <a:xfrm>
            <a:off x="2016368" y="5157240"/>
            <a:ext cx="883818" cy="559454"/>
          </a:xfrm>
          <a:prstGeom prst="rect">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9" name="直線コネクタ 8"/>
          <p:cNvCxnSpPr/>
          <p:nvPr/>
        </p:nvCxnSpPr>
        <p:spPr>
          <a:xfrm flipV="1">
            <a:off x="2016367" y="4537745"/>
            <a:ext cx="2092714" cy="619495"/>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016369" y="5716694"/>
            <a:ext cx="2068701" cy="160646"/>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4085070" y="3356990"/>
            <a:ext cx="2370979" cy="1180755"/>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4109081" y="5901605"/>
            <a:ext cx="2346968" cy="487264"/>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381460" y="3333148"/>
            <a:ext cx="648090" cy="1584220"/>
          </a:xfrm>
          <a:prstGeom prst="line">
            <a:avLst/>
          </a:prstGeom>
          <a:ln w="254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8029550" y="4482120"/>
            <a:ext cx="586800" cy="435248"/>
          </a:xfrm>
          <a:prstGeom prst="line">
            <a:avLst/>
          </a:prstGeom>
          <a:ln w="254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8616350" y="3858763"/>
            <a:ext cx="1080150" cy="623357"/>
          </a:xfrm>
          <a:prstGeom prst="line">
            <a:avLst/>
          </a:prstGeom>
          <a:ln w="254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a:off x="7824240" y="4917368"/>
            <a:ext cx="205310" cy="167862"/>
          </a:xfrm>
          <a:prstGeom prst="line">
            <a:avLst/>
          </a:prstGeom>
          <a:ln w="254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7381460" y="5085230"/>
            <a:ext cx="442780" cy="270430"/>
          </a:xfrm>
          <a:prstGeom prst="line">
            <a:avLst/>
          </a:prstGeom>
          <a:ln w="254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7176150" y="5355660"/>
            <a:ext cx="205310" cy="89620"/>
          </a:xfrm>
          <a:prstGeom prst="line">
            <a:avLst/>
          </a:prstGeom>
          <a:ln w="254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H="1">
            <a:off x="6456049" y="5445280"/>
            <a:ext cx="735603" cy="504070"/>
          </a:xfrm>
          <a:prstGeom prst="line">
            <a:avLst/>
          </a:prstGeom>
          <a:ln w="254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9696500" y="3573020"/>
            <a:ext cx="792110" cy="285744"/>
          </a:xfrm>
          <a:prstGeom prst="line">
            <a:avLst/>
          </a:prstGeom>
          <a:ln w="254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10448937" y="3573020"/>
            <a:ext cx="399723" cy="252035"/>
          </a:xfrm>
          <a:prstGeom prst="line">
            <a:avLst/>
          </a:prstGeom>
          <a:ln w="254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10841323" y="3789050"/>
            <a:ext cx="538780" cy="36005"/>
          </a:xfrm>
          <a:prstGeom prst="line">
            <a:avLst/>
          </a:prstGeom>
          <a:ln w="254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10865333" y="3825055"/>
            <a:ext cx="538780" cy="36005"/>
          </a:xfrm>
          <a:prstGeom prst="line">
            <a:avLst/>
          </a:prstGeom>
          <a:ln w="25400">
            <a:solidFill>
              <a:srgbClr val="33CC33">
                <a:alpha val="50000"/>
              </a:srgbClr>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10448937" y="3663033"/>
            <a:ext cx="432049" cy="200664"/>
          </a:xfrm>
          <a:prstGeom prst="line">
            <a:avLst/>
          </a:prstGeom>
          <a:ln w="25400">
            <a:solidFill>
              <a:srgbClr val="33CC33">
                <a:alpha val="50000"/>
              </a:srgb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V="1">
            <a:off x="10088887" y="3668419"/>
            <a:ext cx="354220" cy="92480"/>
          </a:xfrm>
          <a:prstGeom prst="line">
            <a:avLst/>
          </a:prstGeom>
          <a:ln w="25400">
            <a:solidFill>
              <a:srgbClr val="33CC33">
                <a:alpha val="50000"/>
              </a:srgbClr>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8685915" y="3750577"/>
            <a:ext cx="1395414" cy="731543"/>
          </a:xfrm>
          <a:prstGeom prst="line">
            <a:avLst/>
          </a:prstGeom>
          <a:ln w="25400">
            <a:solidFill>
              <a:srgbClr val="33CC33">
                <a:alpha val="50000"/>
              </a:srgb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flipV="1">
            <a:off x="8276757" y="3501010"/>
            <a:ext cx="404711" cy="981111"/>
          </a:xfrm>
          <a:prstGeom prst="line">
            <a:avLst/>
          </a:prstGeom>
          <a:ln w="25400">
            <a:solidFill>
              <a:srgbClr val="33CC33">
                <a:alpha val="50000"/>
              </a:srgbClr>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8281205" y="3333148"/>
            <a:ext cx="41745" cy="167862"/>
          </a:xfrm>
          <a:prstGeom prst="line">
            <a:avLst/>
          </a:prstGeom>
          <a:ln w="25400">
            <a:solidFill>
              <a:srgbClr val="33CC33">
                <a:alpha val="50000"/>
              </a:srgbClr>
            </a:solidFill>
          </a:ln>
        </p:spPr>
        <p:style>
          <a:lnRef idx="1">
            <a:schemeClr val="accent1"/>
          </a:lnRef>
          <a:fillRef idx="0">
            <a:schemeClr val="accent1"/>
          </a:fillRef>
          <a:effectRef idx="0">
            <a:schemeClr val="accent1"/>
          </a:effectRef>
          <a:fontRef idx="minor">
            <a:schemeClr val="tx1"/>
          </a:fontRef>
        </p:style>
      </p:cxnSp>
      <p:sp>
        <p:nvSpPr>
          <p:cNvPr id="83" name="楕円 82"/>
          <p:cNvSpPr/>
          <p:nvPr/>
        </p:nvSpPr>
        <p:spPr>
          <a:xfrm>
            <a:off x="7223236" y="1849313"/>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84" name="楕円 83"/>
          <p:cNvSpPr/>
          <p:nvPr/>
        </p:nvSpPr>
        <p:spPr>
          <a:xfrm>
            <a:off x="7539530" y="2746973"/>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85" name="楕円 84"/>
          <p:cNvSpPr/>
          <p:nvPr/>
        </p:nvSpPr>
        <p:spPr>
          <a:xfrm>
            <a:off x="9093105" y="2474876"/>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86" name="楕円 85"/>
          <p:cNvSpPr/>
          <p:nvPr/>
        </p:nvSpPr>
        <p:spPr>
          <a:xfrm>
            <a:off x="6665626" y="3023075"/>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87" name="楕円 86"/>
          <p:cNvSpPr/>
          <p:nvPr/>
        </p:nvSpPr>
        <p:spPr>
          <a:xfrm>
            <a:off x="9728084" y="2652069"/>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cxnSp>
        <p:nvCxnSpPr>
          <p:cNvPr id="94" name="直線コネクタ 93"/>
          <p:cNvCxnSpPr>
            <a:stCxn id="87" idx="2"/>
            <a:endCxn id="85" idx="6"/>
          </p:cNvCxnSpPr>
          <p:nvPr/>
        </p:nvCxnSpPr>
        <p:spPr>
          <a:xfrm flipH="1" flipV="1">
            <a:off x="9282913" y="2569780"/>
            <a:ext cx="445171" cy="1771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a:stCxn id="84" idx="6"/>
            <a:endCxn id="85" idx="2"/>
          </p:cNvCxnSpPr>
          <p:nvPr/>
        </p:nvCxnSpPr>
        <p:spPr>
          <a:xfrm flipV="1">
            <a:off x="7729338" y="2569780"/>
            <a:ext cx="1363767" cy="27209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stCxn id="86" idx="6"/>
            <a:endCxn id="84" idx="3"/>
          </p:cNvCxnSpPr>
          <p:nvPr/>
        </p:nvCxnSpPr>
        <p:spPr>
          <a:xfrm flipV="1">
            <a:off x="6855434" y="2908984"/>
            <a:ext cx="711893" cy="2089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a:stCxn id="83" idx="4"/>
            <a:endCxn id="84" idx="1"/>
          </p:cNvCxnSpPr>
          <p:nvPr/>
        </p:nvCxnSpPr>
        <p:spPr>
          <a:xfrm>
            <a:off x="7318140" y="2039121"/>
            <a:ext cx="249187" cy="7356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楕円 106"/>
          <p:cNvSpPr/>
          <p:nvPr/>
        </p:nvSpPr>
        <p:spPr>
          <a:xfrm>
            <a:off x="7367256" y="1561273"/>
            <a:ext cx="189808" cy="189808"/>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108" name="楕円 107"/>
          <p:cNvSpPr/>
          <p:nvPr/>
        </p:nvSpPr>
        <p:spPr>
          <a:xfrm>
            <a:off x="7683550" y="2458933"/>
            <a:ext cx="189808" cy="189808"/>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109" name="楕円 108"/>
          <p:cNvSpPr/>
          <p:nvPr/>
        </p:nvSpPr>
        <p:spPr>
          <a:xfrm>
            <a:off x="9237125" y="2186836"/>
            <a:ext cx="189808" cy="189808"/>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111" name="楕円 110"/>
          <p:cNvSpPr/>
          <p:nvPr/>
        </p:nvSpPr>
        <p:spPr>
          <a:xfrm>
            <a:off x="9872104" y="2364029"/>
            <a:ext cx="189808" cy="189808"/>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cxnSp>
        <p:nvCxnSpPr>
          <p:cNvPr id="112" name="直線コネクタ 111"/>
          <p:cNvCxnSpPr>
            <a:stCxn id="111" idx="2"/>
            <a:endCxn id="109" idx="6"/>
          </p:cNvCxnSpPr>
          <p:nvPr/>
        </p:nvCxnSpPr>
        <p:spPr>
          <a:xfrm flipH="1" flipV="1">
            <a:off x="9426933" y="2281740"/>
            <a:ext cx="445171" cy="17719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a:stCxn id="108" idx="6"/>
            <a:endCxn id="109" idx="2"/>
          </p:cNvCxnSpPr>
          <p:nvPr/>
        </p:nvCxnSpPr>
        <p:spPr>
          <a:xfrm flipV="1">
            <a:off x="7873358" y="2281740"/>
            <a:ext cx="1363767" cy="2720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a:stCxn id="107" idx="4"/>
            <a:endCxn id="108" idx="1"/>
          </p:cNvCxnSpPr>
          <p:nvPr/>
        </p:nvCxnSpPr>
        <p:spPr>
          <a:xfrm>
            <a:off x="7462160" y="1751081"/>
            <a:ext cx="249187" cy="7356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a:stCxn id="111" idx="4"/>
            <a:endCxn id="87" idx="7"/>
          </p:cNvCxnSpPr>
          <p:nvPr/>
        </p:nvCxnSpPr>
        <p:spPr>
          <a:xfrm flipH="1">
            <a:off x="9890095" y="2553837"/>
            <a:ext cx="76913" cy="126029"/>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a:stCxn id="109" idx="4"/>
            <a:endCxn id="85" idx="7"/>
          </p:cNvCxnSpPr>
          <p:nvPr/>
        </p:nvCxnSpPr>
        <p:spPr>
          <a:xfrm flipH="1">
            <a:off x="9255116" y="2376644"/>
            <a:ext cx="76913" cy="126029"/>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a:stCxn id="108" idx="4"/>
            <a:endCxn id="84" idx="7"/>
          </p:cNvCxnSpPr>
          <p:nvPr/>
        </p:nvCxnSpPr>
        <p:spPr>
          <a:xfrm flipH="1">
            <a:off x="7701541" y="2648741"/>
            <a:ext cx="76913" cy="126029"/>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a:stCxn id="107" idx="3"/>
            <a:endCxn id="83" idx="0"/>
          </p:cNvCxnSpPr>
          <p:nvPr/>
        </p:nvCxnSpPr>
        <p:spPr>
          <a:xfrm flipH="1">
            <a:off x="7318140" y="1723284"/>
            <a:ext cx="76913" cy="126029"/>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34" name="正方形/長方形 133"/>
          <p:cNvSpPr/>
          <p:nvPr/>
        </p:nvSpPr>
        <p:spPr>
          <a:xfrm>
            <a:off x="8879104" y="1839888"/>
            <a:ext cx="1221809" cy="338554"/>
          </a:xfrm>
          <a:prstGeom prst="rect">
            <a:avLst/>
          </a:prstGeom>
        </p:spPr>
        <p:txBody>
          <a:bodyPr wrap="none">
            <a:spAutoFit/>
          </a:bodyPr>
          <a:lstStyle/>
          <a:p>
            <a:r>
              <a:rPr lang="ja-JP" altLang="en-US" sz="1600" b="1" dirty="0" smtClean="0">
                <a:solidFill>
                  <a:srgbClr val="FF0000"/>
                </a:solidFill>
                <a:latin typeface="Meiryo UI" panose="020B0604030504040204" pitchFamily="50" charset="-128"/>
                <a:ea typeface="Meiryo UI" panose="020B0604030504040204" pitchFamily="50" charset="-128"/>
              </a:rPr>
              <a:t>カート</a:t>
            </a:r>
            <a:r>
              <a:rPr lang="en-US" altLang="ja-JP" sz="1600" b="1" dirty="0" smtClean="0">
                <a:solidFill>
                  <a:srgbClr val="FF0000"/>
                </a:solidFill>
                <a:latin typeface="Meiryo UI" panose="020B0604030504040204" pitchFamily="50" charset="-128"/>
                <a:ea typeface="Meiryo UI" panose="020B0604030504040204" pitchFamily="50" charset="-128"/>
              </a:rPr>
              <a:t>node</a:t>
            </a:r>
            <a:endParaRPr lang="ja-JP" altLang="en-US" sz="1600" dirty="0">
              <a:solidFill>
                <a:srgbClr val="FF0000"/>
              </a:solidFill>
            </a:endParaRPr>
          </a:p>
        </p:txBody>
      </p:sp>
      <p:sp>
        <p:nvSpPr>
          <p:cNvPr id="135" name="楕円 134"/>
          <p:cNvSpPr/>
          <p:nvPr/>
        </p:nvSpPr>
        <p:spPr>
          <a:xfrm>
            <a:off x="8693722" y="1888496"/>
            <a:ext cx="189808" cy="189808"/>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138" name="正方形/長方形 137"/>
          <p:cNvSpPr/>
          <p:nvPr/>
        </p:nvSpPr>
        <p:spPr>
          <a:xfrm>
            <a:off x="8879104" y="1538050"/>
            <a:ext cx="1130438" cy="338554"/>
          </a:xfrm>
          <a:prstGeom prst="rect">
            <a:avLst/>
          </a:prstGeom>
          <a:ln>
            <a:noFill/>
          </a:ln>
        </p:spPr>
        <p:txBody>
          <a:bodyPr wrap="none">
            <a:spAutoFit/>
          </a:bodyPr>
          <a:lstStyle/>
          <a:p>
            <a:r>
              <a:rPr lang="ja-JP" altLang="en-US" sz="1600" b="1" dirty="0">
                <a:latin typeface="Meiryo UI" panose="020B0604030504040204" pitchFamily="50" charset="-128"/>
                <a:ea typeface="Meiryo UI" panose="020B0604030504040204" pitchFamily="50" charset="-128"/>
              </a:rPr>
              <a:t>現存</a:t>
            </a:r>
            <a:r>
              <a:rPr lang="en-US" altLang="ja-JP" sz="1600" b="1" dirty="0" smtClean="0">
                <a:latin typeface="Meiryo UI" panose="020B0604030504040204" pitchFamily="50" charset="-128"/>
                <a:ea typeface="Meiryo UI" panose="020B0604030504040204" pitchFamily="50" charset="-128"/>
              </a:rPr>
              <a:t>node</a:t>
            </a:r>
            <a:endParaRPr lang="ja-JP" altLang="en-US" sz="1600" dirty="0"/>
          </a:p>
        </p:txBody>
      </p:sp>
      <p:sp>
        <p:nvSpPr>
          <p:cNvPr id="139" name="楕円 138"/>
          <p:cNvSpPr/>
          <p:nvPr/>
        </p:nvSpPr>
        <p:spPr>
          <a:xfrm>
            <a:off x="8693722" y="1586658"/>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cxnSp>
        <p:nvCxnSpPr>
          <p:cNvPr id="141" name="直線コネクタ 140"/>
          <p:cNvCxnSpPr/>
          <p:nvPr/>
        </p:nvCxnSpPr>
        <p:spPr>
          <a:xfrm flipV="1">
            <a:off x="10136321" y="1993777"/>
            <a:ext cx="622103" cy="15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2" name="正方形/長方形 141"/>
          <p:cNvSpPr/>
          <p:nvPr/>
        </p:nvSpPr>
        <p:spPr>
          <a:xfrm>
            <a:off x="10758654" y="1839888"/>
            <a:ext cx="1122423" cy="338554"/>
          </a:xfrm>
          <a:prstGeom prst="rect">
            <a:avLst/>
          </a:prstGeom>
        </p:spPr>
        <p:txBody>
          <a:bodyPr wrap="none">
            <a:spAutoFit/>
          </a:bodyPr>
          <a:lstStyle/>
          <a:p>
            <a:r>
              <a:rPr lang="ja-JP" altLang="en-US" sz="1600" b="1" dirty="0" smtClean="0">
                <a:solidFill>
                  <a:srgbClr val="FF0000"/>
                </a:solidFill>
                <a:latin typeface="Meiryo UI" panose="020B0604030504040204" pitchFamily="50" charset="-128"/>
                <a:ea typeface="Meiryo UI" panose="020B0604030504040204" pitchFamily="50" charset="-128"/>
              </a:rPr>
              <a:t>カート</a:t>
            </a:r>
            <a:r>
              <a:rPr lang="en-US" altLang="ja-JP" sz="1600" b="1" dirty="0" smtClean="0">
                <a:solidFill>
                  <a:srgbClr val="FF0000"/>
                </a:solidFill>
                <a:latin typeface="Meiryo UI" panose="020B0604030504040204" pitchFamily="50" charset="-128"/>
                <a:ea typeface="Meiryo UI" panose="020B0604030504040204" pitchFamily="50" charset="-128"/>
              </a:rPr>
              <a:t>way</a:t>
            </a:r>
            <a:endParaRPr lang="ja-JP" altLang="en-US" sz="1600" dirty="0">
              <a:solidFill>
                <a:srgbClr val="FF0000"/>
              </a:solidFill>
            </a:endParaRPr>
          </a:p>
        </p:txBody>
      </p:sp>
      <p:cxnSp>
        <p:nvCxnSpPr>
          <p:cNvPr id="143" name="直線コネクタ 142"/>
          <p:cNvCxnSpPr/>
          <p:nvPr/>
        </p:nvCxnSpPr>
        <p:spPr>
          <a:xfrm flipV="1">
            <a:off x="10136321" y="1691939"/>
            <a:ext cx="622103" cy="15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正方形/長方形 143"/>
          <p:cNvSpPr/>
          <p:nvPr/>
        </p:nvSpPr>
        <p:spPr>
          <a:xfrm>
            <a:off x="10758654" y="1538050"/>
            <a:ext cx="1031051" cy="338554"/>
          </a:xfrm>
          <a:prstGeom prst="rect">
            <a:avLst/>
          </a:prstGeom>
          <a:ln>
            <a:noFill/>
          </a:ln>
        </p:spPr>
        <p:txBody>
          <a:bodyPr wrap="none">
            <a:spAutoFit/>
          </a:bodyPr>
          <a:lstStyle/>
          <a:p>
            <a:r>
              <a:rPr lang="ja-JP" altLang="en-US" sz="1600" b="1" dirty="0">
                <a:latin typeface="Meiryo UI" panose="020B0604030504040204" pitchFamily="50" charset="-128"/>
                <a:ea typeface="Meiryo UI" panose="020B0604030504040204" pitchFamily="50" charset="-128"/>
              </a:rPr>
              <a:t>現存</a:t>
            </a:r>
            <a:r>
              <a:rPr lang="en-US" altLang="ja-JP" sz="1600" b="1" dirty="0" smtClean="0">
                <a:latin typeface="Meiryo UI" panose="020B0604030504040204" pitchFamily="50" charset="-128"/>
                <a:ea typeface="Meiryo UI" panose="020B0604030504040204" pitchFamily="50" charset="-128"/>
              </a:rPr>
              <a:t>way</a:t>
            </a:r>
            <a:endParaRPr lang="ja-JP" altLang="en-US" sz="1600" dirty="0"/>
          </a:p>
        </p:txBody>
      </p:sp>
      <p:cxnSp>
        <p:nvCxnSpPr>
          <p:cNvPr id="145" name="直線コネクタ 144"/>
          <p:cNvCxnSpPr/>
          <p:nvPr/>
        </p:nvCxnSpPr>
        <p:spPr>
          <a:xfrm flipV="1">
            <a:off x="10136321" y="2305401"/>
            <a:ext cx="622103" cy="1524"/>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46" name="正方形/長方形 145"/>
          <p:cNvSpPr/>
          <p:nvPr/>
        </p:nvSpPr>
        <p:spPr>
          <a:xfrm>
            <a:off x="10758654" y="2151512"/>
            <a:ext cx="1031051" cy="338554"/>
          </a:xfrm>
          <a:prstGeom prst="rect">
            <a:avLst/>
          </a:prstGeom>
        </p:spPr>
        <p:txBody>
          <a:bodyPr wrap="none">
            <a:spAutoFit/>
          </a:bodyPr>
          <a:lstStyle/>
          <a:p>
            <a:r>
              <a:rPr lang="ja-JP" altLang="en-US" sz="1600" b="1" dirty="0">
                <a:solidFill>
                  <a:srgbClr val="0000CC"/>
                </a:solidFill>
                <a:latin typeface="Meiryo UI" panose="020B0604030504040204" pitchFamily="50" charset="-128"/>
                <a:ea typeface="Meiryo UI" panose="020B0604030504040204" pitchFamily="50" charset="-128"/>
              </a:rPr>
              <a:t>連結</a:t>
            </a:r>
            <a:r>
              <a:rPr lang="en-US" altLang="ja-JP" sz="1600" b="1" dirty="0" smtClean="0">
                <a:solidFill>
                  <a:srgbClr val="0000CC"/>
                </a:solidFill>
                <a:latin typeface="Meiryo UI" panose="020B0604030504040204" pitchFamily="50" charset="-128"/>
                <a:ea typeface="Meiryo UI" panose="020B0604030504040204" pitchFamily="50" charset="-128"/>
              </a:rPr>
              <a:t>way</a:t>
            </a:r>
            <a:endParaRPr lang="ja-JP" altLang="en-US" sz="1600" dirty="0">
              <a:solidFill>
                <a:srgbClr val="0000CC"/>
              </a:solidFill>
            </a:endParaRPr>
          </a:p>
        </p:txBody>
      </p:sp>
      <p:cxnSp>
        <p:nvCxnSpPr>
          <p:cNvPr id="147" name="直線コネクタ 146"/>
          <p:cNvCxnSpPr>
            <a:endCxn id="83" idx="1"/>
          </p:cNvCxnSpPr>
          <p:nvPr/>
        </p:nvCxnSpPr>
        <p:spPr>
          <a:xfrm>
            <a:off x="6797630" y="1613779"/>
            <a:ext cx="453403" cy="2633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6939244" y="1338527"/>
            <a:ext cx="453403" cy="26333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a:endCxn id="86" idx="1"/>
          </p:cNvCxnSpPr>
          <p:nvPr/>
        </p:nvCxnSpPr>
        <p:spPr>
          <a:xfrm>
            <a:off x="6240020" y="2802364"/>
            <a:ext cx="453403" cy="2485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9878219" y="2820767"/>
            <a:ext cx="318739" cy="3922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a:off x="10022239" y="2526217"/>
            <a:ext cx="318739" cy="3922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6" name="正方形/長方形 155"/>
          <p:cNvSpPr/>
          <p:nvPr/>
        </p:nvSpPr>
        <p:spPr>
          <a:xfrm>
            <a:off x="6081945" y="1247872"/>
            <a:ext cx="5846865" cy="2019498"/>
          </a:xfrm>
          <a:prstGeom prst="rect">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880491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8273419" cy="523220"/>
          </a:xfrm>
        </p:spPr>
        <p:txBody>
          <a:bodyPr/>
          <a:lstStyle/>
          <a:p>
            <a:pPr algn="l"/>
            <a:r>
              <a:rPr lang="en-US" altLang="ja-JP" sz="2800" b="1" dirty="0" smtClean="0">
                <a:latin typeface="Meiryo UI" pitchFamily="50" charset="-128"/>
                <a:ea typeface="Meiryo UI" pitchFamily="50" charset="-128"/>
              </a:rPr>
              <a:t>1-3.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)(3)</a:t>
            </a:r>
            <a:endParaRPr lang="ja-JP" altLang="en-US" sz="2800" b="1" dirty="0">
              <a:latin typeface="Meiryo UI" pitchFamily="50" charset="-128"/>
              <a:ea typeface="Meiryo UI" pitchFamily="50" charset="-128"/>
            </a:endParaRPr>
          </a:p>
        </p:txBody>
      </p:sp>
      <p:sp>
        <p:nvSpPr>
          <p:cNvPr id="48" name="テキスト ボックス 47"/>
          <p:cNvSpPr txBox="1"/>
          <p:nvPr/>
        </p:nvSpPr>
        <p:spPr>
          <a:xfrm>
            <a:off x="72998" y="852223"/>
            <a:ext cx="10225420"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Step.6</a:t>
            </a:r>
            <a:r>
              <a:rPr lang="ja-JP" altLang="en-US" sz="2000" b="1" u="sng" dirty="0" smtClean="0">
                <a:latin typeface="Meiryo UI" panose="020B0604030504040204" pitchFamily="50" charset="-128"/>
                <a:ea typeface="Meiryo UI" panose="020B0604030504040204" pitchFamily="50" charset="-128"/>
              </a:rPr>
              <a:t> </a:t>
            </a:r>
            <a:r>
              <a:rPr lang="en-US" altLang="ja-JP"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tomioka_B.osm</a:t>
            </a:r>
            <a:r>
              <a:rPr lang="en-US" altLang="ja-JP" sz="2000" b="1" u="sng" dirty="0" smtClean="0">
                <a:latin typeface="Meiryo UI" panose="020B0604030504040204" pitchFamily="50" charset="-128"/>
                <a:ea typeface="Meiryo UI" panose="020B0604030504040204" pitchFamily="50" charset="-128"/>
              </a:rPr>
              <a:t>”</a:t>
            </a:r>
            <a:r>
              <a:rPr lang="ja-JP" altLang="en-US" sz="2000" b="1" u="sng" dirty="0" smtClean="0">
                <a:latin typeface="Meiryo UI" panose="020B0604030504040204" pitchFamily="50" charset="-128"/>
                <a:ea typeface="Meiryo UI" panose="020B0604030504040204" pitchFamily="50" charset="-128"/>
              </a:rPr>
              <a:t>の内容をエディタで変換</a:t>
            </a:r>
            <a:r>
              <a:rPr lang="en-US" altLang="ja-JP" sz="2000" b="1" u="sng" dirty="0" smtClean="0">
                <a:latin typeface="Meiryo UI" panose="020B0604030504040204" pitchFamily="50" charset="-128"/>
                <a:ea typeface="Meiryo UI" panose="020B0604030504040204" pitchFamily="50" charset="-128"/>
              </a:rPr>
              <a:t>(</a:t>
            </a:r>
            <a:r>
              <a:rPr lang="ja-JP" altLang="en-US" sz="2000" b="1" u="sng" dirty="0" smtClean="0">
                <a:latin typeface="Meiryo UI" panose="020B0604030504040204" pitchFamily="50" charset="-128"/>
                <a:ea typeface="Meiryo UI" panose="020B0604030504040204" pitchFamily="50" charset="-128"/>
              </a:rPr>
              <a:t>手順は以下の通り</a:t>
            </a:r>
            <a:r>
              <a:rPr lang="en-US" altLang="ja-JP" sz="2000" b="1" u="sng" dirty="0" smtClean="0">
                <a:latin typeface="Meiryo UI" panose="020B0604030504040204" pitchFamily="50" charset="-128"/>
                <a:ea typeface="Meiryo UI" panose="020B0604030504040204" pitchFamily="50" charset="-128"/>
              </a:rPr>
              <a:t>)</a:t>
            </a:r>
            <a:r>
              <a:rPr lang="ja-JP" altLang="en-US" sz="2000" b="1" u="sng" dirty="0" smtClean="0">
                <a:latin typeface="Meiryo UI" panose="020B0604030504040204" pitchFamily="50" charset="-128"/>
                <a:ea typeface="Meiryo UI" panose="020B0604030504040204" pitchFamily="50" charset="-128"/>
              </a:rPr>
              <a:t>  </a:t>
            </a:r>
            <a:endParaRPr kumimoji="1" lang="ja-JP" altLang="en-US" sz="2000" b="1" u="sng" dirty="0">
              <a:latin typeface="Meiryo UI" panose="020B0604030504040204" pitchFamily="50" charset="-128"/>
              <a:ea typeface="Meiryo UI" panose="020B0604030504040204" pitchFamily="50" charset="-128"/>
            </a:endParaRPr>
          </a:p>
        </p:txBody>
      </p:sp>
      <p:sp>
        <p:nvSpPr>
          <p:cNvPr id="30" name="楕円 29"/>
          <p:cNvSpPr/>
          <p:nvPr/>
        </p:nvSpPr>
        <p:spPr>
          <a:xfrm>
            <a:off x="7151226" y="1849313"/>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32" name="楕円 31"/>
          <p:cNvSpPr/>
          <p:nvPr/>
        </p:nvSpPr>
        <p:spPr>
          <a:xfrm>
            <a:off x="7467520" y="2746973"/>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33" name="楕円 32"/>
          <p:cNvSpPr/>
          <p:nvPr/>
        </p:nvSpPr>
        <p:spPr>
          <a:xfrm>
            <a:off x="9021095" y="2474876"/>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34" name="楕円 33"/>
          <p:cNvSpPr/>
          <p:nvPr/>
        </p:nvSpPr>
        <p:spPr>
          <a:xfrm>
            <a:off x="6593616" y="3023075"/>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35" name="楕円 34"/>
          <p:cNvSpPr/>
          <p:nvPr/>
        </p:nvSpPr>
        <p:spPr>
          <a:xfrm>
            <a:off x="9656074" y="2652069"/>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cxnSp>
        <p:nvCxnSpPr>
          <p:cNvPr id="36" name="直線コネクタ 35"/>
          <p:cNvCxnSpPr>
            <a:stCxn id="35" idx="2"/>
            <a:endCxn id="33" idx="6"/>
          </p:cNvCxnSpPr>
          <p:nvPr/>
        </p:nvCxnSpPr>
        <p:spPr>
          <a:xfrm flipH="1" flipV="1">
            <a:off x="9210903" y="2569780"/>
            <a:ext cx="445171" cy="1771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32" idx="6"/>
            <a:endCxn id="33" idx="2"/>
          </p:cNvCxnSpPr>
          <p:nvPr/>
        </p:nvCxnSpPr>
        <p:spPr>
          <a:xfrm flipV="1">
            <a:off x="7657328" y="2569780"/>
            <a:ext cx="1363767" cy="27209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stCxn id="34" idx="6"/>
            <a:endCxn id="32" idx="3"/>
          </p:cNvCxnSpPr>
          <p:nvPr/>
        </p:nvCxnSpPr>
        <p:spPr>
          <a:xfrm flipV="1">
            <a:off x="6783424" y="2908984"/>
            <a:ext cx="711893" cy="2089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30" idx="4"/>
            <a:endCxn id="32" idx="1"/>
          </p:cNvCxnSpPr>
          <p:nvPr/>
        </p:nvCxnSpPr>
        <p:spPr>
          <a:xfrm>
            <a:off x="7246130" y="2039121"/>
            <a:ext cx="249187" cy="7356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楕円 40"/>
          <p:cNvSpPr/>
          <p:nvPr/>
        </p:nvSpPr>
        <p:spPr>
          <a:xfrm>
            <a:off x="7295246" y="1561273"/>
            <a:ext cx="189808" cy="189808"/>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42" name="楕円 41"/>
          <p:cNvSpPr/>
          <p:nvPr/>
        </p:nvSpPr>
        <p:spPr>
          <a:xfrm>
            <a:off x="7611540" y="2458933"/>
            <a:ext cx="189808" cy="189808"/>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44" name="楕円 43"/>
          <p:cNvSpPr/>
          <p:nvPr/>
        </p:nvSpPr>
        <p:spPr>
          <a:xfrm>
            <a:off x="9165115" y="2186836"/>
            <a:ext cx="189808" cy="189808"/>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45" name="楕円 44"/>
          <p:cNvSpPr/>
          <p:nvPr/>
        </p:nvSpPr>
        <p:spPr>
          <a:xfrm>
            <a:off x="9800094" y="2364029"/>
            <a:ext cx="189808" cy="189808"/>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cxnSp>
        <p:nvCxnSpPr>
          <p:cNvPr id="47" name="直線コネクタ 46"/>
          <p:cNvCxnSpPr>
            <a:stCxn id="45" idx="2"/>
            <a:endCxn id="44" idx="6"/>
          </p:cNvCxnSpPr>
          <p:nvPr/>
        </p:nvCxnSpPr>
        <p:spPr>
          <a:xfrm flipH="1" flipV="1">
            <a:off x="9354923" y="2281740"/>
            <a:ext cx="445171" cy="17719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42" idx="6"/>
            <a:endCxn id="44" idx="2"/>
          </p:cNvCxnSpPr>
          <p:nvPr/>
        </p:nvCxnSpPr>
        <p:spPr>
          <a:xfrm flipV="1">
            <a:off x="7801348" y="2281740"/>
            <a:ext cx="1363767" cy="2720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41" idx="4"/>
            <a:endCxn id="42" idx="1"/>
          </p:cNvCxnSpPr>
          <p:nvPr/>
        </p:nvCxnSpPr>
        <p:spPr>
          <a:xfrm>
            <a:off x="7390150" y="1751081"/>
            <a:ext cx="249187" cy="7356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stCxn id="45" idx="4"/>
            <a:endCxn id="35" idx="7"/>
          </p:cNvCxnSpPr>
          <p:nvPr/>
        </p:nvCxnSpPr>
        <p:spPr>
          <a:xfrm flipH="1">
            <a:off x="9818085" y="2553837"/>
            <a:ext cx="76913" cy="126029"/>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a:stCxn id="44" idx="4"/>
            <a:endCxn id="33" idx="7"/>
          </p:cNvCxnSpPr>
          <p:nvPr/>
        </p:nvCxnSpPr>
        <p:spPr>
          <a:xfrm flipH="1">
            <a:off x="9183106" y="2376644"/>
            <a:ext cx="76913" cy="126029"/>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42" idx="4"/>
            <a:endCxn id="32" idx="7"/>
          </p:cNvCxnSpPr>
          <p:nvPr/>
        </p:nvCxnSpPr>
        <p:spPr>
          <a:xfrm flipH="1">
            <a:off x="7629531" y="2648741"/>
            <a:ext cx="76913" cy="126029"/>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a:stCxn id="41" idx="3"/>
            <a:endCxn id="30" idx="0"/>
          </p:cNvCxnSpPr>
          <p:nvPr/>
        </p:nvCxnSpPr>
        <p:spPr>
          <a:xfrm flipH="1">
            <a:off x="7246130" y="1723284"/>
            <a:ext cx="76913" cy="126029"/>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8807094" y="1839888"/>
            <a:ext cx="1221809" cy="338554"/>
          </a:xfrm>
          <a:prstGeom prst="rect">
            <a:avLst/>
          </a:prstGeom>
        </p:spPr>
        <p:txBody>
          <a:bodyPr wrap="none">
            <a:spAutoFit/>
          </a:bodyPr>
          <a:lstStyle/>
          <a:p>
            <a:r>
              <a:rPr lang="ja-JP" altLang="en-US" sz="1600" b="1" dirty="0" smtClean="0">
                <a:solidFill>
                  <a:srgbClr val="FF0000"/>
                </a:solidFill>
                <a:latin typeface="Meiryo UI" panose="020B0604030504040204" pitchFamily="50" charset="-128"/>
                <a:ea typeface="Meiryo UI" panose="020B0604030504040204" pitchFamily="50" charset="-128"/>
              </a:rPr>
              <a:t>カート</a:t>
            </a:r>
            <a:r>
              <a:rPr lang="en-US" altLang="ja-JP" sz="1600" b="1" dirty="0" smtClean="0">
                <a:solidFill>
                  <a:srgbClr val="FF0000"/>
                </a:solidFill>
                <a:latin typeface="Meiryo UI" panose="020B0604030504040204" pitchFamily="50" charset="-128"/>
                <a:ea typeface="Meiryo UI" panose="020B0604030504040204" pitchFamily="50" charset="-128"/>
              </a:rPr>
              <a:t>node</a:t>
            </a:r>
            <a:endParaRPr lang="ja-JP" altLang="en-US" sz="1600" dirty="0">
              <a:solidFill>
                <a:srgbClr val="FF0000"/>
              </a:solidFill>
            </a:endParaRPr>
          </a:p>
        </p:txBody>
      </p:sp>
      <p:sp>
        <p:nvSpPr>
          <p:cNvPr id="61" name="楕円 60"/>
          <p:cNvSpPr/>
          <p:nvPr/>
        </p:nvSpPr>
        <p:spPr>
          <a:xfrm>
            <a:off x="8621712" y="1888496"/>
            <a:ext cx="189808" cy="189808"/>
          </a:xfrm>
          <a:prstGeom prst="ellips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62" name="正方形/長方形 61"/>
          <p:cNvSpPr/>
          <p:nvPr/>
        </p:nvSpPr>
        <p:spPr>
          <a:xfrm>
            <a:off x="8807094" y="1538050"/>
            <a:ext cx="1130438" cy="338554"/>
          </a:xfrm>
          <a:prstGeom prst="rect">
            <a:avLst/>
          </a:prstGeom>
          <a:ln>
            <a:noFill/>
          </a:ln>
        </p:spPr>
        <p:txBody>
          <a:bodyPr wrap="none">
            <a:spAutoFit/>
          </a:bodyPr>
          <a:lstStyle/>
          <a:p>
            <a:r>
              <a:rPr lang="ja-JP" altLang="en-US" sz="1600" b="1" dirty="0">
                <a:latin typeface="Meiryo UI" panose="020B0604030504040204" pitchFamily="50" charset="-128"/>
                <a:ea typeface="Meiryo UI" panose="020B0604030504040204" pitchFamily="50" charset="-128"/>
              </a:rPr>
              <a:t>現存</a:t>
            </a:r>
            <a:r>
              <a:rPr lang="en-US" altLang="ja-JP" sz="1600" b="1" dirty="0" smtClean="0">
                <a:latin typeface="Meiryo UI" panose="020B0604030504040204" pitchFamily="50" charset="-128"/>
                <a:ea typeface="Meiryo UI" panose="020B0604030504040204" pitchFamily="50" charset="-128"/>
              </a:rPr>
              <a:t>node</a:t>
            </a:r>
            <a:endParaRPr lang="ja-JP" altLang="en-US" sz="1600" dirty="0"/>
          </a:p>
        </p:txBody>
      </p:sp>
      <p:sp>
        <p:nvSpPr>
          <p:cNvPr id="64" name="楕円 63"/>
          <p:cNvSpPr/>
          <p:nvPr/>
        </p:nvSpPr>
        <p:spPr>
          <a:xfrm>
            <a:off x="8621712" y="1586658"/>
            <a:ext cx="189808" cy="189808"/>
          </a:xfrm>
          <a:prstGeom prst="ellips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cxnSp>
        <p:nvCxnSpPr>
          <p:cNvPr id="65" name="直線コネクタ 64"/>
          <p:cNvCxnSpPr/>
          <p:nvPr/>
        </p:nvCxnSpPr>
        <p:spPr>
          <a:xfrm flipV="1">
            <a:off x="10064311" y="1993777"/>
            <a:ext cx="622103" cy="15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a:xfrm>
            <a:off x="10686644" y="1839888"/>
            <a:ext cx="1122423" cy="338554"/>
          </a:xfrm>
          <a:prstGeom prst="rect">
            <a:avLst/>
          </a:prstGeom>
        </p:spPr>
        <p:txBody>
          <a:bodyPr wrap="none">
            <a:spAutoFit/>
          </a:bodyPr>
          <a:lstStyle/>
          <a:p>
            <a:r>
              <a:rPr lang="ja-JP" altLang="en-US" sz="1600" b="1" dirty="0" smtClean="0">
                <a:solidFill>
                  <a:srgbClr val="FF0000"/>
                </a:solidFill>
                <a:latin typeface="Meiryo UI" panose="020B0604030504040204" pitchFamily="50" charset="-128"/>
                <a:ea typeface="Meiryo UI" panose="020B0604030504040204" pitchFamily="50" charset="-128"/>
              </a:rPr>
              <a:t>カート</a:t>
            </a:r>
            <a:r>
              <a:rPr lang="en-US" altLang="ja-JP" sz="1600" b="1" dirty="0" smtClean="0">
                <a:solidFill>
                  <a:srgbClr val="FF0000"/>
                </a:solidFill>
                <a:latin typeface="Meiryo UI" panose="020B0604030504040204" pitchFamily="50" charset="-128"/>
                <a:ea typeface="Meiryo UI" panose="020B0604030504040204" pitchFamily="50" charset="-128"/>
              </a:rPr>
              <a:t>way</a:t>
            </a:r>
            <a:endParaRPr lang="ja-JP" altLang="en-US" sz="1600" dirty="0">
              <a:solidFill>
                <a:srgbClr val="FF0000"/>
              </a:solidFill>
            </a:endParaRPr>
          </a:p>
        </p:txBody>
      </p:sp>
      <p:cxnSp>
        <p:nvCxnSpPr>
          <p:cNvPr id="70" name="直線コネクタ 69"/>
          <p:cNvCxnSpPr/>
          <p:nvPr/>
        </p:nvCxnSpPr>
        <p:spPr>
          <a:xfrm flipV="1">
            <a:off x="10064311" y="1691939"/>
            <a:ext cx="622103" cy="15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a:xfrm>
            <a:off x="10686644" y="1538050"/>
            <a:ext cx="1031051" cy="338554"/>
          </a:xfrm>
          <a:prstGeom prst="rect">
            <a:avLst/>
          </a:prstGeom>
          <a:ln>
            <a:noFill/>
          </a:ln>
        </p:spPr>
        <p:txBody>
          <a:bodyPr wrap="none">
            <a:spAutoFit/>
          </a:bodyPr>
          <a:lstStyle/>
          <a:p>
            <a:r>
              <a:rPr lang="ja-JP" altLang="en-US" sz="1600" b="1" dirty="0">
                <a:latin typeface="Meiryo UI" panose="020B0604030504040204" pitchFamily="50" charset="-128"/>
                <a:ea typeface="Meiryo UI" panose="020B0604030504040204" pitchFamily="50" charset="-128"/>
              </a:rPr>
              <a:t>現存</a:t>
            </a:r>
            <a:r>
              <a:rPr lang="en-US" altLang="ja-JP" sz="1600" b="1" dirty="0" smtClean="0">
                <a:latin typeface="Meiryo UI" panose="020B0604030504040204" pitchFamily="50" charset="-128"/>
                <a:ea typeface="Meiryo UI" panose="020B0604030504040204" pitchFamily="50" charset="-128"/>
              </a:rPr>
              <a:t>way</a:t>
            </a:r>
            <a:endParaRPr lang="ja-JP" altLang="en-US" sz="1600" dirty="0"/>
          </a:p>
        </p:txBody>
      </p:sp>
      <p:cxnSp>
        <p:nvCxnSpPr>
          <p:cNvPr id="74" name="直線コネクタ 73"/>
          <p:cNvCxnSpPr/>
          <p:nvPr/>
        </p:nvCxnSpPr>
        <p:spPr>
          <a:xfrm flipV="1">
            <a:off x="10064311" y="2305401"/>
            <a:ext cx="622103" cy="1524"/>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76" name="正方形/長方形 75"/>
          <p:cNvSpPr/>
          <p:nvPr/>
        </p:nvSpPr>
        <p:spPr>
          <a:xfrm>
            <a:off x="10686644" y="2151512"/>
            <a:ext cx="1031051" cy="338554"/>
          </a:xfrm>
          <a:prstGeom prst="rect">
            <a:avLst/>
          </a:prstGeom>
        </p:spPr>
        <p:txBody>
          <a:bodyPr wrap="none">
            <a:spAutoFit/>
          </a:bodyPr>
          <a:lstStyle/>
          <a:p>
            <a:r>
              <a:rPr lang="ja-JP" altLang="en-US" sz="1600" b="1" dirty="0">
                <a:solidFill>
                  <a:srgbClr val="0000CC"/>
                </a:solidFill>
                <a:latin typeface="Meiryo UI" panose="020B0604030504040204" pitchFamily="50" charset="-128"/>
                <a:ea typeface="Meiryo UI" panose="020B0604030504040204" pitchFamily="50" charset="-128"/>
              </a:rPr>
              <a:t>連結</a:t>
            </a:r>
            <a:r>
              <a:rPr lang="en-US" altLang="ja-JP" sz="1600" b="1" dirty="0" smtClean="0">
                <a:solidFill>
                  <a:srgbClr val="0000CC"/>
                </a:solidFill>
                <a:latin typeface="Meiryo UI" panose="020B0604030504040204" pitchFamily="50" charset="-128"/>
                <a:ea typeface="Meiryo UI" panose="020B0604030504040204" pitchFamily="50" charset="-128"/>
              </a:rPr>
              <a:t>way</a:t>
            </a:r>
            <a:endParaRPr lang="ja-JP" altLang="en-US" sz="1600" dirty="0">
              <a:solidFill>
                <a:srgbClr val="0000CC"/>
              </a:solidFill>
            </a:endParaRPr>
          </a:p>
        </p:txBody>
      </p:sp>
      <p:cxnSp>
        <p:nvCxnSpPr>
          <p:cNvPr id="77" name="直線コネクタ 76"/>
          <p:cNvCxnSpPr>
            <a:endCxn id="30" idx="1"/>
          </p:cNvCxnSpPr>
          <p:nvPr/>
        </p:nvCxnSpPr>
        <p:spPr>
          <a:xfrm>
            <a:off x="6725620" y="1613779"/>
            <a:ext cx="453403" cy="2633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6867234" y="1338527"/>
            <a:ext cx="453403" cy="26333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a:endCxn id="34" idx="1"/>
          </p:cNvCxnSpPr>
          <p:nvPr/>
        </p:nvCxnSpPr>
        <p:spPr>
          <a:xfrm>
            <a:off x="6168010" y="2802364"/>
            <a:ext cx="453403" cy="2485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9806209" y="2820767"/>
            <a:ext cx="318739" cy="3922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9950229" y="2526217"/>
            <a:ext cx="318739" cy="3922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263190" y="1247872"/>
            <a:ext cx="5818755" cy="6494085"/>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rPr>
              <a:t>(1)先頭は</a:t>
            </a:r>
            <a:r>
              <a:rPr lang="ja-JP" altLang="en-US" sz="1600" b="1" dirty="0" smtClean="0">
                <a:latin typeface="Meiryo UI" panose="020B0604030504040204" pitchFamily="50" charset="-128"/>
                <a:ea typeface="Meiryo UI" panose="020B0604030504040204" pitchFamily="50" charset="-128"/>
              </a:rPr>
              <a:t>、</a:t>
            </a:r>
            <a:r>
              <a:rPr lang="en-US" altLang="ja-JP" sz="1600" b="1" dirty="0" smtClean="0">
                <a:latin typeface="Meiryo UI" panose="020B0604030504040204" pitchFamily="50" charset="-128"/>
                <a:ea typeface="Meiryo UI" panose="020B0604030504040204" pitchFamily="50" charset="-128"/>
              </a:rPr>
              <a:t>”</a:t>
            </a:r>
            <a:r>
              <a:rPr lang="en-US" altLang="ja-JP" sz="1600" b="1" dirty="0" err="1" smtClean="0">
                <a:latin typeface="Meiryo UI" panose="020B0604030504040204" pitchFamily="50" charset="-128"/>
                <a:ea typeface="Meiryo UI" panose="020B0604030504040204" pitchFamily="50" charset="-128"/>
              </a:rPr>
              <a:t>tomioka_B.osm</a:t>
            </a:r>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の最初の</a:t>
            </a:r>
            <a:r>
              <a:rPr lang="en-US" altLang="ja-JP" sz="1600" b="1" dirty="0" smtClean="0">
                <a:latin typeface="Meiryo UI" panose="020B0604030504040204" pitchFamily="50" charset="-128"/>
                <a:ea typeface="Meiryo UI" panose="020B0604030504040204" pitchFamily="50" charset="-128"/>
              </a:rPr>
              <a:t>3</a:t>
            </a:r>
            <a:r>
              <a:rPr lang="ja-JP" altLang="en-US" sz="1600" b="1" dirty="0" smtClean="0">
                <a:latin typeface="Meiryo UI" panose="020B0604030504040204" pitchFamily="50" charset="-128"/>
                <a:ea typeface="Meiryo UI" panose="020B0604030504040204" pitchFamily="50" charset="-128"/>
              </a:rPr>
              <a:t>行を</a:t>
            </a:r>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tomioka</a:t>
            </a:r>
            <a:r>
              <a:rPr lang="ja-JP" altLang="en-US" sz="1600" b="1" dirty="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osm</a:t>
            </a:r>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の</a:t>
            </a:r>
            <a:r>
              <a:rPr lang="ja-JP" altLang="en-US" sz="1600" b="1" dirty="0">
                <a:latin typeface="Meiryo UI" panose="020B0604030504040204" pitchFamily="50" charset="-128"/>
                <a:ea typeface="Meiryo UI" panose="020B0604030504040204" pitchFamily="50" charset="-128"/>
              </a:rPr>
              <a:t>最初の</a:t>
            </a:r>
            <a:r>
              <a:rPr lang="ja-JP" altLang="en-US" sz="1600" b="1" dirty="0" smtClean="0">
                <a:latin typeface="Meiryo UI" panose="020B0604030504040204" pitchFamily="50" charset="-128"/>
                <a:ea typeface="Meiryo UI" panose="020B0604030504040204" pitchFamily="50" charset="-128"/>
              </a:rPr>
              <a:t>3行</a:t>
            </a:r>
            <a:r>
              <a:rPr lang="ja-JP" altLang="en-US" sz="1600" b="1" dirty="0">
                <a:latin typeface="Meiryo UI" panose="020B0604030504040204" pitchFamily="50" charset="-128"/>
                <a:ea typeface="Meiryo UI" panose="020B0604030504040204" pitchFamily="50" charset="-128"/>
              </a:rPr>
              <a:t>に</a:t>
            </a:r>
            <a:r>
              <a:rPr lang="ja-JP" altLang="en-US" sz="1600" b="1" dirty="0" smtClean="0">
                <a:latin typeface="Meiryo UI" panose="020B0604030504040204" pitchFamily="50" charset="-128"/>
                <a:ea typeface="Meiryo UI" panose="020B0604030504040204" pitchFamily="50" charset="-128"/>
              </a:rPr>
              <a:t>置き換える</a:t>
            </a:r>
            <a:endParaRPr lang="en-US" altLang="ja-JP" sz="1600" b="1" dirty="0" smtClean="0">
              <a:latin typeface="Meiryo UI" panose="020B0604030504040204" pitchFamily="50" charset="-128"/>
              <a:ea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rPr>
              <a:t>&lt;?</a:t>
            </a:r>
            <a:r>
              <a:rPr lang="en-US" altLang="ja-JP" sz="1200" dirty="0">
                <a:latin typeface="Meiryo UI" panose="020B0604030504040204" pitchFamily="50" charset="-128"/>
                <a:ea typeface="Meiryo UI" panose="020B0604030504040204" pitchFamily="50" charset="-128"/>
              </a:rPr>
              <a:t>xml version="1.0" encoding="</a:t>
            </a:r>
            <a:r>
              <a:rPr lang="en-US" altLang="ja-JP" sz="1200" dirty="0" err="1">
                <a:latin typeface="Meiryo UI" panose="020B0604030504040204" pitchFamily="50" charset="-128"/>
                <a:ea typeface="Meiryo UI" panose="020B0604030504040204" pitchFamily="50" charset="-128"/>
              </a:rPr>
              <a:t>UTF</a:t>
            </a:r>
            <a:r>
              <a:rPr lang="en-US" altLang="ja-JP" sz="1200" dirty="0">
                <a:latin typeface="Meiryo UI" panose="020B0604030504040204" pitchFamily="50" charset="-128"/>
                <a:ea typeface="Meiryo UI" panose="020B0604030504040204" pitchFamily="50" charset="-128"/>
              </a:rPr>
              <a:t>-8"?&gt;</a:t>
            </a:r>
          </a:p>
          <a:p>
            <a:r>
              <a:rPr lang="en-US" altLang="ja-JP" sz="1200" dirty="0">
                <a:latin typeface="Meiryo UI" panose="020B0604030504040204" pitchFamily="50" charset="-128"/>
                <a:ea typeface="Meiryo UI" panose="020B0604030504040204" pitchFamily="50" charset="-128"/>
              </a:rPr>
              <a:t>&lt;</a:t>
            </a:r>
            <a:r>
              <a:rPr lang="en-US" altLang="ja-JP" sz="1200" dirty="0" err="1">
                <a:latin typeface="Meiryo UI" panose="020B0604030504040204" pitchFamily="50" charset="-128"/>
                <a:ea typeface="Meiryo UI" panose="020B0604030504040204" pitchFamily="50" charset="-128"/>
              </a:rPr>
              <a:t>osm</a:t>
            </a:r>
            <a:r>
              <a:rPr lang="en-US" altLang="ja-JP" sz="1200" dirty="0">
                <a:latin typeface="Meiryo UI" panose="020B0604030504040204" pitchFamily="50" charset="-128"/>
                <a:ea typeface="Meiryo UI" panose="020B0604030504040204" pitchFamily="50" charset="-128"/>
              </a:rPr>
              <a:t> version="0.6" generator="</a:t>
            </a:r>
            <a:r>
              <a:rPr lang="en-US" altLang="ja-JP" sz="1200" dirty="0" err="1">
                <a:latin typeface="Meiryo UI" panose="020B0604030504040204" pitchFamily="50" charset="-128"/>
                <a:ea typeface="Meiryo UI" panose="020B0604030504040204" pitchFamily="50" charset="-128"/>
              </a:rPr>
              <a:t>CGImap</a:t>
            </a:r>
            <a:r>
              <a:rPr lang="en-US" altLang="ja-JP" sz="1200" dirty="0">
                <a:latin typeface="Meiryo UI" panose="020B0604030504040204" pitchFamily="50" charset="-128"/>
                <a:ea typeface="Meiryo UI" panose="020B0604030504040204" pitchFamily="50" charset="-128"/>
              </a:rPr>
              <a:t> 0.8.8 (1731227 spike-07.openstreetmap.org)" copyright="</a:t>
            </a:r>
            <a:r>
              <a:rPr lang="en-US" altLang="ja-JP" sz="1200" dirty="0" err="1">
                <a:latin typeface="Meiryo UI" panose="020B0604030504040204" pitchFamily="50" charset="-128"/>
                <a:ea typeface="Meiryo UI" panose="020B0604030504040204" pitchFamily="50" charset="-128"/>
              </a:rPr>
              <a:t>OpenStreetMap</a:t>
            </a:r>
            <a:r>
              <a:rPr lang="en-US" altLang="ja-JP" sz="1200" dirty="0">
                <a:latin typeface="Meiryo UI" panose="020B0604030504040204" pitchFamily="50" charset="-128"/>
                <a:ea typeface="Meiryo UI" panose="020B0604030504040204" pitchFamily="50" charset="-128"/>
              </a:rPr>
              <a:t> and contributors" attribution="http://www.openstreetmap.org/copyright" license="http://opendatacommons.org/licenses/</a:t>
            </a:r>
            <a:r>
              <a:rPr lang="en-US" altLang="ja-JP" sz="1200" dirty="0" err="1">
                <a:latin typeface="Meiryo UI" panose="020B0604030504040204" pitchFamily="50" charset="-128"/>
                <a:ea typeface="Meiryo UI" panose="020B0604030504040204" pitchFamily="50" charset="-128"/>
              </a:rPr>
              <a:t>odbl</a:t>
            </a:r>
            <a:r>
              <a:rPr lang="en-US" altLang="ja-JP" sz="1200" dirty="0">
                <a:latin typeface="Meiryo UI" panose="020B0604030504040204" pitchFamily="50" charset="-128"/>
                <a:ea typeface="Meiryo UI" panose="020B0604030504040204" pitchFamily="50" charset="-128"/>
              </a:rPr>
              <a:t>/1-0/"&gt;</a:t>
            </a:r>
          </a:p>
          <a:p>
            <a:r>
              <a:rPr lang="en-US" altLang="ja-JP" sz="1200" dirty="0">
                <a:latin typeface="Meiryo UI" panose="020B0604030504040204" pitchFamily="50" charset="-128"/>
                <a:ea typeface="Meiryo UI" panose="020B0604030504040204" pitchFamily="50" charset="-128"/>
              </a:rPr>
              <a:t> &lt;bounds </a:t>
            </a:r>
            <a:r>
              <a:rPr lang="en-US" altLang="ja-JP" sz="1200" dirty="0" err="1">
                <a:latin typeface="Meiryo UI" panose="020B0604030504040204" pitchFamily="50" charset="-128"/>
                <a:ea typeface="Meiryo UI" panose="020B0604030504040204" pitchFamily="50" charset="-128"/>
              </a:rPr>
              <a:t>minlat</a:t>
            </a:r>
            <a:r>
              <a:rPr lang="en-US" altLang="ja-JP" sz="1200" dirty="0">
                <a:latin typeface="Meiryo UI" panose="020B0604030504040204" pitchFamily="50" charset="-128"/>
                <a:ea typeface="Meiryo UI" panose="020B0604030504040204" pitchFamily="50" charset="-128"/>
              </a:rPr>
              <a:t>="35.3627000" </a:t>
            </a:r>
            <a:r>
              <a:rPr lang="en-US" altLang="ja-JP" sz="1200" dirty="0" err="1">
                <a:latin typeface="Meiryo UI" panose="020B0604030504040204" pitchFamily="50" charset="-128"/>
                <a:ea typeface="Meiryo UI" panose="020B0604030504040204" pitchFamily="50" charset="-128"/>
              </a:rPr>
              <a:t>minlon</a:t>
            </a:r>
            <a:r>
              <a:rPr lang="en-US" altLang="ja-JP" sz="1200" dirty="0">
                <a:latin typeface="Meiryo UI" panose="020B0604030504040204" pitchFamily="50" charset="-128"/>
                <a:ea typeface="Meiryo UI" panose="020B0604030504040204" pitchFamily="50" charset="-128"/>
              </a:rPr>
              <a:t>="139.6119000" </a:t>
            </a:r>
            <a:r>
              <a:rPr lang="en-US" altLang="ja-JP" sz="1200" dirty="0" err="1">
                <a:latin typeface="Meiryo UI" panose="020B0604030504040204" pitchFamily="50" charset="-128"/>
                <a:ea typeface="Meiryo UI" panose="020B0604030504040204" pitchFamily="50" charset="-128"/>
              </a:rPr>
              <a:t>maxlat</a:t>
            </a:r>
            <a:r>
              <a:rPr lang="en-US" altLang="ja-JP" sz="1200" dirty="0">
                <a:latin typeface="Meiryo UI" panose="020B0604030504040204" pitchFamily="50" charset="-128"/>
                <a:ea typeface="Meiryo UI" panose="020B0604030504040204" pitchFamily="50" charset="-128"/>
              </a:rPr>
              <a:t>="35.3737000" </a:t>
            </a:r>
            <a:r>
              <a:rPr lang="en-US" altLang="ja-JP" sz="1200" dirty="0" err="1">
                <a:latin typeface="Meiryo UI" panose="020B0604030504040204" pitchFamily="50" charset="-128"/>
                <a:ea typeface="Meiryo UI" panose="020B0604030504040204" pitchFamily="50" charset="-128"/>
              </a:rPr>
              <a:t>maxlon</a:t>
            </a:r>
            <a:r>
              <a:rPr lang="en-US" altLang="ja-JP" sz="1200" dirty="0">
                <a:latin typeface="Meiryo UI" panose="020B0604030504040204" pitchFamily="50" charset="-128"/>
                <a:ea typeface="Meiryo UI" panose="020B0604030504040204" pitchFamily="50" charset="-128"/>
              </a:rPr>
              <a:t>="139.6312000"/&gt;</a:t>
            </a:r>
            <a:endParaRPr lang="en-US" altLang="ja-JP" sz="1200" dirty="0" smtClean="0">
              <a:latin typeface="Meiryo UI" panose="020B0604030504040204" pitchFamily="50" charset="-128"/>
              <a:ea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a:t>
            </a:r>
            <a:r>
              <a:rPr lang="en-US" altLang="ja-JP" sz="1600" b="1" dirty="0" smtClean="0">
                <a:latin typeface="Meiryo UI" panose="020B0604030504040204" pitchFamily="50" charset="-128"/>
                <a:ea typeface="Meiryo UI" panose="020B0604030504040204" pitchFamily="50" charset="-128"/>
              </a:rPr>
              <a:t>2</a:t>
            </a:r>
            <a:r>
              <a:rPr lang="ja-JP" altLang="en-US" sz="1600" b="1" dirty="0" smtClean="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新しくできた道</a:t>
            </a:r>
            <a:r>
              <a:rPr lang="ja-JP" altLang="en-US" sz="1600" b="1" dirty="0" smtClean="0">
                <a:latin typeface="Meiryo UI" panose="020B0604030504040204" pitchFamily="50" charset="-128"/>
                <a:ea typeface="Meiryo UI" panose="020B0604030504040204" pitchFamily="50" charset="-128"/>
              </a:rPr>
              <a:t>(</a:t>
            </a:r>
            <a:r>
              <a:rPr lang="ja-JP" altLang="en-US" sz="1600" b="1" dirty="0" smtClean="0">
                <a:solidFill>
                  <a:srgbClr val="FF0000"/>
                </a:solidFill>
                <a:latin typeface="Meiryo UI" panose="020B0604030504040204" pitchFamily="50" charset="-128"/>
                <a:ea typeface="Meiryo UI" panose="020B0604030504040204" pitchFamily="50" charset="-128"/>
              </a:rPr>
              <a:t>赤色の</a:t>
            </a:r>
            <a:r>
              <a:rPr lang="en-US" altLang="ja-JP" sz="1600" b="1" dirty="0" smtClean="0">
                <a:solidFill>
                  <a:srgbClr val="FF0000"/>
                </a:solidFill>
                <a:latin typeface="Meiryo UI" panose="020B0604030504040204" pitchFamily="50" charset="-128"/>
                <a:ea typeface="Meiryo UI" panose="020B0604030504040204" pitchFamily="50" charset="-128"/>
              </a:rPr>
              <a:t>node</a:t>
            </a:r>
            <a:r>
              <a:rPr lang="ja-JP" altLang="en-US" sz="1600" b="1" dirty="0" smtClean="0">
                <a:solidFill>
                  <a:srgbClr val="FF0000"/>
                </a:solidFill>
                <a:latin typeface="Meiryo UI" panose="020B0604030504040204" pitchFamily="50" charset="-128"/>
                <a:ea typeface="Meiryo UI" panose="020B0604030504040204" pitchFamily="50" charset="-128"/>
              </a:rPr>
              <a:t>と</a:t>
            </a:r>
            <a:r>
              <a:rPr lang="en-US" altLang="ja-JP" sz="1600" b="1" dirty="0" smtClean="0">
                <a:solidFill>
                  <a:srgbClr val="FF0000"/>
                </a:solidFill>
                <a:latin typeface="Meiryo UI" panose="020B0604030504040204" pitchFamily="50" charset="-128"/>
                <a:ea typeface="Meiryo UI" panose="020B0604030504040204" pitchFamily="50" charset="-128"/>
              </a:rPr>
              <a:t>way</a:t>
            </a:r>
            <a:r>
              <a:rPr lang="ja-JP" altLang="en-US" sz="1600" b="1" dirty="0" smtClean="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の最後には、</a:t>
            </a:r>
          </a:p>
          <a:p>
            <a:r>
              <a:rPr lang="ja-JP" altLang="en-US" sz="1600" b="1" dirty="0">
                <a:latin typeface="Meiryo UI" panose="020B0604030504040204" pitchFamily="50" charset="-128"/>
                <a:ea typeface="Meiryo UI" panose="020B0604030504040204" pitchFamily="50" charset="-128"/>
              </a:rPr>
              <a:t>    &lt;tag k='highway' v='cartway' /&gt;</a:t>
            </a:r>
          </a:p>
          <a:p>
            <a:r>
              <a:rPr lang="ja-JP" altLang="en-US" sz="1600" b="1" dirty="0">
                <a:latin typeface="Meiryo UI" panose="020B0604030504040204" pitchFamily="50" charset="-128"/>
                <a:ea typeface="Meiryo UI" panose="020B0604030504040204" pitchFamily="50" charset="-128"/>
              </a:rPr>
              <a:t>    &lt;tag k='name' v='TomioCart' /&gt;</a:t>
            </a:r>
          </a:p>
          <a:p>
            <a:r>
              <a:rPr lang="ja-JP" altLang="en-US" sz="1600" b="1" dirty="0">
                <a:latin typeface="Meiryo UI" panose="020B0604030504040204" pitchFamily="50" charset="-128"/>
                <a:ea typeface="Meiryo UI" panose="020B0604030504040204" pitchFamily="50" charset="-128"/>
              </a:rPr>
              <a:t>を付ける</a:t>
            </a:r>
            <a:r>
              <a:rPr lang="ja-JP" altLang="en-US" sz="1600" b="1" dirty="0" smtClean="0">
                <a:latin typeface="Meiryo UI" panose="020B0604030504040204" pitchFamily="50" charset="-128"/>
                <a:ea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&lt;way id='-103883' visible='true' version='1'&gt;</a:t>
            </a:r>
          </a:p>
          <a:p>
            <a:r>
              <a:rPr lang="en-US" altLang="ja-JP" sz="1200" dirty="0">
                <a:latin typeface="Meiryo UI" panose="020B0604030504040204" pitchFamily="50" charset="-128"/>
                <a:ea typeface="Meiryo UI" panose="020B0604030504040204" pitchFamily="50" charset="-128"/>
              </a:rPr>
              <a:t>    &lt;</a:t>
            </a:r>
            <a:r>
              <a:rPr lang="en-US" altLang="ja-JP" sz="1200" dirty="0" err="1">
                <a:latin typeface="Meiryo UI" panose="020B0604030504040204" pitchFamily="50" charset="-128"/>
                <a:ea typeface="Meiryo UI" panose="020B0604030504040204" pitchFamily="50" charset="-128"/>
              </a:rPr>
              <a:t>nd</a:t>
            </a:r>
            <a:r>
              <a:rPr lang="en-US" altLang="ja-JP" sz="1200" dirty="0">
                <a:latin typeface="Meiryo UI" panose="020B0604030504040204" pitchFamily="50" charset="-128"/>
                <a:ea typeface="Meiryo UI" panose="020B0604030504040204" pitchFamily="50" charset="-128"/>
              </a:rPr>
              <a:t> ref='-102159' /&gt;</a:t>
            </a:r>
          </a:p>
          <a:p>
            <a:r>
              <a:rPr lang="en-US" altLang="ja-JP" sz="1200" dirty="0">
                <a:latin typeface="Meiryo UI" panose="020B0604030504040204" pitchFamily="50" charset="-128"/>
                <a:ea typeface="Meiryo UI" panose="020B0604030504040204" pitchFamily="50" charset="-128"/>
              </a:rPr>
              <a:t>    &lt;</a:t>
            </a:r>
            <a:r>
              <a:rPr lang="en-US" altLang="ja-JP" sz="1200" dirty="0" err="1">
                <a:latin typeface="Meiryo UI" panose="020B0604030504040204" pitchFamily="50" charset="-128"/>
                <a:ea typeface="Meiryo UI" panose="020B0604030504040204" pitchFamily="50" charset="-128"/>
              </a:rPr>
              <a:t>nd</a:t>
            </a:r>
            <a:r>
              <a:rPr lang="en-US" altLang="ja-JP" sz="1200" dirty="0">
                <a:latin typeface="Meiryo UI" panose="020B0604030504040204" pitchFamily="50" charset="-128"/>
                <a:ea typeface="Meiryo UI" panose="020B0604030504040204" pitchFamily="50" charset="-128"/>
              </a:rPr>
              <a:t> ref='2959630832' /&gt;</a:t>
            </a:r>
          </a:p>
          <a:p>
            <a:r>
              <a:rPr lang="en-US" altLang="ja-JP" sz="1200" dirty="0">
                <a:latin typeface="Meiryo UI" panose="020B0604030504040204" pitchFamily="50" charset="-128"/>
                <a:ea typeface="Meiryo UI" panose="020B0604030504040204" pitchFamily="50" charset="-128"/>
              </a:rPr>
              <a:t>    &lt;</a:t>
            </a:r>
            <a:r>
              <a:rPr lang="en-US" altLang="ja-JP" sz="1200" dirty="0" err="1">
                <a:latin typeface="Meiryo UI" panose="020B0604030504040204" pitchFamily="50" charset="-128"/>
                <a:ea typeface="Meiryo UI" panose="020B0604030504040204" pitchFamily="50" charset="-128"/>
              </a:rPr>
              <a:t>nd</a:t>
            </a:r>
            <a:r>
              <a:rPr lang="en-US" altLang="ja-JP" sz="1200" dirty="0">
                <a:latin typeface="Meiryo UI" panose="020B0604030504040204" pitchFamily="50" charset="-128"/>
                <a:ea typeface="Meiryo UI" panose="020B0604030504040204" pitchFamily="50" charset="-128"/>
              </a:rPr>
              <a:t> ref='-102057' /&gt;</a:t>
            </a: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中略</a:t>
            </a:r>
            <a:r>
              <a:rPr lang="en-US" altLang="ja-JP" sz="1200" dirty="0">
                <a:latin typeface="Meiryo UI" panose="020B0604030504040204" pitchFamily="50" charset="-128"/>
                <a:ea typeface="Meiryo UI" panose="020B0604030504040204" pitchFamily="50" charset="-128"/>
              </a:rPr>
              <a:t>)</a:t>
            </a:r>
          </a:p>
          <a:p>
            <a:r>
              <a:rPr lang="en-US" altLang="ja-JP" sz="1200" dirty="0">
                <a:latin typeface="Meiryo UI" panose="020B0604030504040204" pitchFamily="50" charset="-128"/>
                <a:ea typeface="Meiryo UI" panose="020B0604030504040204" pitchFamily="50" charset="-128"/>
              </a:rPr>
              <a:t>    &lt;</a:t>
            </a:r>
            <a:r>
              <a:rPr lang="en-US" altLang="ja-JP" sz="1200" dirty="0" err="1">
                <a:latin typeface="Meiryo UI" panose="020B0604030504040204" pitchFamily="50" charset="-128"/>
                <a:ea typeface="Meiryo UI" panose="020B0604030504040204" pitchFamily="50" charset="-128"/>
              </a:rPr>
              <a:t>nd</a:t>
            </a:r>
            <a:r>
              <a:rPr lang="en-US" altLang="ja-JP" sz="1200" dirty="0">
                <a:latin typeface="Meiryo UI" panose="020B0604030504040204" pitchFamily="50" charset="-128"/>
                <a:ea typeface="Meiryo UI" panose="020B0604030504040204" pitchFamily="50" charset="-128"/>
              </a:rPr>
              <a:t> ref='-102076' /&gt;</a:t>
            </a:r>
          </a:p>
          <a:p>
            <a:r>
              <a:rPr lang="en-US" altLang="ja-JP" sz="1200" b="1" dirty="0">
                <a:latin typeface="Meiryo UI" panose="020B0604030504040204" pitchFamily="50" charset="-128"/>
                <a:ea typeface="Meiryo UI" panose="020B0604030504040204" pitchFamily="50" charset="-128"/>
              </a:rPr>
              <a:t>    &lt;tag k='highway' v='</a:t>
            </a:r>
            <a:r>
              <a:rPr lang="en-US" altLang="ja-JP" sz="1200" b="1" dirty="0" err="1">
                <a:latin typeface="Meiryo UI" panose="020B0604030504040204" pitchFamily="50" charset="-128"/>
                <a:ea typeface="Meiryo UI" panose="020B0604030504040204" pitchFamily="50" charset="-128"/>
              </a:rPr>
              <a:t>cartway</a:t>
            </a:r>
            <a:r>
              <a:rPr lang="en-US" altLang="ja-JP" sz="1200" b="1" dirty="0">
                <a:latin typeface="Meiryo UI" panose="020B0604030504040204" pitchFamily="50" charset="-128"/>
                <a:ea typeface="Meiryo UI" panose="020B0604030504040204" pitchFamily="50" charset="-128"/>
              </a:rPr>
              <a:t>' /&gt;</a:t>
            </a:r>
          </a:p>
          <a:p>
            <a:r>
              <a:rPr lang="en-US" altLang="ja-JP" sz="1200" b="1" dirty="0">
                <a:latin typeface="Meiryo UI" panose="020B0604030504040204" pitchFamily="50" charset="-128"/>
                <a:ea typeface="Meiryo UI" panose="020B0604030504040204" pitchFamily="50" charset="-128"/>
              </a:rPr>
              <a:t>    &lt;tag k='name' v='</a:t>
            </a:r>
            <a:r>
              <a:rPr lang="en-US" altLang="ja-JP" sz="1200" b="1" dirty="0" err="1">
                <a:latin typeface="Meiryo UI" panose="020B0604030504040204" pitchFamily="50" charset="-128"/>
                <a:ea typeface="Meiryo UI" panose="020B0604030504040204" pitchFamily="50" charset="-128"/>
              </a:rPr>
              <a:t>TomioCart</a:t>
            </a:r>
            <a:r>
              <a:rPr lang="en-US" altLang="ja-JP" sz="1200" b="1" dirty="0">
                <a:latin typeface="Meiryo UI" panose="020B0604030504040204" pitchFamily="50" charset="-128"/>
                <a:ea typeface="Meiryo UI" panose="020B0604030504040204" pitchFamily="50" charset="-128"/>
              </a:rPr>
              <a:t>' /&gt;</a:t>
            </a: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&lt;/way</a:t>
            </a:r>
            <a:r>
              <a:rPr lang="en-US" altLang="ja-JP" sz="1200" dirty="0" smtClean="0">
                <a:latin typeface="Meiryo UI" panose="020B0604030504040204" pitchFamily="50" charset="-128"/>
                <a:ea typeface="Meiryo UI" panose="020B0604030504040204" pitchFamily="50" charset="-128"/>
              </a:rPr>
              <a:t>&gt;</a:t>
            </a:r>
          </a:p>
          <a:p>
            <a:endParaRPr lang="en-US" altLang="ja-JP" sz="1200" dirty="0" smtClean="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新規バスルート</a:t>
            </a:r>
            <a:endParaRPr lang="en-US" altLang="ja-JP" sz="1200"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&lt;tag k</a:t>
            </a:r>
            <a:r>
              <a:rPr lang="ja-JP" altLang="en-US" b="1" dirty="0" smtClean="0">
                <a:latin typeface="Meiryo UI" panose="020B0604030504040204" pitchFamily="50" charset="-128"/>
                <a:ea typeface="Meiryo UI" panose="020B0604030504040204" pitchFamily="50" charset="-128"/>
              </a:rPr>
              <a:t>=‘highway’ </a:t>
            </a:r>
            <a:r>
              <a:rPr lang="ja-JP" altLang="en-US" b="1" dirty="0">
                <a:latin typeface="Meiryo UI" panose="020B0604030504040204" pitchFamily="50" charset="-128"/>
                <a:ea typeface="Meiryo UI" panose="020B0604030504040204" pitchFamily="50" charset="-128"/>
              </a:rPr>
              <a:t>v</a:t>
            </a:r>
            <a:r>
              <a:rPr lang="ja-JP" altLang="en-US" b="1" dirty="0" smtClean="0">
                <a:latin typeface="Meiryo UI" panose="020B0604030504040204" pitchFamily="50" charset="-128"/>
                <a:ea typeface="Meiryo UI" panose="020B0604030504040204" pitchFamily="50" charset="-128"/>
              </a:rPr>
              <a:t>=‘</a:t>
            </a:r>
            <a:r>
              <a:rPr lang="en-US" altLang="ja-JP" b="1" dirty="0" smtClean="0">
                <a:latin typeface="Meiryo UI" panose="020B0604030504040204" pitchFamily="50" charset="-128"/>
                <a:ea typeface="Meiryo UI" panose="020B0604030504040204" pitchFamily="50" charset="-128"/>
              </a:rPr>
              <a:t>bus</a:t>
            </a:r>
            <a:r>
              <a:rPr lang="ja-JP" altLang="en-US" b="1" dirty="0" smtClean="0">
                <a:latin typeface="Meiryo UI" panose="020B0604030504040204" pitchFamily="50" charset="-128"/>
                <a:ea typeface="Meiryo UI" panose="020B0604030504040204" pitchFamily="50" charset="-128"/>
              </a:rPr>
              <a:t>way' </a:t>
            </a:r>
            <a:r>
              <a:rPr lang="ja-JP" altLang="en-US" b="1" dirty="0">
                <a:latin typeface="Meiryo UI" panose="020B0604030504040204" pitchFamily="50" charset="-128"/>
                <a:ea typeface="Meiryo UI" panose="020B0604030504040204" pitchFamily="50" charset="-128"/>
              </a:rPr>
              <a:t>/&gt;</a:t>
            </a:r>
          </a:p>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&lt;</a:t>
            </a:r>
            <a:r>
              <a:rPr lang="ja-JP" altLang="en-US" b="1" dirty="0">
                <a:latin typeface="Meiryo UI" panose="020B0604030504040204" pitchFamily="50" charset="-128"/>
                <a:ea typeface="Meiryo UI" panose="020B0604030504040204" pitchFamily="50" charset="-128"/>
              </a:rPr>
              <a:t>tag k='name' v=</a:t>
            </a:r>
            <a:r>
              <a:rPr lang="ja-JP" altLang="en-US" b="1" dirty="0" smtClean="0">
                <a:latin typeface="Meiryo UI" panose="020B0604030504040204" pitchFamily="50" charset="-128"/>
                <a:ea typeface="Meiryo UI" panose="020B0604030504040204" pitchFamily="50" charset="-128"/>
              </a:rPr>
              <a:t>'Tomio</a:t>
            </a:r>
            <a:r>
              <a:rPr lang="en-US" altLang="ja-JP" b="1" dirty="0" smtClean="0">
                <a:latin typeface="Meiryo UI" panose="020B0604030504040204" pitchFamily="50" charset="-128"/>
                <a:ea typeface="Meiryo UI" panose="020B0604030504040204" pitchFamily="50" charset="-128"/>
              </a:rPr>
              <a:t>Bus</a:t>
            </a:r>
            <a:r>
              <a:rPr lang="ja-JP" altLang="en-US" b="1" dirty="0" smtClean="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&gt;</a:t>
            </a:r>
            <a:endParaRPr lang="en-US" altLang="ja-JP" b="1"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を付ける</a:t>
            </a:r>
            <a:r>
              <a:rPr lang="ja-JP" altLang="en-US" b="1" dirty="0" smtClean="0">
                <a:latin typeface="Meiryo UI" panose="020B0604030504040204" pitchFamily="50" charset="-128"/>
                <a:ea typeface="Meiryo UI" panose="020B0604030504040204" pitchFamily="50" charset="-128"/>
              </a:rPr>
              <a:t>。</a:t>
            </a:r>
            <a:endParaRPr lang="en-US" altLang="ja-JP" b="1" dirty="0">
              <a:latin typeface="Meiryo UI" panose="020B0604030504040204" pitchFamily="50" charset="-128"/>
              <a:ea typeface="Meiryo UI" panose="020B0604030504040204" pitchFamily="50" charset="-128"/>
            </a:endParaRPr>
          </a:p>
        </p:txBody>
      </p:sp>
      <p:sp>
        <p:nvSpPr>
          <p:cNvPr id="82" name="正方形/長方形 81"/>
          <p:cNvSpPr/>
          <p:nvPr/>
        </p:nvSpPr>
        <p:spPr>
          <a:xfrm>
            <a:off x="6092916" y="3356990"/>
            <a:ext cx="6096000" cy="3662541"/>
          </a:xfrm>
          <a:prstGeom prst="rect">
            <a:avLst/>
          </a:prstGeom>
        </p:spPr>
        <p:txBody>
          <a:bodyPr>
            <a:spAutoFit/>
          </a:bodyPr>
          <a:lstStyle/>
          <a:p>
            <a:r>
              <a:rPr lang="ja-JP" altLang="en-US" sz="1600" b="1" dirty="0" smtClean="0">
                <a:latin typeface="Meiryo UI" panose="020B0604030504040204" pitchFamily="50" charset="-128"/>
                <a:ea typeface="Meiryo UI" panose="020B0604030504040204" pitchFamily="50" charset="-128"/>
              </a:rPr>
              <a:t>(</a:t>
            </a:r>
            <a:r>
              <a:rPr lang="en-US" altLang="ja-JP" sz="1600" b="1" dirty="0" smtClean="0">
                <a:latin typeface="Meiryo UI" panose="020B0604030504040204" pitchFamily="50" charset="-128"/>
                <a:ea typeface="Meiryo UI" panose="020B0604030504040204" pitchFamily="50" charset="-128"/>
              </a:rPr>
              <a:t>3</a:t>
            </a:r>
            <a:r>
              <a:rPr lang="ja-JP" altLang="en-US" sz="1600" b="1" dirty="0" smtClean="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新しくできた道</a:t>
            </a:r>
            <a:r>
              <a:rPr lang="ja-JP" altLang="en-US" sz="1600" b="1" dirty="0" smtClean="0">
                <a:latin typeface="Meiryo UI" panose="020B0604030504040204" pitchFamily="50" charset="-128"/>
                <a:ea typeface="Meiryo UI" panose="020B0604030504040204" pitchFamily="50" charset="-128"/>
              </a:rPr>
              <a:t>(</a:t>
            </a:r>
            <a:r>
              <a:rPr lang="ja-JP" altLang="en-US" sz="1600" b="1" dirty="0" smtClean="0">
                <a:solidFill>
                  <a:srgbClr val="0000CC"/>
                </a:solidFill>
                <a:latin typeface="Meiryo UI" panose="020B0604030504040204" pitchFamily="50" charset="-128"/>
                <a:ea typeface="Meiryo UI" panose="020B0604030504040204" pitchFamily="50" charset="-128"/>
              </a:rPr>
              <a:t>青色の</a:t>
            </a:r>
            <a:r>
              <a:rPr lang="en-US" altLang="ja-JP" sz="1600" b="1" dirty="0" smtClean="0">
                <a:solidFill>
                  <a:srgbClr val="0000CC"/>
                </a:solidFill>
                <a:latin typeface="Meiryo UI" panose="020B0604030504040204" pitchFamily="50" charset="-128"/>
                <a:ea typeface="Meiryo UI" panose="020B0604030504040204" pitchFamily="50" charset="-128"/>
              </a:rPr>
              <a:t>way</a:t>
            </a:r>
            <a:r>
              <a:rPr lang="ja-JP" altLang="en-US" sz="1600" b="1" dirty="0" smtClean="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の最後</a:t>
            </a:r>
            <a:r>
              <a:rPr lang="ja-JP" altLang="en-US" sz="1600" b="1" dirty="0" smtClean="0">
                <a:latin typeface="Meiryo UI" panose="020B0604030504040204" pitchFamily="50" charset="-128"/>
                <a:ea typeface="Meiryo UI" panose="020B0604030504040204" pitchFamily="50" charset="-128"/>
              </a:rPr>
              <a:t>に</a:t>
            </a:r>
            <a:endParaRPr lang="en-US" altLang="ja-JP" sz="1600" b="1" dirty="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&lt;tag k='highway' v='residential' /&gt;</a:t>
            </a:r>
          </a:p>
          <a:p>
            <a:r>
              <a:rPr lang="ja-JP" altLang="en-US" sz="1600" b="1" dirty="0">
                <a:latin typeface="Meiryo UI" panose="020B0604030504040204" pitchFamily="50" charset="-128"/>
                <a:ea typeface="Meiryo UI" panose="020B0604030504040204" pitchFamily="50" charset="-128"/>
              </a:rPr>
              <a:t>を付ける。</a:t>
            </a:r>
          </a:p>
          <a:p>
            <a:r>
              <a:rPr lang="en-US" altLang="ja-JP" sz="1200" dirty="0">
                <a:latin typeface="Meiryo UI" panose="020B0604030504040204" pitchFamily="50" charset="-128"/>
                <a:ea typeface="Meiryo UI" panose="020B0604030504040204" pitchFamily="50" charset="-128"/>
              </a:rPr>
              <a:t> &lt;way id</a:t>
            </a:r>
            <a:r>
              <a:rPr lang="en-US" altLang="ja-JP" sz="1200" dirty="0" smtClean="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104000</a:t>
            </a:r>
            <a:r>
              <a:rPr lang="en-US" altLang="ja-JP" sz="1200" dirty="0">
                <a:latin typeface="Meiryo UI" panose="020B0604030504040204" pitchFamily="50" charset="-128"/>
                <a:ea typeface="Meiryo UI" panose="020B0604030504040204" pitchFamily="50" charset="-128"/>
              </a:rPr>
              <a:t>' visible='true' version='1'&gt;</a:t>
            </a:r>
          </a:p>
          <a:p>
            <a:r>
              <a:rPr lang="en-US" altLang="ja-JP" sz="1200" dirty="0">
                <a:latin typeface="Meiryo UI" panose="020B0604030504040204" pitchFamily="50" charset="-128"/>
                <a:ea typeface="Meiryo UI" panose="020B0604030504040204" pitchFamily="50" charset="-128"/>
              </a:rPr>
              <a:t>    &lt;</a:t>
            </a:r>
            <a:r>
              <a:rPr lang="en-US" altLang="ja-JP" sz="1200" dirty="0" err="1">
                <a:latin typeface="Meiryo UI" panose="020B0604030504040204" pitchFamily="50" charset="-128"/>
                <a:ea typeface="Meiryo UI" panose="020B0604030504040204" pitchFamily="50" charset="-128"/>
              </a:rPr>
              <a:t>nd</a:t>
            </a:r>
            <a:r>
              <a:rPr lang="en-US" altLang="ja-JP" sz="1200" dirty="0">
                <a:latin typeface="Meiryo UI" panose="020B0604030504040204" pitchFamily="50" charset="-128"/>
                <a:ea typeface="Meiryo UI" panose="020B0604030504040204" pitchFamily="50" charset="-128"/>
              </a:rPr>
              <a:t> ref</a:t>
            </a:r>
            <a:r>
              <a:rPr lang="en-US" altLang="ja-JP" sz="1200" dirty="0" smtClean="0">
                <a:latin typeface="Meiryo UI" panose="020B0604030504040204" pitchFamily="50" charset="-128"/>
                <a:ea typeface="Meiryo UI" panose="020B0604030504040204" pitchFamily="50" charset="-128"/>
              </a:rPr>
              <a:t>=‘-102058</a:t>
            </a:r>
            <a:r>
              <a:rPr lang="en-US" altLang="ja-JP" sz="1200" dirty="0">
                <a:latin typeface="Meiryo UI" panose="020B0604030504040204" pitchFamily="50" charset="-128"/>
                <a:ea typeface="Meiryo UI" panose="020B0604030504040204" pitchFamily="50" charset="-128"/>
              </a:rPr>
              <a:t>' /&gt;</a:t>
            </a:r>
          </a:p>
          <a:p>
            <a:r>
              <a:rPr lang="en-US" altLang="ja-JP" sz="1200" dirty="0">
                <a:latin typeface="Meiryo UI" panose="020B0604030504040204" pitchFamily="50" charset="-128"/>
                <a:ea typeface="Meiryo UI" panose="020B0604030504040204" pitchFamily="50" charset="-128"/>
              </a:rPr>
              <a:t>    &lt;</a:t>
            </a:r>
            <a:r>
              <a:rPr lang="en-US" altLang="ja-JP" sz="1200" dirty="0" err="1">
                <a:latin typeface="Meiryo UI" panose="020B0604030504040204" pitchFamily="50" charset="-128"/>
                <a:ea typeface="Meiryo UI" panose="020B0604030504040204" pitchFamily="50" charset="-128"/>
              </a:rPr>
              <a:t>nd</a:t>
            </a:r>
            <a:r>
              <a:rPr lang="en-US" altLang="ja-JP" sz="1200" dirty="0">
                <a:latin typeface="Meiryo UI" panose="020B0604030504040204" pitchFamily="50" charset="-128"/>
                <a:ea typeface="Meiryo UI" panose="020B0604030504040204" pitchFamily="50" charset="-128"/>
              </a:rPr>
              <a:t> ref='2959630831' /&gt;</a:t>
            </a:r>
          </a:p>
          <a:p>
            <a:r>
              <a:rPr lang="en-US" altLang="ja-JP" sz="1200" b="1" dirty="0">
                <a:latin typeface="Meiryo UI" panose="020B0604030504040204" pitchFamily="50" charset="-128"/>
                <a:ea typeface="Meiryo UI" panose="020B0604030504040204" pitchFamily="50" charset="-128"/>
              </a:rPr>
              <a:t>    &lt;tag k='highway' v='residential' /&gt;</a:t>
            </a:r>
          </a:p>
          <a:p>
            <a:r>
              <a:rPr lang="en-US" altLang="ja-JP" sz="1200" dirty="0">
                <a:latin typeface="Meiryo UI" panose="020B0604030504040204" pitchFamily="50" charset="-128"/>
                <a:ea typeface="Meiryo UI" panose="020B0604030504040204" pitchFamily="50" charset="-128"/>
              </a:rPr>
              <a:t>  &lt;/way</a:t>
            </a:r>
            <a:r>
              <a:rPr lang="en-US" altLang="ja-JP" sz="1200" dirty="0" smtClean="0">
                <a:latin typeface="Meiryo UI" panose="020B0604030504040204" pitchFamily="50" charset="-128"/>
                <a:ea typeface="Meiryo UI" panose="020B0604030504040204" pitchFamily="50" charset="-128"/>
              </a:rPr>
              <a:t>&gt;</a:t>
            </a:r>
            <a:br>
              <a:rPr lang="en-US" altLang="ja-JP" sz="1200" dirty="0" smtClean="0">
                <a:latin typeface="Meiryo UI" panose="020B0604030504040204" pitchFamily="50" charset="-128"/>
                <a:ea typeface="Meiryo UI" panose="020B0604030504040204" pitchFamily="50" charset="-128"/>
              </a:rPr>
            </a:br>
            <a:endParaRPr lang="en-US" altLang="ja-JP" sz="1200" dirty="0" smtClean="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a:t>
            </a:r>
            <a:r>
              <a:rPr lang="en-US" altLang="ja-JP" sz="1600" b="1" dirty="0" smtClean="0">
                <a:latin typeface="Meiryo UI" panose="020B0604030504040204" pitchFamily="50" charset="-128"/>
                <a:ea typeface="Meiryo UI" panose="020B0604030504040204" pitchFamily="50" charset="-128"/>
              </a:rPr>
              <a:t>4</a:t>
            </a:r>
            <a:r>
              <a:rPr lang="ja-JP" altLang="en-US" sz="1600" b="1" dirty="0" smtClean="0">
                <a:latin typeface="Meiryo UI" panose="020B0604030504040204" pitchFamily="50" charset="-128"/>
                <a:ea typeface="Meiryo UI" panose="020B0604030504040204" pitchFamily="50" charset="-128"/>
              </a:rPr>
              <a:t>)action=‘modify’ </a:t>
            </a:r>
            <a:r>
              <a:rPr lang="ja-JP" altLang="en-US" sz="1600" b="1" dirty="0">
                <a:latin typeface="Meiryo UI" panose="020B0604030504040204" pitchFamily="50" charset="-128"/>
                <a:ea typeface="Meiryo UI" panose="020B0604030504040204" pitchFamily="50" charset="-128"/>
              </a:rPr>
              <a:t>visible</a:t>
            </a:r>
            <a:r>
              <a:rPr lang="ja-JP" altLang="en-US" sz="1600" b="1" dirty="0" smtClean="0">
                <a:latin typeface="Meiryo UI" panose="020B0604030504040204" pitchFamily="50" charset="-128"/>
                <a:ea typeface="Meiryo UI" panose="020B0604030504040204" pitchFamily="50" charset="-128"/>
              </a:rPr>
              <a:t>=‘true‘ の文字列を </a:t>
            </a:r>
            <a:r>
              <a:rPr lang="ja-JP" altLang="en-US" sz="1600" b="1" dirty="0">
                <a:latin typeface="Meiryo UI" panose="020B0604030504040204" pitchFamily="50" charset="-128"/>
                <a:ea typeface="Meiryo UI" panose="020B0604030504040204" pitchFamily="50" charset="-128"/>
              </a:rPr>
              <a:t>→ visible</a:t>
            </a:r>
            <a:r>
              <a:rPr lang="ja-JP" altLang="en-US" sz="1600" b="1" dirty="0" smtClean="0">
                <a:latin typeface="Meiryo UI" panose="020B0604030504040204" pitchFamily="50" charset="-128"/>
                <a:ea typeface="Meiryo UI" panose="020B0604030504040204" pitchFamily="50" charset="-128"/>
              </a:rPr>
              <a:t>=’true’ </a:t>
            </a:r>
            <a:r>
              <a:rPr lang="ja-JP" altLang="en-US" sz="1600" b="1" dirty="0">
                <a:latin typeface="Meiryo UI" panose="020B0604030504040204" pitchFamily="50" charset="-128"/>
                <a:ea typeface="Meiryo UI" panose="020B0604030504040204" pitchFamily="50" charset="-128"/>
              </a:rPr>
              <a:t>version</a:t>
            </a:r>
            <a:r>
              <a:rPr lang="ja-JP" altLang="en-US" sz="1600" b="1" dirty="0" smtClean="0">
                <a:latin typeface="Meiryo UI" panose="020B0604030504040204" pitchFamily="50" charset="-128"/>
                <a:ea typeface="Meiryo UI" panose="020B0604030504040204" pitchFamily="50" charset="-128"/>
              </a:rPr>
              <a:t>=‘1’ の文字列に一斉変換する</a:t>
            </a:r>
            <a:endParaRPr lang="en-US" altLang="ja-JP" sz="1600" b="1"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この変換を行わないと、</a:t>
            </a:r>
            <a:r>
              <a:rPr lang="en-US" altLang="ja-JP" sz="1200" dirty="0" err="1">
                <a:latin typeface="Meiryo UI" panose="020B0604030504040204" pitchFamily="50" charset="-128"/>
                <a:ea typeface="Meiryo UI" panose="020B0604030504040204" pitchFamily="50" charset="-128"/>
              </a:rPr>
              <a:t>QGIS</a:t>
            </a:r>
            <a:r>
              <a:rPr lang="ja-JP" altLang="en-US" sz="1200" dirty="0" err="1">
                <a:latin typeface="Meiryo UI" panose="020B0604030504040204" pitchFamily="50" charset="-128"/>
                <a:ea typeface="Meiryo UI" panose="020B0604030504040204" pitchFamily="50" charset="-128"/>
              </a:rPr>
              <a:t>、</a:t>
            </a:r>
            <a:r>
              <a:rPr lang="en-US" altLang="ja-JP" sz="1200" dirty="0" err="1">
                <a:latin typeface="Meiryo UI" panose="020B0604030504040204" pitchFamily="50" charset="-128"/>
                <a:ea typeface="Meiryo UI" panose="020B0604030504040204" pitchFamily="50" charset="-128"/>
              </a:rPr>
              <a:t>postGIS</a:t>
            </a:r>
            <a:r>
              <a:rPr lang="ja-JP" altLang="en-US" sz="1200" dirty="0">
                <a:latin typeface="Meiryo UI" panose="020B0604030504040204" pitchFamily="50" charset="-128"/>
                <a:ea typeface="Meiryo UI" panose="020B0604030504040204" pitchFamily="50" charset="-128"/>
              </a:rPr>
              <a:t>等に反映されない</a:t>
            </a:r>
            <a:r>
              <a:rPr lang="ja-JP" altLang="en-US" sz="1200" dirty="0" smtClean="0">
                <a:latin typeface="Meiryo UI" panose="020B0604030504040204" pitchFamily="50" charset="-128"/>
                <a:ea typeface="Meiryo UI" panose="020B0604030504040204" pitchFamily="50" charset="-128"/>
              </a:rPr>
              <a:t>ため</a:t>
            </a:r>
            <a:endParaRPr lang="en-US" altLang="ja-JP" sz="1200" dirty="0" smtClean="0">
              <a:latin typeface="Meiryo UI" panose="020B0604030504040204" pitchFamily="50" charset="-128"/>
              <a:ea typeface="Meiryo UI" panose="020B0604030504040204" pitchFamily="50" charset="-128"/>
            </a:endParaRPr>
          </a:p>
          <a:p>
            <a:endParaRPr lang="en-US" altLang="ja-JP" sz="1200" dirty="0" smtClean="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a:t>
            </a:r>
            <a:r>
              <a:rPr lang="en-US" altLang="ja-JP" sz="1600" b="1" dirty="0" smtClean="0">
                <a:latin typeface="Meiryo UI" panose="020B0604030504040204" pitchFamily="50" charset="-128"/>
                <a:ea typeface="Meiryo UI" panose="020B0604030504040204" pitchFamily="50" charset="-128"/>
              </a:rPr>
              <a:t>4-1</a:t>
            </a:r>
            <a:r>
              <a:rPr lang="ja-JP" altLang="en-US" sz="1600" b="1" dirty="0" smtClean="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action=‘</a:t>
            </a:r>
            <a:r>
              <a:rPr lang="ja-JP" altLang="en-US" sz="1600" b="1" dirty="0" smtClean="0">
                <a:latin typeface="Meiryo UI" panose="020B0604030504040204" pitchFamily="50" charset="-128"/>
                <a:ea typeface="Meiryo UI" panose="020B0604030504040204" pitchFamily="50" charset="-128"/>
              </a:rPr>
              <a:t>modify’</a:t>
            </a:r>
            <a:r>
              <a:rPr lang="ja-JP" altLang="en-US" sz="1600" b="1" dirty="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を削除する</a:t>
            </a:r>
            <a:r>
              <a:rPr lang="en-US" altLang="ja-JP" sz="1600" b="1"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5)負数</a:t>
            </a:r>
            <a:r>
              <a:rPr lang="ja-JP" altLang="en-US" sz="1600" b="1" dirty="0" smtClean="0">
                <a:latin typeface="Meiryo UI" panose="020B0604030504040204" pitchFamily="50" charset="-128"/>
                <a:ea typeface="Meiryo UI" panose="020B0604030504040204" pitchFamily="50" charset="-128"/>
              </a:rPr>
              <a:t>変換 id=‘- </a:t>
            </a:r>
            <a:r>
              <a:rPr lang="ja-JP" altLang="en-US" sz="1600" b="1" dirty="0">
                <a:latin typeface="Meiryo UI" panose="020B0604030504040204" pitchFamily="50" charset="-128"/>
                <a:ea typeface="Meiryo UI" panose="020B0604030504040204" pitchFamily="50" charset="-128"/>
              </a:rPr>
              <a:t>→ id</a:t>
            </a:r>
            <a:r>
              <a:rPr lang="ja-JP" altLang="en-US" sz="1600" b="1" dirty="0" smtClean="0">
                <a:latin typeface="Meiryo UI" panose="020B0604030504040204" pitchFamily="50" charset="-128"/>
                <a:ea typeface="Meiryo UI" panose="020B0604030504040204" pitchFamily="50" charset="-128"/>
              </a:rPr>
              <a:t>=’、ref=‘- </a:t>
            </a:r>
            <a:r>
              <a:rPr lang="ja-JP" altLang="en-US" sz="1600" b="1" dirty="0">
                <a:latin typeface="Meiryo UI" panose="020B0604030504040204" pitchFamily="50" charset="-128"/>
                <a:ea typeface="Meiryo UI" panose="020B0604030504040204" pitchFamily="50" charset="-128"/>
              </a:rPr>
              <a:t>→ ref</a:t>
            </a:r>
            <a:r>
              <a:rPr lang="ja-JP" altLang="en-US" sz="1600" b="1" dirty="0" smtClean="0">
                <a:latin typeface="Meiryo UI" panose="020B0604030504040204" pitchFamily="50" charset="-128"/>
                <a:ea typeface="Meiryo UI" panose="020B0604030504040204" pitchFamily="50" charset="-128"/>
              </a:rPr>
              <a:t>=’ を行う</a:t>
            </a:r>
            <a:endParaRPr lang="ja-JP" altLang="en-US" sz="1600" b="1"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この変換を行わないと、</a:t>
            </a:r>
            <a:r>
              <a:rPr lang="en-US" altLang="ja-JP" sz="1200" dirty="0" err="1" smtClean="0">
                <a:latin typeface="Meiryo UI" panose="020B0604030504040204" pitchFamily="50" charset="-128"/>
                <a:ea typeface="Meiryo UI" panose="020B0604030504040204" pitchFamily="50" charset="-128"/>
              </a:rPr>
              <a:t>QGIS</a:t>
            </a:r>
            <a:r>
              <a:rPr lang="ja-JP" altLang="en-US" sz="1200" dirty="0" err="1" smtClean="0">
                <a:latin typeface="Meiryo UI" panose="020B0604030504040204" pitchFamily="50" charset="-128"/>
                <a:ea typeface="Meiryo UI" panose="020B0604030504040204" pitchFamily="50" charset="-128"/>
              </a:rPr>
              <a:t>、</a:t>
            </a:r>
            <a:r>
              <a:rPr lang="en-US" altLang="ja-JP" sz="1200" dirty="0" err="1" smtClean="0">
                <a:latin typeface="Meiryo UI" panose="020B0604030504040204" pitchFamily="50" charset="-128"/>
                <a:ea typeface="Meiryo UI" panose="020B0604030504040204" pitchFamily="50" charset="-128"/>
              </a:rPr>
              <a:t>postGIS</a:t>
            </a:r>
            <a:r>
              <a:rPr lang="ja-JP" altLang="en-US" sz="1200" dirty="0" smtClean="0">
                <a:latin typeface="Meiryo UI" panose="020B0604030504040204" pitchFamily="50" charset="-128"/>
                <a:ea typeface="Meiryo UI" panose="020B0604030504040204" pitchFamily="50" charset="-128"/>
              </a:rPr>
              <a:t>等に反映されないため</a:t>
            </a:r>
            <a:endParaRPr lang="en-US" altLang="ja-JP" sz="1200" dirty="0" smtClean="0">
              <a:latin typeface="Meiryo UI" panose="020B0604030504040204" pitchFamily="50" charset="-128"/>
              <a:ea typeface="Meiryo UI" panose="020B0604030504040204" pitchFamily="50" charset="-128"/>
            </a:endParaRPr>
          </a:p>
        </p:txBody>
      </p:sp>
      <p:sp>
        <p:nvSpPr>
          <p:cNvPr id="7" name="正方形/長方形 6"/>
          <p:cNvSpPr/>
          <p:nvPr/>
        </p:nvSpPr>
        <p:spPr>
          <a:xfrm>
            <a:off x="6081945" y="1247872"/>
            <a:ext cx="5846865" cy="2109118"/>
          </a:xfrm>
          <a:prstGeom prst="rect">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669509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338" y="116540"/>
            <a:ext cx="8273419" cy="523220"/>
          </a:xfrm>
        </p:spPr>
        <p:txBody>
          <a:bodyPr/>
          <a:lstStyle/>
          <a:p>
            <a:pPr algn="l"/>
            <a:r>
              <a:rPr lang="en-US" altLang="ja-JP" sz="2800" b="1" dirty="0" smtClean="0">
                <a:latin typeface="Meiryo UI" pitchFamily="50" charset="-128"/>
                <a:ea typeface="Meiryo UI" pitchFamily="50" charset="-128"/>
              </a:rPr>
              <a:t>1-4. </a:t>
            </a:r>
            <a:r>
              <a:rPr lang="ja-JP" altLang="en-US" sz="2800" b="1" dirty="0" smtClean="0">
                <a:latin typeface="Meiryo UI" pitchFamily="50" charset="-128"/>
                <a:ea typeface="Meiryo UI" pitchFamily="50" charset="-128"/>
              </a:rPr>
              <a:t>富岡地区</a:t>
            </a:r>
            <a:r>
              <a:rPr lang="en-US" altLang="ja-JP" sz="2800" b="1" dirty="0" smtClean="0">
                <a:latin typeface="Meiryo UI" pitchFamily="50" charset="-128"/>
                <a:ea typeface="Meiryo UI" pitchFamily="50" charset="-128"/>
              </a:rPr>
              <a:t>GIS</a:t>
            </a:r>
            <a:r>
              <a:rPr lang="ja-JP" altLang="en-US" sz="2800" b="1" dirty="0" smtClean="0">
                <a:latin typeface="Meiryo UI" pitchFamily="50" charset="-128"/>
                <a:ea typeface="Meiryo UI" pitchFamily="50" charset="-128"/>
              </a:rPr>
              <a:t>の作成手法</a:t>
            </a:r>
            <a:r>
              <a:rPr lang="en-US" altLang="ja-JP" sz="2800" b="1" dirty="0" smtClean="0">
                <a:latin typeface="Meiryo UI" pitchFamily="50" charset="-128"/>
                <a:ea typeface="Meiryo UI" pitchFamily="50" charset="-128"/>
              </a:rPr>
              <a:t>(</a:t>
            </a:r>
            <a:r>
              <a:rPr lang="ja-JP" altLang="en-US" sz="2800" b="1" dirty="0" smtClean="0">
                <a:latin typeface="Meiryo UI" pitchFamily="50" charset="-128"/>
                <a:ea typeface="Meiryo UI" pitchFamily="50" charset="-128"/>
              </a:rPr>
              <a:t>江端の備忘メモ</a:t>
            </a:r>
            <a:r>
              <a:rPr lang="en-US" altLang="ja-JP" sz="2800" b="1" dirty="0" smtClean="0">
                <a:latin typeface="Meiryo UI" pitchFamily="50" charset="-128"/>
                <a:ea typeface="Meiryo UI" pitchFamily="50" charset="-128"/>
              </a:rPr>
              <a:t>)(4)</a:t>
            </a:r>
            <a:endParaRPr lang="ja-JP" altLang="en-US" sz="2800" b="1" dirty="0">
              <a:latin typeface="Meiryo UI" pitchFamily="50" charset="-128"/>
              <a:ea typeface="Meiryo UI" pitchFamily="50" charset="-128"/>
            </a:endParaRPr>
          </a:p>
        </p:txBody>
      </p:sp>
      <p:sp>
        <p:nvSpPr>
          <p:cNvPr id="48" name="テキスト ボックス 47"/>
          <p:cNvSpPr txBox="1"/>
          <p:nvPr/>
        </p:nvSpPr>
        <p:spPr>
          <a:xfrm>
            <a:off x="72998" y="852223"/>
            <a:ext cx="11855812" cy="1631216"/>
          </a:xfrm>
          <a:prstGeom prst="rect">
            <a:avLst/>
          </a:prstGeom>
          <a:solidFill>
            <a:schemeClr val="bg1">
              <a:alpha val="70000"/>
            </a:schemeClr>
          </a:solidFill>
        </p:spPr>
        <p:txBody>
          <a:bodyPr wrap="square" rtlCol="0">
            <a:spAutoFit/>
          </a:bodyPr>
          <a:lstStyle/>
          <a:p>
            <a:r>
              <a:rPr lang="en-US" altLang="ja-JP" sz="2000" b="1" dirty="0" smtClean="0">
                <a:latin typeface="Meiryo UI" panose="020B0604030504040204" pitchFamily="50" charset="-128"/>
                <a:ea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rPr>
              <a:t>注意事項</a:t>
            </a:r>
            <a:r>
              <a:rPr lang="en-US" altLang="ja-JP" sz="2000" b="1" dirty="0" smtClean="0">
                <a:latin typeface="Meiryo UI" panose="020B0604030504040204" pitchFamily="50" charset="-128"/>
                <a:ea typeface="Meiryo UI" panose="020B0604030504040204" pitchFamily="50" charset="-128"/>
              </a:rPr>
              <a:t>)</a:t>
            </a:r>
          </a:p>
          <a:p>
            <a:pPr lvl="1"/>
            <a:r>
              <a:rPr lang="en-US" altLang="ja-JP" sz="2000" b="1" dirty="0" smtClean="0">
                <a:latin typeface="Meiryo UI" panose="020B0604030504040204" pitchFamily="50" charset="-128"/>
                <a:ea typeface="Meiryo UI" panose="020B0604030504040204" pitchFamily="50" charset="-128"/>
              </a:rPr>
              <a:t>- </a:t>
            </a:r>
            <a:r>
              <a:rPr lang="en-US" altLang="ja-JP" sz="2000" b="1" dirty="0" err="1" smtClean="0">
                <a:latin typeface="Meiryo UI" panose="020B0604030504040204" pitchFamily="50" charset="-128"/>
                <a:ea typeface="Meiryo UI" panose="020B0604030504040204" pitchFamily="50" charset="-128"/>
              </a:rPr>
              <a:t>JOSM</a:t>
            </a:r>
            <a:r>
              <a:rPr lang="ja-JP" altLang="en-US" sz="2000" b="1" dirty="0" smtClean="0">
                <a:latin typeface="Meiryo UI" panose="020B0604030504040204" pitchFamily="50" charset="-128"/>
                <a:ea typeface="Meiryo UI" panose="020B0604030504040204" pitchFamily="50" charset="-128"/>
              </a:rPr>
              <a:t>を使った地図情報の追加変更による、</a:t>
            </a:r>
            <a:r>
              <a:rPr lang="en-US" altLang="ja-JP" sz="2000" b="1" dirty="0" err="1" smtClean="0">
                <a:latin typeface="Meiryo UI" panose="020B0604030504040204" pitchFamily="50" charset="-128"/>
                <a:ea typeface="Meiryo UI" panose="020B0604030504040204" pitchFamily="50" charset="-128"/>
              </a:rPr>
              <a:t>node,way</a:t>
            </a:r>
            <a:r>
              <a:rPr lang="ja-JP" altLang="en-US" sz="2000" b="1" dirty="0" smtClean="0">
                <a:latin typeface="Meiryo UI" panose="020B0604030504040204" pitchFamily="50" charset="-128"/>
                <a:ea typeface="Meiryo UI" panose="020B0604030504040204" pitchFamily="50" charset="-128"/>
              </a:rPr>
              <a:t>番号は一斉に変換されるので、</a:t>
            </a:r>
            <a:r>
              <a:rPr lang="en-US" altLang="ja-JP" sz="2000" b="1" dirty="0" err="1" smtClean="0">
                <a:latin typeface="Meiryo UI" panose="020B0604030504040204" pitchFamily="50" charset="-128"/>
                <a:ea typeface="Meiryo UI" panose="020B0604030504040204" pitchFamily="50" charset="-128"/>
              </a:rPr>
              <a:t>JOSM</a:t>
            </a:r>
            <a:r>
              <a:rPr lang="ja-JP" altLang="en-US" sz="2000" b="1" dirty="0" smtClean="0">
                <a:latin typeface="Meiryo UI" panose="020B0604030504040204" pitchFamily="50" charset="-128"/>
                <a:ea typeface="Meiryo UI" panose="020B0604030504040204" pitchFamily="50" charset="-128"/>
              </a:rPr>
              <a:t>専用の</a:t>
            </a:r>
            <a:r>
              <a:rPr lang="en-US" altLang="ja-JP" sz="2000" b="1" dirty="0" err="1" smtClean="0">
                <a:latin typeface="Meiryo UI" panose="020B0604030504040204" pitchFamily="50" charset="-128"/>
                <a:ea typeface="Meiryo UI" panose="020B0604030504040204" pitchFamily="50" charset="-128"/>
              </a:rPr>
              <a:t>OSM</a:t>
            </a:r>
            <a:r>
              <a:rPr lang="ja-JP" altLang="en-US" sz="2000" b="1" dirty="0" smtClean="0">
                <a:latin typeface="Meiryo UI" panose="020B0604030504040204" pitchFamily="50" charset="-128"/>
                <a:ea typeface="Meiryo UI" panose="020B0604030504040204" pitchFamily="50" charset="-128"/>
              </a:rPr>
              <a:t>ファイルを保存して確保しておくこと</a:t>
            </a:r>
            <a:endParaRPr lang="en-US" altLang="ja-JP" sz="2000" b="1" dirty="0" smtClean="0">
              <a:latin typeface="Meiryo UI" panose="020B0604030504040204" pitchFamily="50" charset="-128"/>
              <a:ea typeface="Meiryo UI" panose="020B0604030504040204" pitchFamily="50" charset="-128"/>
            </a:endParaRPr>
          </a:p>
          <a:p>
            <a:pPr lvl="1"/>
            <a:r>
              <a:rPr lang="en-US" altLang="ja-JP" sz="2000" b="1" dirty="0" smtClean="0">
                <a:latin typeface="Meiryo UI" panose="020B0604030504040204" pitchFamily="50" charset="-128"/>
                <a:ea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rPr>
              <a:t>現時点は、</a:t>
            </a:r>
            <a:r>
              <a:rPr lang="en-US" altLang="ja-JP" sz="2000" b="1" dirty="0" smtClean="0">
                <a:latin typeface="Meiryo UI" panose="020B0604030504040204" pitchFamily="50" charset="-128"/>
                <a:ea typeface="Meiryo UI" panose="020B0604030504040204" pitchFamily="50" charset="-128"/>
              </a:rPr>
              <a:t>”</a:t>
            </a:r>
            <a:r>
              <a:rPr lang="en-US" altLang="ja-JP" sz="2000" b="1" dirty="0" err="1" smtClean="0">
                <a:latin typeface="Meiryo UI" panose="020B0604030504040204" pitchFamily="50" charset="-128"/>
                <a:ea typeface="Meiryo UI" panose="020B0604030504040204" pitchFamily="50" charset="-128"/>
              </a:rPr>
              <a:t>tomioka_josm_base.osm</a:t>
            </a:r>
            <a:r>
              <a:rPr lang="en-US" altLang="ja-JP" sz="2000" b="1" dirty="0" smtClean="0">
                <a:latin typeface="Meiryo UI" panose="020B0604030504040204" pitchFamily="50" charset="-128"/>
                <a:ea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rPr>
              <a:t> というベースとするファイルを、</a:t>
            </a:r>
            <a:r>
              <a:rPr lang="en-US" altLang="ja-JP" sz="2000" b="1" dirty="0">
                <a:latin typeface="Meiryo UI" panose="020B0604030504040204" pitchFamily="50" charset="-128"/>
                <a:ea typeface="Meiryo UI" panose="020B0604030504040204" pitchFamily="50" charset="-128"/>
              </a:rPr>
              <a:t>C:\</a:t>
            </a:r>
            <a:r>
              <a:rPr lang="en-US" altLang="ja-JP" sz="2000" b="1" dirty="0" smtClean="0">
                <a:latin typeface="Meiryo UI" panose="020B0604030504040204" pitchFamily="50" charset="-128"/>
                <a:ea typeface="Meiryo UI" panose="020B0604030504040204" pitchFamily="50" charset="-128"/>
              </a:rPr>
              <a:t>Users\ebata\tomioka2\tomioka_db</a:t>
            </a:r>
            <a:r>
              <a:rPr lang="ja-JP" altLang="en-US" sz="2000" b="1" dirty="0" smtClean="0">
                <a:latin typeface="Meiryo UI" panose="020B0604030504040204" pitchFamily="50" charset="-128"/>
                <a:ea typeface="Meiryo UI" panose="020B0604030504040204" pitchFamily="50" charset="-128"/>
              </a:rPr>
              <a:t> というディレクトリに保管してある。</a:t>
            </a:r>
            <a:endParaRPr kumimoji="1" lang="ja-JP" altLang="en-US" sz="2000" b="1"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72998" y="2564880"/>
            <a:ext cx="8327322" cy="400110"/>
          </a:xfrm>
          <a:prstGeom prst="rect">
            <a:avLst/>
          </a:prstGeom>
          <a:solidFill>
            <a:schemeClr val="bg1">
              <a:alpha val="70000"/>
            </a:schemeClr>
          </a:solidFill>
        </p:spPr>
        <p:txBody>
          <a:bodyPr wrap="square" rtlCol="0">
            <a:spAutoFit/>
          </a:bodyPr>
          <a:lstStyle/>
          <a:p>
            <a:r>
              <a:rPr lang="ja-JP" altLang="en-US" sz="2000" b="1" u="sng" dirty="0" smtClean="0">
                <a:latin typeface="Meiryo UI" panose="020B0604030504040204" pitchFamily="50" charset="-128"/>
                <a:ea typeface="Meiryo UI" panose="020B0604030504040204" pitchFamily="50" charset="-128"/>
              </a:rPr>
              <a:t>■</a:t>
            </a:r>
            <a:r>
              <a:rPr lang="en-US" altLang="ja-JP" sz="2000" b="1" u="sng" dirty="0" err="1" smtClean="0">
                <a:latin typeface="Meiryo UI" panose="020B0604030504040204" pitchFamily="50" charset="-128"/>
                <a:ea typeface="Meiryo UI" panose="020B0604030504040204" pitchFamily="50" charset="-128"/>
              </a:rPr>
              <a:t>Step.7</a:t>
            </a:r>
            <a:r>
              <a:rPr lang="ja-JP" altLang="en-US" sz="2000" b="1" u="sng" dirty="0" smtClean="0">
                <a:latin typeface="Meiryo UI" panose="020B0604030504040204" pitchFamily="50" charset="-128"/>
                <a:ea typeface="Meiryo UI" panose="020B0604030504040204" pitchFamily="50" charset="-128"/>
              </a:rPr>
              <a:t> </a:t>
            </a:r>
            <a:r>
              <a:rPr lang="en-US" altLang="ja-JP" sz="2000" b="1" u="sng" dirty="0" err="1" smtClean="0">
                <a:latin typeface="Meiryo UI" panose="020B0604030504040204" pitchFamily="50" charset="-128"/>
                <a:ea typeface="Meiryo UI" panose="020B0604030504040204" pitchFamily="50" charset="-128"/>
              </a:rPr>
              <a:t>Postgres+PostGIS</a:t>
            </a:r>
            <a:r>
              <a:rPr lang="ja-JP" altLang="en-US" sz="2000" b="1" u="sng" dirty="0" smtClean="0">
                <a:latin typeface="Meiryo UI" panose="020B0604030504040204" pitchFamily="50" charset="-128"/>
                <a:ea typeface="Meiryo UI" panose="020B0604030504040204" pitchFamily="50" charset="-128"/>
              </a:rPr>
              <a:t>の</a:t>
            </a:r>
            <a:r>
              <a:rPr lang="en-US" altLang="ja-JP" sz="2000" b="1" u="sng" dirty="0" smtClean="0">
                <a:latin typeface="Meiryo UI" panose="020B0604030504040204" pitchFamily="50" charset="-128"/>
                <a:ea typeface="Meiryo UI" panose="020B0604030504040204" pitchFamily="50" charset="-128"/>
              </a:rPr>
              <a:t>GIS</a:t>
            </a:r>
            <a:r>
              <a:rPr lang="ja-JP" altLang="en-US" sz="2000" b="1" u="sng" dirty="0" smtClean="0">
                <a:latin typeface="Meiryo UI" panose="020B0604030504040204" pitchFamily="50" charset="-128"/>
                <a:ea typeface="Meiryo UI" panose="020B0604030504040204" pitchFamily="50" charset="-128"/>
              </a:rPr>
              <a:t>データベースの</a:t>
            </a:r>
            <a:r>
              <a:rPr lang="en-US" altLang="ja-JP" sz="2000" b="1" u="sng" dirty="0" err="1" smtClean="0">
                <a:latin typeface="Meiryo UI" panose="020B0604030504040204" pitchFamily="50" charset="-128"/>
                <a:ea typeface="Meiryo UI" panose="020B0604030504040204" pitchFamily="50" charset="-128"/>
              </a:rPr>
              <a:t>docker</a:t>
            </a:r>
            <a:r>
              <a:rPr lang="ja-JP" altLang="en-US" sz="2000" b="1" u="sng" dirty="0" smtClean="0">
                <a:latin typeface="Meiryo UI" panose="020B0604030504040204" pitchFamily="50" charset="-128"/>
                <a:ea typeface="Meiryo UI" panose="020B0604030504040204" pitchFamily="50" charset="-128"/>
              </a:rPr>
              <a:t>を作成する</a:t>
            </a:r>
            <a:endParaRPr kumimoji="1" lang="ja-JP" altLang="en-US" sz="2000" b="1" u="sng" dirty="0">
              <a:latin typeface="Meiryo UI" panose="020B0604030504040204" pitchFamily="50" charset="-128"/>
              <a:ea typeface="Meiryo UI" panose="020B0604030504040204" pitchFamily="50" charset="-128"/>
            </a:endParaRPr>
          </a:p>
        </p:txBody>
      </p:sp>
      <p:sp>
        <p:nvSpPr>
          <p:cNvPr id="2" name="正方形/長方形 1"/>
          <p:cNvSpPr/>
          <p:nvPr/>
        </p:nvSpPr>
        <p:spPr>
          <a:xfrm>
            <a:off x="312748" y="2996940"/>
            <a:ext cx="10391892" cy="2554545"/>
          </a:xfrm>
          <a:prstGeom prst="rect">
            <a:avLst/>
          </a:prstGeom>
          <a:solidFill>
            <a:schemeClr val="bg1">
              <a:lumMod val="95000"/>
            </a:schemeClr>
          </a:solidFill>
        </p:spPr>
        <p:txBody>
          <a:bodyPr wrap="square">
            <a:spAutoFit/>
          </a:bodyPr>
          <a:lstStyle/>
          <a:p>
            <a:r>
              <a:rPr lang="en-US" altLang="ja-JP" dirty="0">
                <a:latin typeface="Meiryo UI" panose="020B0604030504040204" pitchFamily="50" charset="-128"/>
                <a:ea typeface="Meiryo UI" panose="020B0604030504040204" pitchFamily="50" charset="-128"/>
              </a:rPr>
              <a:t>$ </a:t>
            </a:r>
            <a:r>
              <a:rPr lang="en-US" altLang="ja-JP" dirty="0" err="1" smtClean="0">
                <a:latin typeface="Meiryo UI" panose="020B0604030504040204" pitchFamily="50" charset="-128"/>
                <a:ea typeface="Meiryo UI" panose="020B0604030504040204" pitchFamily="50" charset="-128"/>
              </a:rPr>
              <a:t>mkdir</a:t>
            </a:r>
            <a:r>
              <a:rPr lang="en-US" altLang="ja-JP" dirty="0" smtClean="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to-path)/</a:t>
            </a:r>
            <a:r>
              <a:rPr lang="en-US" altLang="ja-JP" dirty="0" err="1" smtClean="0">
                <a:latin typeface="Meiryo UI" panose="020B0604030504040204" pitchFamily="50" charset="-128"/>
                <a:ea typeface="Meiryo UI" panose="020B0604030504040204" pitchFamily="50" charset="-128"/>
              </a:rPr>
              <a:t>tomioka</a:t>
            </a:r>
            <a:r>
              <a:rPr lang="en-US" altLang="ja-JP" dirty="0" smtClean="0">
                <a:latin typeface="Meiryo UI" panose="020B0604030504040204" pitchFamily="50" charset="-128"/>
                <a:ea typeface="Meiryo UI" panose="020B0604030504040204" pitchFamily="50" charset="-128"/>
              </a:rPr>
              <a:t> </a:t>
            </a:r>
          </a:p>
          <a:p>
            <a:r>
              <a:rPr lang="en-US" altLang="ja-JP" dirty="0" smtClean="0">
                <a:latin typeface="Meiryo UI" panose="020B0604030504040204" pitchFamily="50" charset="-128"/>
                <a:ea typeface="Meiryo UI" panose="020B0604030504040204" pitchFamily="50" charset="-128"/>
              </a:rPr>
              <a:t>$ cd </a:t>
            </a:r>
            <a:r>
              <a:rPr lang="en-US" altLang="ja-JP" dirty="0" err="1" smtClean="0">
                <a:latin typeface="Meiryo UI" panose="020B0604030504040204" pitchFamily="50" charset="-128"/>
                <a:ea typeface="Meiryo UI" panose="020B0604030504040204" pitchFamily="50" charset="-128"/>
              </a:rPr>
              <a:t>tomioka</a:t>
            </a:r>
            <a:endParaRPr lang="en-US" altLang="ja-JP" dirty="0" smtClean="0">
              <a:latin typeface="Meiryo UI" panose="020B0604030504040204" pitchFamily="50" charset="-128"/>
              <a:ea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rPr>
              <a:t>$ </a:t>
            </a:r>
            <a:r>
              <a:rPr lang="en-US" altLang="ja-JP" sz="1600" dirty="0" err="1" smtClean="0">
                <a:latin typeface="Meiryo UI" panose="020B0604030504040204" pitchFamily="50" charset="-128"/>
                <a:ea typeface="Meiryo UI" panose="020B0604030504040204" pitchFamily="50" charset="-128"/>
              </a:rPr>
              <a:t>mkdir</a:t>
            </a:r>
            <a:r>
              <a:rPr lang="en-US" altLang="ja-JP" sz="1600" dirty="0" smtClean="0">
                <a:latin typeface="Meiryo UI" panose="020B0604030504040204" pitchFamily="50" charset="-128"/>
                <a:ea typeface="Meiryo UI" panose="020B0604030504040204" pitchFamily="50" charset="-128"/>
              </a:rPr>
              <a:t> </a:t>
            </a:r>
            <a:r>
              <a:rPr lang="en-US" altLang="ja-JP" sz="1600" dirty="0" err="1" smtClean="0">
                <a:latin typeface="Meiryo UI" panose="020B0604030504040204" pitchFamily="50" charset="-128"/>
                <a:ea typeface="Meiryo UI" panose="020B0604030504040204" pitchFamily="50" charset="-128"/>
              </a:rPr>
              <a:t>tomioka_db</a:t>
            </a:r>
            <a:endParaRPr lang="en-US" altLang="ja-JP" sz="1600" dirty="0">
              <a:latin typeface="Meiryo UI" panose="020B0604030504040204" pitchFamily="50" charset="-128"/>
              <a:ea typeface="Meiryo UI" panose="020B0604030504040204" pitchFamily="50" charset="-128"/>
            </a:endParaRPr>
          </a:p>
          <a:p>
            <a:r>
              <a:rPr lang="en-US" altLang="ja-JP" dirty="0" err="1" smtClean="0">
                <a:latin typeface="Meiryo UI" panose="020B0604030504040204" pitchFamily="50" charset="-128"/>
                <a:ea typeface="Meiryo UI" panose="020B0604030504040204" pitchFamily="50" charset="-128"/>
              </a:rPr>
              <a:t>Tomioka</a:t>
            </a:r>
            <a:r>
              <a:rPr lang="ja-JP" altLang="en-US" dirty="0" smtClean="0">
                <a:latin typeface="Meiryo UI" panose="020B0604030504040204" pitchFamily="50" charset="-128"/>
                <a:ea typeface="Meiryo UI" panose="020B0604030504040204" pitchFamily="50" charset="-128"/>
              </a:rPr>
              <a:t>に、</a:t>
            </a:r>
            <a:r>
              <a:rPr lang="en-US" altLang="ja-JP" dirty="0" smtClean="0">
                <a:latin typeface="Meiryo UI" panose="020B0604030504040204" pitchFamily="50" charset="-128"/>
                <a:ea typeface="Meiryo UI" panose="020B0604030504040204" pitchFamily="50" charset="-128"/>
              </a:rPr>
              <a:t>”</a:t>
            </a:r>
            <a:r>
              <a:rPr lang="en-US" altLang="ja-JP" dirty="0" err="1" smtClean="0">
                <a:latin typeface="Meiryo UI" panose="020B0604030504040204" pitchFamily="50" charset="-128"/>
                <a:ea typeface="Meiryo UI" panose="020B0604030504040204" pitchFamily="50" charset="-128"/>
              </a:rPr>
              <a:t>docker-compose.yml</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と</a:t>
            </a:r>
            <a:r>
              <a:rPr lang="en-US" altLang="ja-JP" dirty="0">
                <a:latin typeface="Meiryo UI" panose="020B0604030504040204" pitchFamily="50" charset="-128"/>
                <a:ea typeface="Meiryo UI" panose="020B0604030504040204" pitchFamily="50" charset="-128"/>
              </a:rPr>
              <a:t>” </a:t>
            </a:r>
            <a:r>
              <a:rPr lang="en-US" altLang="ja-JP" dirty="0" err="1" smtClean="0">
                <a:latin typeface="Meiryo UI" panose="020B0604030504040204" pitchFamily="50" charset="-128"/>
                <a:ea typeface="Meiryo UI" panose="020B0604030504040204" pitchFamily="50" charset="-128"/>
              </a:rPr>
              <a:t>Dockerfile</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を作る</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次のページ</a:t>
            </a:r>
            <a:r>
              <a:rPr lang="en-US" altLang="ja-JP" dirty="0" smtClean="0">
                <a:latin typeface="Meiryo UI" panose="020B0604030504040204" pitchFamily="50" charset="-128"/>
                <a:ea typeface="Meiryo UI" panose="020B0604030504040204" pitchFamily="50" charset="-128"/>
              </a:rPr>
              <a:t>)</a:t>
            </a:r>
          </a:p>
          <a:p>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 cd (to-path</a:t>
            </a:r>
            <a:r>
              <a:rPr lang="en-US" altLang="ja-JP" dirty="0" smtClean="0">
                <a:latin typeface="Meiryo UI" panose="020B0604030504040204" pitchFamily="50" charset="-128"/>
                <a:ea typeface="Meiryo UI" panose="020B0604030504040204" pitchFamily="50" charset="-128"/>
              </a:rPr>
              <a:t>)/</a:t>
            </a:r>
            <a:r>
              <a:rPr lang="en-US" altLang="ja-JP" dirty="0" err="1" smtClean="0">
                <a:latin typeface="Meiryo UI" panose="020B0604030504040204" pitchFamily="50" charset="-128"/>
                <a:ea typeface="Meiryo UI" panose="020B0604030504040204" pitchFamily="50" charset="-128"/>
              </a:rPr>
              <a:t>tomioka</a:t>
            </a:r>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 </a:t>
            </a:r>
            <a:r>
              <a:rPr lang="en-US" altLang="ja-JP" dirty="0" err="1">
                <a:latin typeface="Meiryo UI" panose="020B0604030504040204" pitchFamily="50" charset="-128"/>
                <a:ea typeface="Meiryo UI" panose="020B0604030504040204" pitchFamily="50" charset="-128"/>
              </a:rPr>
              <a:t>docker</a:t>
            </a:r>
            <a:r>
              <a:rPr lang="en-US" altLang="ja-JP" dirty="0">
                <a:latin typeface="Meiryo UI" panose="020B0604030504040204" pitchFamily="50" charset="-128"/>
                <a:ea typeface="Meiryo UI" panose="020B0604030504040204" pitchFamily="50" charset="-128"/>
              </a:rPr>
              <a:t>-compose up </a:t>
            </a:r>
            <a:r>
              <a:rPr lang="en-US" altLang="ja-JP" dirty="0" smtClean="0">
                <a:latin typeface="Meiryo UI" panose="020B0604030504040204" pitchFamily="50" charset="-128"/>
                <a:ea typeface="Meiryo UI" panose="020B0604030504040204" pitchFamily="50" charset="-128"/>
              </a:rPr>
              <a:t>–d (</a:t>
            </a:r>
            <a:r>
              <a:rPr lang="ja-JP" altLang="en-US" dirty="0" smtClean="0">
                <a:latin typeface="Meiryo UI" panose="020B0604030504040204" pitchFamily="50" charset="-128"/>
                <a:ea typeface="Meiryo UI" panose="020B0604030504040204" pitchFamily="50" charset="-128"/>
              </a:rPr>
              <a:t>これで</a:t>
            </a:r>
            <a:r>
              <a:rPr lang="en-US" altLang="ja-JP" dirty="0" err="1" smtClean="0">
                <a:latin typeface="Meiryo UI" panose="020B0604030504040204" pitchFamily="50" charset="-128"/>
                <a:ea typeface="Meiryo UI" panose="020B0604030504040204" pitchFamily="50" charset="-128"/>
              </a:rPr>
              <a:t>docker</a:t>
            </a:r>
            <a:r>
              <a:rPr lang="ja-JP" altLang="en-US" dirty="0" smtClean="0">
                <a:latin typeface="Meiryo UI" panose="020B0604030504040204" pitchFamily="50" charset="-128"/>
                <a:ea typeface="Meiryo UI" panose="020B0604030504040204" pitchFamily="50" charset="-128"/>
              </a:rPr>
              <a:t>起動</a:t>
            </a:r>
            <a:r>
              <a:rPr lang="en-US" altLang="ja-JP" dirty="0" smtClean="0">
                <a:latin typeface="Meiryo UI" panose="020B0604030504040204" pitchFamily="50" charset="-128"/>
                <a:ea typeface="Meiryo UI" panose="020B0604030504040204" pitchFamily="50" charset="-128"/>
              </a:rPr>
              <a:t>)</a:t>
            </a: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84070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S9u_Special">
      <a:majorFont>
        <a:latin typeface="Arial Rounded MT Bold"/>
        <a:ea typeface="HGPｺﾞｼｯｸE"/>
        <a:cs typeface=""/>
      </a:majorFont>
      <a:minorFont>
        <a:latin typeface="Calibri"/>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chemeClr val="tx1"/>
          </a:solidFill>
          <a:tailEnd type="arrow"/>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74662</TotalTime>
  <Words>3682</Words>
  <Application>Microsoft Office PowerPoint</Application>
  <PresentationFormat>ワイド画面</PresentationFormat>
  <Paragraphs>541</Paragraphs>
  <Slides>30</Slides>
  <Notes>30</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30</vt:i4>
      </vt:variant>
    </vt:vector>
  </HeadingPairs>
  <TitlesOfParts>
    <vt:vector size="39" baseType="lpstr">
      <vt:lpstr>HGPｺﾞｼｯｸE</vt:lpstr>
      <vt:lpstr>Meiryo UI</vt:lpstr>
      <vt:lpstr>ＭＳ Ｐゴシック</vt:lpstr>
      <vt:lpstr>Arial</vt:lpstr>
      <vt:lpstr>Arial Rounded MT Bold</vt:lpstr>
      <vt:lpstr>Calibri</vt:lpstr>
      <vt:lpstr>Times New Roman</vt:lpstr>
      <vt:lpstr>Wingdings</vt:lpstr>
      <vt:lpstr>Office ​​テーマ</vt:lpstr>
      <vt:lpstr>0-0. 前回頂いたコメントのレビュー</vt:lpstr>
      <vt:lpstr>社会人ドクターコース研究に関するご相談   2023年9月19日</vt:lpstr>
      <vt:lpstr>0-0. 前回頂いたコメントのレビュー</vt:lpstr>
      <vt:lpstr>スケジュール(予定)</vt:lpstr>
      <vt:lpstr>PowerPoint プレゼンテーション</vt:lpstr>
      <vt:lpstr>1-1. 富岡地区GISの作成手法(江端の備忘メモ)(1)</vt:lpstr>
      <vt:lpstr>1-2. 富岡地区GISの作成手法(江端の備忘メモ)(2)</vt:lpstr>
      <vt:lpstr>1-3. 富岡地区GISの作成手法(江端の備忘メモ)(3)</vt:lpstr>
      <vt:lpstr>1-4. 富岡地区GISの作成手法(江端の備忘メモ)(4)</vt:lpstr>
      <vt:lpstr>1-5. 富岡地区GISの作成手法(江端の備忘メモ)(5)</vt:lpstr>
      <vt:lpstr>1-6. 富岡地区GISの作成手法(江端の備忘メモ)(6)</vt:lpstr>
      <vt:lpstr>1-7. 富岡地区GISの作成手法(江端の備忘メモ)(7)</vt:lpstr>
      <vt:lpstr>1-8. 富岡地区GISの作成手法(江端の備忘メモ)(8)</vt:lpstr>
      <vt:lpstr>1-9. 富岡地区GISの作成手法(江端の備忘メモ)(9)</vt:lpstr>
      <vt:lpstr>1-10. 富岡地区GISの作成手法(江端の備忘メモ)(10)</vt:lpstr>
      <vt:lpstr>1-11. 富岡地区GISの作成手法(江端の備忘メモ)(11)</vt:lpstr>
      <vt:lpstr>1-12. 富岡地区GISの作成手法(江端の備忘メモ)(12)</vt:lpstr>
      <vt:lpstr>1-13. 富岡地区GISの作成手法(江端の備忘メモ)(13)</vt:lpstr>
      <vt:lpstr>PowerPoint プレゼンテーション</vt:lpstr>
      <vt:lpstr>2-1. シミュレータのシステム構成</vt:lpstr>
      <vt:lpstr>2-2. シミュレータのソフトウェア構成</vt:lpstr>
      <vt:lpstr>2-3. シミュレーションアルゴリズム</vt:lpstr>
      <vt:lpstr>2-4. 現時点で稼動を確認している事項</vt:lpstr>
      <vt:lpstr>2-5. 現時点で未実装の事項</vt:lpstr>
      <vt:lpstr>PowerPoint プレゼンテーション</vt:lpstr>
      <vt:lpstr>3-1. 概況(1)</vt:lpstr>
      <vt:lpstr>3-2. 概況(2)</vt:lpstr>
      <vt:lpstr>3-3. 概況(3)</vt:lpstr>
      <vt:lpstr>3-4. 概況(4)</vt:lpstr>
      <vt:lpstr>PowerPoint プレゼンテーション</vt:lpstr>
    </vt:vector>
  </TitlesOfParts>
  <Company>システム開発研究所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506u</dc:creator>
  <cp:lastModifiedBy>江端智一</cp:lastModifiedBy>
  <cp:revision>6086</cp:revision>
  <cp:lastPrinted>2023-04-25T05:55:55Z</cp:lastPrinted>
  <dcterms:created xsi:type="dcterms:W3CDTF">2014-01-07T05:18:57Z</dcterms:created>
  <dcterms:modified xsi:type="dcterms:W3CDTF">2023-09-29T16:26:29Z</dcterms:modified>
</cp:coreProperties>
</file>