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561" r:id="rId2"/>
    <p:sldId id="1230" r:id="rId3"/>
    <p:sldId id="1256" r:id="rId4"/>
    <p:sldId id="1255" r:id="rId5"/>
    <p:sldId id="1272" r:id="rId6"/>
    <p:sldId id="1257" r:id="rId7"/>
    <p:sldId id="1273" r:id="rId8"/>
    <p:sldId id="1251" r:id="rId9"/>
    <p:sldId id="1250" r:id="rId10"/>
    <p:sldId id="1258" r:id="rId11"/>
    <p:sldId id="1259" r:id="rId12"/>
    <p:sldId id="1260" r:id="rId13"/>
    <p:sldId id="1263" r:id="rId14"/>
    <p:sldId id="1261" r:id="rId15"/>
    <p:sldId id="1262" r:id="rId16"/>
    <p:sldId id="1266" r:id="rId17"/>
    <p:sldId id="1274" r:id="rId18"/>
    <p:sldId id="1264" r:id="rId19"/>
    <p:sldId id="1265" r:id="rId20"/>
    <p:sldId id="1267" r:id="rId21"/>
    <p:sldId id="1268" r:id="rId22"/>
    <p:sldId id="1269" r:id="rId23"/>
    <p:sldId id="1270" r:id="rId24"/>
    <p:sldId id="1271" r:id="rId25"/>
  </p:sldIdLst>
  <p:sldSz cx="12192000" cy="6858000"/>
  <p:notesSz cx="6888163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3156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(株)日立製作所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FF0101"/>
    <a:srgbClr val="FFCCCC"/>
    <a:srgbClr val="00FFFF"/>
    <a:srgbClr val="33CC33"/>
    <a:srgbClr val="FF0000"/>
    <a:srgbClr val="3333FF"/>
    <a:srgbClr val="00FF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1096" autoAdjust="0"/>
  </p:normalViewPr>
  <p:slideViewPr>
    <p:cSldViewPr>
      <p:cViewPr varScale="1">
        <p:scale>
          <a:sx n="86" d="100"/>
          <a:sy n="86" d="100"/>
        </p:scale>
        <p:origin x="108" y="324"/>
      </p:cViewPr>
      <p:guideLst>
        <p:guide orient="horz" pos="24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946" y="72"/>
      </p:cViewPr>
      <p:guideLst>
        <p:guide orient="horz" pos="3133"/>
        <p:guide pos="2148"/>
        <p:guide orient="horz" pos="3156"/>
        <p:guide pos="217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4871" cy="500936"/>
          </a:xfrm>
          <a:prstGeom prst="rect">
            <a:avLst/>
          </a:prstGeom>
        </p:spPr>
        <p:txBody>
          <a:bodyPr vert="horz" lIns="93107" tIns="46554" rIns="93107" bIns="465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3107" tIns="46554" rIns="93107" bIns="465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A4AE67-E5AE-4F95-A8F7-AFE736099505}" type="datetimeFigureOut">
              <a:rPr lang="ja-JP" altLang="en-US"/>
              <a:pPr>
                <a:defRPr/>
              </a:pPr>
              <a:t>2022/10/31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7" tIns="46554" rIns="93107" bIns="4655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91"/>
            <a:ext cx="5510530" cy="4508421"/>
          </a:xfrm>
          <a:prstGeom prst="rect">
            <a:avLst/>
          </a:prstGeom>
        </p:spPr>
        <p:txBody>
          <a:bodyPr vert="horz" lIns="93107" tIns="46554" rIns="93107" bIns="46554" rtlCol="0"/>
          <a:lstStyle/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1" cy="500936"/>
          </a:xfrm>
          <a:prstGeom prst="rect">
            <a:avLst/>
          </a:prstGeom>
        </p:spPr>
        <p:txBody>
          <a:bodyPr vert="horz" lIns="93107" tIns="46554" rIns="93107" bIns="465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lIns="93107" tIns="46554" rIns="93107" bIns="465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C8ABC8D-28C8-435D-8DD1-964633E861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9295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9973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2709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1138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829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90480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6059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86093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02622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4165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3995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480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5682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40905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68876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23035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313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2496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5765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664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709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737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246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9346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ABC8D-28C8-435D-8DD1-964633E86151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022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(宛名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11"/>
          <p:cNvSpPr>
            <a:spLocks noChangeArrowheads="1"/>
          </p:cNvSpPr>
          <p:nvPr userDrawn="1"/>
        </p:nvSpPr>
        <p:spPr bwMode="gray">
          <a:xfrm>
            <a:off x="433757" y="2763842"/>
            <a:ext cx="11336217" cy="109537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7" name="グループ化 3"/>
          <p:cNvGrpSpPr>
            <a:grpSpLocks/>
          </p:cNvGrpSpPr>
          <p:nvPr userDrawn="1"/>
        </p:nvGrpSpPr>
        <p:grpSpPr bwMode="auto">
          <a:xfrm>
            <a:off x="433757" y="2763842"/>
            <a:ext cx="2903417" cy="109537"/>
            <a:chOff x="312738" y="2747963"/>
            <a:chExt cx="1970087" cy="109537"/>
          </a:xfrm>
        </p:grpSpPr>
        <p:sp>
          <p:nvSpPr>
            <p:cNvPr id="8" name="正方形/長方形 7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正方形/長方形 8"/>
            <p:cNvSpPr>
              <a:spLocks noChangeArrowheads="1"/>
            </p:cNvSpPr>
            <p:nvPr/>
          </p:nvSpPr>
          <p:spPr bwMode="gray">
            <a:xfrm>
              <a:off x="312738" y="2747963"/>
              <a:ext cx="986369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59994" y="3114004"/>
            <a:ext cx="4671472" cy="538609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29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59998" y="3657603"/>
            <a:ext cx="4123245" cy="4308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44" name="テキスト プレースホルダー 43"/>
          <p:cNvSpPr>
            <a:spLocks noGrp="1"/>
          </p:cNvSpPr>
          <p:nvPr>
            <p:ph type="body" sz="quarter" idx="10"/>
          </p:nvPr>
        </p:nvSpPr>
        <p:spPr>
          <a:xfrm>
            <a:off x="3260971" y="4716467"/>
            <a:ext cx="5759940" cy="11608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altLang="ja-JP" dirty="0"/>
          </a:p>
          <a:p>
            <a:pPr lvl="0"/>
            <a:endParaRPr lang="ja-JP" altLang="en-US" dirty="0"/>
          </a:p>
        </p:txBody>
      </p:sp>
      <p:sp>
        <p:nvSpPr>
          <p:cNvPr id="51" name="テキスト プレースホルダー 50"/>
          <p:cNvSpPr>
            <a:spLocks noGrp="1"/>
          </p:cNvSpPr>
          <p:nvPr>
            <p:ph type="body" sz="quarter" idx="11"/>
          </p:nvPr>
        </p:nvSpPr>
        <p:spPr>
          <a:xfrm>
            <a:off x="433755" y="2276876"/>
            <a:ext cx="4165355" cy="432073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ja-JP" altLang="en-US" sz="2100" smtClean="0">
                <a:latin typeface="+mj-lt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pPr lvl="0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9593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無)_コンテンツ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正方形/長方形 7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114" y="176404"/>
            <a:ext cx="9926025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232663" y="908721"/>
            <a:ext cx="11801231" cy="56896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3pPr>
            <a:lvl4pP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4pPr>
            <a:lvl5pP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533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無)_コンテンツ有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正方形/長方形 7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114" y="176404"/>
            <a:ext cx="9926025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232663" y="908721"/>
            <a:ext cx="11801231" cy="56896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7429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 sz="20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2pPr>
            <a:lvl3pPr marL="1143000" indent="-2286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 sz="1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3pPr>
            <a:lvl4pPr>
              <a:buClr>
                <a:schemeClr val="accent2">
                  <a:lumMod val="75000"/>
                </a:schemeClr>
              </a:buCl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4pPr>
            <a:lvl5pPr>
              <a:buClr>
                <a:schemeClr val="accent2">
                  <a:lumMod val="75000"/>
                </a:schemeClr>
              </a:buCl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695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日立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HGPｺﾞｼｯｸE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1731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2986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 userDrawn="1">
            <p:ph type="title"/>
          </p:nvPr>
        </p:nvSpPr>
        <p:spPr bwMode="gray">
          <a:xfrm>
            <a:off x="703477" y="179482"/>
            <a:ext cx="3629519" cy="461665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87" name="正方形/長方形 11"/>
          <p:cNvSpPr>
            <a:spLocks noChangeArrowheads="1"/>
          </p:cNvSpPr>
          <p:nvPr/>
        </p:nvSpPr>
        <p:spPr bwMode="gray">
          <a:xfrm>
            <a:off x="1" y="739776"/>
            <a:ext cx="12192000" cy="74485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grpSp>
        <p:nvGrpSpPr>
          <p:cNvPr id="3" name="グループ化 62"/>
          <p:cNvGrpSpPr/>
          <p:nvPr userDrawn="1"/>
        </p:nvGrpSpPr>
        <p:grpSpPr bwMode="gray">
          <a:xfrm>
            <a:off x="-6" y="739776"/>
            <a:ext cx="1975115" cy="74485"/>
            <a:chOff x="312738" y="2747963"/>
            <a:chExt cx="1970087" cy="109537"/>
          </a:xfrm>
        </p:grpSpPr>
        <p:sp>
          <p:nvSpPr>
            <p:cNvPr id="89" name="正方形/長方形 88"/>
            <p:cNvSpPr/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F002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正方形/長方形 89"/>
            <p:cNvSpPr/>
            <p:nvPr/>
          </p:nvSpPr>
          <p:spPr bwMode="gray">
            <a:xfrm>
              <a:off x="312738" y="2747963"/>
              <a:ext cx="985837" cy="109537"/>
            </a:xfrm>
            <a:prstGeom prst="rect">
              <a:avLst/>
            </a:prstGeom>
            <a:solidFill>
              <a:srgbClr val="B3B3B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kern="0" dirty="0">
                <a:solidFill>
                  <a:sysClr val="windowText" lastClr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1205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表紙(宛名無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1"/>
          <p:cNvSpPr>
            <a:spLocks noChangeArrowheads="1"/>
          </p:cNvSpPr>
          <p:nvPr userDrawn="1"/>
        </p:nvSpPr>
        <p:spPr bwMode="gray">
          <a:xfrm>
            <a:off x="433757" y="2763842"/>
            <a:ext cx="11336217" cy="109537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5" name="グループ化 3"/>
          <p:cNvGrpSpPr>
            <a:grpSpLocks/>
          </p:cNvGrpSpPr>
          <p:nvPr userDrawn="1"/>
        </p:nvGrpSpPr>
        <p:grpSpPr bwMode="auto">
          <a:xfrm>
            <a:off x="433757" y="2763842"/>
            <a:ext cx="2903417" cy="109537"/>
            <a:chOff x="312738" y="2747963"/>
            <a:chExt cx="1970087" cy="109537"/>
          </a:xfrm>
        </p:grpSpPr>
        <p:sp>
          <p:nvSpPr>
            <p:cNvPr id="6" name="正方形/長方形 5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986369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59994" y="3114004"/>
            <a:ext cx="4671472" cy="538609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29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59998" y="3657603"/>
            <a:ext cx="4123245" cy="430887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63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(無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1"/>
          <p:cNvSpPr>
            <a:spLocks noChangeArrowheads="1"/>
          </p:cNvSpPr>
          <p:nvPr userDrawn="1"/>
        </p:nvSpPr>
        <p:spPr bwMode="gray">
          <a:xfrm>
            <a:off x="433757" y="2763842"/>
            <a:ext cx="11336217" cy="109537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3" name="グループ化 3"/>
          <p:cNvGrpSpPr>
            <a:grpSpLocks/>
          </p:cNvGrpSpPr>
          <p:nvPr userDrawn="1"/>
        </p:nvGrpSpPr>
        <p:grpSpPr bwMode="auto">
          <a:xfrm>
            <a:off x="433757" y="2763842"/>
            <a:ext cx="2903417" cy="109537"/>
            <a:chOff x="312738" y="2747963"/>
            <a:chExt cx="1970087" cy="109537"/>
          </a:xfrm>
        </p:grpSpPr>
        <p:sp>
          <p:nvSpPr>
            <p:cNvPr id="4" name="正方形/長方形 3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5" name="正方形/長方形 4"/>
            <p:cNvSpPr>
              <a:spLocks noChangeArrowheads="1"/>
            </p:cNvSpPr>
            <p:nvPr/>
          </p:nvSpPr>
          <p:spPr bwMode="gray">
            <a:xfrm>
              <a:off x="312738" y="2747963"/>
              <a:ext cx="986369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5099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(Contents有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11"/>
          <p:cNvSpPr>
            <a:spLocks noChangeArrowheads="1"/>
          </p:cNvSpPr>
          <p:nvPr userDrawn="1"/>
        </p:nvSpPr>
        <p:spPr bwMode="gray">
          <a:xfrm>
            <a:off x="433757" y="2763842"/>
            <a:ext cx="11336217" cy="109537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3"/>
          <p:cNvGrpSpPr>
            <a:grpSpLocks/>
          </p:cNvGrpSpPr>
          <p:nvPr userDrawn="1"/>
        </p:nvGrpSpPr>
        <p:grpSpPr bwMode="auto">
          <a:xfrm>
            <a:off x="433757" y="2763842"/>
            <a:ext cx="2903417" cy="109537"/>
            <a:chOff x="312738" y="2747963"/>
            <a:chExt cx="1970087" cy="109537"/>
          </a:xfrm>
        </p:grpSpPr>
        <p:sp>
          <p:nvSpPr>
            <p:cNvPr id="5" name="正方形/長方形 4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正方形/長方形 5"/>
            <p:cNvSpPr>
              <a:spLocks noChangeArrowheads="1"/>
            </p:cNvSpPr>
            <p:nvPr/>
          </p:nvSpPr>
          <p:spPr bwMode="gray">
            <a:xfrm>
              <a:off x="312738" y="2747963"/>
              <a:ext cx="986369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2" name="Text Box 29"/>
          <p:cNvSpPr txBox="1">
            <a:spLocks noChangeArrowheads="1"/>
          </p:cNvSpPr>
          <p:nvPr userDrawn="1"/>
        </p:nvSpPr>
        <p:spPr bwMode="gray">
          <a:xfrm>
            <a:off x="730744" y="2159000"/>
            <a:ext cx="18774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3000">
                <a:solidFill>
                  <a:srgbClr val="1A1A1A"/>
                </a:solidFill>
                <a:latin typeface="Arial Rounded MT Bold" pitchFamily="34" charset="0"/>
                <a:ea typeface="HGPｺﾞｼｯｸE" pitchFamily="50" charset="-128"/>
                <a:cs typeface="Arial" charset="0"/>
              </a:rPr>
              <a:t>Contents</a:t>
            </a:r>
          </a:p>
        </p:txBody>
      </p:sp>
      <p:sp>
        <p:nvSpPr>
          <p:cNvPr id="31" name="タイトル 1"/>
          <p:cNvSpPr>
            <a:spLocks noGrp="1"/>
          </p:cNvSpPr>
          <p:nvPr>
            <p:ph type="title"/>
          </p:nvPr>
        </p:nvSpPr>
        <p:spPr>
          <a:xfrm>
            <a:off x="757667" y="31536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2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05817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(Contents無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11"/>
          <p:cNvSpPr>
            <a:spLocks noChangeArrowheads="1"/>
          </p:cNvSpPr>
          <p:nvPr userDrawn="1"/>
        </p:nvSpPr>
        <p:spPr bwMode="gray">
          <a:xfrm>
            <a:off x="433757" y="2763842"/>
            <a:ext cx="11336217" cy="109537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3"/>
          <p:cNvGrpSpPr>
            <a:grpSpLocks/>
          </p:cNvGrpSpPr>
          <p:nvPr userDrawn="1"/>
        </p:nvGrpSpPr>
        <p:grpSpPr bwMode="auto">
          <a:xfrm>
            <a:off x="433757" y="2763842"/>
            <a:ext cx="2903417" cy="109537"/>
            <a:chOff x="312738" y="2747963"/>
            <a:chExt cx="1970087" cy="109537"/>
          </a:xfrm>
        </p:grpSpPr>
        <p:sp>
          <p:nvSpPr>
            <p:cNvPr id="5" name="正方形/長方形 4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正方形/長方形 5"/>
            <p:cNvSpPr>
              <a:spLocks noChangeArrowheads="1"/>
            </p:cNvSpPr>
            <p:nvPr/>
          </p:nvSpPr>
          <p:spPr bwMode="gray">
            <a:xfrm>
              <a:off x="312738" y="2747963"/>
              <a:ext cx="986369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7667" y="31536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2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16901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有)_コンテンツ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5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6" name="正方形/長方形 5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5050" y="176404"/>
            <a:ext cx="8839089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10"/>
          </p:nvPr>
        </p:nvSpPr>
        <p:spPr>
          <a:xfrm>
            <a:off x="4" y="177265"/>
            <a:ext cx="1221611" cy="46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1pPr>
            <a:lvl2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2pPr>
            <a:lvl3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3pPr>
            <a:lvl4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4pPr>
            <a:lvl5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3178403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有)_コンテンツ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正方形/長方形 7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5050" y="176404"/>
            <a:ext cx="8839089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10"/>
          </p:nvPr>
        </p:nvSpPr>
        <p:spPr>
          <a:xfrm>
            <a:off x="4" y="177265"/>
            <a:ext cx="1221611" cy="46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1pPr>
            <a:lvl2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2pPr>
            <a:lvl3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3pPr>
            <a:lvl4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4pPr>
            <a:lvl5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/>
              <a:t>マ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232663" y="908721"/>
            <a:ext cx="11801231" cy="56896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2pPr>
            <a:lvl3pPr marL="1143000" indent="-228600">
              <a:buFont typeface="Wingdings" panose="05000000000000000000" pitchFamily="2" charset="2"/>
              <a:buChar char="ü"/>
              <a:defRPr sz="1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3pPr>
            <a:lvl4pP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4pPr>
            <a:lvl5pP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6300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有)_コンテンツ有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7" name="正方形/長方形 6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正方形/長方形 7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5050" y="176404"/>
            <a:ext cx="8839089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0" name="テキスト プレースホルダー 59"/>
          <p:cNvSpPr>
            <a:spLocks noGrp="1"/>
          </p:cNvSpPr>
          <p:nvPr>
            <p:ph type="body" sz="quarter" idx="10"/>
          </p:nvPr>
        </p:nvSpPr>
        <p:spPr>
          <a:xfrm>
            <a:off x="4" y="177265"/>
            <a:ext cx="1221611" cy="46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1pPr>
            <a:lvl2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2pPr>
            <a:lvl3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3pPr>
            <a:lvl4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4pPr>
            <a:lvl5pPr algn="ctr">
              <a:defRPr sz="2400" b="0" i="1">
                <a:latin typeface="Times New Roman" panose="02020603050405020304" pitchFamily="18" charset="0"/>
                <a:ea typeface="HGPｺﾞｼｯｸE" panose="020B0900000000000000" pitchFamily="50" charset="-128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/>
              <a:t>マ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1"/>
          </p:nvPr>
        </p:nvSpPr>
        <p:spPr>
          <a:xfrm>
            <a:off x="232663" y="908721"/>
            <a:ext cx="11801231" cy="56896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n"/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  <a:lvl2pPr marL="7429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  <a:defRPr sz="20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2pPr>
            <a:lvl3pPr marL="1143000" indent="-2286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  <a:defRPr sz="18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3pPr>
            <a:lvl4pPr>
              <a:buClr>
                <a:schemeClr val="accent2">
                  <a:lumMod val="75000"/>
                </a:schemeClr>
              </a:buCl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4pPr>
            <a:lvl5pPr>
              <a:buClr>
                <a:schemeClr val="accent2">
                  <a:lumMod val="75000"/>
                </a:schemeClr>
              </a:buClr>
              <a:defRPr sz="16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7922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(番号無)_コンテンツ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11"/>
          <p:cNvSpPr>
            <a:spLocks noChangeArrowheads="1"/>
          </p:cNvSpPr>
          <p:nvPr userDrawn="1"/>
        </p:nvSpPr>
        <p:spPr bwMode="gray">
          <a:xfrm>
            <a:off x="0" y="739779"/>
            <a:ext cx="12192000" cy="74613"/>
          </a:xfrm>
          <a:prstGeom prst="rect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" name="グループ化 62"/>
          <p:cNvGrpSpPr>
            <a:grpSpLocks/>
          </p:cNvGrpSpPr>
          <p:nvPr userDrawn="1"/>
        </p:nvGrpSpPr>
        <p:grpSpPr bwMode="auto">
          <a:xfrm>
            <a:off x="1" y="739779"/>
            <a:ext cx="1975339" cy="74613"/>
            <a:chOff x="312738" y="2747963"/>
            <a:chExt cx="1970087" cy="109537"/>
          </a:xfrm>
        </p:grpSpPr>
        <p:sp>
          <p:nvSpPr>
            <p:cNvPr id="5" name="正方形/長方形 4"/>
            <p:cNvSpPr>
              <a:spLocks noChangeArrowheads="1"/>
            </p:cNvSpPr>
            <p:nvPr/>
          </p:nvSpPr>
          <p:spPr bwMode="gray">
            <a:xfrm>
              <a:off x="312738" y="2747963"/>
              <a:ext cx="1970087" cy="109537"/>
            </a:xfrm>
            <a:prstGeom prst="rect">
              <a:avLst/>
            </a:prstGeom>
            <a:solidFill>
              <a:srgbClr val="FD00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正方形/長方形 5"/>
            <p:cNvSpPr>
              <a:spLocks noChangeArrowheads="1"/>
            </p:cNvSpPr>
            <p:nvPr/>
          </p:nvSpPr>
          <p:spPr bwMode="gray">
            <a:xfrm>
              <a:off x="312738" y="2747963"/>
              <a:ext cx="986018" cy="109537"/>
            </a:xfrm>
            <a:prstGeom prst="rect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HGPｺﾞｼｯｸE" pitchFamily="50" charset="-128"/>
                </a:defRPr>
              </a:lvl9pPr>
            </a:lstStyle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114" y="176404"/>
            <a:ext cx="9926025" cy="461665"/>
          </a:xfrm>
          <a:prstGeom prst="rect">
            <a:avLst/>
          </a:prstGeom>
        </p:spPr>
        <p:txBody>
          <a:bodyPr wrap="none">
            <a:noAutofit/>
          </a:bodyPr>
          <a:lstStyle>
            <a:lvl1pPr algn="l">
              <a:defRPr sz="2400">
                <a:latin typeface="Arial Rounded MT Bold" panose="020F0704030504030204" pitchFamily="34" charset="0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3855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8" r:id="rId3"/>
    <p:sldLayoutId id="2147483746" r:id="rId4"/>
    <p:sldLayoutId id="2147483747" r:id="rId5"/>
    <p:sldLayoutId id="2147483749" r:id="rId6"/>
    <p:sldLayoutId id="2147483750" r:id="rId7"/>
    <p:sldLayoutId id="2147483754" r:id="rId8"/>
    <p:sldLayoutId id="2147483751" r:id="rId9"/>
    <p:sldLayoutId id="2147483752" r:id="rId10"/>
    <p:sldLayoutId id="2147483755" r:id="rId11"/>
    <p:sldLayoutId id="2147483753" r:id="rId12"/>
    <p:sldLayoutId id="2147483743" r:id="rId13"/>
    <p:sldLayoutId id="214748375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 Rounded MT Bold" pitchFamily="34" charset="0"/>
          <a:ea typeface="HGPｺﾞｼｯｸE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ctrTitle"/>
          </p:nvPr>
        </p:nvSpPr>
        <p:spPr bwMode="auto">
          <a:xfrm>
            <a:off x="1112766" y="3068950"/>
            <a:ext cx="9725676" cy="26161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Review of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/>
            </a:r>
            <a:br>
              <a:rPr lang="en-US" altLang="ja-JP" sz="2800" b="1" dirty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“Do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changes in neighborhood characteristics lead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/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to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changes in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travel behavior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?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/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A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structural equations modeling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approach”</a:t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/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endParaRPr lang="ja-JP" altLang="en-US" sz="24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2293" name="Text Box 83"/>
          <p:cNvSpPr txBox="1">
            <a:spLocks noChangeArrowheads="1"/>
          </p:cNvSpPr>
          <p:nvPr/>
        </p:nvSpPr>
        <p:spPr bwMode="gray">
          <a:xfrm>
            <a:off x="8040270" y="5733320"/>
            <a:ext cx="40893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Lab: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	          Traffic and City </a:t>
            </a:r>
          </a:p>
          <a:p>
            <a:pPr eaLnBrk="1" hangingPunct="1"/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Student ID: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	</a:t>
            </a:r>
            <a:r>
              <a:rPr lang="en-US" altLang="ja-JP" sz="2000" b="1" dirty="0" err="1" smtClean="0">
                <a:latin typeface="Meiryo UI" pitchFamily="50" charset="-128"/>
                <a:ea typeface="Meiryo UI" pitchFamily="50" charset="-128"/>
              </a:rPr>
              <a:t>D22WA003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</a:endParaRPr>
          </a:p>
          <a:p>
            <a:pPr eaLnBrk="1" hangingPunct="1"/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Name:		</a:t>
            </a:r>
            <a:r>
              <a:rPr lang="en-US" altLang="ja-JP" sz="2000" b="1" dirty="0" err="1" smtClean="0">
                <a:latin typeface="Meiryo UI" pitchFamily="50" charset="-128"/>
                <a:ea typeface="Meiryo UI" pitchFamily="50" charset="-128"/>
              </a:rPr>
              <a:t>Tomoichi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</a:rPr>
              <a:t> Ebata</a:t>
            </a:r>
            <a:endParaRPr lang="ja-JP" altLang="en-US" sz="20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264440" y="332570"/>
            <a:ext cx="256751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Cao, XinYu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Mokhtarian, Patricia L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Handy, Susan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Publication Date</a:t>
            </a: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2007-09-01</a:t>
            </a:r>
          </a:p>
        </p:txBody>
      </p:sp>
    </p:spTree>
    <p:extLst>
      <p:ext uri="{BB962C8B-B14F-4D97-AF65-F5344CB8AC3E}">
        <p14:creationId xmlns:p14="http://schemas.microsoft.com/office/powerpoint/2010/main" val="63535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486828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4-2. Travel behavior( outer, visible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, how to </a:t>
            </a:r>
            <a:r>
              <a:rPr lang="en-US" altLang="ja-JP" sz="2800" b="1" dirty="0" smtClean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do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)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Ebata: “I wanted to read the original </a:t>
            </a:r>
            <a:r>
              <a:rPr lang="en-US" altLang="ja-JP" sz="3200" b="1" dirty="0" smtClean="0">
                <a:latin typeface="Meiryo UI"/>
                <a:ea typeface="Meiryo UI"/>
              </a:rPr>
              <a:t>questionnaire”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-24850" y="807823"/>
            <a:ext cx="12241700" cy="533992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34 </a:t>
            </a:r>
            <a:r>
              <a:rPr lang="en-US" altLang="ja-JP" sz="2400" b="1" dirty="0">
                <a:latin typeface="Meiryo UI"/>
                <a:ea typeface="Meiryo UI"/>
              </a:rPr>
              <a:t>features about the region</a:t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Facilities (bank, church, library, post office), Maintenance (food, pharmacy</a:t>
            </a:r>
            <a:r>
              <a:rPr lang="en-US" altLang="ja-JP" sz="2000" b="1" dirty="0" smtClean="0">
                <a:latin typeface="Meiryo UI"/>
                <a:ea typeface="Meiryo UI"/>
              </a:rPr>
              <a:t>), </a:t>
            </a:r>
            <a:r>
              <a:rPr lang="en-US" altLang="ja-JP" sz="2000" b="1" dirty="0">
                <a:latin typeface="Meiryo UI"/>
                <a:ea typeface="Meiryo UI"/>
              </a:rPr>
              <a:t>Eating out (bread, pizza, fast food, take-out) and Leisure (health clubs, bookstores, </a:t>
            </a:r>
            <a:r>
              <a:rPr lang="en-US" altLang="ja-JP" sz="2000" b="1" dirty="0" smtClean="0">
                <a:latin typeface="Meiryo UI"/>
                <a:ea typeface="Meiryo UI"/>
              </a:rPr>
              <a:t>bars</a:t>
            </a:r>
          </a:p>
          <a:p>
            <a:pPr marL="514350" indent="-514350">
              <a:buFont typeface="+mj-lt"/>
              <a:buAutoNum type="alphaUcParenR"/>
            </a:pPr>
            <a:endParaRPr lang="en-US" altLang="ja-JP" sz="11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Location search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Using Yellow Pages and ArcGIS (GIS tool</a:t>
            </a:r>
            <a:r>
              <a:rPr lang="en-US" altLang="ja-JP" sz="2000" b="1" dirty="0" smtClean="0">
                <a:latin typeface="Meiryo UI"/>
                <a:ea typeface="Meiryo UI"/>
              </a:rPr>
              <a:t>)</a:t>
            </a:r>
            <a:r>
              <a:rPr lang="en-US" altLang="ja-JP" sz="1200" b="1" dirty="0" smtClean="0">
                <a:latin typeface="Meiryo UI"/>
                <a:ea typeface="Meiryo UI"/>
              </a:rPr>
              <a:t> </a:t>
            </a:r>
          </a:p>
          <a:p>
            <a:pPr marL="514350" indent="-514350">
              <a:buAutoNum type="alphaUcParenR"/>
            </a:pPr>
            <a:endParaRPr lang="en-US" altLang="ja-JP" sz="1200" b="1" dirty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Main index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(a)Number </a:t>
            </a:r>
            <a:r>
              <a:rPr lang="en-US" altLang="ja-JP" sz="2000" b="1" dirty="0">
                <a:latin typeface="Meiryo UI"/>
                <a:ea typeface="Meiryo UI"/>
              </a:rPr>
              <a:t>of business </a:t>
            </a:r>
            <a:r>
              <a:rPr lang="en-US" altLang="ja-JP" sz="2000" b="1" dirty="0" smtClean="0">
                <a:latin typeface="Meiryo UI"/>
                <a:ea typeface="Meiryo UI"/>
              </a:rPr>
              <a:t>types and </a:t>
            </a:r>
            <a:r>
              <a:rPr lang="en-US" altLang="ja-JP" sz="2000" b="1" dirty="0">
                <a:latin typeface="Meiryo UI"/>
                <a:ea typeface="Meiryo UI"/>
              </a:rPr>
              <a:t>(b) Distance to nearest </a:t>
            </a:r>
            <a:r>
              <a:rPr lang="en-US" altLang="ja-JP" sz="2000" b="1" dirty="0" smtClean="0">
                <a:latin typeface="Meiryo UI"/>
                <a:ea typeface="Meiryo UI"/>
              </a:rPr>
              <a:t>facility</a:t>
            </a:r>
          </a:p>
          <a:p>
            <a:pPr marL="514350" indent="-514350">
              <a:buAutoNum type="alphaUcParenR"/>
            </a:pPr>
            <a:endParaRPr lang="en-US" altLang="ja-JP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Questionnaire</a:t>
            </a:r>
          </a:p>
          <a:p>
            <a:pPr lvl="1"/>
            <a:r>
              <a:rPr lang="en-US" altLang="ja-JP" sz="2000" b="1" dirty="0">
                <a:latin typeface="Meiryo UI"/>
                <a:ea typeface="Meiryo UI"/>
              </a:rPr>
              <a:t>4-point scale from (1) does not apply at all to (4) does apply at all or 4 levels from (1) not important at all to (4) very </a:t>
            </a:r>
            <a:r>
              <a:rPr lang="en-US" altLang="ja-JP" sz="2000" b="1" dirty="0" smtClean="0">
                <a:latin typeface="Meiryo UI"/>
                <a:ea typeface="Meiryo UI"/>
              </a:rPr>
              <a:t>important</a:t>
            </a:r>
          </a:p>
          <a:p>
            <a:pPr lvl="1"/>
            <a:endParaRPr lang="en-US" altLang="ja-JP" sz="20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>
                <a:latin typeface="Meiryo UI"/>
                <a:ea typeface="Meiryo UI"/>
              </a:rPr>
              <a:t>Finalized </a:t>
            </a:r>
            <a:r>
              <a:rPr lang="en-US" altLang="ja-JP" sz="2400" b="1" dirty="0" smtClean="0">
                <a:latin typeface="Meiryo UI"/>
                <a:ea typeface="Meiryo UI"/>
              </a:rPr>
              <a:t>items</a:t>
            </a:r>
            <a:endParaRPr lang="en-US" altLang="ja-JP" sz="2400" b="1" dirty="0">
              <a:latin typeface="Meiryo UI"/>
              <a:ea typeface="Meiryo UI"/>
            </a:endParaRPr>
          </a:p>
          <a:p>
            <a:pPr lvl="1"/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(1)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Accessibility, (2)Physical 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activity options, (3) Safety, (4) Sociability, (5) Attractiveness and (6) Outdoor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spaciousness</a:t>
            </a:r>
          </a:p>
        </p:txBody>
      </p:sp>
      <p:pic>
        <p:nvPicPr>
          <p:cNvPr id="1026" name="Picture 2" descr="大人にも役立つ？ イエローページ型ブースター・シート - ケータイ Watch Wat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40" y="1916790"/>
            <a:ext cx="791105" cy="101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0" name="Picture 6" descr="ArcGIS 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90" y="191679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0" y="5062207"/>
            <a:ext cx="10992680" cy="1008140"/>
          </a:xfrm>
          <a:prstGeom prst="roundRect">
            <a:avLst>
              <a:gd name="adj" fmla="val 11488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0" y="850926"/>
            <a:ext cx="11856800" cy="1008140"/>
          </a:xfrm>
          <a:prstGeom prst="roundRect">
            <a:avLst>
              <a:gd name="adj" fmla="val 11488"/>
            </a:avLst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10466614" y="1861457"/>
            <a:ext cx="1091112" cy="3216729"/>
          </a:xfrm>
          <a:custGeom>
            <a:avLst/>
            <a:gdLst>
              <a:gd name="connsiteX0" fmla="*/ 506186 w 1091112"/>
              <a:gd name="connsiteY0" fmla="*/ 0 h 3216729"/>
              <a:gd name="connsiteX1" fmla="*/ 1077686 w 1091112"/>
              <a:gd name="connsiteY1" fmla="*/ 1992086 h 3216729"/>
              <a:gd name="connsiteX2" fmla="*/ 0 w 1091112"/>
              <a:gd name="connsiteY2" fmla="*/ 3216729 h 321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1112" h="3216729">
                <a:moveTo>
                  <a:pt x="506186" y="0"/>
                </a:moveTo>
                <a:cubicBezTo>
                  <a:pt x="834118" y="727982"/>
                  <a:pt x="1162050" y="1455964"/>
                  <a:pt x="1077686" y="1992086"/>
                </a:cubicBezTo>
                <a:cubicBezTo>
                  <a:pt x="993322" y="2528208"/>
                  <a:pt x="496661" y="2872468"/>
                  <a:pt x="0" y="3216729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857361" y="2859220"/>
            <a:ext cx="2323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Abstracted and extracted results</a:t>
            </a:r>
          </a:p>
        </p:txBody>
      </p:sp>
    </p:spTree>
    <p:extLst>
      <p:ext uri="{BB962C8B-B14F-4D97-AF65-F5344CB8AC3E}">
        <p14:creationId xmlns:p14="http://schemas.microsoft.com/office/powerpoint/2010/main" val="6151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550178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4-3. Travel Attitude(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inner, invisible, how to </a:t>
            </a:r>
            <a:r>
              <a:rPr lang="en-US" altLang="ja-JP" sz="2800" b="1" dirty="0" smtClean="0">
                <a:solidFill>
                  <a:srgbClr val="0000FF"/>
                </a:solidFill>
                <a:latin typeface="Meiryo UI" pitchFamily="50" charset="-128"/>
                <a:ea typeface="Meiryo UI" pitchFamily="50" charset="-128"/>
              </a:rPr>
              <a:t>feel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)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Extract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 significant factors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-24850" y="980660"/>
            <a:ext cx="12241700" cy="386259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32 </a:t>
            </a:r>
            <a:r>
              <a:rPr lang="en-US" altLang="ja-JP" sz="2400" b="1" dirty="0">
                <a:latin typeface="Meiryo UI"/>
                <a:ea typeface="Meiryo UI"/>
              </a:rPr>
              <a:t>features about the region</a:t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(not described)</a:t>
            </a:r>
          </a:p>
          <a:p>
            <a:pPr marL="514350" indent="-514350">
              <a:buFont typeface="+mj-lt"/>
              <a:buAutoNum type="alphaUcParenR"/>
            </a:pPr>
            <a:endParaRPr lang="en-US" altLang="ja-JP" sz="11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Main index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(a</a:t>
            </a:r>
            <a:r>
              <a:rPr lang="en-US" altLang="ja-JP" sz="2000" b="1" dirty="0">
                <a:latin typeface="Meiryo UI"/>
                <a:ea typeface="Meiryo UI"/>
              </a:rPr>
              <a:t>) Bicycling and walking, (b) </a:t>
            </a:r>
            <a:r>
              <a:rPr lang="en-US" altLang="ja-JP" sz="2000" b="1" dirty="0" smtClean="0">
                <a:latin typeface="Meiryo UI"/>
                <a:ea typeface="Meiryo UI"/>
              </a:rPr>
              <a:t>transfer, (</a:t>
            </a:r>
            <a:r>
              <a:rPr lang="en-US" altLang="ja-JP" sz="2000" b="1" dirty="0">
                <a:latin typeface="Meiryo UI"/>
                <a:ea typeface="Meiryo UI"/>
              </a:rPr>
              <a:t>c) travelers, (d) </a:t>
            </a:r>
            <a:r>
              <a:rPr lang="en-US" altLang="ja-JP" sz="2000" b="1" dirty="0" smtClean="0">
                <a:latin typeface="Meiryo UI"/>
                <a:ea typeface="Meiryo UI"/>
              </a:rPr>
              <a:t>Travel minimizing  (</a:t>
            </a:r>
            <a:r>
              <a:rPr lang="en-US" altLang="ja-JP" sz="2000" b="1" dirty="0">
                <a:latin typeface="Meiryo UI"/>
                <a:ea typeface="Meiryo UI"/>
              </a:rPr>
              <a:t>e) Car-dependent (f) </a:t>
            </a:r>
            <a:r>
              <a:rPr lang="en-US" altLang="ja-JP" sz="2000" b="1" dirty="0" smtClean="0">
                <a:latin typeface="Meiryo UI"/>
                <a:ea typeface="Meiryo UI"/>
              </a:rPr>
              <a:t>Safety of </a:t>
            </a:r>
            <a:r>
              <a:rPr lang="en-US" altLang="ja-JP" sz="2000" b="1" dirty="0">
                <a:latin typeface="Meiryo UI"/>
                <a:ea typeface="Meiryo UI"/>
              </a:rPr>
              <a:t>Car </a:t>
            </a:r>
          </a:p>
          <a:p>
            <a:pPr marL="514350" indent="-514350">
              <a:buAutoNum type="alphaUcParenR"/>
            </a:pPr>
            <a:endParaRPr lang="en-US" altLang="ja-JP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Questionnaire</a:t>
            </a:r>
          </a:p>
          <a:p>
            <a:pPr lvl="1"/>
            <a:r>
              <a:rPr lang="en-US" altLang="ja-JP" sz="2000" b="1" dirty="0">
                <a:latin typeface="Meiryo UI"/>
                <a:ea typeface="Meiryo UI"/>
              </a:rPr>
              <a:t>5 levels from </a:t>
            </a:r>
            <a:r>
              <a:rPr lang="en-US" altLang="ja-JP" sz="2000" b="1" dirty="0" smtClean="0">
                <a:latin typeface="Meiryo UI"/>
                <a:ea typeface="Meiryo UI"/>
              </a:rPr>
              <a:t>(1)strongly </a:t>
            </a:r>
            <a:r>
              <a:rPr lang="en-US" altLang="ja-JP" sz="2000" b="1" dirty="0">
                <a:latin typeface="Meiryo UI"/>
                <a:ea typeface="Meiryo UI"/>
              </a:rPr>
              <a:t>disagree (1) to </a:t>
            </a:r>
            <a:r>
              <a:rPr lang="en-US" altLang="ja-JP" sz="2000" b="1" dirty="0" smtClean="0">
                <a:latin typeface="Meiryo UI"/>
                <a:ea typeface="Meiryo UI"/>
              </a:rPr>
              <a:t>(5)strongly agree</a:t>
            </a:r>
          </a:p>
          <a:p>
            <a:pPr lvl="1"/>
            <a:endParaRPr lang="en-US" altLang="ja-JP" sz="20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>
                <a:latin typeface="Meiryo UI"/>
                <a:ea typeface="Meiryo UI"/>
              </a:rPr>
              <a:t>Finalized </a:t>
            </a:r>
            <a:r>
              <a:rPr lang="en-US" altLang="ja-JP" sz="2400" b="1" dirty="0" smtClean="0">
                <a:latin typeface="Meiryo UI"/>
                <a:ea typeface="Meiryo UI"/>
              </a:rPr>
              <a:t>items</a:t>
            </a:r>
            <a:endParaRPr lang="en-US" altLang="ja-JP" sz="2400" b="1" dirty="0">
              <a:latin typeface="Meiryo UI"/>
              <a:ea typeface="Meiryo UI"/>
            </a:endParaRPr>
          </a:p>
          <a:p>
            <a:pPr lvl="1"/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(1)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Pro-bike walk, (2)Travel minimizing, 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(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3)Safety of car, 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(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4)Car dependent</a:t>
            </a: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660" y="4843255"/>
            <a:ext cx="936130" cy="1224043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 flipV="1">
            <a:off x="4583790" y="4941210"/>
            <a:ext cx="360050" cy="216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595300" y="5343196"/>
            <a:ext cx="351670" cy="5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595300" y="5657180"/>
            <a:ext cx="348540" cy="64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596865" y="5880712"/>
            <a:ext cx="346975" cy="226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フリーフォーム 9"/>
          <p:cNvSpPr/>
          <p:nvPr/>
        </p:nvSpPr>
        <p:spPr>
          <a:xfrm>
            <a:off x="3790335" y="5189263"/>
            <a:ext cx="442452" cy="577356"/>
          </a:xfrm>
          <a:custGeom>
            <a:avLst/>
            <a:gdLst>
              <a:gd name="connsiteX0" fmla="*/ 442452 w 442452"/>
              <a:gd name="connsiteY0" fmla="*/ 400376 h 577356"/>
              <a:gd name="connsiteX1" fmla="*/ 427704 w 442452"/>
              <a:gd name="connsiteY1" fmla="*/ 503614 h 577356"/>
              <a:gd name="connsiteX2" fmla="*/ 412955 w 442452"/>
              <a:gd name="connsiteY2" fmla="*/ 547860 h 577356"/>
              <a:gd name="connsiteX3" fmla="*/ 353962 w 442452"/>
              <a:gd name="connsiteY3" fmla="*/ 577356 h 577356"/>
              <a:gd name="connsiteX4" fmla="*/ 176981 w 442452"/>
              <a:gd name="connsiteY4" fmla="*/ 562608 h 577356"/>
              <a:gd name="connsiteX5" fmla="*/ 117988 w 442452"/>
              <a:gd name="connsiteY5" fmla="*/ 533111 h 577356"/>
              <a:gd name="connsiteX6" fmla="*/ 29497 w 442452"/>
              <a:gd name="connsiteY6" fmla="*/ 370879 h 577356"/>
              <a:gd name="connsiteX7" fmla="*/ 14749 w 442452"/>
              <a:gd name="connsiteY7" fmla="*/ 282389 h 577356"/>
              <a:gd name="connsiteX8" fmla="*/ 0 w 442452"/>
              <a:gd name="connsiteY8" fmla="*/ 238143 h 577356"/>
              <a:gd name="connsiteX9" fmla="*/ 14749 w 442452"/>
              <a:gd name="connsiteY9" fmla="*/ 90660 h 577356"/>
              <a:gd name="connsiteX10" fmla="*/ 29497 w 442452"/>
              <a:gd name="connsiteY10" fmla="*/ 31666 h 577356"/>
              <a:gd name="connsiteX11" fmla="*/ 73742 w 442452"/>
              <a:gd name="connsiteY11" fmla="*/ 2169 h 577356"/>
              <a:gd name="connsiteX12" fmla="*/ 383459 w 442452"/>
              <a:gd name="connsiteY12" fmla="*/ 16918 h 577356"/>
              <a:gd name="connsiteX13" fmla="*/ 412955 w 442452"/>
              <a:gd name="connsiteY13" fmla="*/ 105408 h 577356"/>
              <a:gd name="connsiteX14" fmla="*/ 412955 w 442452"/>
              <a:gd name="connsiteY14" fmla="*/ 267640 h 57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452" h="577356">
                <a:moveTo>
                  <a:pt x="442452" y="400376"/>
                </a:moveTo>
                <a:cubicBezTo>
                  <a:pt x="437536" y="434789"/>
                  <a:pt x="434521" y="469527"/>
                  <a:pt x="427704" y="503614"/>
                </a:cubicBezTo>
                <a:cubicBezTo>
                  <a:pt x="424655" y="518859"/>
                  <a:pt x="423948" y="536867"/>
                  <a:pt x="412955" y="547860"/>
                </a:cubicBezTo>
                <a:cubicBezTo>
                  <a:pt x="397409" y="563406"/>
                  <a:pt x="373626" y="567524"/>
                  <a:pt x="353962" y="577356"/>
                </a:cubicBezTo>
                <a:cubicBezTo>
                  <a:pt x="294968" y="572440"/>
                  <a:pt x="235165" y="573518"/>
                  <a:pt x="176981" y="562608"/>
                </a:cubicBezTo>
                <a:cubicBezTo>
                  <a:pt x="155372" y="558556"/>
                  <a:pt x="132695" y="549453"/>
                  <a:pt x="117988" y="533111"/>
                </a:cubicBezTo>
                <a:cubicBezTo>
                  <a:pt x="57227" y="465598"/>
                  <a:pt x="51800" y="437785"/>
                  <a:pt x="29497" y="370879"/>
                </a:cubicBezTo>
                <a:cubicBezTo>
                  <a:pt x="24581" y="341382"/>
                  <a:pt x="21236" y="311580"/>
                  <a:pt x="14749" y="282389"/>
                </a:cubicBezTo>
                <a:cubicBezTo>
                  <a:pt x="11376" y="267213"/>
                  <a:pt x="0" y="253689"/>
                  <a:pt x="0" y="238143"/>
                </a:cubicBezTo>
                <a:cubicBezTo>
                  <a:pt x="0" y="188737"/>
                  <a:pt x="7762" y="139570"/>
                  <a:pt x="14749" y="90660"/>
                </a:cubicBezTo>
                <a:cubicBezTo>
                  <a:pt x="17616" y="70594"/>
                  <a:pt x="18253" y="48532"/>
                  <a:pt x="29497" y="31666"/>
                </a:cubicBezTo>
                <a:cubicBezTo>
                  <a:pt x="39329" y="16918"/>
                  <a:pt x="58994" y="12001"/>
                  <a:pt x="73742" y="2169"/>
                </a:cubicBezTo>
                <a:cubicBezTo>
                  <a:pt x="176981" y="7085"/>
                  <a:pt x="284581" y="-13175"/>
                  <a:pt x="383459" y="16918"/>
                </a:cubicBezTo>
                <a:cubicBezTo>
                  <a:pt x="413204" y="25971"/>
                  <a:pt x="412955" y="74316"/>
                  <a:pt x="412955" y="105408"/>
                </a:cubicBezTo>
                <a:lnTo>
                  <a:pt x="412955" y="267640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980104" y="5250607"/>
            <a:ext cx="1661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Meiryo UI" pitchFamily="50" charset="-128"/>
                <a:ea typeface="Meiryo UI" pitchFamily="50" charset="-128"/>
              </a:rPr>
              <a:t>Behavior</a:t>
            </a:r>
            <a:br>
              <a:rPr lang="en-US" altLang="ja-JP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b="1" dirty="0" smtClean="0">
                <a:latin typeface="Meiryo UI" pitchFamily="50" charset="-128"/>
                <a:ea typeface="Meiryo UI" pitchFamily="50" charset="-128"/>
              </a:rPr>
              <a:t>(How to do)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734595" y="5462600"/>
            <a:ext cx="17999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Meiryo UI" pitchFamily="50" charset="-128"/>
                <a:ea typeface="Meiryo UI" pitchFamily="50" charset="-128"/>
              </a:rPr>
              <a:t>Attitude</a:t>
            </a:r>
            <a:br>
              <a:rPr lang="en-US" altLang="ja-JP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b="1" dirty="0" smtClean="0">
                <a:latin typeface="Meiryo UI" pitchFamily="50" charset="-128"/>
                <a:ea typeface="Meiryo UI" pitchFamily="50" charset="-128"/>
              </a:rPr>
              <a:t>(How to feel)</a:t>
            </a:r>
            <a:endParaRPr lang="ja-JP" altLang="en-US" dirty="0"/>
          </a:p>
        </p:txBody>
      </p:sp>
      <p:sp>
        <p:nvSpPr>
          <p:cNvPr id="21" name="角丸四角形 20"/>
          <p:cNvSpPr/>
          <p:nvPr/>
        </p:nvSpPr>
        <p:spPr>
          <a:xfrm>
            <a:off x="0" y="850926"/>
            <a:ext cx="11856800" cy="1008140"/>
          </a:xfrm>
          <a:prstGeom prst="roundRect">
            <a:avLst>
              <a:gd name="adj" fmla="val 11488"/>
            </a:avLst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0" y="4077090"/>
            <a:ext cx="10992680" cy="759957"/>
          </a:xfrm>
          <a:prstGeom prst="roundRect">
            <a:avLst>
              <a:gd name="adj" fmla="val 11488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10466614" y="1861458"/>
            <a:ext cx="1091112" cy="2209424"/>
          </a:xfrm>
          <a:custGeom>
            <a:avLst/>
            <a:gdLst>
              <a:gd name="connsiteX0" fmla="*/ 506186 w 1091112"/>
              <a:gd name="connsiteY0" fmla="*/ 0 h 3216729"/>
              <a:gd name="connsiteX1" fmla="*/ 1077686 w 1091112"/>
              <a:gd name="connsiteY1" fmla="*/ 1992086 h 3216729"/>
              <a:gd name="connsiteX2" fmla="*/ 0 w 1091112"/>
              <a:gd name="connsiteY2" fmla="*/ 3216729 h 321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1112" h="3216729">
                <a:moveTo>
                  <a:pt x="506186" y="0"/>
                </a:moveTo>
                <a:cubicBezTo>
                  <a:pt x="834118" y="727982"/>
                  <a:pt x="1162050" y="1455964"/>
                  <a:pt x="1077686" y="1992086"/>
                </a:cubicBezTo>
                <a:cubicBezTo>
                  <a:pt x="993322" y="2528208"/>
                  <a:pt x="496661" y="2872468"/>
                  <a:pt x="0" y="3216729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9857361" y="2859220"/>
            <a:ext cx="2323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Abstracted and extracted results</a:t>
            </a:r>
          </a:p>
        </p:txBody>
      </p:sp>
    </p:spTree>
    <p:extLst>
      <p:ext uri="{BB962C8B-B14F-4D97-AF65-F5344CB8AC3E}">
        <p14:creationId xmlns:p14="http://schemas.microsoft.com/office/powerpoint/2010/main" val="1644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4995022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4-4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.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Social Demographics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Difference between before/after moving in a year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-24850" y="980660"/>
            <a:ext cx="11017530" cy="31239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Items 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Gender, Age, Employment Status, Educational Background, Household Income, Household size, Number of children, Mobility constraints, Housing type and size, Number of children in household, Housing </a:t>
            </a:r>
            <a:r>
              <a:rPr lang="en-US" altLang="ja-JP" sz="2000" b="1" dirty="0" smtClean="0">
                <a:latin typeface="Meiryo UI"/>
                <a:ea typeface="Meiryo UI"/>
              </a:rPr>
              <a:t>tenure</a:t>
            </a:r>
            <a:br>
              <a:rPr lang="en-US" altLang="ja-JP" sz="20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/>
            </a:r>
            <a:br>
              <a:rPr lang="en-US" altLang="ja-JP" sz="2000" b="1" dirty="0" smtClean="0">
                <a:latin typeface="Meiryo UI"/>
                <a:ea typeface="Meiryo UI"/>
              </a:rPr>
            </a:br>
            <a:endParaRPr lang="en-US" altLang="ja-JP" sz="11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Before and after state comparison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(a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)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Family 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Composition,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(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b)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Income</a:t>
            </a:r>
            <a:endParaRPr lang="en-US" altLang="ja-JP" sz="2000" b="1" dirty="0">
              <a:solidFill>
                <a:srgbClr val="0000FF"/>
              </a:solidFill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endParaRPr lang="en-US" altLang="ja-JP" b="1" dirty="0" smtClean="0">
              <a:latin typeface="Meiryo UI"/>
              <a:ea typeface="Meiryo UI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875" y="2390618"/>
            <a:ext cx="5253001" cy="2185963"/>
          </a:xfrm>
          <a:prstGeom prst="rect">
            <a:avLst/>
          </a:prstGeom>
        </p:spPr>
      </p:pic>
      <p:sp>
        <p:nvSpPr>
          <p:cNvPr id="21" name="楕円 20"/>
          <p:cNvSpPr/>
          <p:nvPr/>
        </p:nvSpPr>
        <p:spPr>
          <a:xfrm>
            <a:off x="635510" y="4454532"/>
            <a:ext cx="2505011" cy="691232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3653818" y="4390318"/>
            <a:ext cx="2085861" cy="49691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39" y="4021827"/>
            <a:ext cx="998303" cy="82072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468" y="4222307"/>
            <a:ext cx="288409" cy="431979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934" y="3911691"/>
            <a:ext cx="1050629" cy="863738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164" y="4191415"/>
            <a:ext cx="330504" cy="495027"/>
          </a:xfrm>
          <a:prstGeom prst="rect">
            <a:avLst/>
          </a:prstGeom>
        </p:spPr>
      </p:pic>
      <p:sp>
        <p:nvSpPr>
          <p:cNvPr id="32" name="フリーフォーム 31"/>
          <p:cNvSpPr/>
          <p:nvPr/>
        </p:nvSpPr>
        <p:spPr>
          <a:xfrm>
            <a:off x="2408045" y="3811995"/>
            <a:ext cx="1641371" cy="501947"/>
          </a:xfrm>
          <a:custGeom>
            <a:avLst/>
            <a:gdLst>
              <a:gd name="connsiteX0" fmla="*/ 73023 w 3551008"/>
              <a:gd name="connsiteY0" fmla="*/ 1061665 h 1085933"/>
              <a:gd name="connsiteX1" fmla="*/ 236308 w 3551008"/>
              <a:gd name="connsiteY1" fmla="*/ 947365 h 1085933"/>
              <a:gd name="connsiteX2" fmla="*/ 2032451 w 3551008"/>
              <a:gd name="connsiteY2" fmla="*/ 308 h 1085933"/>
              <a:gd name="connsiteX3" fmla="*/ 3551008 w 3551008"/>
              <a:gd name="connsiteY3" fmla="*/ 865723 h 108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1008" h="1085933">
                <a:moveTo>
                  <a:pt x="73023" y="1061665"/>
                </a:moveTo>
                <a:cubicBezTo>
                  <a:pt x="-8620" y="1092961"/>
                  <a:pt x="-90263" y="1124258"/>
                  <a:pt x="236308" y="947365"/>
                </a:cubicBezTo>
                <a:cubicBezTo>
                  <a:pt x="562879" y="770472"/>
                  <a:pt x="1480001" y="13915"/>
                  <a:pt x="2032451" y="308"/>
                </a:cubicBezTo>
                <a:cubicBezTo>
                  <a:pt x="2584901" y="-13299"/>
                  <a:pt x="3067954" y="426212"/>
                  <a:pt x="3551008" y="865723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564" y="4343815"/>
            <a:ext cx="330504" cy="495027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44" y="4305121"/>
            <a:ext cx="330504" cy="495027"/>
          </a:xfrm>
          <a:prstGeom prst="rect">
            <a:avLst/>
          </a:prstGeom>
        </p:spPr>
      </p:pic>
      <p:pic>
        <p:nvPicPr>
          <p:cNvPr id="39" name="図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87" y="4329852"/>
            <a:ext cx="330504" cy="495027"/>
          </a:xfrm>
          <a:prstGeom prst="rect">
            <a:avLst/>
          </a:prstGeom>
        </p:spPr>
      </p:pic>
      <p:pic>
        <p:nvPicPr>
          <p:cNvPr id="40" name="図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87" y="4482252"/>
            <a:ext cx="330504" cy="495027"/>
          </a:xfrm>
          <a:prstGeom prst="rect">
            <a:avLst/>
          </a:prstGeom>
        </p:spPr>
      </p:pic>
      <p:pic>
        <p:nvPicPr>
          <p:cNvPr id="41" name="図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167" y="4443558"/>
            <a:ext cx="330504" cy="495027"/>
          </a:xfrm>
          <a:prstGeom prst="rect">
            <a:avLst/>
          </a:prstGeom>
        </p:spPr>
      </p:pic>
      <p:pic>
        <p:nvPicPr>
          <p:cNvPr id="2052" name="Picture 4" descr="お金3D コイン3D - Pixabayの無料画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140" y="4241164"/>
            <a:ext cx="814512" cy="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お金3D コイン3D - Pixabayの無料画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987" y="4149100"/>
            <a:ext cx="814512" cy="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正方形/長方形 42"/>
          <p:cNvSpPr/>
          <p:nvPr/>
        </p:nvSpPr>
        <p:spPr>
          <a:xfrm>
            <a:off x="908363" y="5184584"/>
            <a:ext cx="2052204" cy="52322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Before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837587" y="5157240"/>
            <a:ext cx="2052204" cy="52322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After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857596" y="5184584"/>
            <a:ext cx="2830764" cy="52322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in one year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3359620" y="3643663"/>
            <a:ext cx="0" cy="2051375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1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3863690" y="3284980"/>
            <a:ext cx="4166525" cy="954107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9pPr>
          </a:lstStyle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5. Modeling methods</a:t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and MEL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38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77626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5-1. What’s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(Structural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Equation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Modeling)(1)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alues of “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◯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are calculated by APP automatically 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9393" y="818033"/>
            <a:ext cx="11977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Analysis that models hypotheses in the form of linear 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combinations</a:t>
            </a:r>
            <a:b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with Latent Variables(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◯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3215881" y="2787875"/>
            <a:ext cx="380664" cy="38066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5055759" y="2787875"/>
            <a:ext cx="380664" cy="38066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/>
          <p:cNvSpPr/>
          <p:nvPr/>
        </p:nvSpPr>
        <p:spPr>
          <a:xfrm rot="16200000">
            <a:off x="3215881" y="4627753"/>
            <a:ext cx="380664" cy="38066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/>
          <p:cNvSpPr/>
          <p:nvPr/>
        </p:nvSpPr>
        <p:spPr>
          <a:xfrm>
            <a:off x="5055759" y="4625833"/>
            <a:ext cx="380664" cy="38066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/>
          <p:cNvSpPr/>
          <p:nvPr/>
        </p:nvSpPr>
        <p:spPr>
          <a:xfrm>
            <a:off x="1883555" y="3707813"/>
            <a:ext cx="380664" cy="38066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53" idx="1"/>
            <a:endCxn id="5" idx="5"/>
          </p:cNvCxnSpPr>
          <p:nvPr/>
        </p:nvCxnSpPr>
        <p:spPr>
          <a:xfrm flipH="1" flipV="1">
            <a:off x="3540798" y="3112792"/>
            <a:ext cx="1570708" cy="15687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>
            <a:stCxn id="53" idx="2"/>
            <a:endCxn id="49" idx="4"/>
          </p:cNvCxnSpPr>
          <p:nvPr/>
        </p:nvCxnSpPr>
        <p:spPr>
          <a:xfrm flipH="1">
            <a:off x="3596545" y="4816165"/>
            <a:ext cx="1459214" cy="19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33" idx="3"/>
            <a:endCxn id="49" idx="5"/>
          </p:cNvCxnSpPr>
          <p:nvPr/>
        </p:nvCxnSpPr>
        <p:spPr>
          <a:xfrm flipH="1">
            <a:off x="3540798" y="3112792"/>
            <a:ext cx="1570708" cy="15707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endCxn id="5" idx="6"/>
          </p:cNvCxnSpPr>
          <p:nvPr/>
        </p:nvCxnSpPr>
        <p:spPr>
          <a:xfrm flipH="1" flipV="1">
            <a:off x="3596545" y="2978207"/>
            <a:ext cx="1467876" cy="10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フリーフォーム 19"/>
          <p:cNvSpPr/>
          <p:nvPr/>
        </p:nvSpPr>
        <p:spPr>
          <a:xfrm>
            <a:off x="5372439" y="3079501"/>
            <a:ext cx="441861" cy="1559279"/>
          </a:xfrm>
          <a:custGeom>
            <a:avLst/>
            <a:gdLst>
              <a:gd name="connsiteX0" fmla="*/ 29497 w 501519"/>
              <a:gd name="connsiteY0" fmla="*/ 0 h 1769806"/>
              <a:gd name="connsiteX1" fmla="*/ 501445 w 501519"/>
              <a:gd name="connsiteY1" fmla="*/ 870155 h 1769806"/>
              <a:gd name="connsiteX2" fmla="*/ 0 w 501519"/>
              <a:gd name="connsiteY2" fmla="*/ 1769806 h 1769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1519" h="1769806">
                <a:moveTo>
                  <a:pt x="29497" y="0"/>
                </a:moveTo>
                <a:cubicBezTo>
                  <a:pt x="267929" y="287593"/>
                  <a:pt x="506361" y="575187"/>
                  <a:pt x="501445" y="870155"/>
                </a:cubicBezTo>
                <a:cubicBezTo>
                  <a:pt x="496529" y="1165123"/>
                  <a:pt x="248264" y="1467464"/>
                  <a:pt x="0" y="1769806"/>
                </a:cubicBezTo>
              </a:path>
            </a:pathLst>
          </a:custGeom>
          <a:noFill/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矢印コネクタ 57"/>
          <p:cNvCxnSpPr>
            <a:stCxn id="5" idx="3"/>
            <a:endCxn id="54" idx="7"/>
          </p:cNvCxnSpPr>
          <p:nvPr/>
        </p:nvCxnSpPr>
        <p:spPr>
          <a:xfrm flipH="1">
            <a:off x="2208473" y="3112792"/>
            <a:ext cx="1063156" cy="6507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49" idx="7"/>
            <a:endCxn id="54" idx="5"/>
          </p:cNvCxnSpPr>
          <p:nvPr/>
        </p:nvCxnSpPr>
        <p:spPr>
          <a:xfrm flipH="1" flipV="1">
            <a:off x="2208473" y="4032730"/>
            <a:ext cx="1063156" cy="65077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999187" y="3451972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995338" y="3817722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995338" y="4159293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/>
          <p:cNvSpPr/>
          <p:nvPr/>
        </p:nvSpPr>
        <p:spPr>
          <a:xfrm>
            <a:off x="551230" y="3058460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0" name="直線矢印コネクタ 69"/>
          <p:cNvCxnSpPr>
            <a:stCxn id="54" idx="1"/>
            <a:endCxn id="61" idx="3"/>
          </p:cNvCxnSpPr>
          <p:nvPr/>
        </p:nvCxnSpPr>
        <p:spPr>
          <a:xfrm flipH="1" flipV="1">
            <a:off x="1633628" y="3559314"/>
            <a:ext cx="305675" cy="2042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>
            <a:stCxn id="54" idx="2"/>
            <a:endCxn id="65" idx="3"/>
          </p:cNvCxnSpPr>
          <p:nvPr/>
        </p:nvCxnSpPr>
        <p:spPr>
          <a:xfrm flipH="1">
            <a:off x="1629779" y="3898145"/>
            <a:ext cx="253776" cy="269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>
            <a:stCxn id="54" idx="3"/>
            <a:endCxn id="66" idx="3"/>
          </p:cNvCxnSpPr>
          <p:nvPr/>
        </p:nvCxnSpPr>
        <p:spPr>
          <a:xfrm flipH="1">
            <a:off x="1629779" y="4032730"/>
            <a:ext cx="309524" cy="2339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stCxn id="67" idx="5"/>
            <a:endCxn id="61" idx="1"/>
          </p:cNvCxnSpPr>
          <p:nvPr/>
        </p:nvCxnSpPr>
        <p:spPr>
          <a:xfrm>
            <a:off x="753494" y="3260724"/>
            <a:ext cx="245693" cy="298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楕円 81"/>
          <p:cNvSpPr/>
          <p:nvPr/>
        </p:nvSpPr>
        <p:spPr>
          <a:xfrm>
            <a:off x="551230" y="3448909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" name="直線矢印コネクタ 82"/>
          <p:cNvCxnSpPr>
            <a:stCxn id="82" idx="5"/>
          </p:cNvCxnSpPr>
          <p:nvPr/>
        </p:nvCxnSpPr>
        <p:spPr>
          <a:xfrm>
            <a:off x="753494" y="3651173"/>
            <a:ext cx="245693" cy="298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楕円 83"/>
          <p:cNvSpPr/>
          <p:nvPr/>
        </p:nvSpPr>
        <p:spPr>
          <a:xfrm>
            <a:off x="551230" y="3812440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5" name="直線矢印コネクタ 84"/>
          <p:cNvCxnSpPr>
            <a:stCxn id="84" idx="5"/>
          </p:cNvCxnSpPr>
          <p:nvPr/>
        </p:nvCxnSpPr>
        <p:spPr>
          <a:xfrm>
            <a:off x="753494" y="4014704"/>
            <a:ext cx="245693" cy="2985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2264220" y="1963102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2260371" y="2328852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正方形/長方形 87"/>
          <p:cNvSpPr/>
          <p:nvPr/>
        </p:nvSpPr>
        <p:spPr>
          <a:xfrm>
            <a:off x="2260371" y="2670424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9" name="直線矢印コネクタ 88"/>
          <p:cNvCxnSpPr>
            <a:stCxn id="5" idx="1"/>
            <a:endCxn id="86" idx="3"/>
          </p:cNvCxnSpPr>
          <p:nvPr/>
        </p:nvCxnSpPr>
        <p:spPr>
          <a:xfrm flipH="1" flipV="1">
            <a:off x="2898660" y="2070444"/>
            <a:ext cx="372968" cy="7731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>
            <a:stCxn id="5" idx="1"/>
            <a:endCxn id="87" idx="3"/>
          </p:cNvCxnSpPr>
          <p:nvPr/>
        </p:nvCxnSpPr>
        <p:spPr>
          <a:xfrm flipH="1" flipV="1">
            <a:off x="2894812" y="2436194"/>
            <a:ext cx="376816" cy="4074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>
            <a:stCxn id="5" idx="1"/>
            <a:endCxn id="88" idx="3"/>
          </p:cNvCxnSpPr>
          <p:nvPr/>
        </p:nvCxnSpPr>
        <p:spPr>
          <a:xfrm flipH="1" flipV="1">
            <a:off x="2894812" y="2777766"/>
            <a:ext cx="376816" cy="65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楕円 94"/>
          <p:cNvSpPr/>
          <p:nvPr/>
        </p:nvSpPr>
        <p:spPr>
          <a:xfrm>
            <a:off x="1756667" y="1772770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6" name="直線矢印コネクタ 95"/>
          <p:cNvCxnSpPr>
            <a:stCxn id="95" idx="5"/>
            <a:endCxn id="86" idx="1"/>
          </p:cNvCxnSpPr>
          <p:nvPr/>
        </p:nvCxnSpPr>
        <p:spPr>
          <a:xfrm>
            <a:off x="1958931" y="1975034"/>
            <a:ext cx="305288" cy="954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楕円 96"/>
          <p:cNvSpPr/>
          <p:nvPr/>
        </p:nvSpPr>
        <p:spPr>
          <a:xfrm>
            <a:off x="1756667" y="2163219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8" name="直線矢印コネクタ 97"/>
          <p:cNvCxnSpPr>
            <a:stCxn id="97" idx="5"/>
            <a:endCxn id="87" idx="1"/>
          </p:cNvCxnSpPr>
          <p:nvPr/>
        </p:nvCxnSpPr>
        <p:spPr>
          <a:xfrm>
            <a:off x="1958931" y="2365483"/>
            <a:ext cx="301440" cy="707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楕円 98"/>
          <p:cNvSpPr/>
          <p:nvPr/>
        </p:nvSpPr>
        <p:spPr>
          <a:xfrm>
            <a:off x="1756667" y="2526750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>
            <a:stCxn id="99" idx="5"/>
            <a:endCxn id="88" idx="1"/>
          </p:cNvCxnSpPr>
          <p:nvPr/>
        </p:nvCxnSpPr>
        <p:spPr>
          <a:xfrm>
            <a:off x="1958931" y="2729014"/>
            <a:ext cx="301440" cy="48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正方形/長方形 105"/>
          <p:cNvSpPr/>
          <p:nvPr/>
        </p:nvSpPr>
        <p:spPr>
          <a:xfrm flipH="1">
            <a:off x="5745407" y="1965894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 flipH="1">
            <a:off x="5749255" y="2331644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正方形/長方形 108"/>
          <p:cNvSpPr/>
          <p:nvPr/>
        </p:nvSpPr>
        <p:spPr>
          <a:xfrm flipH="1">
            <a:off x="5749255" y="2673216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0" name="直線矢印コネクタ 109"/>
          <p:cNvCxnSpPr>
            <a:endCxn id="106" idx="3"/>
          </p:cNvCxnSpPr>
          <p:nvPr/>
        </p:nvCxnSpPr>
        <p:spPr>
          <a:xfrm flipV="1">
            <a:off x="5372439" y="2073236"/>
            <a:ext cx="372968" cy="7731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矢印コネクタ 110"/>
          <p:cNvCxnSpPr>
            <a:endCxn id="108" idx="3"/>
          </p:cNvCxnSpPr>
          <p:nvPr/>
        </p:nvCxnSpPr>
        <p:spPr>
          <a:xfrm flipV="1">
            <a:off x="5372439" y="2438986"/>
            <a:ext cx="376816" cy="4074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endCxn id="109" idx="3"/>
          </p:cNvCxnSpPr>
          <p:nvPr/>
        </p:nvCxnSpPr>
        <p:spPr>
          <a:xfrm flipV="1">
            <a:off x="5372439" y="2780558"/>
            <a:ext cx="376816" cy="65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楕円 112"/>
          <p:cNvSpPr/>
          <p:nvPr/>
        </p:nvSpPr>
        <p:spPr>
          <a:xfrm flipH="1">
            <a:off x="6650432" y="1775562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" name="直線矢印コネクタ 113"/>
          <p:cNvCxnSpPr>
            <a:stCxn id="113" idx="5"/>
            <a:endCxn id="106" idx="1"/>
          </p:cNvCxnSpPr>
          <p:nvPr/>
        </p:nvCxnSpPr>
        <p:spPr>
          <a:xfrm flipH="1">
            <a:off x="6379847" y="1977826"/>
            <a:ext cx="305288" cy="954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楕円 114"/>
          <p:cNvSpPr/>
          <p:nvPr/>
        </p:nvSpPr>
        <p:spPr>
          <a:xfrm flipH="1">
            <a:off x="6650432" y="2166011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" name="直線矢印コネクタ 115"/>
          <p:cNvCxnSpPr>
            <a:stCxn id="115" idx="5"/>
            <a:endCxn id="108" idx="1"/>
          </p:cNvCxnSpPr>
          <p:nvPr/>
        </p:nvCxnSpPr>
        <p:spPr>
          <a:xfrm flipH="1">
            <a:off x="6383696" y="2368275"/>
            <a:ext cx="301440" cy="707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楕円 116"/>
          <p:cNvSpPr/>
          <p:nvPr/>
        </p:nvSpPr>
        <p:spPr>
          <a:xfrm flipH="1">
            <a:off x="6650432" y="2529542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8" name="直線矢印コネクタ 117"/>
          <p:cNvCxnSpPr>
            <a:stCxn id="117" idx="5"/>
            <a:endCxn id="109" idx="1"/>
          </p:cNvCxnSpPr>
          <p:nvPr/>
        </p:nvCxnSpPr>
        <p:spPr>
          <a:xfrm flipH="1">
            <a:off x="6383696" y="2731806"/>
            <a:ext cx="301440" cy="48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/>
          <p:cNvSpPr/>
          <p:nvPr/>
        </p:nvSpPr>
        <p:spPr>
          <a:xfrm flipH="1" flipV="1">
            <a:off x="5809391" y="5554063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 flipH="1" flipV="1">
            <a:off x="5813239" y="5188313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 flipH="1" flipV="1">
            <a:off x="5813239" y="4846742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>
            <a:endCxn id="120" idx="3"/>
          </p:cNvCxnSpPr>
          <p:nvPr/>
        </p:nvCxnSpPr>
        <p:spPr>
          <a:xfrm>
            <a:off x="5436423" y="4888227"/>
            <a:ext cx="372968" cy="7731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endCxn id="121" idx="3"/>
          </p:cNvCxnSpPr>
          <p:nvPr/>
        </p:nvCxnSpPr>
        <p:spPr>
          <a:xfrm>
            <a:off x="5436423" y="4888227"/>
            <a:ext cx="376816" cy="4074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endCxn id="122" idx="3"/>
          </p:cNvCxnSpPr>
          <p:nvPr/>
        </p:nvCxnSpPr>
        <p:spPr>
          <a:xfrm>
            <a:off x="5436423" y="4888227"/>
            <a:ext cx="376816" cy="65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楕円 125"/>
          <p:cNvSpPr/>
          <p:nvPr/>
        </p:nvSpPr>
        <p:spPr>
          <a:xfrm flipH="1" flipV="1">
            <a:off x="6714416" y="5722111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直線矢印コネクタ 126"/>
          <p:cNvCxnSpPr>
            <a:stCxn id="126" idx="5"/>
            <a:endCxn id="120" idx="1"/>
          </p:cNvCxnSpPr>
          <p:nvPr/>
        </p:nvCxnSpPr>
        <p:spPr>
          <a:xfrm flipH="1" flipV="1">
            <a:off x="6443831" y="5661405"/>
            <a:ext cx="305288" cy="954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楕円 127"/>
          <p:cNvSpPr/>
          <p:nvPr/>
        </p:nvSpPr>
        <p:spPr>
          <a:xfrm flipH="1" flipV="1">
            <a:off x="6714416" y="5331662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9" name="直線矢印コネクタ 128"/>
          <p:cNvCxnSpPr>
            <a:stCxn id="128" idx="5"/>
            <a:endCxn id="121" idx="1"/>
          </p:cNvCxnSpPr>
          <p:nvPr/>
        </p:nvCxnSpPr>
        <p:spPr>
          <a:xfrm flipH="1" flipV="1">
            <a:off x="6447680" y="5295655"/>
            <a:ext cx="301440" cy="707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楕円 129"/>
          <p:cNvSpPr/>
          <p:nvPr/>
        </p:nvSpPr>
        <p:spPr>
          <a:xfrm flipH="1" flipV="1">
            <a:off x="6714416" y="4968132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1" name="直線矢印コネクタ 130"/>
          <p:cNvCxnSpPr>
            <a:stCxn id="130" idx="5"/>
            <a:endCxn id="122" idx="1"/>
          </p:cNvCxnSpPr>
          <p:nvPr/>
        </p:nvCxnSpPr>
        <p:spPr>
          <a:xfrm flipH="1" flipV="1">
            <a:off x="6447680" y="4954083"/>
            <a:ext cx="301440" cy="48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 flipV="1">
            <a:off x="2263860" y="5620020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正方形/長方形 133"/>
          <p:cNvSpPr/>
          <p:nvPr/>
        </p:nvSpPr>
        <p:spPr>
          <a:xfrm flipV="1">
            <a:off x="2260011" y="5254270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正方形/長方形 134"/>
          <p:cNvSpPr/>
          <p:nvPr/>
        </p:nvSpPr>
        <p:spPr>
          <a:xfrm flipV="1">
            <a:off x="2260011" y="4912699"/>
            <a:ext cx="634441" cy="214683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矢印コネクタ 135"/>
          <p:cNvCxnSpPr>
            <a:endCxn id="133" idx="3"/>
          </p:cNvCxnSpPr>
          <p:nvPr/>
        </p:nvCxnSpPr>
        <p:spPr>
          <a:xfrm flipH="1">
            <a:off x="2898300" y="4954184"/>
            <a:ext cx="372968" cy="7731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endCxn id="134" idx="3"/>
          </p:cNvCxnSpPr>
          <p:nvPr/>
        </p:nvCxnSpPr>
        <p:spPr>
          <a:xfrm flipH="1">
            <a:off x="2894452" y="4954184"/>
            <a:ext cx="376816" cy="4074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endCxn id="135" idx="3"/>
          </p:cNvCxnSpPr>
          <p:nvPr/>
        </p:nvCxnSpPr>
        <p:spPr>
          <a:xfrm flipH="1">
            <a:off x="2894452" y="4954184"/>
            <a:ext cx="376816" cy="65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楕円 138"/>
          <p:cNvSpPr/>
          <p:nvPr/>
        </p:nvSpPr>
        <p:spPr>
          <a:xfrm flipV="1">
            <a:off x="1756307" y="5788068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0" name="直線矢印コネクタ 139"/>
          <p:cNvCxnSpPr>
            <a:stCxn id="139" idx="5"/>
            <a:endCxn id="133" idx="1"/>
          </p:cNvCxnSpPr>
          <p:nvPr/>
        </p:nvCxnSpPr>
        <p:spPr>
          <a:xfrm flipV="1">
            <a:off x="1958571" y="5727362"/>
            <a:ext cx="305288" cy="954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楕円 140"/>
          <p:cNvSpPr/>
          <p:nvPr/>
        </p:nvSpPr>
        <p:spPr>
          <a:xfrm flipV="1">
            <a:off x="1756307" y="5397619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2" name="直線矢印コネクタ 141"/>
          <p:cNvCxnSpPr>
            <a:stCxn id="141" idx="5"/>
            <a:endCxn id="134" idx="1"/>
          </p:cNvCxnSpPr>
          <p:nvPr/>
        </p:nvCxnSpPr>
        <p:spPr>
          <a:xfrm flipV="1">
            <a:off x="1958571" y="5361612"/>
            <a:ext cx="301440" cy="707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楕円 142"/>
          <p:cNvSpPr/>
          <p:nvPr/>
        </p:nvSpPr>
        <p:spPr>
          <a:xfrm flipV="1">
            <a:off x="1756307" y="5034089"/>
            <a:ext cx="236968" cy="23696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4" name="直線矢印コネクタ 143"/>
          <p:cNvCxnSpPr>
            <a:stCxn id="143" idx="5"/>
            <a:endCxn id="135" idx="1"/>
          </p:cNvCxnSpPr>
          <p:nvPr/>
        </p:nvCxnSpPr>
        <p:spPr>
          <a:xfrm flipV="1">
            <a:off x="1958571" y="5020040"/>
            <a:ext cx="301440" cy="48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3753870" y="1796002"/>
            <a:ext cx="13069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Factor </a:t>
            </a:r>
            <a:endParaRPr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Latent </a:t>
            </a:r>
            <a:endParaRPr lang="en-US" altLang="ja-JP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Variables</a:t>
            </a:r>
            <a:endParaRPr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7" name="直線コネクタ 146"/>
          <p:cNvCxnSpPr>
            <a:stCxn id="104" idx="3"/>
          </p:cNvCxnSpPr>
          <p:nvPr/>
        </p:nvCxnSpPr>
        <p:spPr>
          <a:xfrm>
            <a:off x="5060831" y="2257667"/>
            <a:ext cx="185260" cy="648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正方形/長方形 150"/>
          <p:cNvSpPr/>
          <p:nvPr/>
        </p:nvSpPr>
        <p:spPr>
          <a:xfrm>
            <a:off x="90255" y="4661895"/>
            <a:ext cx="15364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Observation</a:t>
            </a: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Variables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3" name="直線コネクタ 152"/>
          <p:cNvCxnSpPr>
            <a:endCxn id="151" idx="0"/>
          </p:cNvCxnSpPr>
          <p:nvPr/>
        </p:nvCxnSpPr>
        <p:spPr>
          <a:xfrm flipH="1">
            <a:off x="858478" y="4296095"/>
            <a:ext cx="485123" cy="365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正方形/長方形 154"/>
          <p:cNvSpPr/>
          <p:nvPr/>
        </p:nvSpPr>
        <p:spPr>
          <a:xfrm>
            <a:off x="471173" y="1951363"/>
            <a:ext cx="8338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Error </a:t>
            </a:r>
          </a:p>
          <a:p>
            <a:pPr algn="ctr"/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factor</a:t>
            </a:r>
          </a:p>
        </p:txBody>
      </p:sp>
      <p:cxnSp>
        <p:nvCxnSpPr>
          <p:cNvPr id="156" name="直線コネクタ 155"/>
          <p:cNvCxnSpPr>
            <a:stCxn id="155" idx="3"/>
            <a:endCxn id="97" idx="2"/>
          </p:cNvCxnSpPr>
          <p:nvPr/>
        </p:nvCxnSpPr>
        <p:spPr>
          <a:xfrm>
            <a:off x="1305056" y="2274529"/>
            <a:ext cx="451611" cy="717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正方形/長方形 157"/>
          <p:cNvSpPr/>
          <p:nvPr/>
        </p:nvSpPr>
        <p:spPr>
          <a:xfrm>
            <a:off x="7160052" y="2210999"/>
            <a:ext cx="4906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(1)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Designer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determines 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latent</a:t>
            </a:r>
            <a:endParaRPr lang="en-US" altLang="ja-JP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variables</a:t>
            </a:r>
          </a:p>
        </p:txBody>
      </p:sp>
      <p:sp>
        <p:nvSpPr>
          <p:cNvPr id="160" name="正方形/長方形 159"/>
          <p:cNvSpPr/>
          <p:nvPr/>
        </p:nvSpPr>
        <p:spPr>
          <a:xfrm>
            <a:off x="7160052" y="2934797"/>
            <a:ext cx="49067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(2)Only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observation variables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are</a:t>
            </a:r>
            <a:b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known. (Those are data)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7160052" y="3641492"/>
            <a:ext cx="49067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(3)The direction of arrow is </a:t>
            </a:r>
          </a:p>
          <a:p>
            <a:r>
              <a:rPr lang="en-US" altLang="ja-JP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(a)from specific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factors to 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specific data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(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b)Factor-to-factor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is also 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acceptable</a:t>
            </a:r>
          </a:p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(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c)Correlation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is also 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acceptable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32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77626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5-2. What’s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(Structural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Equation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Modeling)(2)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Use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figure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and formulas to discover </a:t>
            </a:r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Latent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variables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1027501" y="1463683"/>
            <a:ext cx="2535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Simple Example </a:t>
            </a:r>
            <a:endParaRPr lang="ja-JP" altLang="en-US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60375" y="1794104"/>
            <a:ext cx="4289668" cy="2247230"/>
            <a:chOff x="119170" y="1340710"/>
            <a:chExt cx="4630873" cy="2700624"/>
          </a:xfrm>
        </p:grpSpPr>
        <p:sp>
          <p:nvSpPr>
            <p:cNvPr id="33" name="楕円 32"/>
            <p:cNvSpPr/>
            <p:nvPr/>
          </p:nvSpPr>
          <p:spPr>
            <a:xfrm>
              <a:off x="2423490" y="1599043"/>
              <a:ext cx="380664" cy="380664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楕円 48"/>
            <p:cNvSpPr/>
            <p:nvPr/>
          </p:nvSpPr>
          <p:spPr>
            <a:xfrm rot="16200000">
              <a:off x="2495781" y="3270208"/>
              <a:ext cx="380664" cy="380664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楕円 53"/>
            <p:cNvSpPr/>
            <p:nvPr/>
          </p:nvSpPr>
          <p:spPr>
            <a:xfrm>
              <a:off x="1163455" y="2518981"/>
              <a:ext cx="380664" cy="380664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矢印コネクタ 57"/>
            <p:cNvCxnSpPr>
              <a:stCxn id="33" idx="2"/>
              <a:endCxn id="54" idx="7"/>
            </p:cNvCxnSpPr>
            <p:nvPr/>
          </p:nvCxnSpPr>
          <p:spPr>
            <a:xfrm flipH="1">
              <a:off x="1488372" y="1789375"/>
              <a:ext cx="935118" cy="78535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矢印コネクタ 59"/>
            <p:cNvCxnSpPr>
              <a:stCxn id="49" idx="7"/>
              <a:endCxn id="54" idx="5"/>
            </p:cNvCxnSpPr>
            <p:nvPr/>
          </p:nvCxnSpPr>
          <p:spPr>
            <a:xfrm flipH="1" flipV="1">
              <a:off x="1488373" y="2843898"/>
              <a:ext cx="1063156" cy="6507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/>
            <p:cNvSpPr/>
            <p:nvPr/>
          </p:nvSpPr>
          <p:spPr>
            <a:xfrm>
              <a:off x="119170" y="2601565"/>
              <a:ext cx="634441" cy="214683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楕円 66"/>
            <p:cNvSpPr/>
            <p:nvPr/>
          </p:nvSpPr>
          <p:spPr>
            <a:xfrm>
              <a:off x="319303" y="2002513"/>
              <a:ext cx="236968" cy="236968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矢印コネクタ 69"/>
            <p:cNvCxnSpPr>
              <a:stCxn id="54" idx="2"/>
              <a:endCxn id="61" idx="3"/>
            </p:cNvCxnSpPr>
            <p:nvPr/>
          </p:nvCxnSpPr>
          <p:spPr>
            <a:xfrm flipH="1" flipV="1">
              <a:off x="753611" y="2708907"/>
              <a:ext cx="409844" cy="40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矢印コネクタ 78"/>
            <p:cNvCxnSpPr>
              <a:stCxn id="67" idx="4"/>
              <a:endCxn id="61" idx="0"/>
            </p:cNvCxnSpPr>
            <p:nvPr/>
          </p:nvCxnSpPr>
          <p:spPr>
            <a:xfrm flipH="1">
              <a:off x="436391" y="2239481"/>
              <a:ext cx="1396" cy="3620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正方形/長方形 108"/>
            <p:cNvSpPr/>
            <p:nvPr/>
          </p:nvSpPr>
          <p:spPr>
            <a:xfrm flipH="1">
              <a:off x="3116986" y="1484384"/>
              <a:ext cx="634441" cy="214683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2" name="直線矢印コネクタ 111"/>
            <p:cNvCxnSpPr>
              <a:endCxn id="109" idx="3"/>
            </p:cNvCxnSpPr>
            <p:nvPr/>
          </p:nvCxnSpPr>
          <p:spPr>
            <a:xfrm flipV="1">
              <a:off x="2740170" y="1591726"/>
              <a:ext cx="376816" cy="658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楕円 116"/>
            <p:cNvSpPr/>
            <p:nvPr/>
          </p:nvSpPr>
          <p:spPr>
            <a:xfrm flipH="1">
              <a:off x="4018163" y="1340710"/>
              <a:ext cx="236968" cy="236968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矢印コネクタ 117"/>
            <p:cNvCxnSpPr>
              <a:stCxn id="117" idx="5"/>
              <a:endCxn id="109" idx="1"/>
            </p:cNvCxnSpPr>
            <p:nvPr/>
          </p:nvCxnSpPr>
          <p:spPr>
            <a:xfrm flipH="1">
              <a:off x="3751427" y="1542974"/>
              <a:ext cx="301440" cy="487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楕円 91"/>
            <p:cNvSpPr/>
            <p:nvPr/>
          </p:nvSpPr>
          <p:spPr>
            <a:xfrm>
              <a:off x="2423490" y="2438534"/>
              <a:ext cx="380664" cy="380664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正方形/長方形 92"/>
            <p:cNvSpPr/>
            <p:nvPr/>
          </p:nvSpPr>
          <p:spPr>
            <a:xfrm flipH="1">
              <a:off x="3116986" y="2457545"/>
              <a:ext cx="634441" cy="214683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4" name="直線矢印コネクタ 93"/>
            <p:cNvCxnSpPr>
              <a:stCxn id="92" idx="6"/>
              <a:endCxn id="93" idx="3"/>
            </p:cNvCxnSpPr>
            <p:nvPr/>
          </p:nvCxnSpPr>
          <p:spPr>
            <a:xfrm flipV="1">
              <a:off x="2804154" y="2564887"/>
              <a:ext cx="312832" cy="6397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楕円 100"/>
            <p:cNvSpPr/>
            <p:nvPr/>
          </p:nvSpPr>
          <p:spPr>
            <a:xfrm flipH="1">
              <a:off x="4018163" y="2313871"/>
              <a:ext cx="236968" cy="236968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2" name="直線矢印コネクタ 101"/>
            <p:cNvCxnSpPr>
              <a:stCxn id="101" idx="5"/>
              <a:endCxn id="93" idx="1"/>
            </p:cNvCxnSpPr>
            <p:nvPr/>
          </p:nvCxnSpPr>
          <p:spPr>
            <a:xfrm flipH="1">
              <a:off x="3751427" y="2516136"/>
              <a:ext cx="301439" cy="487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矢印コネクタ 102"/>
            <p:cNvCxnSpPr>
              <a:stCxn id="92" idx="2"/>
              <a:endCxn id="54" idx="6"/>
            </p:cNvCxnSpPr>
            <p:nvPr/>
          </p:nvCxnSpPr>
          <p:spPr>
            <a:xfrm flipH="1">
              <a:off x="1544119" y="2628866"/>
              <a:ext cx="879371" cy="804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正方形/長方形 104"/>
            <p:cNvSpPr/>
            <p:nvPr/>
          </p:nvSpPr>
          <p:spPr>
            <a:xfrm flipH="1">
              <a:off x="3116986" y="3369542"/>
              <a:ext cx="634441" cy="214683"/>
            </a:xfrm>
            <a:prstGeom prst="rect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9" name="直線矢印コネクタ 118"/>
            <p:cNvCxnSpPr>
              <a:stCxn id="49" idx="4"/>
              <a:endCxn id="105" idx="3"/>
            </p:cNvCxnSpPr>
            <p:nvPr/>
          </p:nvCxnSpPr>
          <p:spPr>
            <a:xfrm>
              <a:off x="2876445" y="3460540"/>
              <a:ext cx="240541" cy="163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楕円 131"/>
            <p:cNvSpPr/>
            <p:nvPr/>
          </p:nvSpPr>
          <p:spPr>
            <a:xfrm flipH="1">
              <a:off x="4018163" y="3225868"/>
              <a:ext cx="236968" cy="236968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5" name="直線矢印コネクタ 144"/>
            <p:cNvCxnSpPr>
              <a:stCxn id="132" idx="5"/>
              <a:endCxn id="105" idx="1"/>
            </p:cNvCxnSpPr>
            <p:nvPr/>
          </p:nvCxnSpPr>
          <p:spPr>
            <a:xfrm flipH="1">
              <a:off x="3751427" y="3428132"/>
              <a:ext cx="301440" cy="487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楕円 145"/>
            <p:cNvSpPr/>
            <p:nvPr/>
          </p:nvSpPr>
          <p:spPr>
            <a:xfrm>
              <a:off x="1220896" y="1880118"/>
              <a:ext cx="236968" cy="236968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8" name="直線矢印コネクタ 147"/>
            <p:cNvCxnSpPr>
              <a:stCxn id="146" idx="4"/>
            </p:cNvCxnSpPr>
            <p:nvPr/>
          </p:nvCxnSpPr>
          <p:spPr>
            <a:xfrm flipH="1">
              <a:off x="1337984" y="2117086"/>
              <a:ext cx="1396" cy="3620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正方形/長方形 149"/>
            <p:cNvSpPr/>
            <p:nvPr/>
          </p:nvSpPr>
          <p:spPr>
            <a:xfrm>
              <a:off x="304427" y="2870097"/>
              <a:ext cx="3207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x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2" name="正方形/長方形 151"/>
            <p:cNvSpPr/>
            <p:nvPr/>
          </p:nvSpPr>
          <p:spPr>
            <a:xfrm>
              <a:off x="3251520" y="1697968"/>
              <a:ext cx="3207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y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3287610" y="2642732"/>
              <a:ext cx="3207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z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3287610" y="3578862"/>
              <a:ext cx="32071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w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9" name="正方形/長方形 158"/>
            <p:cNvSpPr/>
            <p:nvPr/>
          </p:nvSpPr>
          <p:spPr>
            <a:xfrm>
              <a:off x="1077984" y="2959184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f0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2492082" y="1961409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f1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2492082" y="2816669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f2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4" name="正方形/長方形 163"/>
            <p:cNvSpPr/>
            <p:nvPr/>
          </p:nvSpPr>
          <p:spPr>
            <a:xfrm>
              <a:off x="2492082" y="3641224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f3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207050" y="1487869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ex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1062724" y="1487869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e0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018163" y="1487869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ey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4018163" y="2488243"/>
              <a:ext cx="56648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ez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9" name="正方形/長方形 168"/>
            <p:cNvSpPr/>
            <p:nvPr/>
          </p:nvSpPr>
          <p:spPr>
            <a:xfrm>
              <a:off x="4018162" y="3400241"/>
              <a:ext cx="73188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20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ew</a:t>
              </a:r>
              <a:endPara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70" name="フリーフォーム 169"/>
            <p:cNvSpPr/>
            <p:nvPr/>
          </p:nvSpPr>
          <p:spPr>
            <a:xfrm>
              <a:off x="2843213" y="1805530"/>
              <a:ext cx="219491" cy="706338"/>
            </a:xfrm>
            <a:custGeom>
              <a:avLst/>
              <a:gdLst>
                <a:gd name="connsiteX0" fmla="*/ 29497 w 501519"/>
                <a:gd name="connsiteY0" fmla="*/ 0 h 1769806"/>
                <a:gd name="connsiteX1" fmla="*/ 501445 w 501519"/>
                <a:gd name="connsiteY1" fmla="*/ 870155 h 1769806"/>
                <a:gd name="connsiteX2" fmla="*/ 0 w 501519"/>
                <a:gd name="connsiteY2" fmla="*/ 1769806 h 1769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519" h="1769806">
                  <a:moveTo>
                    <a:pt x="29497" y="0"/>
                  </a:moveTo>
                  <a:cubicBezTo>
                    <a:pt x="267929" y="287593"/>
                    <a:pt x="506361" y="575187"/>
                    <a:pt x="501445" y="870155"/>
                  </a:cubicBezTo>
                  <a:cubicBezTo>
                    <a:pt x="496529" y="1165123"/>
                    <a:pt x="248264" y="1467464"/>
                    <a:pt x="0" y="1769806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71" name="正方形/長方形 170"/>
          <p:cNvSpPr/>
          <p:nvPr/>
        </p:nvSpPr>
        <p:spPr>
          <a:xfrm>
            <a:off x="1022330" y="4592640"/>
            <a:ext cx="3272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 = α_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x0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f0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+ βx + ex</a:t>
            </a:r>
          </a:p>
          <a:p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=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α_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16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f1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β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ey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=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α_z2  f2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βz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ez</a:t>
            </a:r>
          </a:p>
          <a:p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 =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α_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w3  f3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β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ew</a:t>
            </a:r>
          </a:p>
          <a:p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 =   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_01 f1 +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α_0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f2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b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+</a:t>
            </a:r>
            <a:r>
              <a:rPr lang="el-GR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α_0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s-E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f3 </a:t>
            </a:r>
            <a:r>
              <a:rPr lang="es-E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+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β0</a:t>
            </a:r>
            <a:r>
              <a:rPr lang="el-GR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+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L0</a:t>
            </a:r>
            <a:endParaRPr lang="es-E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885643" y="4153263"/>
            <a:ext cx="3251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Structural Equation</a:t>
            </a:r>
            <a:endParaRPr lang="ja-JP" altLang="en-US" sz="2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014764" y="1745481"/>
            <a:ext cx="67563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The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path diagram shows which variables are correlated with each other.</a:t>
            </a:r>
          </a:p>
          <a:p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 (designer)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find the coefficients α,β of the structural equation.</a:t>
            </a:r>
          </a:p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→ Value of α, β + Structural equation → Correlation of data</a:t>
            </a:r>
          </a:p>
          <a:p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Conversely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 if I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(designer) find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the values of the structural equations, α, β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I could understand the data deeply 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54222" y="840863"/>
            <a:ext cx="10238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Structural equations and data correlations are 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visible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16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864752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5-3.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What’s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MLE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(Maximum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L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ikelihood Estimation)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5717004"/>
            <a:ext cx="11977433" cy="1033838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tandard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deviation σ and mean μ can be found by partial differentiation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890673"/>
            <a:ext cx="11947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observed data with a convenient normal distribution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7270" y="1844780"/>
            <a:ext cx="6717460" cy="3670941"/>
          </a:xfrm>
          <a:prstGeom prst="rect">
            <a:avLst/>
          </a:prstGeom>
        </p:spPr>
      </p:pic>
      <p:sp>
        <p:nvSpPr>
          <p:cNvPr id="51" name="正方形/長方形 50"/>
          <p:cNvSpPr/>
          <p:nvPr/>
        </p:nvSpPr>
        <p:spPr>
          <a:xfrm>
            <a:off x="4151421" y="2060810"/>
            <a:ext cx="1800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Good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29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647529" y="3284980"/>
            <a:ext cx="2598852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9pPr>
          </a:lstStyle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6. Approach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267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6202147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6-1. Approach of this research 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above is a basic structure of this research by </a:t>
            </a:r>
            <a:r>
              <a:rPr lang="en-US" altLang="ja-JP" sz="3200" b="1" dirty="0" err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SEM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611486" y="285292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-24851" y="980660"/>
            <a:ext cx="11269701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800" b="1" dirty="0">
                <a:latin typeface="Meiryo UI"/>
                <a:ea typeface="Meiryo UI"/>
              </a:rPr>
              <a:t>Factor </a:t>
            </a:r>
            <a:r>
              <a:rPr lang="en-US" altLang="ja-JP" sz="2800" b="1" dirty="0" smtClean="0">
                <a:latin typeface="Meiryo UI"/>
                <a:ea typeface="Meiryo UI"/>
              </a:rPr>
              <a:t>Latent Variables</a:t>
            </a:r>
            <a:r>
              <a:rPr lang="en-US" altLang="ja-JP" sz="2800" b="1" dirty="0">
                <a:latin typeface="Meiryo UI"/>
                <a:ea typeface="Meiryo UI"/>
              </a:rPr>
              <a:t/>
            </a:r>
            <a:br>
              <a:rPr lang="en-US" altLang="ja-JP" sz="2800" b="1" dirty="0">
                <a:latin typeface="Meiryo UI"/>
                <a:ea typeface="Meiryo UI"/>
              </a:rPr>
            </a:br>
            <a:r>
              <a:rPr lang="en-US" altLang="ja-JP" sz="2400" b="1" dirty="0">
                <a:latin typeface="Meiryo UI"/>
                <a:ea typeface="Meiryo UI"/>
              </a:rPr>
              <a:t>(a) Changes in Travel </a:t>
            </a:r>
            <a:r>
              <a:rPr lang="en-US" altLang="ja-JP" sz="2400" b="1" dirty="0" smtClean="0">
                <a:latin typeface="Meiryo UI"/>
                <a:ea typeface="Meiryo UI"/>
              </a:rPr>
              <a:t>Behavior (TB), 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</a:t>
            </a:r>
            <a:r>
              <a:rPr lang="en-US" altLang="ja-JP" sz="2400" b="1" dirty="0">
                <a:latin typeface="Meiryo UI"/>
                <a:ea typeface="Meiryo UI"/>
              </a:rPr>
              <a:t>b) Changes in the built </a:t>
            </a:r>
            <a:r>
              <a:rPr lang="en-US" altLang="ja-JP" sz="2400" b="1" dirty="0" smtClean="0">
                <a:latin typeface="Meiryo UI"/>
                <a:ea typeface="Meiryo UI"/>
              </a:rPr>
              <a:t>environment (BE),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endParaRPr lang="en-US" altLang="ja-JP" sz="2400" b="1" dirty="0" smtClean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 smtClean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800" b="1" dirty="0" smtClean="0">
                <a:latin typeface="Meiryo UI"/>
                <a:ea typeface="Meiryo UI"/>
              </a:rPr>
              <a:t>Direction </a:t>
            </a:r>
            <a:r>
              <a:rPr lang="en-US" altLang="ja-JP" sz="2800" b="1" dirty="0">
                <a:latin typeface="Meiryo UI"/>
                <a:ea typeface="Meiryo UI"/>
              </a:rPr>
              <a:t>of the estimated </a:t>
            </a:r>
            <a:r>
              <a:rPr lang="en-US" altLang="ja-JP" sz="2800" b="1" dirty="0" smtClean="0">
                <a:latin typeface="Meiryo UI"/>
                <a:ea typeface="Meiryo UI"/>
              </a:rPr>
              <a:t>influence (</a:t>
            </a:r>
            <a:r>
              <a:rPr lang="en-US" altLang="ja-JP" sz="2800" b="1" dirty="0">
                <a:latin typeface="Meiryo UI"/>
                <a:ea typeface="Meiryo UI"/>
              </a:rPr>
              <a:t>arrows in </a:t>
            </a:r>
            <a:r>
              <a:rPr lang="en-US" altLang="ja-JP" sz="2800" b="1" dirty="0" err="1">
                <a:latin typeface="Meiryo UI"/>
                <a:ea typeface="Meiryo UI"/>
              </a:rPr>
              <a:t>SEM</a:t>
            </a:r>
            <a:r>
              <a:rPr lang="en-US" altLang="ja-JP" sz="2800" b="1" dirty="0">
                <a:latin typeface="Meiryo UI"/>
                <a:ea typeface="Meiryo UI"/>
              </a:rPr>
              <a:t>)</a:t>
            </a: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(a</a:t>
            </a:r>
            <a:r>
              <a:rPr lang="en-US" altLang="ja-JP" sz="2400" b="1" dirty="0">
                <a:latin typeface="Meiryo UI"/>
                <a:ea typeface="Meiryo UI"/>
              </a:rPr>
              <a:t>) </a:t>
            </a:r>
            <a:r>
              <a:rPr lang="en-US" altLang="ja-JP" sz="2400" b="1" dirty="0" smtClean="0">
                <a:latin typeface="Meiryo UI"/>
                <a:ea typeface="Meiryo UI"/>
              </a:rPr>
              <a:t>From "Change </a:t>
            </a:r>
            <a:r>
              <a:rPr lang="en-US" altLang="ja-JP" sz="2400" b="1" dirty="0">
                <a:latin typeface="Meiryo UI"/>
                <a:ea typeface="Meiryo UI"/>
              </a:rPr>
              <a:t>in behavior after the </a:t>
            </a:r>
            <a:r>
              <a:rPr lang="en-US" altLang="ja-JP" sz="2400" b="1" dirty="0" smtClean="0">
                <a:latin typeface="Meiryo UI"/>
                <a:ea typeface="Meiryo UI"/>
              </a:rPr>
              <a:t>move” to “Change </a:t>
            </a:r>
            <a:r>
              <a:rPr lang="en-US" altLang="ja-JP" sz="2400" b="1" dirty="0">
                <a:latin typeface="Meiryo UI"/>
                <a:ea typeface="Meiryo UI"/>
              </a:rPr>
              <a:t>in the </a:t>
            </a:r>
            <a:r>
              <a:rPr lang="en-US" altLang="ja-JP" sz="2400" b="1" dirty="0" smtClean="0"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      built </a:t>
            </a:r>
            <a:r>
              <a:rPr lang="en-US" altLang="ja-JP" sz="2400" b="1" dirty="0">
                <a:latin typeface="Meiryo UI"/>
                <a:ea typeface="Meiryo UI"/>
              </a:rPr>
              <a:t>environment</a:t>
            </a:r>
            <a:r>
              <a:rPr lang="en-US" altLang="ja-JP" sz="2400" b="1" dirty="0" smtClean="0">
                <a:latin typeface="Meiryo UI"/>
                <a:ea typeface="Meiryo UI"/>
              </a:rPr>
              <a:t>“ is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true</a:t>
            </a:r>
            <a:r>
              <a:rPr lang="en-US" altLang="ja-JP" sz="2400" b="1" dirty="0" smtClean="0">
                <a:latin typeface="Meiryo UI"/>
                <a:ea typeface="Meiryo UI"/>
              </a:rPr>
              <a:t>, but the opposite is 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/>
                <a:ea typeface="Meiryo UI"/>
              </a:rPr>
              <a:t>false</a:t>
            </a:r>
            <a:r>
              <a:rPr lang="en-US" altLang="ja-JP" sz="2400" b="1" dirty="0" smtClean="0">
                <a:latin typeface="Meiryo UI"/>
                <a:ea typeface="Meiryo UI"/>
              </a:rPr>
              <a:t>.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</a:t>
            </a:r>
            <a:r>
              <a:rPr lang="en-US" altLang="ja-JP" sz="2400" b="1" dirty="0">
                <a:latin typeface="Meiryo UI"/>
                <a:ea typeface="Meiryo UI"/>
              </a:rPr>
              <a:t>b</a:t>
            </a:r>
            <a:r>
              <a:rPr lang="en-US" altLang="ja-JP" sz="2400" b="1" dirty="0" smtClean="0">
                <a:latin typeface="Meiryo UI"/>
                <a:ea typeface="Meiryo UI"/>
              </a:rPr>
              <a:t>) From “Changes </a:t>
            </a:r>
            <a:r>
              <a:rPr lang="en-US" altLang="ja-JP" sz="2400" b="1" dirty="0">
                <a:latin typeface="Meiryo UI"/>
                <a:ea typeface="Meiryo UI"/>
              </a:rPr>
              <a:t>in the built </a:t>
            </a:r>
            <a:r>
              <a:rPr lang="en-US" altLang="ja-JP" sz="2400" b="1" dirty="0" smtClean="0">
                <a:latin typeface="Meiryo UI"/>
                <a:ea typeface="Meiryo UI"/>
              </a:rPr>
              <a:t>environment” to “changes </a:t>
            </a:r>
            <a:r>
              <a:rPr lang="en-US" altLang="ja-JP" sz="2400" b="1" dirty="0">
                <a:latin typeface="Meiryo UI"/>
                <a:ea typeface="Meiryo UI"/>
              </a:rPr>
              <a:t>in car </a:t>
            </a:r>
            <a:endParaRPr lang="en-US" altLang="ja-JP" sz="2400" b="1" dirty="0" smtClean="0">
              <a:latin typeface="Meiryo UI"/>
              <a:ea typeface="Meiryo UI"/>
            </a:endParaRPr>
          </a:p>
          <a:p>
            <a:r>
              <a:rPr lang="en-US" altLang="ja-JP" sz="2400" b="1" dirty="0" smtClean="0">
                <a:latin typeface="Meiryo UI"/>
                <a:ea typeface="Meiryo UI"/>
              </a:rPr>
              <a:t>           ownership or  travel behavior” is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true</a:t>
            </a:r>
            <a:r>
              <a:rPr lang="en-US" altLang="ja-JP" sz="2400" b="1" dirty="0" smtClean="0">
                <a:latin typeface="Meiryo UI"/>
                <a:ea typeface="Meiryo UI"/>
              </a:rPr>
              <a:t>.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     (c) From “Changes </a:t>
            </a:r>
            <a:r>
              <a:rPr lang="en-US" altLang="ja-JP" sz="2400" b="1" dirty="0">
                <a:latin typeface="Meiryo UI"/>
                <a:ea typeface="Meiryo UI"/>
              </a:rPr>
              <a:t>in the built </a:t>
            </a:r>
            <a:r>
              <a:rPr lang="en-US" altLang="ja-JP" sz="2400" b="1" dirty="0" smtClean="0">
                <a:latin typeface="Meiryo UI"/>
                <a:ea typeface="Meiryo UI"/>
              </a:rPr>
              <a:t>environment” to “changes in</a:t>
            </a:r>
          </a:p>
          <a:p>
            <a:r>
              <a:rPr lang="en-US" altLang="ja-JP" sz="2400" b="1" dirty="0">
                <a:latin typeface="Meiryo UI"/>
                <a:ea typeface="Meiryo UI"/>
              </a:rPr>
              <a:t> </a:t>
            </a:r>
            <a:r>
              <a:rPr lang="en-US" altLang="ja-JP" sz="2400" b="1" dirty="0" smtClean="0">
                <a:latin typeface="Meiryo UI"/>
                <a:ea typeface="Meiryo UI"/>
              </a:rPr>
              <a:t>         demographics </a:t>
            </a:r>
            <a:r>
              <a:rPr lang="en-US" altLang="ja-JP" sz="2400" b="1" dirty="0">
                <a:latin typeface="Meiryo UI"/>
                <a:ea typeface="Meiryo UI"/>
              </a:rPr>
              <a:t>and </a:t>
            </a:r>
            <a:r>
              <a:rPr lang="en-US" altLang="ja-JP" sz="2400" b="1" dirty="0" smtClean="0">
                <a:latin typeface="Meiryo UI"/>
                <a:ea typeface="Meiryo UI"/>
              </a:rPr>
              <a:t>attitudes“ is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true</a:t>
            </a:r>
            <a:r>
              <a:rPr lang="en-US" altLang="ja-JP" sz="2400" b="1" dirty="0" smtClean="0">
                <a:latin typeface="Meiryo UI"/>
                <a:ea typeface="Meiryo UI"/>
              </a:rPr>
              <a:t>.</a:t>
            </a:r>
            <a:endParaRPr lang="en-US" altLang="ja-JP" sz="2400" b="1" dirty="0">
              <a:latin typeface="Meiryo UI"/>
              <a:ea typeface="Meiryo UI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28801" y="2480623"/>
            <a:ext cx="32131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AT: Travel Attitude &amp; </a:t>
            </a:r>
          </a:p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neighborhood performer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8719645" y="1066825"/>
            <a:ext cx="2228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Basic structure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352968" y="1574009"/>
            <a:ext cx="2961849" cy="1517748"/>
            <a:chOff x="7742791" y="1449041"/>
            <a:chExt cx="3723317" cy="1907949"/>
          </a:xfrm>
        </p:grpSpPr>
        <p:cxnSp>
          <p:nvCxnSpPr>
            <p:cNvPr id="59" name="直線矢印コネクタ 58"/>
            <p:cNvCxnSpPr>
              <a:stCxn id="15" idx="6"/>
            </p:cNvCxnSpPr>
            <p:nvPr/>
          </p:nvCxnSpPr>
          <p:spPr>
            <a:xfrm>
              <a:off x="9008329" y="1899034"/>
              <a:ext cx="1192241" cy="27689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/>
            <p:cNvCxnSpPr>
              <a:stCxn id="15" idx="6"/>
              <a:endCxn id="25" idx="2"/>
            </p:cNvCxnSpPr>
            <p:nvPr/>
          </p:nvCxnSpPr>
          <p:spPr>
            <a:xfrm>
              <a:off x="9008329" y="1899034"/>
              <a:ext cx="1192241" cy="100796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楕円 14"/>
            <p:cNvSpPr/>
            <p:nvPr/>
          </p:nvSpPr>
          <p:spPr>
            <a:xfrm>
              <a:off x="7742791" y="1449041"/>
              <a:ext cx="1265538" cy="899985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8095292" y="1583418"/>
              <a:ext cx="5918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4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AT</a:t>
              </a:r>
              <a:endPara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楕円 22"/>
            <p:cNvSpPr/>
            <p:nvPr/>
          </p:nvSpPr>
          <p:spPr>
            <a:xfrm>
              <a:off x="10200570" y="1449041"/>
              <a:ext cx="1265538" cy="899985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10319811" y="1583418"/>
              <a:ext cx="1058343" cy="5803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4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ΔBE</a:t>
              </a:r>
              <a:endPara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楕円 24"/>
            <p:cNvSpPr/>
            <p:nvPr/>
          </p:nvSpPr>
          <p:spPr>
            <a:xfrm>
              <a:off x="10200570" y="2457005"/>
              <a:ext cx="1265538" cy="899985"/>
            </a:xfrm>
            <a:prstGeom prst="ellipse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0317797" y="2591382"/>
              <a:ext cx="1062372" cy="5803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2400" b="1" dirty="0" err="1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ΔTB</a:t>
              </a:r>
              <a:endPara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618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727810" y="3501010"/>
            <a:ext cx="2056525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9pPr>
          </a:lstStyle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6. Results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18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119170" y="1091414"/>
            <a:ext cx="12241700" cy="509370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AutoNum type="arabicPeriod"/>
            </a:pPr>
            <a:r>
              <a:rPr lang="en-US" altLang="ja-JP" sz="2400" b="1" dirty="0">
                <a:latin typeface="Meiryo UI"/>
                <a:ea typeface="Meiryo UI"/>
              </a:rPr>
              <a:t>Background</a:t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(1)</a:t>
            </a:r>
            <a:r>
              <a:rPr lang="en-US" altLang="ja-JP" sz="2000" b="1" dirty="0" smtClean="0">
                <a:latin typeface="Meiryo UI"/>
                <a:ea typeface="Meiryo UI"/>
              </a:rPr>
              <a:t>Suburban </a:t>
            </a:r>
            <a:r>
              <a:rPr lang="en-US" altLang="ja-JP" sz="2000" b="1" dirty="0">
                <a:latin typeface="Meiryo UI"/>
                <a:ea typeface="Meiryo UI"/>
              </a:rPr>
              <a:t>sprawl has been widely criticized for its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auto </a:t>
            </a:r>
            <a:b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>      dependence</a:t>
            </a:r>
            <a:r>
              <a:rPr lang="en-US" altLang="ja-JP" sz="1100" b="1" dirty="0" smtClean="0">
                <a:solidFill>
                  <a:srgbClr val="0000FF"/>
                </a:solidFill>
                <a:latin typeface="Meiryo UI"/>
                <a:ea typeface="Meiryo UI"/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(2)O</a:t>
            </a:r>
            <a:r>
              <a:rPr lang="en-US" altLang="ja-JP" sz="2000" b="1" dirty="0" smtClean="0">
                <a:latin typeface="Meiryo UI"/>
                <a:ea typeface="Meiryo UI"/>
              </a:rPr>
              <a:t>nly </a:t>
            </a:r>
            <a:r>
              <a:rPr lang="en-US" altLang="ja-JP" sz="2000" b="1" dirty="0">
                <a:latin typeface="Meiryo UI"/>
                <a:ea typeface="Meiryo UI"/>
              </a:rPr>
              <a:t>the "static" relationship between the built </a:t>
            </a:r>
            <a:r>
              <a:rPr lang="en-US" altLang="ja-JP" sz="2000" b="1" dirty="0" smtClean="0">
                <a:latin typeface="Meiryo UI"/>
                <a:ea typeface="Meiryo UI"/>
              </a:rPr>
              <a:t>environment </a:t>
            </a:r>
            <a:r>
              <a:rPr lang="en-US" altLang="ja-JP" sz="2000" b="1" dirty="0">
                <a:latin typeface="Meiryo UI"/>
                <a:ea typeface="Meiryo UI"/>
              </a:rPr>
              <a:t>and </a:t>
            </a:r>
            <a:r>
              <a:rPr lang="en-US" altLang="ja-JP" sz="2000" b="1" dirty="0" smtClean="0">
                <a:latin typeface="Meiryo UI"/>
                <a:ea typeface="Meiryo UI"/>
              </a:rPr>
              <a:t/>
            </a:r>
            <a:br>
              <a:rPr lang="en-US" altLang="ja-JP" sz="20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the </a:t>
            </a:r>
            <a:r>
              <a:rPr lang="en-US" altLang="ja-JP" sz="2000" b="1" dirty="0">
                <a:latin typeface="Meiryo UI"/>
                <a:ea typeface="Meiryo UI"/>
              </a:rPr>
              <a:t>travel environment </a:t>
            </a:r>
            <a:r>
              <a:rPr lang="en-US" altLang="ja-JP" sz="2000" b="1" dirty="0" smtClean="0">
                <a:latin typeface="Meiryo UI"/>
                <a:ea typeface="Meiryo UI"/>
              </a:rPr>
              <a:t>has been analyzed</a:t>
            </a:r>
            <a:r>
              <a:rPr lang="en-US" altLang="ja-JP" sz="2000" b="1" dirty="0">
                <a:latin typeface="Meiryo UI"/>
                <a:ea typeface="Meiryo UI"/>
              </a:rPr>
              <a:t>. 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1200" b="1" dirty="0">
                <a:latin typeface="Meiryo UI"/>
                <a:ea typeface="Meiryo UI"/>
              </a:rPr>
              <a:t> </a:t>
            </a:r>
          </a:p>
          <a:p>
            <a:pPr marL="514350" indent="-514350">
              <a:buAutoNum type="arabicPeriod"/>
            </a:pPr>
            <a:r>
              <a:rPr lang="en-US" altLang="ja-JP" sz="2400" b="1" dirty="0" smtClean="0">
                <a:latin typeface="Meiryo UI"/>
                <a:ea typeface="Meiryo UI"/>
              </a:rPr>
              <a:t>Problems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(a)"</a:t>
            </a:r>
            <a:r>
              <a:rPr lang="en-US" altLang="ja-JP" sz="2000" b="1" dirty="0">
                <a:latin typeface="Meiryo UI"/>
                <a:ea typeface="Meiryo UI"/>
              </a:rPr>
              <a:t>Does the built environment influence mobility?“</a:t>
            </a:r>
            <a:br>
              <a:rPr lang="en-US" altLang="ja-JP" sz="2000" b="1" dirty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      </a:t>
            </a:r>
            <a:r>
              <a:rPr lang="en-US" altLang="ja-JP" b="1" dirty="0" smtClean="0">
                <a:latin typeface="Meiryo UI"/>
                <a:ea typeface="Meiryo UI"/>
              </a:rPr>
              <a:t>when socio-demographics, attitudes</a:t>
            </a:r>
            <a:r>
              <a:rPr lang="en-US" altLang="ja-JP" b="1" dirty="0">
                <a:latin typeface="Meiryo UI"/>
                <a:ea typeface="Meiryo UI"/>
              </a:rPr>
              <a:t>, and thoughts are controlled</a:t>
            </a:r>
            <a:r>
              <a:rPr lang="en-US" altLang="ja-JP" b="1" dirty="0" smtClean="0">
                <a:latin typeface="Meiryo UI"/>
                <a:ea typeface="Meiryo UI"/>
              </a:rPr>
              <a:t>?</a:t>
            </a:r>
            <a:r>
              <a:rPr lang="en-US" altLang="ja-JP" sz="2400" b="1" dirty="0" smtClean="0"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</a:t>
            </a:r>
            <a:r>
              <a:rPr lang="en-US" altLang="ja-JP" sz="2000" b="1" dirty="0">
                <a:latin typeface="Meiryo UI"/>
                <a:ea typeface="Meiryo UI"/>
              </a:rPr>
              <a:t>b)” </a:t>
            </a:r>
            <a:r>
              <a:rPr lang="en-US" altLang="ja-JP" sz="2000" b="1" dirty="0" smtClean="0">
                <a:latin typeface="Meiryo UI"/>
                <a:ea typeface="Meiryo UI"/>
              </a:rPr>
              <a:t>Are there reasons </a:t>
            </a:r>
            <a:r>
              <a:rPr lang="en-US" altLang="ja-JP" sz="2000" b="1" dirty="0">
                <a:latin typeface="Meiryo UI"/>
                <a:ea typeface="Meiryo UI"/>
              </a:rPr>
              <a:t>for </a:t>
            </a:r>
            <a:r>
              <a:rPr lang="en-US" altLang="ja-JP" sz="2000" b="1" dirty="0" smtClean="0">
                <a:latin typeface="Meiryo UI"/>
                <a:ea typeface="Meiryo UI"/>
              </a:rPr>
              <a:t>moving?”</a:t>
            </a:r>
            <a:r>
              <a:rPr lang="en-US" altLang="ja-JP" sz="2000" b="1" dirty="0">
                <a:latin typeface="Meiryo UI"/>
                <a:ea typeface="Meiryo UI"/>
              </a:rPr>
              <a:t/>
            </a:r>
            <a:br>
              <a:rPr lang="en-US" altLang="ja-JP" sz="2000" b="1" dirty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     </a:t>
            </a:r>
            <a:r>
              <a:rPr lang="en-US" altLang="ja-JP" sz="2000" b="1" dirty="0">
                <a:latin typeface="Meiryo UI"/>
                <a:ea typeface="Meiryo UI"/>
              </a:rPr>
              <a:t> </a:t>
            </a:r>
            <a:r>
              <a:rPr lang="en-US" altLang="ja-JP" b="1" dirty="0">
                <a:latin typeface="Meiryo UI"/>
                <a:ea typeface="Meiryo UI"/>
              </a:rPr>
              <a:t>S</a:t>
            </a:r>
            <a:r>
              <a:rPr lang="en-US" altLang="ja-JP" b="1" dirty="0" smtClean="0">
                <a:latin typeface="Meiryo UI"/>
                <a:ea typeface="Meiryo UI"/>
              </a:rPr>
              <a:t>elf-selection </a:t>
            </a:r>
            <a:r>
              <a:rPr lang="en-US" altLang="ja-JP" b="1" dirty="0">
                <a:latin typeface="Meiryo UI"/>
                <a:ea typeface="Meiryo UI"/>
              </a:rPr>
              <a:t>of residence </a:t>
            </a:r>
            <a:r>
              <a:rPr lang="en-US" altLang="ja-JP" b="1" dirty="0" smtClean="0">
                <a:latin typeface="Meiryo UI"/>
                <a:ea typeface="Meiryo UI"/>
              </a:rPr>
              <a:t>can explain </a:t>
            </a:r>
            <a:r>
              <a:rPr lang="en-US" altLang="ja-JP" b="1" dirty="0">
                <a:latin typeface="Meiryo UI"/>
                <a:ea typeface="Meiryo UI"/>
              </a:rPr>
              <a:t>individual travel behavior</a:t>
            </a:r>
            <a:r>
              <a:rPr lang="en-US" altLang="ja-JP" b="1" dirty="0" smtClean="0">
                <a:latin typeface="Meiryo UI"/>
                <a:ea typeface="Meiryo UI"/>
              </a:rPr>
              <a:t>?</a:t>
            </a:r>
            <a:br>
              <a:rPr lang="en-US" altLang="ja-JP" b="1" dirty="0" smtClean="0">
                <a:latin typeface="Meiryo UI"/>
                <a:ea typeface="Meiryo UI"/>
              </a:rPr>
            </a:br>
            <a:endParaRPr lang="en-US" altLang="ja-JP" b="1" dirty="0" smtClean="0">
              <a:latin typeface="Meiryo UI"/>
              <a:ea typeface="Meiryo UI"/>
            </a:endParaRPr>
          </a:p>
          <a:p>
            <a:pPr marL="514350" indent="-514350">
              <a:buAutoNum type="arabicPeriod"/>
            </a:pPr>
            <a:r>
              <a:rPr lang="en-US" altLang="ja-JP" sz="2400" b="1" dirty="0" smtClean="0">
                <a:latin typeface="Meiryo UI"/>
                <a:ea typeface="Meiryo UI"/>
              </a:rPr>
              <a:t>Conclusion</a:t>
            </a:r>
          </a:p>
          <a:p>
            <a:pPr lvl="1"/>
            <a:r>
              <a:rPr lang="en-US" altLang="ja-JP" sz="2000" b="1" dirty="0" smtClean="0">
                <a:latin typeface="Meiryo UI"/>
                <a:ea typeface="Meiryo UI"/>
              </a:rPr>
              <a:t>Suburb’s transportation </a:t>
            </a:r>
            <a:r>
              <a:rPr lang="en-US" altLang="ja-JP" sz="2000" b="1" dirty="0">
                <a:latin typeface="Meiryo UI"/>
                <a:ea typeface="Meiryo UI"/>
              </a:rPr>
              <a:t>can </a:t>
            </a:r>
            <a:r>
              <a:rPr lang="en-US" altLang="ja-JP" sz="2000" b="1" dirty="0">
                <a:solidFill>
                  <a:srgbClr val="0000FF"/>
                </a:solidFill>
                <a:latin typeface="Meiryo UI"/>
                <a:ea typeface="Meiryo UI"/>
              </a:rPr>
              <a:t>reduce car dependence and increase walking </a:t>
            </a:r>
            <a: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0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"</a:t>
            </a:r>
            <a:r>
              <a:rPr lang="en-US" altLang="ja-JP" sz="2000" b="1" dirty="0">
                <a:latin typeface="Meiryo UI"/>
                <a:ea typeface="Meiryo UI"/>
              </a:rPr>
              <a:t>to some extent</a:t>
            </a:r>
            <a:r>
              <a:rPr lang="en-US" altLang="ja-JP" sz="2000" b="1" dirty="0" smtClean="0">
                <a:latin typeface="Meiryo UI"/>
                <a:ea typeface="Meiryo UI"/>
              </a:rPr>
              <a:t>".</a:t>
            </a:r>
            <a:endParaRPr lang="en-US" altLang="ja-JP" sz="2400" b="1" dirty="0">
              <a:latin typeface="Meiryo UI"/>
              <a:ea typeface="Meiryo UI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2443939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1. Overview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5396" y="6237390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Traffic design in suburb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can solve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lang="en-US" altLang="ja-JP" sz="3200" b="1" dirty="0">
                <a:latin typeface="Meiryo UI"/>
                <a:ea typeface="Meiryo UI"/>
              </a:rPr>
              <a:t>auto </a:t>
            </a:r>
            <a:r>
              <a:rPr lang="en-US" altLang="ja-JP" sz="3200" b="1" dirty="0" smtClean="0">
                <a:latin typeface="Meiryo UI"/>
                <a:ea typeface="Meiryo UI"/>
              </a:rPr>
              <a:t>dependence”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4667" y="1192241"/>
            <a:ext cx="1768780" cy="1569225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144020" y="2996940"/>
            <a:ext cx="9408460" cy="1728240"/>
          </a:xfrm>
          <a:prstGeom prst="roundRect">
            <a:avLst>
              <a:gd name="adj" fmla="val 11488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530" y="1192241"/>
            <a:ext cx="784274" cy="390224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284" y="1552291"/>
            <a:ext cx="784274" cy="39022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227" y="2044027"/>
            <a:ext cx="784274" cy="39022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6804" y="2286473"/>
            <a:ext cx="784274" cy="39022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91" y="2023866"/>
            <a:ext cx="784274" cy="39022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0788" y="1586629"/>
            <a:ext cx="784274" cy="390224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5853" y="1191656"/>
            <a:ext cx="784274" cy="39022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069" y="945788"/>
            <a:ext cx="784274" cy="39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17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406" y="3616649"/>
            <a:ext cx="2955383" cy="312495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7354193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6-1. Final modeling of </a:t>
            </a:r>
            <a:r>
              <a:rPr lang="en-US" altLang="ja-JP" sz="2800" b="1" u="sng" dirty="0" smtClean="0">
                <a:latin typeface="Meiryo UI" pitchFamily="50" charset="-128"/>
                <a:ea typeface="Meiryo UI" pitchFamily="50" charset="-128"/>
              </a:rPr>
              <a:t>Driving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 by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-24850" y="840845"/>
            <a:ext cx="10657480" cy="59400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800" b="1" dirty="0" smtClean="0">
                <a:latin typeface="Meiryo UI"/>
                <a:ea typeface="Meiryo UI"/>
              </a:rPr>
              <a:t>Conceptual structural model</a:t>
            </a: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 smtClean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800" b="1" dirty="0" smtClean="0">
                <a:latin typeface="Meiryo UI"/>
                <a:ea typeface="Meiryo UI"/>
              </a:rPr>
              <a:t>Overview</a:t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(a</a:t>
            </a:r>
            <a:r>
              <a:rPr lang="en-US" altLang="ja-JP" sz="2400" b="1" dirty="0">
                <a:latin typeface="Meiryo UI"/>
                <a:ea typeface="Meiryo UI"/>
              </a:rPr>
              <a:t>) Changes in </a:t>
            </a:r>
            <a:r>
              <a:rPr lang="en-US" altLang="ja-JP" sz="2400" b="1" dirty="0" smtClean="0">
                <a:latin typeface="Meiryo UI"/>
                <a:ea typeface="Meiryo UI"/>
              </a:rPr>
              <a:t>Spaciousness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       </a:t>
            </a:r>
            <a:r>
              <a:rPr lang="en-US" altLang="ja-JP" sz="2400" b="1" dirty="0">
                <a:latin typeface="Meiryo UI"/>
                <a:ea typeface="Meiryo UI"/>
              </a:rPr>
              <a:t>→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Positive</a:t>
            </a:r>
            <a:r>
              <a:rPr lang="en-US" altLang="ja-JP" sz="2400" b="1" dirty="0">
                <a:latin typeface="Meiryo UI"/>
                <a:ea typeface="Meiryo UI"/>
              </a:rPr>
              <a:t> correlation with driver age </a:t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400" b="1" dirty="0">
                <a:latin typeface="Meiryo UI"/>
                <a:ea typeface="Meiryo UI"/>
              </a:rPr>
              <a:t> </a:t>
            </a:r>
            <a:r>
              <a:rPr lang="ja-JP" altLang="en-US" sz="2400" b="1" dirty="0" smtClean="0">
                <a:latin typeface="Meiryo UI"/>
                <a:ea typeface="Meiryo UI"/>
              </a:rPr>
              <a:t>      </a:t>
            </a:r>
            <a:r>
              <a:rPr lang="en-US" altLang="ja-JP" sz="2400" b="1" dirty="0">
                <a:latin typeface="Meiryo UI"/>
                <a:ea typeface="Meiryo UI"/>
              </a:rPr>
              <a:t>→ </a:t>
            </a:r>
            <a:r>
              <a:rPr lang="en-US" altLang="ja-JP" sz="2400" b="1" dirty="0">
                <a:solidFill>
                  <a:srgbClr val="FF0000"/>
                </a:solidFill>
                <a:latin typeface="Meiryo UI"/>
                <a:ea typeface="Meiryo UI"/>
              </a:rPr>
              <a:t>Negative</a:t>
            </a:r>
            <a:r>
              <a:rPr lang="en-US" altLang="ja-JP" sz="2400" b="1" dirty="0">
                <a:latin typeface="Meiryo UI"/>
                <a:ea typeface="Meiryo UI"/>
              </a:rPr>
              <a:t> correlation between </a:t>
            </a:r>
            <a:r>
              <a:rPr lang="en-US" altLang="ja-JP" sz="2400" b="1" dirty="0" smtClean="0">
                <a:latin typeface="Meiryo UI"/>
                <a:ea typeface="Meiryo UI"/>
              </a:rPr>
              <a:t>“accessibility” </a:t>
            </a:r>
            <a:r>
              <a:rPr lang="en-US" altLang="ja-JP" sz="2400" b="1" dirty="0">
                <a:latin typeface="Meiryo UI"/>
                <a:ea typeface="Meiryo UI"/>
              </a:rPr>
              <a:t>and </a:t>
            </a:r>
            <a:r>
              <a:rPr lang="en-US" altLang="ja-JP" sz="2400" b="1" dirty="0" smtClean="0"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ja-JP" altLang="en-US" sz="2400" b="1" dirty="0" smtClean="0">
                <a:latin typeface="Meiryo UI"/>
                <a:ea typeface="Meiryo UI"/>
              </a:rPr>
              <a:t>           </a:t>
            </a:r>
            <a:r>
              <a:rPr lang="en-US" altLang="ja-JP" sz="2400" b="1" dirty="0" smtClean="0">
                <a:latin typeface="Meiryo UI"/>
                <a:ea typeface="Meiryo UI"/>
              </a:rPr>
              <a:t>“preference”</a:t>
            </a:r>
            <a:r>
              <a:rPr lang="ja-JP" altLang="en-US" sz="2400" b="1" dirty="0" smtClean="0">
                <a:latin typeface="Meiryo UI"/>
                <a:ea typeface="Meiryo UI"/>
              </a:rPr>
              <a:t> </a:t>
            </a:r>
            <a:r>
              <a:rPr lang="en-US" altLang="ja-JP" sz="2400" b="1" dirty="0" smtClean="0">
                <a:latin typeface="Meiryo UI"/>
                <a:ea typeface="Meiryo UI"/>
              </a:rPr>
              <a:t>and “age”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</a:t>
            </a:r>
            <a:r>
              <a:rPr lang="en-US" altLang="ja-JP" sz="2400" b="1" dirty="0">
                <a:latin typeface="Meiryo UI"/>
                <a:ea typeface="Meiryo UI"/>
              </a:rPr>
              <a:t>b) </a:t>
            </a:r>
            <a:r>
              <a:rPr lang="en-US" altLang="ja-JP" sz="2400" b="1" dirty="0" smtClean="0">
                <a:latin typeface="Meiryo UI"/>
                <a:ea typeface="Meiryo UI"/>
              </a:rPr>
              <a:t>Others (more than 7) 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400" b="1" dirty="0">
                <a:latin typeface="Meiryo UI"/>
                <a:ea typeface="Meiryo UI"/>
              </a:rPr>
              <a:t>      Summary: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B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uilt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environment has a direct relationship 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                        to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car ownership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.</a:t>
            </a:r>
            <a:r>
              <a:rPr lang="en-US" altLang="ja-JP" sz="2400" b="1" dirty="0" smtClean="0">
                <a:latin typeface="Meiryo UI"/>
                <a:ea typeface="Meiryo UI"/>
              </a:rPr>
              <a:t>      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551229" y="1315331"/>
            <a:ext cx="6922133" cy="2354213"/>
          </a:xfrm>
          <a:prstGeom prst="rect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>
            <a:stCxn id="26" idx="6"/>
          </p:cNvCxnSpPr>
          <p:nvPr/>
        </p:nvCxnSpPr>
        <p:spPr>
          <a:xfrm>
            <a:off x="3233783" y="1919184"/>
            <a:ext cx="1550201" cy="2740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45" idx="3"/>
            <a:endCxn id="39" idx="2"/>
          </p:cNvCxnSpPr>
          <p:nvPr/>
        </p:nvCxnSpPr>
        <p:spPr>
          <a:xfrm>
            <a:off x="3262003" y="3089202"/>
            <a:ext cx="1493760" cy="3839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楕円 25"/>
          <p:cNvSpPr/>
          <p:nvPr/>
        </p:nvSpPr>
        <p:spPr>
          <a:xfrm>
            <a:off x="697596" y="147375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78341" y="1560309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Spaciousness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楕円 36"/>
          <p:cNvSpPr/>
          <p:nvPr/>
        </p:nvSpPr>
        <p:spPr>
          <a:xfrm>
            <a:off x="4755763" y="147375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836508" y="1560310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Auto Ownership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楕円 38"/>
          <p:cNvSpPr/>
          <p:nvPr/>
        </p:nvSpPr>
        <p:spPr>
          <a:xfrm>
            <a:off x="4755763" y="2682169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836508" y="2768721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Driving Behavior</a:t>
            </a:r>
          </a:p>
        </p:txBody>
      </p:sp>
      <p:sp>
        <p:nvSpPr>
          <p:cNvPr id="44" name="楕円 43"/>
          <p:cNvSpPr/>
          <p:nvPr/>
        </p:nvSpPr>
        <p:spPr>
          <a:xfrm>
            <a:off x="697596" y="264870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778341" y="2735259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Accessibility</a:t>
            </a:r>
          </a:p>
        </p:txBody>
      </p:sp>
      <p:cxnSp>
        <p:nvCxnSpPr>
          <p:cNvPr id="47" name="直線矢印コネクタ 46"/>
          <p:cNvCxnSpPr>
            <a:stCxn id="26" idx="6"/>
            <a:endCxn id="39" idx="2"/>
          </p:cNvCxnSpPr>
          <p:nvPr/>
        </p:nvCxnSpPr>
        <p:spPr>
          <a:xfrm>
            <a:off x="3233783" y="1919184"/>
            <a:ext cx="1521980" cy="120841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45" idx="3"/>
            <a:endCxn id="37" idx="2"/>
          </p:cNvCxnSpPr>
          <p:nvPr/>
        </p:nvCxnSpPr>
        <p:spPr>
          <a:xfrm flipV="1">
            <a:off x="3262003" y="1919184"/>
            <a:ext cx="1493760" cy="117001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楕円 48"/>
          <p:cNvSpPr/>
          <p:nvPr/>
        </p:nvSpPr>
        <p:spPr>
          <a:xfrm>
            <a:off x="8380453" y="147375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8461198" y="1560310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Demographics and their change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楕円 51"/>
          <p:cNvSpPr/>
          <p:nvPr/>
        </p:nvSpPr>
        <p:spPr>
          <a:xfrm>
            <a:off x="8380453" y="2682169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461198" y="2948337"/>
            <a:ext cx="2483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Current Attitude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4" name="直線矢印コネクタ 53"/>
          <p:cNvCxnSpPr>
            <a:stCxn id="49" idx="2"/>
          </p:cNvCxnSpPr>
          <p:nvPr/>
        </p:nvCxnSpPr>
        <p:spPr>
          <a:xfrm flipH="1" flipV="1">
            <a:off x="7453058" y="1914253"/>
            <a:ext cx="927395" cy="493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52" idx="2"/>
          </p:cNvCxnSpPr>
          <p:nvPr/>
        </p:nvCxnSpPr>
        <p:spPr>
          <a:xfrm flipH="1">
            <a:off x="7424838" y="3127595"/>
            <a:ext cx="955615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81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-24850" y="840845"/>
            <a:ext cx="12369250" cy="594008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800" b="1" dirty="0" smtClean="0">
                <a:latin typeface="Meiryo UI"/>
                <a:ea typeface="Meiryo UI"/>
              </a:rPr>
              <a:t>Conceptual structural model</a:t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endParaRPr lang="en-US" altLang="ja-JP" sz="2800" b="1" dirty="0" smtClean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 smtClean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endParaRPr lang="en-US" altLang="ja-JP" sz="2800" b="1" dirty="0" smtClean="0">
              <a:latin typeface="Meiryo UI"/>
              <a:ea typeface="Meiryo UI"/>
            </a:endParaRPr>
          </a:p>
          <a:p>
            <a:pPr marL="514350" indent="-514350">
              <a:buAutoNum type="alphaUcParenR"/>
            </a:pPr>
            <a:r>
              <a:rPr lang="en-US" altLang="ja-JP" sz="2800" b="1" dirty="0" smtClean="0">
                <a:latin typeface="Meiryo UI"/>
                <a:ea typeface="Meiryo UI"/>
              </a:rPr>
              <a:t>Overview</a:t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(a</a:t>
            </a:r>
            <a:r>
              <a:rPr lang="en-US" altLang="ja-JP" sz="2400" b="1" dirty="0">
                <a:latin typeface="Meiryo UI"/>
                <a:ea typeface="Meiryo UI"/>
              </a:rPr>
              <a:t>) Changes in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car ownership </a:t>
            </a:r>
            <a:r>
              <a:rPr lang="en-US" altLang="ja-JP" sz="2400" b="1" dirty="0" smtClean="0">
                <a:latin typeface="Meiryo UI"/>
                <a:ea typeface="Meiryo UI"/>
              </a:rPr>
              <a:t>correlated </a:t>
            </a:r>
            <a:r>
              <a:rPr lang="en-US" altLang="ja-JP" sz="2400" b="1" dirty="0">
                <a:latin typeface="Meiryo UI"/>
                <a:ea typeface="Meiryo UI"/>
              </a:rPr>
              <a:t>with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income and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age</a:t>
            </a:r>
            <a:b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(b)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Older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adults </a:t>
            </a:r>
            <a:r>
              <a:rPr lang="en-US" altLang="ja-JP" sz="2400" b="1" dirty="0">
                <a:latin typeface="Meiryo UI"/>
                <a:ea typeface="Meiryo UI"/>
              </a:rPr>
              <a:t>reduce the number of automobiles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after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moving</a:t>
            </a:r>
            <a:b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400" b="1" dirty="0" smtClean="0">
                <a:latin typeface="Meiryo UI"/>
                <a:ea typeface="Meiryo UI"/>
              </a:rPr>
              <a:t>(C)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Outdoor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space</a:t>
            </a:r>
            <a:r>
              <a:rPr lang="en-US" altLang="ja-JP" sz="2400" b="1" dirty="0">
                <a:latin typeface="Meiryo UI"/>
                <a:ea typeface="Meiryo UI"/>
              </a:rPr>
              <a:t> is negatively correlated with </a:t>
            </a:r>
            <a:r>
              <a:rPr lang="en-US" altLang="ja-JP" sz="2400" b="1" dirty="0">
                <a:solidFill>
                  <a:srgbClr val="0000FF"/>
                </a:solidFill>
                <a:latin typeface="Meiryo UI"/>
                <a:ea typeface="Meiryo UI"/>
              </a:rPr>
              <a:t>the number </a:t>
            </a:r>
            <a:r>
              <a:rPr lang="en-US" altLang="ja-JP" sz="2400" b="1" dirty="0" smtClean="0">
                <a:solidFill>
                  <a:srgbClr val="0000FF"/>
                </a:solidFill>
                <a:latin typeface="Meiryo UI"/>
                <a:ea typeface="Meiryo UI"/>
              </a:rPr>
              <a:t>of car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7492500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6-2. Final modeling of </a:t>
            </a:r>
            <a:r>
              <a:rPr lang="en-US" altLang="ja-JP" sz="2800" b="1" u="sng" dirty="0" smtClean="0">
                <a:latin typeface="Meiryo UI" pitchFamily="50" charset="-128"/>
                <a:ea typeface="Meiryo UI" pitchFamily="50" charset="-128"/>
              </a:rPr>
              <a:t>Walking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 by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51229" y="1392113"/>
            <a:ext cx="6922133" cy="3323432"/>
          </a:xfrm>
          <a:prstGeom prst="rect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4" name="直線矢印コネクタ 33"/>
          <p:cNvCxnSpPr>
            <a:stCxn id="37" idx="6"/>
          </p:cNvCxnSpPr>
          <p:nvPr/>
        </p:nvCxnSpPr>
        <p:spPr>
          <a:xfrm>
            <a:off x="3233783" y="1919184"/>
            <a:ext cx="1550201" cy="2740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48" idx="3"/>
            <a:endCxn id="44" idx="2"/>
          </p:cNvCxnSpPr>
          <p:nvPr/>
        </p:nvCxnSpPr>
        <p:spPr>
          <a:xfrm>
            <a:off x="3262003" y="3089202"/>
            <a:ext cx="1493760" cy="38393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/>
          <p:cNvSpPr/>
          <p:nvPr/>
        </p:nvSpPr>
        <p:spPr>
          <a:xfrm>
            <a:off x="697596" y="147375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78341" y="1560309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Spaciousness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楕円 38"/>
          <p:cNvSpPr/>
          <p:nvPr/>
        </p:nvSpPr>
        <p:spPr>
          <a:xfrm>
            <a:off x="4755763" y="147375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836508" y="1560310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Auto Ownership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楕円 43"/>
          <p:cNvSpPr/>
          <p:nvPr/>
        </p:nvSpPr>
        <p:spPr>
          <a:xfrm>
            <a:off x="4755763" y="2682169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836508" y="2768721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Driving Behavior</a:t>
            </a:r>
          </a:p>
        </p:txBody>
      </p:sp>
      <p:sp>
        <p:nvSpPr>
          <p:cNvPr id="47" name="楕円 46"/>
          <p:cNvSpPr/>
          <p:nvPr/>
        </p:nvSpPr>
        <p:spPr>
          <a:xfrm>
            <a:off x="697596" y="2648708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78341" y="2735259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Accessibility</a:t>
            </a:r>
          </a:p>
        </p:txBody>
      </p:sp>
      <p:cxnSp>
        <p:nvCxnSpPr>
          <p:cNvPr id="49" name="直線矢印コネクタ 48"/>
          <p:cNvCxnSpPr>
            <a:stCxn id="37" idx="6"/>
            <a:endCxn id="44" idx="2"/>
          </p:cNvCxnSpPr>
          <p:nvPr/>
        </p:nvCxnSpPr>
        <p:spPr>
          <a:xfrm>
            <a:off x="3233783" y="1919184"/>
            <a:ext cx="1521980" cy="120841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8" idx="3"/>
            <a:endCxn id="39" idx="2"/>
          </p:cNvCxnSpPr>
          <p:nvPr/>
        </p:nvCxnSpPr>
        <p:spPr>
          <a:xfrm flipV="1">
            <a:off x="3262003" y="1919184"/>
            <a:ext cx="1493760" cy="117001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楕円 51"/>
          <p:cNvSpPr/>
          <p:nvPr/>
        </p:nvSpPr>
        <p:spPr>
          <a:xfrm>
            <a:off x="8413111" y="2060810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493856" y="2147362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Demographics and their change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楕円 53"/>
          <p:cNvSpPr/>
          <p:nvPr/>
        </p:nvSpPr>
        <p:spPr>
          <a:xfrm>
            <a:off x="8413111" y="3269221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493856" y="3535389"/>
            <a:ext cx="2483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Current Attitude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6" name="直線矢印コネクタ 55"/>
          <p:cNvCxnSpPr>
            <a:stCxn id="52" idx="2"/>
          </p:cNvCxnSpPr>
          <p:nvPr/>
        </p:nvCxnSpPr>
        <p:spPr>
          <a:xfrm flipH="1" flipV="1">
            <a:off x="7485716" y="2501305"/>
            <a:ext cx="927395" cy="4931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54" idx="2"/>
          </p:cNvCxnSpPr>
          <p:nvPr/>
        </p:nvCxnSpPr>
        <p:spPr>
          <a:xfrm flipH="1">
            <a:off x="7457496" y="3714647"/>
            <a:ext cx="955615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楕円 57"/>
          <p:cNvSpPr/>
          <p:nvPr/>
        </p:nvSpPr>
        <p:spPr>
          <a:xfrm>
            <a:off x="697596" y="3767453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78341" y="3854004"/>
            <a:ext cx="2483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Attractiveness</a:t>
            </a:r>
          </a:p>
        </p:txBody>
      </p:sp>
      <p:sp>
        <p:nvSpPr>
          <p:cNvPr id="60" name="楕円 59"/>
          <p:cNvSpPr/>
          <p:nvPr/>
        </p:nvSpPr>
        <p:spPr>
          <a:xfrm>
            <a:off x="4783983" y="3767453"/>
            <a:ext cx="2536187" cy="890851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4783084" y="3854004"/>
            <a:ext cx="26086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Changes in Walking Behavior</a:t>
            </a:r>
          </a:p>
        </p:txBody>
      </p:sp>
      <p:cxnSp>
        <p:nvCxnSpPr>
          <p:cNvPr id="62" name="直線矢印コネクタ 61"/>
          <p:cNvCxnSpPr>
            <a:stCxn id="37" idx="6"/>
            <a:endCxn id="60" idx="2"/>
          </p:cNvCxnSpPr>
          <p:nvPr/>
        </p:nvCxnSpPr>
        <p:spPr>
          <a:xfrm>
            <a:off x="3233783" y="1919184"/>
            <a:ext cx="1550200" cy="229369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47" idx="6"/>
            <a:endCxn id="60" idx="2"/>
          </p:cNvCxnSpPr>
          <p:nvPr/>
        </p:nvCxnSpPr>
        <p:spPr>
          <a:xfrm>
            <a:off x="3233783" y="3094134"/>
            <a:ext cx="1550200" cy="1118745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58" idx="6"/>
            <a:endCxn id="60" idx="2"/>
          </p:cNvCxnSpPr>
          <p:nvPr/>
        </p:nvCxnSpPr>
        <p:spPr>
          <a:xfrm>
            <a:off x="3233783" y="4212879"/>
            <a:ext cx="15502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58" idx="6"/>
            <a:endCxn id="44" idx="2"/>
          </p:cNvCxnSpPr>
          <p:nvPr/>
        </p:nvCxnSpPr>
        <p:spPr>
          <a:xfrm flipV="1">
            <a:off x="3233783" y="3127595"/>
            <a:ext cx="1521980" cy="1085284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endCxn id="39" idx="2"/>
          </p:cNvCxnSpPr>
          <p:nvPr/>
        </p:nvCxnSpPr>
        <p:spPr>
          <a:xfrm flipV="1">
            <a:off x="3273597" y="1919184"/>
            <a:ext cx="1482166" cy="225988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-24850" y="840845"/>
            <a:ext cx="11953660" cy="378565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Font typeface="+mj-lt"/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Attractiveness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ja-JP" altLang="en-US" sz="2400" b="1" dirty="0" smtClean="0">
                <a:latin typeface="Meiryo UI"/>
                <a:ea typeface="Meiryo UI"/>
              </a:rPr>
              <a:t>→ </a:t>
            </a:r>
            <a:r>
              <a:rPr lang="en-US" altLang="ja-JP" sz="2400" b="1" dirty="0">
                <a:latin typeface="Meiryo UI"/>
                <a:ea typeface="Meiryo UI"/>
              </a:rPr>
              <a:t>Small impact on the </a:t>
            </a:r>
            <a:r>
              <a:rPr lang="en-US" altLang="ja-JP" sz="2400" b="1" dirty="0" smtClean="0">
                <a:latin typeface="Meiryo UI"/>
                <a:ea typeface="Meiryo UI"/>
              </a:rPr>
              <a:t>elderly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ja-JP" altLang="en-US" sz="2400" b="1" dirty="0" smtClean="0">
                <a:latin typeface="Meiryo UI"/>
                <a:ea typeface="Meiryo UI"/>
              </a:rPr>
              <a:t>→ </a:t>
            </a:r>
            <a:r>
              <a:rPr lang="en-US" altLang="ja-JP" sz="2400" b="1" dirty="0">
                <a:latin typeface="Meiryo UI"/>
                <a:ea typeface="Meiryo UI"/>
              </a:rPr>
              <a:t>Children </a:t>
            </a:r>
            <a:r>
              <a:rPr lang="en-US" altLang="ja-JP" sz="2400" b="1" dirty="0" smtClean="0">
                <a:latin typeface="Meiryo UI"/>
                <a:ea typeface="Meiryo UI"/>
              </a:rPr>
              <a:t>apt to avoid moving.</a:t>
            </a: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r>
              <a:rPr lang="en-US" altLang="ja-JP" sz="2400" b="1" dirty="0" smtClean="0">
                <a:latin typeface="Meiryo UI"/>
                <a:ea typeface="Meiryo UI"/>
              </a:rPr>
              <a:t>Children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ja-JP" altLang="en-US" sz="2400" b="1" dirty="0" smtClean="0">
                <a:latin typeface="Meiryo UI"/>
                <a:ea typeface="Meiryo UI"/>
              </a:rPr>
              <a:t>→ </a:t>
            </a:r>
            <a:r>
              <a:rPr lang="en-US" altLang="ja-JP" sz="2400" b="1" dirty="0" smtClean="0">
                <a:latin typeface="Meiryo UI"/>
                <a:ea typeface="Meiryo UI"/>
              </a:rPr>
              <a:t>Children don’t want moving</a:t>
            </a:r>
          </a:p>
          <a:p>
            <a:pPr marL="514350" indent="-514350">
              <a:buFont typeface="+mj-lt"/>
              <a:buAutoNum type="alphaUcParenR"/>
            </a:pPr>
            <a:endParaRPr lang="en-US" altLang="ja-JP" sz="2400" b="1" dirty="0">
              <a:latin typeface="Meiryo UI"/>
              <a:ea typeface="Meiryo UI"/>
            </a:endParaRPr>
          </a:p>
          <a:p>
            <a:pPr marL="514350" indent="-514350">
              <a:buFont typeface="+mj-lt"/>
              <a:buAutoNum type="alphaUcParenR"/>
            </a:pPr>
            <a:r>
              <a:rPr lang="en-US" altLang="ja-JP" sz="2400" b="1" dirty="0">
                <a:latin typeface="Meiryo UI"/>
                <a:ea typeface="Meiryo UI"/>
              </a:rPr>
              <a:t>Driving </a:t>
            </a:r>
            <a:r>
              <a:rPr lang="en-US" altLang="ja-JP" sz="2400" b="1" dirty="0" smtClean="0">
                <a:latin typeface="Meiryo UI"/>
                <a:ea typeface="Meiryo UI"/>
              </a:rPr>
              <a:t>Behavior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ja-JP" altLang="en-US" sz="2400" b="1" dirty="0" smtClean="0">
                <a:latin typeface="Meiryo UI"/>
                <a:ea typeface="Meiryo UI"/>
              </a:rPr>
              <a:t>→ </a:t>
            </a:r>
            <a:r>
              <a:rPr lang="en-US" altLang="ja-JP" sz="2400" b="1" dirty="0">
                <a:latin typeface="Meiryo UI"/>
                <a:ea typeface="Meiryo UI"/>
              </a:rPr>
              <a:t>N</a:t>
            </a:r>
            <a:r>
              <a:rPr lang="en-US" altLang="ja-JP" sz="2400" b="1" dirty="0" smtClean="0">
                <a:latin typeface="Meiryo UI"/>
                <a:ea typeface="Meiryo UI"/>
              </a:rPr>
              <a:t>umber </a:t>
            </a:r>
            <a:r>
              <a:rPr lang="en-US" altLang="ja-JP" sz="2400" b="1" dirty="0">
                <a:latin typeface="Meiryo UI"/>
                <a:ea typeface="Meiryo UI"/>
              </a:rPr>
              <a:t>of children under 18 is the breaking point </a:t>
            </a:r>
            <a:r>
              <a:rPr lang="en-US" altLang="ja-JP" sz="2400" b="1" dirty="0" smtClean="0">
                <a:latin typeface="Meiryo UI"/>
                <a:ea typeface="Meiryo UI"/>
              </a:rPr>
              <a:t>for driving </a:t>
            </a:r>
          </a:p>
          <a:p>
            <a:r>
              <a:rPr lang="en-US" altLang="ja-JP" sz="2400" b="1" dirty="0" smtClean="0">
                <a:latin typeface="Meiryo UI"/>
                <a:ea typeface="Meiryo UI"/>
              </a:rPr>
              <a:t>         behavior.</a:t>
            </a:r>
            <a:endParaRPr lang="en-US" altLang="ja-JP" sz="2000" b="1" dirty="0" smtClean="0">
              <a:latin typeface="Meiryo UI"/>
              <a:ea typeface="Meiryo U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8946552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6-2. Final modeling of </a:t>
            </a:r>
            <a:r>
              <a:rPr lang="en-US" altLang="ja-JP" sz="2800" b="1" u="sng" dirty="0" smtClean="0">
                <a:latin typeface="Meiryo UI" pitchFamily="50" charset="-128"/>
                <a:ea typeface="Meiryo UI" pitchFamily="50" charset="-128"/>
              </a:rPr>
              <a:t>Walking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 by 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SEM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 (</a:t>
            </a:r>
            <a:r>
              <a:rPr lang="en-US" altLang="ja-JP" sz="2800" b="1" dirty="0" err="1" smtClean="0">
                <a:latin typeface="Meiryo UI" pitchFamily="50" charset="-128"/>
                <a:ea typeface="Meiryo UI" pitchFamily="50" charset="-128"/>
              </a:rPr>
              <a:t>Con’t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4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727810" y="3501010"/>
            <a:ext cx="3042821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9pPr>
          </a:lstStyle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7. Conclusions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691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2845651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7. Conclusion 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3" name="AutoShape 4" descr="ArcGIS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7160" y="970063"/>
            <a:ext cx="12241700" cy="567847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514350" indent="-514350">
              <a:buAutoNum type="arabicPeriod"/>
            </a:pPr>
            <a:r>
              <a:rPr lang="en-US" altLang="ja-JP" sz="2400" b="1" dirty="0">
                <a:latin typeface="Meiryo UI"/>
                <a:ea typeface="Meiryo UI"/>
              </a:rPr>
              <a:t>Background</a:t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Suburban sprawl has been widely criticized for its contribution to </a:t>
            </a:r>
            <a:r>
              <a:rPr lang="en-US" altLang="ja-JP" sz="2000" b="1" dirty="0" smtClean="0">
                <a:latin typeface="Meiryo UI"/>
                <a:ea typeface="Meiryo UI"/>
              </a:rPr>
              <a:t>auto dependence</a:t>
            </a:r>
            <a:br>
              <a:rPr lang="en-US" altLang="ja-JP" sz="2000" b="1" dirty="0" smtClean="0">
                <a:latin typeface="Meiryo UI"/>
                <a:ea typeface="Meiryo UI"/>
              </a:rPr>
            </a:br>
            <a:r>
              <a:rPr lang="ja-JP" altLang="en-US" sz="2000" b="1" dirty="0" smtClean="0">
                <a:latin typeface="Meiryo UI"/>
                <a:ea typeface="Meiryo UI"/>
              </a:rPr>
              <a:t>→ </a:t>
            </a:r>
            <a:r>
              <a:rPr lang="en-US" altLang="ja-JP" sz="2000" b="1" dirty="0" smtClean="0">
                <a:latin typeface="Meiryo UI"/>
                <a:ea typeface="Meiryo UI"/>
              </a:rPr>
              <a:t>However,  there is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/>
                <a:ea typeface="Meiryo UI"/>
              </a:rPr>
              <a:t>no evidence. </a:t>
            </a:r>
            <a:r>
              <a:rPr lang="en-US" altLang="ja-JP" sz="2000" b="1" dirty="0" smtClean="0">
                <a:latin typeface="Meiryo UI"/>
                <a:ea typeface="Meiryo UI"/>
              </a:rPr>
              <a:t/>
            </a:r>
            <a:br>
              <a:rPr lang="en-US" altLang="ja-JP" sz="2000" b="1" dirty="0" smtClean="0">
                <a:latin typeface="Meiryo UI"/>
                <a:ea typeface="Meiryo UI"/>
              </a:rPr>
            </a:br>
            <a:r>
              <a:rPr lang="en-US" altLang="ja-JP" sz="1100" b="1" dirty="0" smtClean="0">
                <a:latin typeface="Meiryo UI"/>
                <a:ea typeface="Meiryo UI"/>
              </a:rPr>
              <a:t> </a:t>
            </a:r>
          </a:p>
          <a:p>
            <a:pPr marL="514350" indent="-514350">
              <a:buAutoNum type="arabicPeriod"/>
            </a:pPr>
            <a:r>
              <a:rPr lang="en-US" altLang="ja-JP" sz="2400" b="1" dirty="0" smtClean="0">
                <a:latin typeface="Meiryo UI"/>
                <a:ea typeface="Meiryo UI"/>
              </a:rPr>
              <a:t>Method 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Using </a:t>
            </a:r>
            <a:r>
              <a:rPr lang="en-US" altLang="ja-JP" sz="2000" b="1" dirty="0" err="1">
                <a:latin typeface="Meiryo UI"/>
                <a:ea typeface="Meiryo UI"/>
              </a:rPr>
              <a:t>SEM</a:t>
            </a:r>
            <a:r>
              <a:rPr lang="en-US" altLang="ja-JP" sz="2000" b="1" dirty="0">
                <a:latin typeface="Meiryo UI"/>
                <a:ea typeface="Meiryo UI"/>
              </a:rPr>
              <a:t> to analyze the relationship between built environment travel behavior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ja-JP" altLang="en-US" sz="2000" b="1" dirty="0" smtClean="0">
                <a:latin typeface="Meiryo UI"/>
                <a:ea typeface="Meiryo UI"/>
              </a:rPr>
              <a:t>→</a:t>
            </a:r>
            <a:r>
              <a:rPr lang="ja-JP" altLang="en-US" sz="2000" b="1" dirty="0">
                <a:latin typeface="Meiryo UI"/>
                <a:ea typeface="Meiryo UI"/>
              </a:rPr>
              <a:t> </a:t>
            </a:r>
            <a:r>
              <a:rPr lang="en-US" altLang="ja-JP" sz="2000" b="1" dirty="0">
                <a:latin typeface="Meiryo UI"/>
                <a:ea typeface="Meiryo UI"/>
              </a:rPr>
              <a:t>Changes in the built environment, </a:t>
            </a:r>
            <a:r>
              <a:rPr lang="en-US" altLang="ja-JP" sz="2000" b="1" dirty="0" smtClean="0">
                <a:latin typeface="Meiryo UI"/>
                <a:ea typeface="Meiryo UI"/>
              </a:rPr>
              <a:t>Car </a:t>
            </a:r>
            <a:r>
              <a:rPr lang="en-US" altLang="ja-JP" sz="2000" b="1" dirty="0">
                <a:latin typeface="Meiryo UI"/>
                <a:ea typeface="Meiryo UI"/>
              </a:rPr>
              <a:t>ownership, and </a:t>
            </a:r>
            <a:r>
              <a:rPr lang="en-US" altLang="ja-JP" sz="2000" b="1" dirty="0" smtClean="0">
                <a:latin typeface="Meiryo UI"/>
                <a:ea typeface="Meiryo UI"/>
              </a:rPr>
              <a:t>Travel </a:t>
            </a:r>
            <a:r>
              <a:rPr lang="en-US" altLang="ja-JP" sz="2000" b="1" dirty="0">
                <a:latin typeface="Meiryo UI"/>
                <a:ea typeface="Meiryo UI"/>
              </a:rPr>
              <a:t>behavior</a:t>
            </a:r>
            <a:r>
              <a:rPr lang="en-US" altLang="ja-JP" sz="2000" b="1" dirty="0" smtClean="0">
                <a:latin typeface="Meiryo UI"/>
                <a:ea typeface="Meiryo UI"/>
              </a:rPr>
              <a:t> </a:t>
            </a:r>
            <a:r>
              <a:rPr lang="en-US" altLang="ja-JP" sz="2400" b="1" dirty="0">
                <a:latin typeface="Meiryo UI"/>
                <a:ea typeface="Meiryo UI"/>
              </a:rPr>
              <a:t/>
            </a:r>
            <a:br>
              <a:rPr lang="en-US" altLang="ja-JP" sz="2400" b="1" dirty="0">
                <a:latin typeface="Meiryo UI"/>
                <a:ea typeface="Meiryo UI"/>
              </a:rPr>
            </a:br>
            <a:r>
              <a:rPr lang="en-US" altLang="ja-JP" sz="1200" b="1" dirty="0">
                <a:latin typeface="Meiryo UI"/>
                <a:ea typeface="Meiryo UI"/>
              </a:rPr>
              <a:t> </a:t>
            </a:r>
          </a:p>
          <a:p>
            <a:pPr marL="514350" indent="-514350">
              <a:buAutoNum type="arabicPeriod"/>
            </a:pPr>
            <a:r>
              <a:rPr lang="en-US" altLang="ja-JP" sz="2400" b="1" dirty="0" smtClean="0">
                <a:latin typeface="Meiryo UI"/>
                <a:ea typeface="Meiryo UI"/>
              </a:rPr>
              <a:t>Result </a:t>
            </a:r>
            <a:br>
              <a:rPr lang="en-US" altLang="ja-JP" sz="2400" b="1" dirty="0" smtClean="0">
                <a:latin typeface="Meiryo UI"/>
                <a:ea typeface="Meiryo UI"/>
              </a:rPr>
            </a:br>
            <a:r>
              <a:rPr lang="en-US" altLang="ja-JP" sz="2000" b="1" dirty="0" smtClean="0">
                <a:latin typeface="Meiryo UI"/>
                <a:ea typeface="Meiryo UI"/>
              </a:rPr>
              <a:t>(a</a:t>
            </a:r>
            <a:r>
              <a:rPr lang="en-US" altLang="ja-JP" sz="2000" b="1" dirty="0">
                <a:latin typeface="Meiryo UI"/>
                <a:ea typeface="Meiryo UI"/>
              </a:rPr>
              <a:t>) </a:t>
            </a:r>
            <a:r>
              <a:rPr lang="en-US" altLang="ja-JP" sz="2000" b="1" dirty="0" smtClean="0">
                <a:latin typeface="Meiryo UI"/>
                <a:ea typeface="Meiryo UI"/>
              </a:rPr>
              <a:t>Self-selection </a:t>
            </a:r>
            <a:r>
              <a:rPr lang="en-US" altLang="ja-JP" sz="2000" b="1" dirty="0">
                <a:latin typeface="Meiryo UI"/>
                <a:ea typeface="Meiryo UI"/>
              </a:rPr>
              <a:t>of </a:t>
            </a:r>
            <a:r>
              <a:rPr lang="en-US" altLang="ja-JP" sz="2000" b="1" dirty="0" smtClean="0">
                <a:latin typeface="Meiryo UI"/>
                <a:ea typeface="Meiryo UI"/>
              </a:rPr>
              <a:t>housing </a:t>
            </a:r>
            <a:r>
              <a:rPr lang="ja-JP" altLang="en-US" sz="2000" b="1" dirty="0" smtClean="0">
                <a:latin typeface="Meiryo UI"/>
                <a:ea typeface="Meiryo UI"/>
              </a:rPr>
              <a:t>→ </a:t>
            </a:r>
            <a:r>
              <a:rPr lang="en-US" altLang="ja-JP" sz="2000" b="1" dirty="0">
                <a:latin typeface="Meiryo UI"/>
                <a:ea typeface="Meiryo UI"/>
              </a:rPr>
              <a:t>Influence travel behavior</a:t>
            </a:r>
            <a:br>
              <a:rPr lang="en-US" altLang="ja-JP" sz="20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(b) Changes in the Built </a:t>
            </a:r>
            <a:r>
              <a:rPr lang="en-US" altLang="ja-JP" sz="2000" b="1" dirty="0" smtClean="0">
                <a:latin typeface="Meiryo UI"/>
                <a:ea typeface="Meiryo UI"/>
              </a:rPr>
              <a:t>Environment</a:t>
            </a:r>
            <a:r>
              <a:rPr lang="ja-JP" altLang="en-US" sz="2000" b="1" dirty="0" smtClean="0">
                <a:latin typeface="Meiryo UI"/>
                <a:ea typeface="Meiryo UI"/>
              </a:rPr>
              <a:t> → </a:t>
            </a:r>
            <a:r>
              <a:rPr lang="en-US" altLang="ja-JP" sz="2000" b="1" dirty="0">
                <a:latin typeface="Meiryo UI"/>
                <a:ea typeface="Meiryo UI"/>
              </a:rPr>
              <a:t>Relates to changes in travel </a:t>
            </a:r>
            <a:r>
              <a:rPr lang="en-US" altLang="ja-JP" sz="2000" b="1" dirty="0" smtClean="0">
                <a:latin typeface="Meiryo UI"/>
                <a:ea typeface="Meiryo UI"/>
              </a:rPr>
              <a:t>behavior</a:t>
            </a:r>
            <a:r>
              <a:rPr lang="en-US" altLang="ja-JP" sz="2000" b="1" dirty="0">
                <a:latin typeface="Meiryo UI"/>
                <a:ea typeface="Meiryo UI"/>
              </a:rPr>
              <a:t/>
            </a:r>
            <a:br>
              <a:rPr lang="en-US" altLang="ja-JP" sz="20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(c) Improved </a:t>
            </a:r>
            <a:r>
              <a:rPr lang="en-US" altLang="ja-JP" sz="2000" b="1" dirty="0" smtClean="0">
                <a:latin typeface="Meiryo UI"/>
                <a:ea typeface="Meiryo UI"/>
              </a:rPr>
              <a:t>accessibility</a:t>
            </a:r>
            <a:r>
              <a:rPr lang="ja-JP" altLang="en-US" sz="2000" b="1" dirty="0" smtClean="0">
                <a:latin typeface="Meiryo UI"/>
                <a:ea typeface="Meiryo UI"/>
              </a:rPr>
              <a:t> → </a:t>
            </a:r>
            <a:r>
              <a:rPr lang="en-US" altLang="ja-JP" sz="2000" b="1" dirty="0" smtClean="0">
                <a:latin typeface="Meiryo UI"/>
                <a:ea typeface="Meiryo UI"/>
              </a:rPr>
              <a:t>Biggest </a:t>
            </a:r>
            <a:r>
              <a:rPr lang="en-US" altLang="ja-JP" sz="2000" b="1" dirty="0">
                <a:latin typeface="Meiryo UI"/>
                <a:ea typeface="Meiryo UI"/>
              </a:rPr>
              <a:t>factor in reducing driving</a:t>
            </a:r>
            <a:br>
              <a:rPr lang="en-US" altLang="ja-JP" sz="2000" b="1" dirty="0">
                <a:latin typeface="Meiryo UI"/>
                <a:ea typeface="Meiryo UI"/>
              </a:rPr>
            </a:br>
            <a:r>
              <a:rPr lang="en-US" altLang="ja-JP" sz="2000" b="1" dirty="0">
                <a:latin typeface="Meiryo UI"/>
                <a:ea typeface="Meiryo UI"/>
              </a:rPr>
              <a:t>(d) </a:t>
            </a:r>
            <a:r>
              <a:rPr lang="en-US" altLang="ja-JP" sz="2000" b="1" dirty="0" smtClean="0">
                <a:latin typeface="Meiryo UI"/>
                <a:ea typeface="Meiryo UI"/>
              </a:rPr>
              <a:t>Attractiveness  </a:t>
            </a:r>
            <a:r>
              <a:rPr lang="ja-JP" altLang="en-US" sz="2000" b="1" dirty="0" smtClean="0">
                <a:latin typeface="Meiryo UI"/>
                <a:ea typeface="Meiryo UI"/>
              </a:rPr>
              <a:t>→ </a:t>
            </a:r>
            <a:r>
              <a:rPr lang="en-US" altLang="ja-JP" sz="2000" b="1" dirty="0">
                <a:latin typeface="Meiryo UI"/>
                <a:ea typeface="Meiryo UI"/>
              </a:rPr>
              <a:t>Factors increasing walking</a:t>
            </a:r>
            <a:endParaRPr lang="en-US" altLang="ja-JP" sz="2000" b="1" dirty="0" smtClean="0">
              <a:latin typeface="Meiryo UI"/>
              <a:ea typeface="Meiryo UI"/>
            </a:endParaRPr>
          </a:p>
          <a:p>
            <a:pPr marL="514350" indent="-514350">
              <a:buAutoNum type="arabicPeriod"/>
            </a:pPr>
            <a:endParaRPr lang="en-US" altLang="ja-JP" sz="2400" b="1" dirty="0" smtClean="0">
              <a:latin typeface="Meiryo UI"/>
              <a:ea typeface="Meiryo UI"/>
            </a:endParaRPr>
          </a:p>
          <a:p>
            <a:pPr marL="514350" indent="-514350">
              <a:buAutoNum type="arabicPeriod"/>
            </a:pP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>Conclusion </a:t>
            </a:r>
            <a:r>
              <a:rPr lang="en-US" altLang="ja-JP" sz="2800" b="1" dirty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800" b="1" dirty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>Reducing </a:t>
            </a:r>
            <a:r>
              <a:rPr lang="en-US" altLang="ja-JP" sz="2800" b="1" dirty="0">
                <a:solidFill>
                  <a:srgbClr val="0000FF"/>
                </a:solidFill>
                <a:latin typeface="Meiryo UI"/>
                <a:ea typeface="Meiryo UI"/>
              </a:rPr>
              <a:t>cars and increasing walking is </a:t>
            </a: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>possible</a:t>
            </a:r>
            <a:r>
              <a:rPr lang="en-US" altLang="ja-JP" sz="2800" b="1" dirty="0">
                <a:solidFill>
                  <a:srgbClr val="0000FF"/>
                </a:solidFill>
                <a:latin typeface="Meiryo UI"/>
                <a:ea typeface="Meiryo UI"/>
              </a:rPr>
              <a:t> </a:t>
            </a: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</a:b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>with </a:t>
            </a:r>
            <a:r>
              <a:rPr lang="en-US" altLang="ja-JP" sz="2800" b="1" dirty="0">
                <a:solidFill>
                  <a:srgbClr val="0000FF"/>
                </a:solidFill>
                <a:latin typeface="Meiryo UI"/>
                <a:ea typeface="Meiryo UI"/>
              </a:rPr>
              <a:t>proper transportation </a:t>
            </a:r>
            <a:r>
              <a:rPr lang="en-US" altLang="ja-JP" sz="2800" b="1" dirty="0" smtClean="0">
                <a:solidFill>
                  <a:srgbClr val="0000FF"/>
                </a:solidFill>
                <a:latin typeface="Meiryo UI"/>
                <a:ea typeface="Meiryo UI"/>
              </a:rPr>
              <a:t>alternatives even in suburbs</a:t>
            </a:r>
            <a:endParaRPr lang="en-US" altLang="ja-JP" sz="2400" b="1" dirty="0" smtClean="0">
              <a:solidFill>
                <a:srgbClr val="FF0000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2184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楕円 2"/>
          <p:cNvSpPr/>
          <p:nvPr/>
        </p:nvSpPr>
        <p:spPr>
          <a:xfrm>
            <a:off x="815222" y="2532926"/>
            <a:ext cx="5419442" cy="1495440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" y="116540"/>
            <a:ext cx="3658630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. Frequent Terms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7345152" y="2394004"/>
            <a:ext cx="4512636" cy="1075052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078649" y="1343619"/>
            <a:ext cx="170339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Urban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41206" y="1327256"/>
            <a:ext cx="4116581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Suburban</a:t>
            </a:r>
            <a:r>
              <a:rPr lang="ja-JP" altLang="en-US" sz="2800" b="1" dirty="0" smtClean="0">
                <a:latin typeface="Meiryo UI"/>
                <a:ea typeface="Meiryo UI"/>
              </a:rPr>
              <a:t> </a:t>
            </a:r>
            <a:r>
              <a:rPr lang="en-US" altLang="ja-JP" sz="2800" b="1" dirty="0" smtClean="0">
                <a:latin typeface="Meiryo UI"/>
                <a:ea typeface="Meiryo UI"/>
              </a:rPr>
              <a:t>(Suburb)</a:t>
            </a:r>
            <a:r>
              <a:rPr lang="ja-JP" altLang="en-US" sz="2800" b="1" dirty="0" smtClean="0">
                <a:latin typeface="Meiryo UI"/>
                <a:ea typeface="Meiryo UI"/>
              </a:rPr>
              <a:t> 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14" y="1596796"/>
            <a:ext cx="2159770" cy="177558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251" y="2030521"/>
            <a:ext cx="623956" cy="93456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54" y="1905033"/>
            <a:ext cx="1608210" cy="132213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91" y="2338758"/>
            <a:ext cx="464611" cy="695893"/>
          </a:xfrm>
          <a:prstGeom prst="rect">
            <a:avLst/>
          </a:prstGeom>
        </p:spPr>
      </p:pic>
      <p:sp>
        <p:nvSpPr>
          <p:cNvPr id="11" name="フリーフォーム 10"/>
          <p:cNvSpPr/>
          <p:nvPr/>
        </p:nvSpPr>
        <p:spPr>
          <a:xfrm>
            <a:off x="2682461" y="2689889"/>
            <a:ext cx="2579394" cy="769782"/>
          </a:xfrm>
          <a:custGeom>
            <a:avLst/>
            <a:gdLst>
              <a:gd name="connsiteX0" fmla="*/ 0 w 2579394"/>
              <a:gd name="connsiteY0" fmla="*/ 100361 h 769782"/>
              <a:gd name="connsiteX1" fmla="*/ 55756 w 2579394"/>
              <a:gd name="connsiteY1" fmla="*/ 111513 h 769782"/>
              <a:gd name="connsiteX2" fmla="*/ 189571 w 2579394"/>
              <a:gd name="connsiteY2" fmla="*/ 256478 h 769782"/>
              <a:gd name="connsiteX3" fmla="*/ 223025 w 2579394"/>
              <a:gd name="connsiteY3" fmla="*/ 278781 h 769782"/>
              <a:gd name="connsiteX4" fmla="*/ 356839 w 2579394"/>
              <a:gd name="connsiteY4" fmla="*/ 367991 h 769782"/>
              <a:gd name="connsiteX5" fmla="*/ 434898 w 2579394"/>
              <a:gd name="connsiteY5" fmla="*/ 401444 h 769782"/>
              <a:gd name="connsiteX6" fmla="*/ 512956 w 2579394"/>
              <a:gd name="connsiteY6" fmla="*/ 434898 h 769782"/>
              <a:gd name="connsiteX7" fmla="*/ 869795 w 2579394"/>
              <a:gd name="connsiteY7" fmla="*/ 446049 h 769782"/>
              <a:gd name="connsiteX8" fmla="*/ 880947 w 2579394"/>
              <a:gd name="connsiteY8" fmla="*/ 635620 h 769782"/>
              <a:gd name="connsiteX9" fmla="*/ 892098 w 2579394"/>
              <a:gd name="connsiteY9" fmla="*/ 680225 h 769782"/>
              <a:gd name="connsiteX10" fmla="*/ 959005 w 2579394"/>
              <a:gd name="connsiteY10" fmla="*/ 724830 h 769782"/>
              <a:gd name="connsiteX11" fmla="*/ 1048215 w 2579394"/>
              <a:gd name="connsiteY11" fmla="*/ 769435 h 769782"/>
              <a:gd name="connsiteX12" fmla="*/ 1427356 w 2579394"/>
              <a:gd name="connsiteY12" fmla="*/ 713678 h 769782"/>
              <a:gd name="connsiteX13" fmla="*/ 1460810 w 2579394"/>
              <a:gd name="connsiteY13" fmla="*/ 691376 h 769782"/>
              <a:gd name="connsiteX14" fmla="*/ 1483113 w 2579394"/>
              <a:gd name="connsiteY14" fmla="*/ 646771 h 769782"/>
              <a:gd name="connsiteX15" fmla="*/ 1527717 w 2579394"/>
              <a:gd name="connsiteY15" fmla="*/ 579864 h 769782"/>
              <a:gd name="connsiteX16" fmla="*/ 1550020 w 2579394"/>
              <a:gd name="connsiteY16" fmla="*/ 535259 h 769782"/>
              <a:gd name="connsiteX17" fmla="*/ 1561171 w 2579394"/>
              <a:gd name="connsiteY17" fmla="*/ 501805 h 769782"/>
              <a:gd name="connsiteX18" fmla="*/ 1683834 w 2579394"/>
              <a:gd name="connsiteY18" fmla="*/ 457200 h 769782"/>
              <a:gd name="connsiteX19" fmla="*/ 1728439 w 2579394"/>
              <a:gd name="connsiteY19" fmla="*/ 423747 h 769782"/>
              <a:gd name="connsiteX20" fmla="*/ 1750742 w 2579394"/>
              <a:gd name="connsiteY20" fmla="*/ 401444 h 769782"/>
              <a:gd name="connsiteX21" fmla="*/ 1795347 w 2579394"/>
              <a:gd name="connsiteY21" fmla="*/ 390293 h 769782"/>
              <a:gd name="connsiteX22" fmla="*/ 1918010 w 2579394"/>
              <a:gd name="connsiteY22" fmla="*/ 323386 h 769782"/>
              <a:gd name="connsiteX23" fmla="*/ 1940313 w 2579394"/>
              <a:gd name="connsiteY23" fmla="*/ 289932 h 769782"/>
              <a:gd name="connsiteX24" fmla="*/ 1951464 w 2579394"/>
              <a:gd name="connsiteY24" fmla="*/ 223025 h 769782"/>
              <a:gd name="connsiteX25" fmla="*/ 1996069 w 2579394"/>
              <a:gd name="connsiteY25" fmla="*/ 0 h 769782"/>
              <a:gd name="connsiteX26" fmla="*/ 2319454 w 2579394"/>
              <a:gd name="connsiteY26" fmla="*/ 33454 h 769782"/>
              <a:gd name="connsiteX27" fmla="*/ 2486722 w 2579394"/>
              <a:gd name="connsiteY27" fmla="*/ 89210 h 769782"/>
              <a:gd name="connsiteX28" fmla="*/ 2509025 w 2579394"/>
              <a:gd name="connsiteY28" fmla="*/ 122664 h 769782"/>
              <a:gd name="connsiteX29" fmla="*/ 2542478 w 2579394"/>
              <a:gd name="connsiteY29" fmla="*/ 167269 h 769782"/>
              <a:gd name="connsiteX30" fmla="*/ 2564781 w 2579394"/>
              <a:gd name="connsiteY30" fmla="*/ 223025 h 769782"/>
              <a:gd name="connsiteX31" fmla="*/ 2553630 w 2579394"/>
              <a:gd name="connsiteY31" fmla="*/ 524108 h 769782"/>
              <a:gd name="connsiteX32" fmla="*/ 2497873 w 2579394"/>
              <a:gd name="connsiteY32" fmla="*/ 591015 h 769782"/>
              <a:gd name="connsiteX33" fmla="*/ 2442117 w 2579394"/>
              <a:gd name="connsiteY33" fmla="*/ 635620 h 769782"/>
              <a:gd name="connsiteX34" fmla="*/ 2341756 w 2579394"/>
              <a:gd name="connsiteY34" fmla="*/ 624469 h 769782"/>
              <a:gd name="connsiteX35" fmla="*/ 2207942 w 2579394"/>
              <a:gd name="connsiteY35" fmla="*/ 591015 h 769782"/>
              <a:gd name="connsiteX36" fmla="*/ 2174488 w 2579394"/>
              <a:gd name="connsiteY36" fmla="*/ 579864 h 769782"/>
              <a:gd name="connsiteX37" fmla="*/ 2107581 w 2579394"/>
              <a:gd name="connsiteY37" fmla="*/ 568713 h 769782"/>
              <a:gd name="connsiteX38" fmla="*/ 2029522 w 2579394"/>
              <a:gd name="connsiteY38" fmla="*/ 546410 h 769782"/>
              <a:gd name="connsiteX39" fmla="*/ 1984917 w 2579394"/>
              <a:gd name="connsiteY39" fmla="*/ 646771 h 769782"/>
              <a:gd name="connsiteX40" fmla="*/ 1962615 w 2579394"/>
              <a:gd name="connsiteY40" fmla="*/ 713678 h 769782"/>
              <a:gd name="connsiteX41" fmla="*/ 1918010 w 2579394"/>
              <a:gd name="connsiteY41" fmla="*/ 724830 h 769782"/>
              <a:gd name="connsiteX42" fmla="*/ 1884556 w 2579394"/>
              <a:gd name="connsiteY42" fmla="*/ 735981 h 769782"/>
              <a:gd name="connsiteX43" fmla="*/ 1862254 w 2579394"/>
              <a:gd name="connsiteY43" fmla="*/ 735981 h 76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579394" h="769782">
                <a:moveTo>
                  <a:pt x="0" y="100361"/>
                </a:moveTo>
                <a:cubicBezTo>
                  <a:pt x="18585" y="104078"/>
                  <a:pt x="38009" y="104858"/>
                  <a:pt x="55756" y="111513"/>
                </a:cubicBezTo>
                <a:cubicBezTo>
                  <a:pt x="106709" y="130620"/>
                  <a:pt x="185020" y="251548"/>
                  <a:pt x="189571" y="256478"/>
                </a:cubicBezTo>
                <a:cubicBezTo>
                  <a:pt x="198662" y="266326"/>
                  <a:pt x="212119" y="270991"/>
                  <a:pt x="223025" y="278781"/>
                </a:cubicBezTo>
                <a:cubicBezTo>
                  <a:pt x="297794" y="332188"/>
                  <a:pt x="247887" y="304436"/>
                  <a:pt x="356839" y="367991"/>
                </a:cubicBezTo>
                <a:cubicBezTo>
                  <a:pt x="412219" y="400296"/>
                  <a:pt x="385489" y="381680"/>
                  <a:pt x="434898" y="401444"/>
                </a:cubicBezTo>
                <a:cubicBezTo>
                  <a:pt x="461182" y="411957"/>
                  <a:pt x="484795" y="432010"/>
                  <a:pt x="512956" y="434898"/>
                </a:cubicBezTo>
                <a:cubicBezTo>
                  <a:pt x="631339" y="447040"/>
                  <a:pt x="750849" y="442332"/>
                  <a:pt x="869795" y="446049"/>
                </a:cubicBezTo>
                <a:cubicBezTo>
                  <a:pt x="873512" y="509239"/>
                  <a:pt x="874945" y="572606"/>
                  <a:pt x="880947" y="635620"/>
                </a:cubicBezTo>
                <a:cubicBezTo>
                  <a:pt x="882400" y="650877"/>
                  <a:pt x="882006" y="668691"/>
                  <a:pt x="892098" y="680225"/>
                </a:cubicBezTo>
                <a:cubicBezTo>
                  <a:pt x="909749" y="700397"/>
                  <a:pt x="935031" y="712843"/>
                  <a:pt x="959005" y="724830"/>
                </a:cubicBezTo>
                <a:lnTo>
                  <a:pt x="1048215" y="769435"/>
                </a:lnTo>
                <a:cubicBezTo>
                  <a:pt x="1445760" y="742931"/>
                  <a:pt x="1285951" y="814682"/>
                  <a:pt x="1427356" y="713678"/>
                </a:cubicBezTo>
                <a:cubicBezTo>
                  <a:pt x="1438262" y="705888"/>
                  <a:pt x="1449659" y="698810"/>
                  <a:pt x="1460810" y="691376"/>
                </a:cubicBezTo>
                <a:cubicBezTo>
                  <a:pt x="1468244" y="676508"/>
                  <a:pt x="1474560" y="661025"/>
                  <a:pt x="1483113" y="646771"/>
                </a:cubicBezTo>
                <a:cubicBezTo>
                  <a:pt x="1496903" y="623787"/>
                  <a:pt x="1515730" y="603838"/>
                  <a:pt x="1527717" y="579864"/>
                </a:cubicBezTo>
                <a:cubicBezTo>
                  <a:pt x="1535151" y="564996"/>
                  <a:pt x="1543472" y="550538"/>
                  <a:pt x="1550020" y="535259"/>
                </a:cubicBezTo>
                <a:cubicBezTo>
                  <a:pt x="1554650" y="524455"/>
                  <a:pt x="1552859" y="510117"/>
                  <a:pt x="1561171" y="501805"/>
                </a:cubicBezTo>
                <a:cubicBezTo>
                  <a:pt x="1600244" y="462732"/>
                  <a:pt x="1633177" y="465644"/>
                  <a:pt x="1683834" y="457200"/>
                </a:cubicBezTo>
                <a:cubicBezTo>
                  <a:pt x="1698702" y="446049"/>
                  <a:pt x="1714161" y="435645"/>
                  <a:pt x="1728439" y="423747"/>
                </a:cubicBezTo>
                <a:cubicBezTo>
                  <a:pt x="1736516" y="417016"/>
                  <a:pt x="1741338" y="406146"/>
                  <a:pt x="1750742" y="401444"/>
                </a:cubicBezTo>
                <a:cubicBezTo>
                  <a:pt x="1764450" y="394590"/>
                  <a:pt x="1780479" y="394010"/>
                  <a:pt x="1795347" y="390293"/>
                </a:cubicBezTo>
                <a:cubicBezTo>
                  <a:pt x="1795464" y="390235"/>
                  <a:pt x="1897640" y="343756"/>
                  <a:pt x="1918010" y="323386"/>
                </a:cubicBezTo>
                <a:cubicBezTo>
                  <a:pt x="1927487" y="313909"/>
                  <a:pt x="1932879" y="301083"/>
                  <a:pt x="1940313" y="289932"/>
                </a:cubicBezTo>
                <a:cubicBezTo>
                  <a:pt x="1944030" y="267630"/>
                  <a:pt x="1949661" y="245563"/>
                  <a:pt x="1951464" y="223025"/>
                </a:cubicBezTo>
                <a:cubicBezTo>
                  <a:pt x="1969520" y="-2682"/>
                  <a:pt x="1894478" y="33866"/>
                  <a:pt x="1996069" y="0"/>
                </a:cubicBezTo>
                <a:cubicBezTo>
                  <a:pt x="2095855" y="6237"/>
                  <a:pt x="2220142" y="8626"/>
                  <a:pt x="2319454" y="33454"/>
                </a:cubicBezTo>
                <a:cubicBezTo>
                  <a:pt x="2376471" y="47708"/>
                  <a:pt x="2486722" y="89210"/>
                  <a:pt x="2486722" y="89210"/>
                </a:cubicBezTo>
                <a:cubicBezTo>
                  <a:pt x="2494156" y="100361"/>
                  <a:pt x="2501235" y="111758"/>
                  <a:pt x="2509025" y="122664"/>
                </a:cubicBezTo>
                <a:cubicBezTo>
                  <a:pt x="2519827" y="137787"/>
                  <a:pt x="2533452" y="151023"/>
                  <a:pt x="2542478" y="167269"/>
                </a:cubicBezTo>
                <a:cubicBezTo>
                  <a:pt x="2552199" y="184767"/>
                  <a:pt x="2557347" y="204440"/>
                  <a:pt x="2564781" y="223025"/>
                </a:cubicBezTo>
                <a:cubicBezTo>
                  <a:pt x="2582635" y="348003"/>
                  <a:pt x="2589528" y="351797"/>
                  <a:pt x="2553630" y="524108"/>
                </a:cubicBezTo>
                <a:cubicBezTo>
                  <a:pt x="2548283" y="549772"/>
                  <a:pt x="2513850" y="571044"/>
                  <a:pt x="2497873" y="591015"/>
                </a:cubicBezTo>
                <a:cubicBezTo>
                  <a:pt x="2461189" y="636870"/>
                  <a:pt x="2495181" y="617933"/>
                  <a:pt x="2442117" y="635620"/>
                </a:cubicBezTo>
                <a:cubicBezTo>
                  <a:pt x="2408663" y="631903"/>
                  <a:pt x="2374821" y="630767"/>
                  <a:pt x="2341756" y="624469"/>
                </a:cubicBezTo>
                <a:cubicBezTo>
                  <a:pt x="2296591" y="615866"/>
                  <a:pt x="2252367" y="602862"/>
                  <a:pt x="2207942" y="591015"/>
                </a:cubicBezTo>
                <a:cubicBezTo>
                  <a:pt x="2196584" y="587986"/>
                  <a:pt x="2185963" y="582414"/>
                  <a:pt x="2174488" y="579864"/>
                </a:cubicBezTo>
                <a:cubicBezTo>
                  <a:pt x="2152416" y="574959"/>
                  <a:pt x="2129883" y="572430"/>
                  <a:pt x="2107581" y="568713"/>
                </a:cubicBezTo>
                <a:cubicBezTo>
                  <a:pt x="2098248" y="565602"/>
                  <a:pt x="2035124" y="543609"/>
                  <a:pt x="2029522" y="546410"/>
                </a:cubicBezTo>
                <a:cubicBezTo>
                  <a:pt x="2021733" y="550305"/>
                  <a:pt x="1985138" y="646162"/>
                  <a:pt x="1984917" y="646771"/>
                </a:cubicBezTo>
                <a:cubicBezTo>
                  <a:pt x="1976883" y="668864"/>
                  <a:pt x="1985422" y="707976"/>
                  <a:pt x="1962615" y="713678"/>
                </a:cubicBezTo>
                <a:cubicBezTo>
                  <a:pt x="1947747" y="717395"/>
                  <a:pt x="1932746" y="720620"/>
                  <a:pt x="1918010" y="724830"/>
                </a:cubicBezTo>
                <a:cubicBezTo>
                  <a:pt x="1906708" y="728059"/>
                  <a:pt x="1896082" y="733676"/>
                  <a:pt x="1884556" y="735981"/>
                </a:cubicBezTo>
                <a:cubicBezTo>
                  <a:pt x="1877266" y="737439"/>
                  <a:pt x="1869688" y="735981"/>
                  <a:pt x="1862254" y="735981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7999860" y="2809067"/>
            <a:ext cx="1619274" cy="483248"/>
          </a:xfrm>
          <a:custGeom>
            <a:avLst/>
            <a:gdLst>
              <a:gd name="connsiteX0" fmla="*/ 0 w 2579394"/>
              <a:gd name="connsiteY0" fmla="*/ 100361 h 769782"/>
              <a:gd name="connsiteX1" fmla="*/ 55756 w 2579394"/>
              <a:gd name="connsiteY1" fmla="*/ 111513 h 769782"/>
              <a:gd name="connsiteX2" fmla="*/ 189571 w 2579394"/>
              <a:gd name="connsiteY2" fmla="*/ 256478 h 769782"/>
              <a:gd name="connsiteX3" fmla="*/ 223025 w 2579394"/>
              <a:gd name="connsiteY3" fmla="*/ 278781 h 769782"/>
              <a:gd name="connsiteX4" fmla="*/ 356839 w 2579394"/>
              <a:gd name="connsiteY4" fmla="*/ 367991 h 769782"/>
              <a:gd name="connsiteX5" fmla="*/ 434898 w 2579394"/>
              <a:gd name="connsiteY5" fmla="*/ 401444 h 769782"/>
              <a:gd name="connsiteX6" fmla="*/ 512956 w 2579394"/>
              <a:gd name="connsiteY6" fmla="*/ 434898 h 769782"/>
              <a:gd name="connsiteX7" fmla="*/ 869795 w 2579394"/>
              <a:gd name="connsiteY7" fmla="*/ 446049 h 769782"/>
              <a:gd name="connsiteX8" fmla="*/ 880947 w 2579394"/>
              <a:gd name="connsiteY8" fmla="*/ 635620 h 769782"/>
              <a:gd name="connsiteX9" fmla="*/ 892098 w 2579394"/>
              <a:gd name="connsiteY9" fmla="*/ 680225 h 769782"/>
              <a:gd name="connsiteX10" fmla="*/ 959005 w 2579394"/>
              <a:gd name="connsiteY10" fmla="*/ 724830 h 769782"/>
              <a:gd name="connsiteX11" fmla="*/ 1048215 w 2579394"/>
              <a:gd name="connsiteY11" fmla="*/ 769435 h 769782"/>
              <a:gd name="connsiteX12" fmla="*/ 1427356 w 2579394"/>
              <a:gd name="connsiteY12" fmla="*/ 713678 h 769782"/>
              <a:gd name="connsiteX13" fmla="*/ 1460810 w 2579394"/>
              <a:gd name="connsiteY13" fmla="*/ 691376 h 769782"/>
              <a:gd name="connsiteX14" fmla="*/ 1483113 w 2579394"/>
              <a:gd name="connsiteY14" fmla="*/ 646771 h 769782"/>
              <a:gd name="connsiteX15" fmla="*/ 1527717 w 2579394"/>
              <a:gd name="connsiteY15" fmla="*/ 579864 h 769782"/>
              <a:gd name="connsiteX16" fmla="*/ 1550020 w 2579394"/>
              <a:gd name="connsiteY16" fmla="*/ 535259 h 769782"/>
              <a:gd name="connsiteX17" fmla="*/ 1561171 w 2579394"/>
              <a:gd name="connsiteY17" fmla="*/ 501805 h 769782"/>
              <a:gd name="connsiteX18" fmla="*/ 1683834 w 2579394"/>
              <a:gd name="connsiteY18" fmla="*/ 457200 h 769782"/>
              <a:gd name="connsiteX19" fmla="*/ 1728439 w 2579394"/>
              <a:gd name="connsiteY19" fmla="*/ 423747 h 769782"/>
              <a:gd name="connsiteX20" fmla="*/ 1750742 w 2579394"/>
              <a:gd name="connsiteY20" fmla="*/ 401444 h 769782"/>
              <a:gd name="connsiteX21" fmla="*/ 1795347 w 2579394"/>
              <a:gd name="connsiteY21" fmla="*/ 390293 h 769782"/>
              <a:gd name="connsiteX22" fmla="*/ 1918010 w 2579394"/>
              <a:gd name="connsiteY22" fmla="*/ 323386 h 769782"/>
              <a:gd name="connsiteX23" fmla="*/ 1940313 w 2579394"/>
              <a:gd name="connsiteY23" fmla="*/ 289932 h 769782"/>
              <a:gd name="connsiteX24" fmla="*/ 1951464 w 2579394"/>
              <a:gd name="connsiteY24" fmla="*/ 223025 h 769782"/>
              <a:gd name="connsiteX25" fmla="*/ 1996069 w 2579394"/>
              <a:gd name="connsiteY25" fmla="*/ 0 h 769782"/>
              <a:gd name="connsiteX26" fmla="*/ 2319454 w 2579394"/>
              <a:gd name="connsiteY26" fmla="*/ 33454 h 769782"/>
              <a:gd name="connsiteX27" fmla="*/ 2486722 w 2579394"/>
              <a:gd name="connsiteY27" fmla="*/ 89210 h 769782"/>
              <a:gd name="connsiteX28" fmla="*/ 2509025 w 2579394"/>
              <a:gd name="connsiteY28" fmla="*/ 122664 h 769782"/>
              <a:gd name="connsiteX29" fmla="*/ 2542478 w 2579394"/>
              <a:gd name="connsiteY29" fmla="*/ 167269 h 769782"/>
              <a:gd name="connsiteX30" fmla="*/ 2564781 w 2579394"/>
              <a:gd name="connsiteY30" fmla="*/ 223025 h 769782"/>
              <a:gd name="connsiteX31" fmla="*/ 2553630 w 2579394"/>
              <a:gd name="connsiteY31" fmla="*/ 524108 h 769782"/>
              <a:gd name="connsiteX32" fmla="*/ 2497873 w 2579394"/>
              <a:gd name="connsiteY32" fmla="*/ 591015 h 769782"/>
              <a:gd name="connsiteX33" fmla="*/ 2442117 w 2579394"/>
              <a:gd name="connsiteY33" fmla="*/ 635620 h 769782"/>
              <a:gd name="connsiteX34" fmla="*/ 2341756 w 2579394"/>
              <a:gd name="connsiteY34" fmla="*/ 624469 h 769782"/>
              <a:gd name="connsiteX35" fmla="*/ 2207942 w 2579394"/>
              <a:gd name="connsiteY35" fmla="*/ 591015 h 769782"/>
              <a:gd name="connsiteX36" fmla="*/ 2174488 w 2579394"/>
              <a:gd name="connsiteY36" fmla="*/ 579864 h 769782"/>
              <a:gd name="connsiteX37" fmla="*/ 2107581 w 2579394"/>
              <a:gd name="connsiteY37" fmla="*/ 568713 h 769782"/>
              <a:gd name="connsiteX38" fmla="*/ 2029522 w 2579394"/>
              <a:gd name="connsiteY38" fmla="*/ 546410 h 769782"/>
              <a:gd name="connsiteX39" fmla="*/ 1984917 w 2579394"/>
              <a:gd name="connsiteY39" fmla="*/ 646771 h 769782"/>
              <a:gd name="connsiteX40" fmla="*/ 1962615 w 2579394"/>
              <a:gd name="connsiteY40" fmla="*/ 713678 h 769782"/>
              <a:gd name="connsiteX41" fmla="*/ 1918010 w 2579394"/>
              <a:gd name="connsiteY41" fmla="*/ 724830 h 769782"/>
              <a:gd name="connsiteX42" fmla="*/ 1884556 w 2579394"/>
              <a:gd name="connsiteY42" fmla="*/ 735981 h 769782"/>
              <a:gd name="connsiteX43" fmla="*/ 1862254 w 2579394"/>
              <a:gd name="connsiteY43" fmla="*/ 735981 h 76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579394" h="769782">
                <a:moveTo>
                  <a:pt x="0" y="100361"/>
                </a:moveTo>
                <a:cubicBezTo>
                  <a:pt x="18585" y="104078"/>
                  <a:pt x="38009" y="104858"/>
                  <a:pt x="55756" y="111513"/>
                </a:cubicBezTo>
                <a:cubicBezTo>
                  <a:pt x="106709" y="130620"/>
                  <a:pt x="185020" y="251548"/>
                  <a:pt x="189571" y="256478"/>
                </a:cubicBezTo>
                <a:cubicBezTo>
                  <a:pt x="198662" y="266326"/>
                  <a:pt x="212119" y="270991"/>
                  <a:pt x="223025" y="278781"/>
                </a:cubicBezTo>
                <a:cubicBezTo>
                  <a:pt x="297794" y="332188"/>
                  <a:pt x="247887" y="304436"/>
                  <a:pt x="356839" y="367991"/>
                </a:cubicBezTo>
                <a:cubicBezTo>
                  <a:pt x="412219" y="400296"/>
                  <a:pt x="385489" y="381680"/>
                  <a:pt x="434898" y="401444"/>
                </a:cubicBezTo>
                <a:cubicBezTo>
                  <a:pt x="461182" y="411957"/>
                  <a:pt x="484795" y="432010"/>
                  <a:pt x="512956" y="434898"/>
                </a:cubicBezTo>
                <a:cubicBezTo>
                  <a:pt x="631339" y="447040"/>
                  <a:pt x="750849" y="442332"/>
                  <a:pt x="869795" y="446049"/>
                </a:cubicBezTo>
                <a:cubicBezTo>
                  <a:pt x="873512" y="509239"/>
                  <a:pt x="874945" y="572606"/>
                  <a:pt x="880947" y="635620"/>
                </a:cubicBezTo>
                <a:cubicBezTo>
                  <a:pt x="882400" y="650877"/>
                  <a:pt x="882006" y="668691"/>
                  <a:pt x="892098" y="680225"/>
                </a:cubicBezTo>
                <a:cubicBezTo>
                  <a:pt x="909749" y="700397"/>
                  <a:pt x="935031" y="712843"/>
                  <a:pt x="959005" y="724830"/>
                </a:cubicBezTo>
                <a:lnTo>
                  <a:pt x="1048215" y="769435"/>
                </a:lnTo>
                <a:cubicBezTo>
                  <a:pt x="1445760" y="742931"/>
                  <a:pt x="1285951" y="814682"/>
                  <a:pt x="1427356" y="713678"/>
                </a:cubicBezTo>
                <a:cubicBezTo>
                  <a:pt x="1438262" y="705888"/>
                  <a:pt x="1449659" y="698810"/>
                  <a:pt x="1460810" y="691376"/>
                </a:cubicBezTo>
                <a:cubicBezTo>
                  <a:pt x="1468244" y="676508"/>
                  <a:pt x="1474560" y="661025"/>
                  <a:pt x="1483113" y="646771"/>
                </a:cubicBezTo>
                <a:cubicBezTo>
                  <a:pt x="1496903" y="623787"/>
                  <a:pt x="1515730" y="603838"/>
                  <a:pt x="1527717" y="579864"/>
                </a:cubicBezTo>
                <a:cubicBezTo>
                  <a:pt x="1535151" y="564996"/>
                  <a:pt x="1543472" y="550538"/>
                  <a:pt x="1550020" y="535259"/>
                </a:cubicBezTo>
                <a:cubicBezTo>
                  <a:pt x="1554650" y="524455"/>
                  <a:pt x="1552859" y="510117"/>
                  <a:pt x="1561171" y="501805"/>
                </a:cubicBezTo>
                <a:cubicBezTo>
                  <a:pt x="1600244" y="462732"/>
                  <a:pt x="1633177" y="465644"/>
                  <a:pt x="1683834" y="457200"/>
                </a:cubicBezTo>
                <a:cubicBezTo>
                  <a:pt x="1698702" y="446049"/>
                  <a:pt x="1714161" y="435645"/>
                  <a:pt x="1728439" y="423747"/>
                </a:cubicBezTo>
                <a:cubicBezTo>
                  <a:pt x="1736516" y="417016"/>
                  <a:pt x="1741338" y="406146"/>
                  <a:pt x="1750742" y="401444"/>
                </a:cubicBezTo>
                <a:cubicBezTo>
                  <a:pt x="1764450" y="394590"/>
                  <a:pt x="1780479" y="394010"/>
                  <a:pt x="1795347" y="390293"/>
                </a:cubicBezTo>
                <a:cubicBezTo>
                  <a:pt x="1795464" y="390235"/>
                  <a:pt x="1897640" y="343756"/>
                  <a:pt x="1918010" y="323386"/>
                </a:cubicBezTo>
                <a:cubicBezTo>
                  <a:pt x="1927487" y="313909"/>
                  <a:pt x="1932879" y="301083"/>
                  <a:pt x="1940313" y="289932"/>
                </a:cubicBezTo>
                <a:cubicBezTo>
                  <a:pt x="1944030" y="267630"/>
                  <a:pt x="1949661" y="245563"/>
                  <a:pt x="1951464" y="223025"/>
                </a:cubicBezTo>
                <a:cubicBezTo>
                  <a:pt x="1969520" y="-2682"/>
                  <a:pt x="1894478" y="33866"/>
                  <a:pt x="1996069" y="0"/>
                </a:cubicBezTo>
                <a:cubicBezTo>
                  <a:pt x="2095855" y="6237"/>
                  <a:pt x="2220142" y="8626"/>
                  <a:pt x="2319454" y="33454"/>
                </a:cubicBezTo>
                <a:cubicBezTo>
                  <a:pt x="2376471" y="47708"/>
                  <a:pt x="2486722" y="89210"/>
                  <a:pt x="2486722" y="89210"/>
                </a:cubicBezTo>
                <a:cubicBezTo>
                  <a:pt x="2494156" y="100361"/>
                  <a:pt x="2501235" y="111758"/>
                  <a:pt x="2509025" y="122664"/>
                </a:cubicBezTo>
                <a:cubicBezTo>
                  <a:pt x="2519827" y="137787"/>
                  <a:pt x="2533452" y="151023"/>
                  <a:pt x="2542478" y="167269"/>
                </a:cubicBezTo>
                <a:cubicBezTo>
                  <a:pt x="2552199" y="184767"/>
                  <a:pt x="2557347" y="204440"/>
                  <a:pt x="2564781" y="223025"/>
                </a:cubicBezTo>
                <a:cubicBezTo>
                  <a:pt x="2582635" y="348003"/>
                  <a:pt x="2589528" y="351797"/>
                  <a:pt x="2553630" y="524108"/>
                </a:cubicBezTo>
                <a:cubicBezTo>
                  <a:pt x="2548283" y="549772"/>
                  <a:pt x="2513850" y="571044"/>
                  <a:pt x="2497873" y="591015"/>
                </a:cubicBezTo>
                <a:cubicBezTo>
                  <a:pt x="2461189" y="636870"/>
                  <a:pt x="2495181" y="617933"/>
                  <a:pt x="2442117" y="635620"/>
                </a:cubicBezTo>
                <a:cubicBezTo>
                  <a:pt x="2408663" y="631903"/>
                  <a:pt x="2374821" y="630767"/>
                  <a:pt x="2341756" y="624469"/>
                </a:cubicBezTo>
                <a:cubicBezTo>
                  <a:pt x="2296591" y="615866"/>
                  <a:pt x="2252367" y="602862"/>
                  <a:pt x="2207942" y="591015"/>
                </a:cubicBezTo>
                <a:cubicBezTo>
                  <a:pt x="2196584" y="587986"/>
                  <a:pt x="2185963" y="582414"/>
                  <a:pt x="2174488" y="579864"/>
                </a:cubicBezTo>
                <a:cubicBezTo>
                  <a:pt x="2152416" y="574959"/>
                  <a:pt x="2129883" y="572430"/>
                  <a:pt x="2107581" y="568713"/>
                </a:cubicBezTo>
                <a:cubicBezTo>
                  <a:pt x="2098248" y="565602"/>
                  <a:pt x="2035124" y="543609"/>
                  <a:pt x="2029522" y="546410"/>
                </a:cubicBezTo>
                <a:cubicBezTo>
                  <a:pt x="2021733" y="550305"/>
                  <a:pt x="1985138" y="646162"/>
                  <a:pt x="1984917" y="646771"/>
                </a:cubicBezTo>
                <a:cubicBezTo>
                  <a:pt x="1976883" y="668864"/>
                  <a:pt x="1985422" y="707976"/>
                  <a:pt x="1962615" y="713678"/>
                </a:cubicBezTo>
                <a:cubicBezTo>
                  <a:pt x="1947747" y="717395"/>
                  <a:pt x="1932746" y="720620"/>
                  <a:pt x="1918010" y="724830"/>
                </a:cubicBezTo>
                <a:cubicBezTo>
                  <a:pt x="1906708" y="728059"/>
                  <a:pt x="1896082" y="733676"/>
                  <a:pt x="1884556" y="735981"/>
                </a:cubicBezTo>
                <a:cubicBezTo>
                  <a:pt x="1877266" y="737439"/>
                  <a:pt x="1869688" y="735981"/>
                  <a:pt x="1862254" y="735981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7404605" y="3208032"/>
            <a:ext cx="2867975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Travel Environment</a:t>
            </a:r>
          </a:p>
          <a:p>
            <a:pPr algn="ctr"/>
            <a:r>
              <a:rPr lang="en-US" altLang="ja-JP" sz="2800" b="1" dirty="0">
                <a:latin typeface="Meiryo UI"/>
                <a:ea typeface="Meiryo UI"/>
              </a:rPr>
              <a:t>/</a:t>
            </a:r>
            <a:r>
              <a:rPr lang="en-US" altLang="ja-JP" sz="2800" b="1" dirty="0" smtClean="0">
                <a:latin typeface="Meiryo UI"/>
                <a:ea typeface="Meiryo UI"/>
              </a:rPr>
              <a:t/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>behavior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14" name="フリーフォーム 13"/>
          <p:cNvSpPr/>
          <p:nvPr/>
        </p:nvSpPr>
        <p:spPr>
          <a:xfrm>
            <a:off x="4191717" y="1489232"/>
            <a:ext cx="3551008" cy="1085933"/>
          </a:xfrm>
          <a:custGeom>
            <a:avLst/>
            <a:gdLst>
              <a:gd name="connsiteX0" fmla="*/ 73023 w 3551008"/>
              <a:gd name="connsiteY0" fmla="*/ 1061665 h 1085933"/>
              <a:gd name="connsiteX1" fmla="*/ 236308 w 3551008"/>
              <a:gd name="connsiteY1" fmla="*/ 947365 h 1085933"/>
              <a:gd name="connsiteX2" fmla="*/ 2032451 w 3551008"/>
              <a:gd name="connsiteY2" fmla="*/ 308 h 1085933"/>
              <a:gd name="connsiteX3" fmla="*/ 3551008 w 3551008"/>
              <a:gd name="connsiteY3" fmla="*/ 865723 h 108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1008" h="1085933">
                <a:moveTo>
                  <a:pt x="73023" y="1061665"/>
                </a:moveTo>
                <a:cubicBezTo>
                  <a:pt x="-8620" y="1092961"/>
                  <a:pt x="-90263" y="1124258"/>
                  <a:pt x="236308" y="947365"/>
                </a:cubicBezTo>
                <a:cubicBezTo>
                  <a:pt x="562879" y="770472"/>
                  <a:pt x="1480001" y="13915"/>
                  <a:pt x="2032451" y="308"/>
                </a:cubicBezTo>
                <a:cubicBezTo>
                  <a:pt x="2584901" y="-13299"/>
                  <a:pt x="3067954" y="426212"/>
                  <a:pt x="3551008" y="865723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190519" y="908650"/>
            <a:ext cx="208829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Moving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20" name="フリーフォーム 19"/>
          <p:cNvSpPr/>
          <p:nvPr/>
        </p:nvSpPr>
        <p:spPr>
          <a:xfrm rot="10969576">
            <a:off x="4314228" y="2816161"/>
            <a:ext cx="3551008" cy="1085933"/>
          </a:xfrm>
          <a:custGeom>
            <a:avLst/>
            <a:gdLst>
              <a:gd name="connsiteX0" fmla="*/ 73023 w 3551008"/>
              <a:gd name="connsiteY0" fmla="*/ 1061665 h 1085933"/>
              <a:gd name="connsiteX1" fmla="*/ 236308 w 3551008"/>
              <a:gd name="connsiteY1" fmla="*/ 947365 h 1085933"/>
              <a:gd name="connsiteX2" fmla="*/ 2032451 w 3551008"/>
              <a:gd name="connsiteY2" fmla="*/ 308 h 1085933"/>
              <a:gd name="connsiteX3" fmla="*/ 3551008 w 3551008"/>
              <a:gd name="connsiteY3" fmla="*/ 865723 h 108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1008" h="1085933">
                <a:moveTo>
                  <a:pt x="73023" y="1061665"/>
                </a:moveTo>
                <a:cubicBezTo>
                  <a:pt x="-8620" y="1092961"/>
                  <a:pt x="-90263" y="1124258"/>
                  <a:pt x="236308" y="947365"/>
                </a:cubicBezTo>
                <a:cubicBezTo>
                  <a:pt x="562879" y="770472"/>
                  <a:pt x="1480001" y="13915"/>
                  <a:pt x="2032451" y="308"/>
                </a:cubicBezTo>
                <a:cubicBezTo>
                  <a:pt x="2584901" y="-13299"/>
                  <a:pt x="3067954" y="426212"/>
                  <a:pt x="3551008" y="865723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815222" y="2751983"/>
            <a:ext cx="2867975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Build</a:t>
            </a:r>
          </a:p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Environment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989813" y="2394004"/>
            <a:ext cx="2867975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Build</a:t>
            </a:r>
          </a:p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Environment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69736" y="3514144"/>
            <a:ext cx="2867975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Travel Environment</a:t>
            </a:r>
          </a:p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/</a:t>
            </a:r>
            <a:br>
              <a:rPr lang="en-US" altLang="ja-JP" sz="2800" b="1" dirty="0" smtClean="0">
                <a:latin typeface="Meiryo UI"/>
                <a:ea typeface="Meiryo UI"/>
              </a:rPr>
            </a:br>
            <a:r>
              <a:rPr lang="en-US" altLang="ja-JP" sz="2800" b="1" dirty="0" smtClean="0">
                <a:latin typeface="Meiryo UI"/>
                <a:ea typeface="Meiryo UI"/>
              </a:rPr>
              <a:t>behavior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150" y="2566100"/>
            <a:ext cx="1212388" cy="603237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230" y="2079922"/>
            <a:ext cx="1212388" cy="60323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711" y="5273652"/>
            <a:ext cx="936130" cy="1224043"/>
          </a:xfrm>
          <a:prstGeom prst="rect">
            <a:avLst/>
          </a:prstGeom>
        </p:spPr>
      </p:pic>
      <p:cxnSp>
        <p:nvCxnSpPr>
          <p:cNvPr id="26" name="直線コネクタ 25"/>
          <p:cNvCxnSpPr/>
          <p:nvPr/>
        </p:nvCxnSpPr>
        <p:spPr>
          <a:xfrm flipV="1">
            <a:off x="6273841" y="5371607"/>
            <a:ext cx="360050" cy="216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6285351" y="5773593"/>
            <a:ext cx="351670" cy="544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285351" y="6087577"/>
            <a:ext cx="348540" cy="64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286916" y="6311109"/>
            <a:ext cx="346975" cy="226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フリーフォーム 29"/>
          <p:cNvSpPr/>
          <p:nvPr/>
        </p:nvSpPr>
        <p:spPr>
          <a:xfrm>
            <a:off x="5480386" y="5619660"/>
            <a:ext cx="442452" cy="577356"/>
          </a:xfrm>
          <a:custGeom>
            <a:avLst/>
            <a:gdLst>
              <a:gd name="connsiteX0" fmla="*/ 442452 w 442452"/>
              <a:gd name="connsiteY0" fmla="*/ 400376 h 577356"/>
              <a:gd name="connsiteX1" fmla="*/ 427704 w 442452"/>
              <a:gd name="connsiteY1" fmla="*/ 503614 h 577356"/>
              <a:gd name="connsiteX2" fmla="*/ 412955 w 442452"/>
              <a:gd name="connsiteY2" fmla="*/ 547860 h 577356"/>
              <a:gd name="connsiteX3" fmla="*/ 353962 w 442452"/>
              <a:gd name="connsiteY3" fmla="*/ 577356 h 577356"/>
              <a:gd name="connsiteX4" fmla="*/ 176981 w 442452"/>
              <a:gd name="connsiteY4" fmla="*/ 562608 h 577356"/>
              <a:gd name="connsiteX5" fmla="*/ 117988 w 442452"/>
              <a:gd name="connsiteY5" fmla="*/ 533111 h 577356"/>
              <a:gd name="connsiteX6" fmla="*/ 29497 w 442452"/>
              <a:gd name="connsiteY6" fmla="*/ 370879 h 577356"/>
              <a:gd name="connsiteX7" fmla="*/ 14749 w 442452"/>
              <a:gd name="connsiteY7" fmla="*/ 282389 h 577356"/>
              <a:gd name="connsiteX8" fmla="*/ 0 w 442452"/>
              <a:gd name="connsiteY8" fmla="*/ 238143 h 577356"/>
              <a:gd name="connsiteX9" fmla="*/ 14749 w 442452"/>
              <a:gd name="connsiteY9" fmla="*/ 90660 h 577356"/>
              <a:gd name="connsiteX10" fmla="*/ 29497 w 442452"/>
              <a:gd name="connsiteY10" fmla="*/ 31666 h 577356"/>
              <a:gd name="connsiteX11" fmla="*/ 73742 w 442452"/>
              <a:gd name="connsiteY11" fmla="*/ 2169 h 577356"/>
              <a:gd name="connsiteX12" fmla="*/ 383459 w 442452"/>
              <a:gd name="connsiteY12" fmla="*/ 16918 h 577356"/>
              <a:gd name="connsiteX13" fmla="*/ 412955 w 442452"/>
              <a:gd name="connsiteY13" fmla="*/ 105408 h 577356"/>
              <a:gd name="connsiteX14" fmla="*/ 412955 w 442452"/>
              <a:gd name="connsiteY14" fmla="*/ 267640 h 57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2452" h="577356">
                <a:moveTo>
                  <a:pt x="442452" y="400376"/>
                </a:moveTo>
                <a:cubicBezTo>
                  <a:pt x="437536" y="434789"/>
                  <a:pt x="434521" y="469527"/>
                  <a:pt x="427704" y="503614"/>
                </a:cubicBezTo>
                <a:cubicBezTo>
                  <a:pt x="424655" y="518859"/>
                  <a:pt x="423948" y="536867"/>
                  <a:pt x="412955" y="547860"/>
                </a:cubicBezTo>
                <a:cubicBezTo>
                  <a:pt x="397409" y="563406"/>
                  <a:pt x="373626" y="567524"/>
                  <a:pt x="353962" y="577356"/>
                </a:cubicBezTo>
                <a:cubicBezTo>
                  <a:pt x="294968" y="572440"/>
                  <a:pt x="235165" y="573518"/>
                  <a:pt x="176981" y="562608"/>
                </a:cubicBezTo>
                <a:cubicBezTo>
                  <a:pt x="155372" y="558556"/>
                  <a:pt x="132695" y="549453"/>
                  <a:pt x="117988" y="533111"/>
                </a:cubicBezTo>
                <a:cubicBezTo>
                  <a:pt x="57227" y="465598"/>
                  <a:pt x="51800" y="437785"/>
                  <a:pt x="29497" y="370879"/>
                </a:cubicBezTo>
                <a:cubicBezTo>
                  <a:pt x="24581" y="341382"/>
                  <a:pt x="21236" y="311580"/>
                  <a:pt x="14749" y="282389"/>
                </a:cubicBezTo>
                <a:cubicBezTo>
                  <a:pt x="11376" y="267213"/>
                  <a:pt x="0" y="253689"/>
                  <a:pt x="0" y="238143"/>
                </a:cubicBezTo>
                <a:cubicBezTo>
                  <a:pt x="0" y="188737"/>
                  <a:pt x="7762" y="139570"/>
                  <a:pt x="14749" y="90660"/>
                </a:cubicBezTo>
                <a:cubicBezTo>
                  <a:pt x="17616" y="70594"/>
                  <a:pt x="18253" y="48532"/>
                  <a:pt x="29497" y="31666"/>
                </a:cubicBezTo>
                <a:cubicBezTo>
                  <a:pt x="39329" y="16918"/>
                  <a:pt x="58994" y="12001"/>
                  <a:pt x="73742" y="2169"/>
                </a:cubicBezTo>
                <a:cubicBezTo>
                  <a:pt x="176981" y="7085"/>
                  <a:pt x="284581" y="-13175"/>
                  <a:pt x="383459" y="16918"/>
                </a:cubicBezTo>
                <a:cubicBezTo>
                  <a:pt x="413204" y="25971"/>
                  <a:pt x="412955" y="74316"/>
                  <a:pt x="412955" y="105408"/>
                </a:cubicBezTo>
                <a:lnTo>
                  <a:pt x="412955" y="267640"/>
                </a:ln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6669473" y="5479622"/>
            <a:ext cx="247234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Behavior</a:t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(How to do)</a:t>
            </a:r>
            <a:endParaRPr lang="ja-JP" altLang="en-US" sz="2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3435837" y="5836384"/>
            <a:ext cx="26924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Attitude</a:t>
            </a:r>
            <a:b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</a:b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(How to feel)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6660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493750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3-1. Literature review(1)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84059"/>
              </p:ext>
            </p:extLst>
          </p:nvPr>
        </p:nvGraphicFramePr>
        <p:xfrm>
          <a:off x="119170" y="1708260"/>
          <a:ext cx="119536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550">
                  <a:extLst>
                    <a:ext uri="{9D8B030D-6E8A-4147-A177-3AD203B41FA5}">
                      <a16:colId xmlns:a16="http://schemas.microsoft.com/office/drawing/2014/main" val="53471679"/>
                    </a:ext>
                  </a:extLst>
                </a:gridCol>
              </a:tblGrid>
              <a:tr h="3704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Paper</a:t>
                      </a:r>
                      <a:r>
                        <a:rPr kumimoji="1" lang="en-US" altLang="ja-JP" sz="20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Outline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Others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Cao, </a:t>
                      </a:r>
                      <a:r>
                        <a:rPr kumimoji="1" lang="en-US" altLang="ja-JP" sz="180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2006a</a:t>
                      </a:r>
                      <a:endParaRPr kumimoji="1" lang="ja-JP" altLang="en-US" sz="180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Variation in travel behavior owes more to conscious factors than land availability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Travel behavior is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less influenced by the environment. 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Cao, </a:t>
                      </a:r>
                      <a:r>
                        <a:rPr kumimoji="1" lang="en-US" altLang="ja-JP" sz="180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2006b</a:t>
                      </a:r>
                      <a:endParaRPr kumimoji="1" lang="ja-JP" altLang="en-US" sz="180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Suburban environments more often inhibit urban travel behavior than suburban environments inhibit suburban travel behavior.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Directed influence by the built environment,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independent of self-selection 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342098"/>
                  </a:ext>
                </a:extLst>
              </a:tr>
              <a:tr h="854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Chatman(2005)</a:t>
                      </a:r>
                      <a:endParaRPr kumimoji="1" lang="ja-JP" altLang="en-US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The built environment is not significantly different between those who are modally aware and those who are not.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Housing choice does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not significantly explain travel behavior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752948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95397" y="5058300"/>
            <a:ext cx="11977433" cy="1035070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Only a one-way model from built environment to travel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behavior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2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493750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3-1. Literature review(1)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19170" y="1708260"/>
          <a:ext cx="119536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550">
                  <a:extLst>
                    <a:ext uri="{9D8B030D-6E8A-4147-A177-3AD203B41FA5}">
                      <a16:colId xmlns:a16="http://schemas.microsoft.com/office/drawing/2014/main" val="53471679"/>
                    </a:ext>
                  </a:extLst>
                </a:gridCol>
              </a:tblGrid>
              <a:tr h="3704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Paper</a:t>
                      </a:r>
                      <a:r>
                        <a:rPr kumimoji="1" lang="en-US" altLang="ja-JP" sz="20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Outline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Others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Cao, </a:t>
                      </a:r>
                      <a:r>
                        <a:rPr kumimoji="1" lang="en-US" altLang="ja-JP" sz="180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2006a</a:t>
                      </a:r>
                      <a:endParaRPr kumimoji="1" lang="ja-JP" altLang="en-US" sz="180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Variation in travel behavior owes more to conscious factors than land availability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Travel behavior is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less influenced by the environment. 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Cao, </a:t>
                      </a:r>
                      <a:r>
                        <a:rPr kumimoji="1" lang="en-US" altLang="ja-JP" sz="180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2006b</a:t>
                      </a:r>
                      <a:endParaRPr kumimoji="1" lang="ja-JP" altLang="en-US" sz="180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Suburban environments more often inhibit urban travel behavior than suburban environments inhibit suburban travel behavior.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Directed influence by the built environment,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independent of self-selection 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342098"/>
                  </a:ext>
                </a:extLst>
              </a:tr>
              <a:tr h="8549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Chatman(2005)</a:t>
                      </a:r>
                      <a:endParaRPr kumimoji="1" lang="ja-JP" altLang="en-US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The built environment is not significantly different between those who are modally aware and those who are not.</a:t>
                      </a:r>
                      <a:endParaRPr lang="ja-JP" altLang="en-US" sz="180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Housing choice does </a:t>
                      </a:r>
                      <a:r>
                        <a:rPr lang="en-US" altLang="ja-JP" sz="180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not significantly explain travel behavior</a:t>
                      </a:r>
                      <a:endParaRPr lang="ja-JP" altLang="en-US" sz="180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752948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95397" y="5058300"/>
            <a:ext cx="11977433" cy="1035070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Just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 one-way model from built environment to travel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behavior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390832" y="2132820"/>
            <a:ext cx="9649340" cy="5760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Travel behaviors are derived from several reasons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90832" y="2845420"/>
            <a:ext cx="9649340" cy="727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Difficult for suburban people to go urban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390832" y="3709400"/>
            <a:ext cx="9649340" cy="7997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uilt 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environment is 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not so important for moving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331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493750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3-2. Literature review(2)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334579"/>
              </p:ext>
            </p:extLst>
          </p:nvPr>
        </p:nvGraphicFramePr>
        <p:xfrm>
          <a:off x="119170" y="918285"/>
          <a:ext cx="11953660" cy="513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550">
                  <a:extLst>
                    <a:ext uri="{9D8B030D-6E8A-4147-A177-3AD203B41FA5}">
                      <a16:colId xmlns:a16="http://schemas.microsoft.com/office/drawing/2014/main" val="53471679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Paper</a:t>
                      </a:r>
                      <a:r>
                        <a:rPr kumimoji="1" lang="en-US" altLang="ja-JP" sz="20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Outline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Others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72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Bagley and </a:t>
                      </a:r>
                      <a:r>
                        <a:rPr kumimoji="1" lang="en-US" altLang="ja-JP" sz="172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Mokhtarian</a:t>
                      </a:r>
                      <a:r>
                        <a:rPr kumimoji="1" lang="en-US" altLang="ja-JP" sz="172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(2002)</a:t>
                      </a:r>
                      <a:endParaRPr kumimoji="1" lang="ja-JP" altLang="en-US" sz="172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(1)Housing type has little impact on travel behavior, (2)No direct causal relationship between built environment and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Hence the authors said that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another variable 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should be examined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Finkel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(1995)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Show causal relationship from built environment to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Suggests that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noise can be reduced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by considering the time factor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342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Boarnet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(2005)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How to change the pedestrian-bicycle relationship through "education”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Survey results are suspected to be subject to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memory bias and desirability bias.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4034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Krizek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(2003)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Statistical proof that improved transportation access can change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The content of traffic access varies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depending on the type of traffic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38901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Meurs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and </a:t>
                      </a: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Haaijer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(2001)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(1) Travel behavior changes depending on residential environment, (2) Automobile travel varies with the rate of automobile ownership.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Those who do not travel are not affected.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148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Haddy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(2005,2006)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Discovered that neighborhood change is directly related to behavior change.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However, (the</a:t>
                      </a:r>
                      <a:r>
                        <a:rPr lang="en-US" altLang="ja-JP" sz="1720" b="0" baseline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author) said that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is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neither definitive nor essential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79978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95396" y="6210461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Relation between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built and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travel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environments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54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4937506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3-2. Literature review(2)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119170" y="918285"/>
          <a:ext cx="11953660" cy="513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48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550">
                  <a:extLst>
                    <a:ext uri="{9D8B030D-6E8A-4147-A177-3AD203B41FA5}">
                      <a16:colId xmlns:a16="http://schemas.microsoft.com/office/drawing/2014/main" val="53471679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Paper</a:t>
                      </a:r>
                      <a:r>
                        <a:rPr kumimoji="1" lang="en-US" altLang="ja-JP" sz="2000" b="1" baseline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Outline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dirty="0" smtClean="0">
                          <a:latin typeface="Meiryo UI" pitchFamily="50" charset="-128"/>
                          <a:ea typeface="Meiryo UI" pitchFamily="50" charset="-128"/>
                        </a:rPr>
                        <a:t>Others</a:t>
                      </a:r>
                      <a:endParaRPr lang="ja-JP" altLang="en-US" sz="2000" dirty="0" smtClean="0"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72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Bagley and </a:t>
                      </a:r>
                      <a:r>
                        <a:rPr kumimoji="1" lang="en-US" altLang="ja-JP" sz="172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Mokhtarian</a:t>
                      </a:r>
                      <a:r>
                        <a:rPr kumimoji="1" lang="en-US" altLang="ja-JP" sz="172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(2002)</a:t>
                      </a:r>
                      <a:endParaRPr kumimoji="1" lang="ja-JP" altLang="en-US" sz="172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(1)Housing type has little impact on travel behavior, (2) No direct causal relationship between built environment and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Hence the authors said that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another variable 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should be examined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Finkel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(1995)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Show causal relationship from built environment to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Suggests that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noise can be reduced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by considering the time factor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342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Boarnet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(2005)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How to change the pedestrian-bicycle relationship through "education”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Survey results are suspected to be subject to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memory bias and desirability bias.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40347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Krizek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(2003)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Statistical proof that improved transportation access can change travel behavior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The content of traffic access varies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depending on the type of traffic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838901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Meurs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and </a:t>
                      </a: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Haaijer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(2001)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(1) Travel behavior changes depending on residential environment, (2) Automobile travel varies with the rate of automobile ownership.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Those who do not travel are not affected.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148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720" b="0" kern="1200" dirty="0" err="1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Haddy</a:t>
                      </a:r>
                      <a:r>
                        <a:rPr kumimoji="1" lang="en-US" altLang="ja-JP" sz="1720" b="0" kern="120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(2005,2006)</a:t>
                      </a:r>
                      <a:endParaRPr kumimoji="1" lang="ja-JP" altLang="en-US" sz="1720" b="0" kern="120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Discovered that neighborhood change is directly related to behavior change.</a:t>
                      </a:r>
                      <a:endParaRPr lang="ja-JP" altLang="en-US" sz="1720" b="0" dirty="0" smtClean="0"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However, (the</a:t>
                      </a:r>
                      <a:r>
                        <a:rPr lang="en-US" altLang="ja-JP" sz="1720" b="0" baseline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author) said that</a:t>
                      </a:r>
                      <a:r>
                        <a:rPr lang="en-US" altLang="ja-JP" sz="1720" b="0" dirty="0" smtClean="0"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 is </a:t>
                      </a:r>
                      <a:r>
                        <a:rPr lang="en-US" altLang="ja-JP" sz="1720" b="0" dirty="0" smtClean="0">
                          <a:solidFill>
                            <a:srgbClr val="0000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</a:rPr>
                        <a:t>neither definitive nor essential</a:t>
                      </a:r>
                      <a:endParaRPr lang="ja-JP" altLang="en-US" sz="1720" b="0" dirty="0" smtClean="0">
                        <a:solidFill>
                          <a:srgbClr val="0000FF"/>
                        </a:solidFill>
                        <a:effectLst/>
                        <a:latin typeface="Meiryo UI" pitchFamily="50" charset="-128"/>
                        <a:ea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579978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95396" y="6210461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Relations between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built and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travel </a:t>
            </a:r>
            <a:r>
              <a:rPr lang="en-US" altLang="ja-JP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environments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06984" y="1362482"/>
            <a:ext cx="9893836" cy="77033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Housing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type has little impact on travel behavior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06984" y="2247832"/>
            <a:ext cx="9893836" cy="77033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700" b="1" dirty="0" smtClean="0">
                <a:latin typeface="Meiryo UI" pitchFamily="50" charset="-128"/>
                <a:ea typeface="Meiryo UI" pitchFamily="50" charset="-128"/>
              </a:rPr>
              <a:t>Relation from “built environment”</a:t>
            </a:r>
            <a:r>
              <a:rPr lang="ja-JP" altLang="en-US" sz="2700" b="1" dirty="0">
                <a:latin typeface="Meiryo UI" pitchFamily="50" charset="-128"/>
                <a:ea typeface="Meiryo UI" pitchFamily="50" charset="-128"/>
              </a:rPr>
              <a:t> </a:t>
            </a:r>
            <a:r>
              <a:rPr lang="en-US" altLang="ja-JP" sz="2700" b="1" dirty="0" smtClean="0">
                <a:latin typeface="Meiryo UI" pitchFamily="50" charset="-128"/>
                <a:ea typeface="Meiryo UI" pitchFamily="50" charset="-128"/>
              </a:rPr>
              <a:t>to ”travel behavior” is clear</a:t>
            </a:r>
            <a:endParaRPr lang="ja-JP" altLang="en-US" sz="27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06984" y="3133182"/>
            <a:ext cx="9893836" cy="77033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Education for children is effectiveness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106984" y="4018532"/>
            <a:ext cx="9893836" cy="49061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Transportation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access </a:t>
            </a: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changes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travel behavior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06984" y="4624162"/>
            <a:ext cx="9893836" cy="77033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800" b="1" dirty="0">
                <a:latin typeface="Meiryo UI" pitchFamily="50" charset="-128"/>
                <a:ea typeface="Meiryo UI" pitchFamily="50" charset="-128"/>
              </a:rPr>
              <a:t>Travel behavior changes depending on residential environment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06984" y="5508649"/>
            <a:ext cx="9893836" cy="49061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ja-JP" sz="2700" b="1" dirty="0" smtClean="0">
                <a:latin typeface="Meiryo UI" pitchFamily="50" charset="-128"/>
                <a:ea typeface="Meiryo UI" pitchFamily="50" charset="-128"/>
              </a:rPr>
              <a:t>Neighborhood </a:t>
            </a:r>
            <a:r>
              <a:rPr lang="en-US" altLang="ja-JP" sz="2700" b="1" dirty="0">
                <a:latin typeface="Meiryo UI" pitchFamily="50" charset="-128"/>
                <a:ea typeface="Meiryo UI" pitchFamily="50" charset="-128"/>
              </a:rPr>
              <a:t>change is </a:t>
            </a:r>
            <a:r>
              <a:rPr lang="en-US" altLang="ja-JP" sz="2700" b="1" dirty="0" smtClean="0">
                <a:latin typeface="Meiryo UI" pitchFamily="50" charset="-128"/>
                <a:ea typeface="Meiryo UI" pitchFamily="50" charset="-128"/>
              </a:rPr>
              <a:t>related </a:t>
            </a:r>
            <a:r>
              <a:rPr lang="en-US" altLang="ja-JP" sz="2700" b="1" dirty="0">
                <a:latin typeface="Meiryo UI" pitchFamily="50" charset="-128"/>
                <a:ea typeface="Meiryo UI" pitchFamily="50" charset="-128"/>
              </a:rPr>
              <a:t>to behavior </a:t>
            </a:r>
            <a:r>
              <a:rPr lang="en-US" altLang="ja-JP" sz="2700" b="1" dirty="0" smtClean="0">
                <a:latin typeface="Meiryo UI" pitchFamily="50" charset="-128"/>
                <a:ea typeface="Meiryo UI" pitchFamily="50" charset="-128"/>
              </a:rPr>
              <a:t>change</a:t>
            </a:r>
            <a:endParaRPr kumimoji="1" lang="ja-JP" altLang="en-US" sz="27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078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727810" y="3501010"/>
            <a:ext cx="3119765" cy="523220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 Rounded MT Bold" pitchFamily="34" charset="0"/>
                <a:ea typeface="HGPｺﾞｼｯｸE" pitchFamily="50" charset="-128"/>
              </a:defRPr>
            </a:lvl9pPr>
          </a:lstStyle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4. Methodology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651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直線コネクタ 97"/>
          <p:cNvCxnSpPr/>
          <p:nvPr/>
        </p:nvCxnSpPr>
        <p:spPr>
          <a:xfrm>
            <a:off x="6058464" y="1052670"/>
            <a:ext cx="0" cy="5472760"/>
          </a:xfrm>
          <a:prstGeom prst="line">
            <a:avLst/>
          </a:prstGeom>
          <a:ln w="635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170" y="116540"/>
            <a:ext cx="9577815" cy="523220"/>
          </a:xfrm>
        </p:spPr>
        <p:txBody>
          <a:bodyPr/>
          <a:lstStyle/>
          <a:p>
            <a:pPr algn="l"/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</a:rPr>
              <a:t>4-1. Data and variables ( Questionnaire subjects)</a:t>
            </a:r>
            <a:endParaRPr lang="ja-JP" altLang="en-US" sz="2800" b="1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866968" y="1700119"/>
            <a:ext cx="5062144" cy="104522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/>
          <p:cNvSpPr/>
          <p:nvPr/>
        </p:nvSpPr>
        <p:spPr>
          <a:xfrm>
            <a:off x="6966387" y="1603021"/>
            <a:ext cx="4215123" cy="751398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981170" y="868864"/>
            <a:ext cx="1591087" cy="36570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Urban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36331" y="857427"/>
            <a:ext cx="2431890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latin typeface="Meiryo UI"/>
                <a:ea typeface="Meiryo UI"/>
              </a:rPr>
              <a:t>Suburban</a:t>
            </a:r>
            <a:endParaRPr lang="en-US" altLang="ja-JP" sz="2800" b="1" dirty="0">
              <a:latin typeface="Meiryo UI"/>
              <a:ea typeface="Meiryo UI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385" y="1045819"/>
            <a:ext cx="2017379" cy="12410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157" y="1348968"/>
            <a:ext cx="582819" cy="65320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099" y="1261259"/>
            <a:ext cx="1502183" cy="92409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871" y="1564407"/>
            <a:ext cx="433980" cy="486388"/>
          </a:xfrm>
          <a:prstGeom prst="rect">
            <a:avLst/>
          </a:prstGeom>
        </p:spPr>
      </p:pic>
      <p:sp>
        <p:nvSpPr>
          <p:cNvPr id="11" name="フリーフォーム 10"/>
          <p:cNvSpPr/>
          <p:nvPr/>
        </p:nvSpPr>
        <p:spPr>
          <a:xfrm>
            <a:off x="2611102" y="1809827"/>
            <a:ext cx="2409337" cy="538032"/>
          </a:xfrm>
          <a:custGeom>
            <a:avLst/>
            <a:gdLst>
              <a:gd name="connsiteX0" fmla="*/ 0 w 2579394"/>
              <a:gd name="connsiteY0" fmla="*/ 100361 h 769782"/>
              <a:gd name="connsiteX1" fmla="*/ 55756 w 2579394"/>
              <a:gd name="connsiteY1" fmla="*/ 111513 h 769782"/>
              <a:gd name="connsiteX2" fmla="*/ 189571 w 2579394"/>
              <a:gd name="connsiteY2" fmla="*/ 256478 h 769782"/>
              <a:gd name="connsiteX3" fmla="*/ 223025 w 2579394"/>
              <a:gd name="connsiteY3" fmla="*/ 278781 h 769782"/>
              <a:gd name="connsiteX4" fmla="*/ 356839 w 2579394"/>
              <a:gd name="connsiteY4" fmla="*/ 367991 h 769782"/>
              <a:gd name="connsiteX5" fmla="*/ 434898 w 2579394"/>
              <a:gd name="connsiteY5" fmla="*/ 401444 h 769782"/>
              <a:gd name="connsiteX6" fmla="*/ 512956 w 2579394"/>
              <a:gd name="connsiteY6" fmla="*/ 434898 h 769782"/>
              <a:gd name="connsiteX7" fmla="*/ 869795 w 2579394"/>
              <a:gd name="connsiteY7" fmla="*/ 446049 h 769782"/>
              <a:gd name="connsiteX8" fmla="*/ 880947 w 2579394"/>
              <a:gd name="connsiteY8" fmla="*/ 635620 h 769782"/>
              <a:gd name="connsiteX9" fmla="*/ 892098 w 2579394"/>
              <a:gd name="connsiteY9" fmla="*/ 680225 h 769782"/>
              <a:gd name="connsiteX10" fmla="*/ 959005 w 2579394"/>
              <a:gd name="connsiteY10" fmla="*/ 724830 h 769782"/>
              <a:gd name="connsiteX11" fmla="*/ 1048215 w 2579394"/>
              <a:gd name="connsiteY11" fmla="*/ 769435 h 769782"/>
              <a:gd name="connsiteX12" fmla="*/ 1427356 w 2579394"/>
              <a:gd name="connsiteY12" fmla="*/ 713678 h 769782"/>
              <a:gd name="connsiteX13" fmla="*/ 1460810 w 2579394"/>
              <a:gd name="connsiteY13" fmla="*/ 691376 h 769782"/>
              <a:gd name="connsiteX14" fmla="*/ 1483113 w 2579394"/>
              <a:gd name="connsiteY14" fmla="*/ 646771 h 769782"/>
              <a:gd name="connsiteX15" fmla="*/ 1527717 w 2579394"/>
              <a:gd name="connsiteY15" fmla="*/ 579864 h 769782"/>
              <a:gd name="connsiteX16" fmla="*/ 1550020 w 2579394"/>
              <a:gd name="connsiteY16" fmla="*/ 535259 h 769782"/>
              <a:gd name="connsiteX17" fmla="*/ 1561171 w 2579394"/>
              <a:gd name="connsiteY17" fmla="*/ 501805 h 769782"/>
              <a:gd name="connsiteX18" fmla="*/ 1683834 w 2579394"/>
              <a:gd name="connsiteY18" fmla="*/ 457200 h 769782"/>
              <a:gd name="connsiteX19" fmla="*/ 1728439 w 2579394"/>
              <a:gd name="connsiteY19" fmla="*/ 423747 h 769782"/>
              <a:gd name="connsiteX20" fmla="*/ 1750742 w 2579394"/>
              <a:gd name="connsiteY20" fmla="*/ 401444 h 769782"/>
              <a:gd name="connsiteX21" fmla="*/ 1795347 w 2579394"/>
              <a:gd name="connsiteY21" fmla="*/ 390293 h 769782"/>
              <a:gd name="connsiteX22" fmla="*/ 1918010 w 2579394"/>
              <a:gd name="connsiteY22" fmla="*/ 323386 h 769782"/>
              <a:gd name="connsiteX23" fmla="*/ 1940313 w 2579394"/>
              <a:gd name="connsiteY23" fmla="*/ 289932 h 769782"/>
              <a:gd name="connsiteX24" fmla="*/ 1951464 w 2579394"/>
              <a:gd name="connsiteY24" fmla="*/ 223025 h 769782"/>
              <a:gd name="connsiteX25" fmla="*/ 1996069 w 2579394"/>
              <a:gd name="connsiteY25" fmla="*/ 0 h 769782"/>
              <a:gd name="connsiteX26" fmla="*/ 2319454 w 2579394"/>
              <a:gd name="connsiteY26" fmla="*/ 33454 h 769782"/>
              <a:gd name="connsiteX27" fmla="*/ 2486722 w 2579394"/>
              <a:gd name="connsiteY27" fmla="*/ 89210 h 769782"/>
              <a:gd name="connsiteX28" fmla="*/ 2509025 w 2579394"/>
              <a:gd name="connsiteY28" fmla="*/ 122664 h 769782"/>
              <a:gd name="connsiteX29" fmla="*/ 2542478 w 2579394"/>
              <a:gd name="connsiteY29" fmla="*/ 167269 h 769782"/>
              <a:gd name="connsiteX30" fmla="*/ 2564781 w 2579394"/>
              <a:gd name="connsiteY30" fmla="*/ 223025 h 769782"/>
              <a:gd name="connsiteX31" fmla="*/ 2553630 w 2579394"/>
              <a:gd name="connsiteY31" fmla="*/ 524108 h 769782"/>
              <a:gd name="connsiteX32" fmla="*/ 2497873 w 2579394"/>
              <a:gd name="connsiteY32" fmla="*/ 591015 h 769782"/>
              <a:gd name="connsiteX33" fmla="*/ 2442117 w 2579394"/>
              <a:gd name="connsiteY33" fmla="*/ 635620 h 769782"/>
              <a:gd name="connsiteX34" fmla="*/ 2341756 w 2579394"/>
              <a:gd name="connsiteY34" fmla="*/ 624469 h 769782"/>
              <a:gd name="connsiteX35" fmla="*/ 2207942 w 2579394"/>
              <a:gd name="connsiteY35" fmla="*/ 591015 h 769782"/>
              <a:gd name="connsiteX36" fmla="*/ 2174488 w 2579394"/>
              <a:gd name="connsiteY36" fmla="*/ 579864 h 769782"/>
              <a:gd name="connsiteX37" fmla="*/ 2107581 w 2579394"/>
              <a:gd name="connsiteY37" fmla="*/ 568713 h 769782"/>
              <a:gd name="connsiteX38" fmla="*/ 2029522 w 2579394"/>
              <a:gd name="connsiteY38" fmla="*/ 546410 h 769782"/>
              <a:gd name="connsiteX39" fmla="*/ 1984917 w 2579394"/>
              <a:gd name="connsiteY39" fmla="*/ 646771 h 769782"/>
              <a:gd name="connsiteX40" fmla="*/ 1962615 w 2579394"/>
              <a:gd name="connsiteY40" fmla="*/ 713678 h 769782"/>
              <a:gd name="connsiteX41" fmla="*/ 1918010 w 2579394"/>
              <a:gd name="connsiteY41" fmla="*/ 724830 h 769782"/>
              <a:gd name="connsiteX42" fmla="*/ 1884556 w 2579394"/>
              <a:gd name="connsiteY42" fmla="*/ 735981 h 769782"/>
              <a:gd name="connsiteX43" fmla="*/ 1862254 w 2579394"/>
              <a:gd name="connsiteY43" fmla="*/ 735981 h 76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579394" h="769782">
                <a:moveTo>
                  <a:pt x="0" y="100361"/>
                </a:moveTo>
                <a:cubicBezTo>
                  <a:pt x="18585" y="104078"/>
                  <a:pt x="38009" y="104858"/>
                  <a:pt x="55756" y="111513"/>
                </a:cubicBezTo>
                <a:cubicBezTo>
                  <a:pt x="106709" y="130620"/>
                  <a:pt x="185020" y="251548"/>
                  <a:pt x="189571" y="256478"/>
                </a:cubicBezTo>
                <a:cubicBezTo>
                  <a:pt x="198662" y="266326"/>
                  <a:pt x="212119" y="270991"/>
                  <a:pt x="223025" y="278781"/>
                </a:cubicBezTo>
                <a:cubicBezTo>
                  <a:pt x="297794" y="332188"/>
                  <a:pt x="247887" y="304436"/>
                  <a:pt x="356839" y="367991"/>
                </a:cubicBezTo>
                <a:cubicBezTo>
                  <a:pt x="412219" y="400296"/>
                  <a:pt x="385489" y="381680"/>
                  <a:pt x="434898" y="401444"/>
                </a:cubicBezTo>
                <a:cubicBezTo>
                  <a:pt x="461182" y="411957"/>
                  <a:pt x="484795" y="432010"/>
                  <a:pt x="512956" y="434898"/>
                </a:cubicBezTo>
                <a:cubicBezTo>
                  <a:pt x="631339" y="447040"/>
                  <a:pt x="750849" y="442332"/>
                  <a:pt x="869795" y="446049"/>
                </a:cubicBezTo>
                <a:cubicBezTo>
                  <a:pt x="873512" y="509239"/>
                  <a:pt x="874945" y="572606"/>
                  <a:pt x="880947" y="635620"/>
                </a:cubicBezTo>
                <a:cubicBezTo>
                  <a:pt x="882400" y="650877"/>
                  <a:pt x="882006" y="668691"/>
                  <a:pt x="892098" y="680225"/>
                </a:cubicBezTo>
                <a:cubicBezTo>
                  <a:pt x="909749" y="700397"/>
                  <a:pt x="935031" y="712843"/>
                  <a:pt x="959005" y="724830"/>
                </a:cubicBezTo>
                <a:lnTo>
                  <a:pt x="1048215" y="769435"/>
                </a:lnTo>
                <a:cubicBezTo>
                  <a:pt x="1445760" y="742931"/>
                  <a:pt x="1285951" y="814682"/>
                  <a:pt x="1427356" y="713678"/>
                </a:cubicBezTo>
                <a:cubicBezTo>
                  <a:pt x="1438262" y="705888"/>
                  <a:pt x="1449659" y="698810"/>
                  <a:pt x="1460810" y="691376"/>
                </a:cubicBezTo>
                <a:cubicBezTo>
                  <a:pt x="1468244" y="676508"/>
                  <a:pt x="1474560" y="661025"/>
                  <a:pt x="1483113" y="646771"/>
                </a:cubicBezTo>
                <a:cubicBezTo>
                  <a:pt x="1496903" y="623787"/>
                  <a:pt x="1515730" y="603838"/>
                  <a:pt x="1527717" y="579864"/>
                </a:cubicBezTo>
                <a:cubicBezTo>
                  <a:pt x="1535151" y="564996"/>
                  <a:pt x="1543472" y="550538"/>
                  <a:pt x="1550020" y="535259"/>
                </a:cubicBezTo>
                <a:cubicBezTo>
                  <a:pt x="1554650" y="524455"/>
                  <a:pt x="1552859" y="510117"/>
                  <a:pt x="1561171" y="501805"/>
                </a:cubicBezTo>
                <a:cubicBezTo>
                  <a:pt x="1600244" y="462732"/>
                  <a:pt x="1633177" y="465644"/>
                  <a:pt x="1683834" y="457200"/>
                </a:cubicBezTo>
                <a:cubicBezTo>
                  <a:pt x="1698702" y="446049"/>
                  <a:pt x="1714161" y="435645"/>
                  <a:pt x="1728439" y="423747"/>
                </a:cubicBezTo>
                <a:cubicBezTo>
                  <a:pt x="1736516" y="417016"/>
                  <a:pt x="1741338" y="406146"/>
                  <a:pt x="1750742" y="401444"/>
                </a:cubicBezTo>
                <a:cubicBezTo>
                  <a:pt x="1764450" y="394590"/>
                  <a:pt x="1780479" y="394010"/>
                  <a:pt x="1795347" y="390293"/>
                </a:cubicBezTo>
                <a:cubicBezTo>
                  <a:pt x="1795464" y="390235"/>
                  <a:pt x="1897640" y="343756"/>
                  <a:pt x="1918010" y="323386"/>
                </a:cubicBezTo>
                <a:cubicBezTo>
                  <a:pt x="1927487" y="313909"/>
                  <a:pt x="1932879" y="301083"/>
                  <a:pt x="1940313" y="289932"/>
                </a:cubicBezTo>
                <a:cubicBezTo>
                  <a:pt x="1944030" y="267630"/>
                  <a:pt x="1949661" y="245563"/>
                  <a:pt x="1951464" y="223025"/>
                </a:cubicBezTo>
                <a:cubicBezTo>
                  <a:pt x="1969520" y="-2682"/>
                  <a:pt x="1894478" y="33866"/>
                  <a:pt x="1996069" y="0"/>
                </a:cubicBezTo>
                <a:cubicBezTo>
                  <a:pt x="2095855" y="6237"/>
                  <a:pt x="2220142" y="8626"/>
                  <a:pt x="2319454" y="33454"/>
                </a:cubicBezTo>
                <a:cubicBezTo>
                  <a:pt x="2376471" y="47708"/>
                  <a:pt x="2486722" y="89210"/>
                  <a:pt x="2486722" y="89210"/>
                </a:cubicBezTo>
                <a:cubicBezTo>
                  <a:pt x="2494156" y="100361"/>
                  <a:pt x="2501235" y="111758"/>
                  <a:pt x="2509025" y="122664"/>
                </a:cubicBezTo>
                <a:cubicBezTo>
                  <a:pt x="2519827" y="137787"/>
                  <a:pt x="2533452" y="151023"/>
                  <a:pt x="2542478" y="167269"/>
                </a:cubicBezTo>
                <a:cubicBezTo>
                  <a:pt x="2552199" y="184767"/>
                  <a:pt x="2557347" y="204440"/>
                  <a:pt x="2564781" y="223025"/>
                </a:cubicBezTo>
                <a:cubicBezTo>
                  <a:pt x="2582635" y="348003"/>
                  <a:pt x="2589528" y="351797"/>
                  <a:pt x="2553630" y="524108"/>
                </a:cubicBezTo>
                <a:cubicBezTo>
                  <a:pt x="2548283" y="549772"/>
                  <a:pt x="2513850" y="571044"/>
                  <a:pt x="2497873" y="591015"/>
                </a:cubicBezTo>
                <a:cubicBezTo>
                  <a:pt x="2461189" y="636870"/>
                  <a:pt x="2495181" y="617933"/>
                  <a:pt x="2442117" y="635620"/>
                </a:cubicBezTo>
                <a:cubicBezTo>
                  <a:pt x="2408663" y="631903"/>
                  <a:pt x="2374821" y="630767"/>
                  <a:pt x="2341756" y="624469"/>
                </a:cubicBezTo>
                <a:cubicBezTo>
                  <a:pt x="2296591" y="615866"/>
                  <a:pt x="2252367" y="602862"/>
                  <a:pt x="2207942" y="591015"/>
                </a:cubicBezTo>
                <a:cubicBezTo>
                  <a:pt x="2196584" y="587986"/>
                  <a:pt x="2185963" y="582414"/>
                  <a:pt x="2174488" y="579864"/>
                </a:cubicBezTo>
                <a:cubicBezTo>
                  <a:pt x="2152416" y="574959"/>
                  <a:pt x="2129883" y="572430"/>
                  <a:pt x="2107581" y="568713"/>
                </a:cubicBezTo>
                <a:cubicBezTo>
                  <a:pt x="2098248" y="565602"/>
                  <a:pt x="2035124" y="543609"/>
                  <a:pt x="2029522" y="546410"/>
                </a:cubicBezTo>
                <a:cubicBezTo>
                  <a:pt x="2021733" y="550305"/>
                  <a:pt x="1985138" y="646162"/>
                  <a:pt x="1984917" y="646771"/>
                </a:cubicBezTo>
                <a:cubicBezTo>
                  <a:pt x="1976883" y="668864"/>
                  <a:pt x="1985422" y="707976"/>
                  <a:pt x="1962615" y="713678"/>
                </a:cubicBezTo>
                <a:cubicBezTo>
                  <a:pt x="1947747" y="717395"/>
                  <a:pt x="1932746" y="720620"/>
                  <a:pt x="1918010" y="724830"/>
                </a:cubicBezTo>
                <a:cubicBezTo>
                  <a:pt x="1906708" y="728059"/>
                  <a:pt x="1896082" y="733676"/>
                  <a:pt x="1884556" y="735981"/>
                </a:cubicBezTo>
                <a:cubicBezTo>
                  <a:pt x="1877266" y="737439"/>
                  <a:pt x="1869688" y="735981"/>
                  <a:pt x="1862254" y="735981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7577931" y="1893125"/>
            <a:ext cx="1512517" cy="337762"/>
          </a:xfrm>
          <a:custGeom>
            <a:avLst/>
            <a:gdLst>
              <a:gd name="connsiteX0" fmla="*/ 0 w 2579394"/>
              <a:gd name="connsiteY0" fmla="*/ 100361 h 769782"/>
              <a:gd name="connsiteX1" fmla="*/ 55756 w 2579394"/>
              <a:gd name="connsiteY1" fmla="*/ 111513 h 769782"/>
              <a:gd name="connsiteX2" fmla="*/ 189571 w 2579394"/>
              <a:gd name="connsiteY2" fmla="*/ 256478 h 769782"/>
              <a:gd name="connsiteX3" fmla="*/ 223025 w 2579394"/>
              <a:gd name="connsiteY3" fmla="*/ 278781 h 769782"/>
              <a:gd name="connsiteX4" fmla="*/ 356839 w 2579394"/>
              <a:gd name="connsiteY4" fmla="*/ 367991 h 769782"/>
              <a:gd name="connsiteX5" fmla="*/ 434898 w 2579394"/>
              <a:gd name="connsiteY5" fmla="*/ 401444 h 769782"/>
              <a:gd name="connsiteX6" fmla="*/ 512956 w 2579394"/>
              <a:gd name="connsiteY6" fmla="*/ 434898 h 769782"/>
              <a:gd name="connsiteX7" fmla="*/ 869795 w 2579394"/>
              <a:gd name="connsiteY7" fmla="*/ 446049 h 769782"/>
              <a:gd name="connsiteX8" fmla="*/ 880947 w 2579394"/>
              <a:gd name="connsiteY8" fmla="*/ 635620 h 769782"/>
              <a:gd name="connsiteX9" fmla="*/ 892098 w 2579394"/>
              <a:gd name="connsiteY9" fmla="*/ 680225 h 769782"/>
              <a:gd name="connsiteX10" fmla="*/ 959005 w 2579394"/>
              <a:gd name="connsiteY10" fmla="*/ 724830 h 769782"/>
              <a:gd name="connsiteX11" fmla="*/ 1048215 w 2579394"/>
              <a:gd name="connsiteY11" fmla="*/ 769435 h 769782"/>
              <a:gd name="connsiteX12" fmla="*/ 1427356 w 2579394"/>
              <a:gd name="connsiteY12" fmla="*/ 713678 h 769782"/>
              <a:gd name="connsiteX13" fmla="*/ 1460810 w 2579394"/>
              <a:gd name="connsiteY13" fmla="*/ 691376 h 769782"/>
              <a:gd name="connsiteX14" fmla="*/ 1483113 w 2579394"/>
              <a:gd name="connsiteY14" fmla="*/ 646771 h 769782"/>
              <a:gd name="connsiteX15" fmla="*/ 1527717 w 2579394"/>
              <a:gd name="connsiteY15" fmla="*/ 579864 h 769782"/>
              <a:gd name="connsiteX16" fmla="*/ 1550020 w 2579394"/>
              <a:gd name="connsiteY16" fmla="*/ 535259 h 769782"/>
              <a:gd name="connsiteX17" fmla="*/ 1561171 w 2579394"/>
              <a:gd name="connsiteY17" fmla="*/ 501805 h 769782"/>
              <a:gd name="connsiteX18" fmla="*/ 1683834 w 2579394"/>
              <a:gd name="connsiteY18" fmla="*/ 457200 h 769782"/>
              <a:gd name="connsiteX19" fmla="*/ 1728439 w 2579394"/>
              <a:gd name="connsiteY19" fmla="*/ 423747 h 769782"/>
              <a:gd name="connsiteX20" fmla="*/ 1750742 w 2579394"/>
              <a:gd name="connsiteY20" fmla="*/ 401444 h 769782"/>
              <a:gd name="connsiteX21" fmla="*/ 1795347 w 2579394"/>
              <a:gd name="connsiteY21" fmla="*/ 390293 h 769782"/>
              <a:gd name="connsiteX22" fmla="*/ 1918010 w 2579394"/>
              <a:gd name="connsiteY22" fmla="*/ 323386 h 769782"/>
              <a:gd name="connsiteX23" fmla="*/ 1940313 w 2579394"/>
              <a:gd name="connsiteY23" fmla="*/ 289932 h 769782"/>
              <a:gd name="connsiteX24" fmla="*/ 1951464 w 2579394"/>
              <a:gd name="connsiteY24" fmla="*/ 223025 h 769782"/>
              <a:gd name="connsiteX25" fmla="*/ 1996069 w 2579394"/>
              <a:gd name="connsiteY25" fmla="*/ 0 h 769782"/>
              <a:gd name="connsiteX26" fmla="*/ 2319454 w 2579394"/>
              <a:gd name="connsiteY26" fmla="*/ 33454 h 769782"/>
              <a:gd name="connsiteX27" fmla="*/ 2486722 w 2579394"/>
              <a:gd name="connsiteY27" fmla="*/ 89210 h 769782"/>
              <a:gd name="connsiteX28" fmla="*/ 2509025 w 2579394"/>
              <a:gd name="connsiteY28" fmla="*/ 122664 h 769782"/>
              <a:gd name="connsiteX29" fmla="*/ 2542478 w 2579394"/>
              <a:gd name="connsiteY29" fmla="*/ 167269 h 769782"/>
              <a:gd name="connsiteX30" fmla="*/ 2564781 w 2579394"/>
              <a:gd name="connsiteY30" fmla="*/ 223025 h 769782"/>
              <a:gd name="connsiteX31" fmla="*/ 2553630 w 2579394"/>
              <a:gd name="connsiteY31" fmla="*/ 524108 h 769782"/>
              <a:gd name="connsiteX32" fmla="*/ 2497873 w 2579394"/>
              <a:gd name="connsiteY32" fmla="*/ 591015 h 769782"/>
              <a:gd name="connsiteX33" fmla="*/ 2442117 w 2579394"/>
              <a:gd name="connsiteY33" fmla="*/ 635620 h 769782"/>
              <a:gd name="connsiteX34" fmla="*/ 2341756 w 2579394"/>
              <a:gd name="connsiteY34" fmla="*/ 624469 h 769782"/>
              <a:gd name="connsiteX35" fmla="*/ 2207942 w 2579394"/>
              <a:gd name="connsiteY35" fmla="*/ 591015 h 769782"/>
              <a:gd name="connsiteX36" fmla="*/ 2174488 w 2579394"/>
              <a:gd name="connsiteY36" fmla="*/ 579864 h 769782"/>
              <a:gd name="connsiteX37" fmla="*/ 2107581 w 2579394"/>
              <a:gd name="connsiteY37" fmla="*/ 568713 h 769782"/>
              <a:gd name="connsiteX38" fmla="*/ 2029522 w 2579394"/>
              <a:gd name="connsiteY38" fmla="*/ 546410 h 769782"/>
              <a:gd name="connsiteX39" fmla="*/ 1984917 w 2579394"/>
              <a:gd name="connsiteY39" fmla="*/ 646771 h 769782"/>
              <a:gd name="connsiteX40" fmla="*/ 1962615 w 2579394"/>
              <a:gd name="connsiteY40" fmla="*/ 713678 h 769782"/>
              <a:gd name="connsiteX41" fmla="*/ 1918010 w 2579394"/>
              <a:gd name="connsiteY41" fmla="*/ 724830 h 769782"/>
              <a:gd name="connsiteX42" fmla="*/ 1884556 w 2579394"/>
              <a:gd name="connsiteY42" fmla="*/ 735981 h 769782"/>
              <a:gd name="connsiteX43" fmla="*/ 1862254 w 2579394"/>
              <a:gd name="connsiteY43" fmla="*/ 735981 h 76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579394" h="769782">
                <a:moveTo>
                  <a:pt x="0" y="100361"/>
                </a:moveTo>
                <a:cubicBezTo>
                  <a:pt x="18585" y="104078"/>
                  <a:pt x="38009" y="104858"/>
                  <a:pt x="55756" y="111513"/>
                </a:cubicBezTo>
                <a:cubicBezTo>
                  <a:pt x="106709" y="130620"/>
                  <a:pt x="185020" y="251548"/>
                  <a:pt x="189571" y="256478"/>
                </a:cubicBezTo>
                <a:cubicBezTo>
                  <a:pt x="198662" y="266326"/>
                  <a:pt x="212119" y="270991"/>
                  <a:pt x="223025" y="278781"/>
                </a:cubicBezTo>
                <a:cubicBezTo>
                  <a:pt x="297794" y="332188"/>
                  <a:pt x="247887" y="304436"/>
                  <a:pt x="356839" y="367991"/>
                </a:cubicBezTo>
                <a:cubicBezTo>
                  <a:pt x="412219" y="400296"/>
                  <a:pt x="385489" y="381680"/>
                  <a:pt x="434898" y="401444"/>
                </a:cubicBezTo>
                <a:cubicBezTo>
                  <a:pt x="461182" y="411957"/>
                  <a:pt x="484795" y="432010"/>
                  <a:pt x="512956" y="434898"/>
                </a:cubicBezTo>
                <a:cubicBezTo>
                  <a:pt x="631339" y="447040"/>
                  <a:pt x="750849" y="442332"/>
                  <a:pt x="869795" y="446049"/>
                </a:cubicBezTo>
                <a:cubicBezTo>
                  <a:pt x="873512" y="509239"/>
                  <a:pt x="874945" y="572606"/>
                  <a:pt x="880947" y="635620"/>
                </a:cubicBezTo>
                <a:cubicBezTo>
                  <a:pt x="882400" y="650877"/>
                  <a:pt x="882006" y="668691"/>
                  <a:pt x="892098" y="680225"/>
                </a:cubicBezTo>
                <a:cubicBezTo>
                  <a:pt x="909749" y="700397"/>
                  <a:pt x="935031" y="712843"/>
                  <a:pt x="959005" y="724830"/>
                </a:cubicBezTo>
                <a:lnTo>
                  <a:pt x="1048215" y="769435"/>
                </a:lnTo>
                <a:cubicBezTo>
                  <a:pt x="1445760" y="742931"/>
                  <a:pt x="1285951" y="814682"/>
                  <a:pt x="1427356" y="713678"/>
                </a:cubicBezTo>
                <a:cubicBezTo>
                  <a:pt x="1438262" y="705888"/>
                  <a:pt x="1449659" y="698810"/>
                  <a:pt x="1460810" y="691376"/>
                </a:cubicBezTo>
                <a:cubicBezTo>
                  <a:pt x="1468244" y="676508"/>
                  <a:pt x="1474560" y="661025"/>
                  <a:pt x="1483113" y="646771"/>
                </a:cubicBezTo>
                <a:cubicBezTo>
                  <a:pt x="1496903" y="623787"/>
                  <a:pt x="1515730" y="603838"/>
                  <a:pt x="1527717" y="579864"/>
                </a:cubicBezTo>
                <a:cubicBezTo>
                  <a:pt x="1535151" y="564996"/>
                  <a:pt x="1543472" y="550538"/>
                  <a:pt x="1550020" y="535259"/>
                </a:cubicBezTo>
                <a:cubicBezTo>
                  <a:pt x="1554650" y="524455"/>
                  <a:pt x="1552859" y="510117"/>
                  <a:pt x="1561171" y="501805"/>
                </a:cubicBezTo>
                <a:cubicBezTo>
                  <a:pt x="1600244" y="462732"/>
                  <a:pt x="1633177" y="465644"/>
                  <a:pt x="1683834" y="457200"/>
                </a:cubicBezTo>
                <a:cubicBezTo>
                  <a:pt x="1698702" y="446049"/>
                  <a:pt x="1714161" y="435645"/>
                  <a:pt x="1728439" y="423747"/>
                </a:cubicBezTo>
                <a:cubicBezTo>
                  <a:pt x="1736516" y="417016"/>
                  <a:pt x="1741338" y="406146"/>
                  <a:pt x="1750742" y="401444"/>
                </a:cubicBezTo>
                <a:cubicBezTo>
                  <a:pt x="1764450" y="394590"/>
                  <a:pt x="1780479" y="394010"/>
                  <a:pt x="1795347" y="390293"/>
                </a:cubicBezTo>
                <a:cubicBezTo>
                  <a:pt x="1795464" y="390235"/>
                  <a:pt x="1897640" y="343756"/>
                  <a:pt x="1918010" y="323386"/>
                </a:cubicBezTo>
                <a:cubicBezTo>
                  <a:pt x="1927487" y="313909"/>
                  <a:pt x="1932879" y="301083"/>
                  <a:pt x="1940313" y="289932"/>
                </a:cubicBezTo>
                <a:cubicBezTo>
                  <a:pt x="1944030" y="267630"/>
                  <a:pt x="1949661" y="245563"/>
                  <a:pt x="1951464" y="223025"/>
                </a:cubicBezTo>
                <a:cubicBezTo>
                  <a:pt x="1969520" y="-2682"/>
                  <a:pt x="1894478" y="33866"/>
                  <a:pt x="1996069" y="0"/>
                </a:cubicBezTo>
                <a:cubicBezTo>
                  <a:pt x="2095855" y="6237"/>
                  <a:pt x="2220142" y="8626"/>
                  <a:pt x="2319454" y="33454"/>
                </a:cubicBezTo>
                <a:cubicBezTo>
                  <a:pt x="2376471" y="47708"/>
                  <a:pt x="2486722" y="89210"/>
                  <a:pt x="2486722" y="89210"/>
                </a:cubicBezTo>
                <a:cubicBezTo>
                  <a:pt x="2494156" y="100361"/>
                  <a:pt x="2501235" y="111758"/>
                  <a:pt x="2509025" y="122664"/>
                </a:cubicBezTo>
                <a:cubicBezTo>
                  <a:pt x="2519827" y="137787"/>
                  <a:pt x="2533452" y="151023"/>
                  <a:pt x="2542478" y="167269"/>
                </a:cubicBezTo>
                <a:cubicBezTo>
                  <a:pt x="2552199" y="184767"/>
                  <a:pt x="2557347" y="204440"/>
                  <a:pt x="2564781" y="223025"/>
                </a:cubicBezTo>
                <a:cubicBezTo>
                  <a:pt x="2582635" y="348003"/>
                  <a:pt x="2589528" y="351797"/>
                  <a:pt x="2553630" y="524108"/>
                </a:cubicBezTo>
                <a:cubicBezTo>
                  <a:pt x="2548283" y="549772"/>
                  <a:pt x="2513850" y="571044"/>
                  <a:pt x="2497873" y="591015"/>
                </a:cubicBezTo>
                <a:cubicBezTo>
                  <a:pt x="2461189" y="636870"/>
                  <a:pt x="2495181" y="617933"/>
                  <a:pt x="2442117" y="635620"/>
                </a:cubicBezTo>
                <a:cubicBezTo>
                  <a:pt x="2408663" y="631903"/>
                  <a:pt x="2374821" y="630767"/>
                  <a:pt x="2341756" y="624469"/>
                </a:cubicBezTo>
                <a:cubicBezTo>
                  <a:pt x="2296591" y="615866"/>
                  <a:pt x="2252367" y="602862"/>
                  <a:pt x="2207942" y="591015"/>
                </a:cubicBezTo>
                <a:cubicBezTo>
                  <a:pt x="2196584" y="587986"/>
                  <a:pt x="2185963" y="582414"/>
                  <a:pt x="2174488" y="579864"/>
                </a:cubicBezTo>
                <a:cubicBezTo>
                  <a:pt x="2152416" y="574959"/>
                  <a:pt x="2129883" y="572430"/>
                  <a:pt x="2107581" y="568713"/>
                </a:cubicBezTo>
                <a:cubicBezTo>
                  <a:pt x="2098248" y="565602"/>
                  <a:pt x="2035124" y="543609"/>
                  <a:pt x="2029522" y="546410"/>
                </a:cubicBezTo>
                <a:cubicBezTo>
                  <a:pt x="2021733" y="550305"/>
                  <a:pt x="1985138" y="646162"/>
                  <a:pt x="1984917" y="646771"/>
                </a:cubicBezTo>
                <a:cubicBezTo>
                  <a:pt x="1976883" y="668864"/>
                  <a:pt x="1985422" y="707976"/>
                  <a:pt x="1962615" y="713678"/>
                </a:cubicBezTo>
                <a:cubicBezTo>
                  <a:pt x="1947747" y="717395"/>
                  <a:pt x="1932746" y="720620"/>
                  <a:pt x="1918010" y="724830"/>
                </a:cubicBezTo>
                <a:cubicBezTo>
                  <a:pt x="1906708" y="728059"/>
                  <a:pt x="1896082" y="733676"/>
                  <a:pt x="1884556" y="735981"/>
                </a:cubicBezTo>
                <a:cubicBezTo>
                  <a:pt x="1877266" y="737439"/>
                  <a:pt x="1869688" y="735981"/>
                  <a:pt x="1862254" y="735981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020855" y="970639"/>
            <a:ext cx="3316894" cy="759003"/>
          </a:xfrm>
          <a:custGeom>
            <a:avLst/>
            <a:gdLst>
              <a:gd name="connsiteX0" fmla="*/ 73023 w 3551008"/>
              <a:gd name="connsiteY0" fmla="*/ 1061665 h 1085933"/>
              <a:gd name="connsiteX1" fmla="*/ 236308 w 3551008"/>
              <a:gd name="connsiteY1" fmla="*/ 947365 h 1085933"/>
              <a:gd name="connsiteX2" fmla="*/ 2032451 w 3551008"/>
              <a:gd name="connsiteY2" fmla="*/ 308 h 1085933"/>
              <a:gd name="connsiteX3" fmla="*/ 3551008 w 3551008"/>
              <a:gd name="connsiteY3" fmla="*/ 865723 h 108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1008" h="1085933">
                <a:moveTo>
                  <a:pt x="73023" y="1061665"/>
                </a:moveTo>
                <a:cubicBezTo>
                  <a:pt x="-8620" y="1092961"/>
                  <a:pt x="-90263" y="1124258"/>
                  <a:pt x="236308" y="947365"/>
                </a:cubicBezTo>
                <a:cubicBezTo>
                  <a:pt x="562879" y="770472"/>
                  <a:pt x="1480001" y="13915"/>
                  <a:pt x="2032451" y="308"/>
                </a:cubicBezTo>
                <a:cubicBezTo>
                  <a:pt x="2584901" y="-13299"/>
                  <a:pt x="3067954" y="426212"/>
                  <a:pt x="3551008" y="865723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95420" y="1509421"/>
            <a:ext cx="1950611" cy="666864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Moving in one year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6" name="フリーフォーム 15"/>
          <p:cNvSpPr/>
          <p:nvPr/>
        </p:nvSpPr>
        <p:spPr>
          <a:xfrm rot="10969576">
            <a:off x="4135289" y="1898083"/>
            <a:ext cx="3316894" cy="759003"/>
          </a:xfrm>
          <a:custGeom>
            <a:avLst/>
            <a:gdLst>
              <a:gd name="connsiteX0" fmla="*/ 73023 w 3551008"/>
              <a:gd name="connsiteY0" fmla="*/ 1061665 h 1085933"/>
              <a:gd name="connsiteX1" fmla="*/ 236308 w 3551008"/>
              <a:gd name="connsiteY1" fmla="*/ 947365 h 1085933"/>
              <a:gd name="connsiteX2" fmla="*/ 2032451 w 3551008"/>
              <a:gd name="connsiteY2" fmla="*/ 308 h 1085933"/>
              <a:gd name="connsiteX3" fmla="*/ 3551008 w 3551008"/>
              <a:gd name="connsiteY3" fmla="*/ 865723 h 108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1008" h="1085933">
                <a:moveTo>
                  <a:pt x="73023" y="1061665"/>
                </a:moveTo>
                <a:cubicBezTo>
                  <a:pt x="-8620" y="1092961"/>
                  <a:pt x="-90263" y="1124258"/>
                  <a:pt x="236308" y="947365"/>
                </a:cubicBezTo>
                <a:cubicBezTo>
                  <a:pt x="562879" y="770472"/>
                  <a:pt x="1480001" y="13915"/>
                  <a:pt x="2032451" y="308"/>
                </a:cubicBezTo>
                <a:cubicBezTo>
                  <a:pt x="2584901" y="-13299"/>
                  <a:pt x="3067954" y="426212"/>
                  <a:pt x="3551008" y="865723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 flipV="1">
            <a:off x="1065225" y="2987982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 flipV="1">
            <a:off x="3553521" y="2987982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 flipV="1">
            <a:off x="1065225" y="3527583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 flipV="1">
            <a:off x="3553521" y="3527583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/>
          <p:cNvGrpSpPr/>
          <p:nvPr/>
        </p:nvGrpSpPr>
        <p:grpSpPr>
          <a:xfrm>
            <a:off x="1425445" y="2862894"/>
            <a:ext cx="1381919" cy="435173"/>
            <a:chOff x="1383654" y="4005080"/>
            <a:chExt cx="1479458" cy="622618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35" name="グループ化 34"/>
          <p:cNvGrpSpPr/>
          <p:nvPr/>
        </p:nvGrpSpPr>
        <p:grpSpPr>
          <a:xfrm>
            <a:off x="1425445" y="3420179"/>
            <a:ext cx="1381919" cy="435173"/>
            <a:chOff x="1383654" y="4005080"/>
            <a:chExt cx="1479458" cy="622618"/>
          </a:xfrm>
        </p:grpSpPr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41" name="図 4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42" name="グループ化 41"/>
          <p:cNvGrpSpPr/>
          <p:nvPr/>
        </p:nvGrpSpPr>
        <p:grpSpPr>
          <a:xfrm>
            <a:off x="3881298" y="3420179"/>
            <a:ext cx="1381919" cy="435173"/>
            <a:chOff x="1383654" y="4005080"/>
            <a:chExt cx="1479458" cy="622618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45" name="図 4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49" name="グループ化 48"/>
          <p:cNvGrpSpPr/>
          <p:nvPr/>
        </p:nvGrpSpPr>
        <p:grpSpPr>
          <a:xfrm>
            <a:off x="3881298" y="2862894"/>
            <a:ext cx="1381919" cy="435173"/>
            <a:chOff x="1383654" y="4005080"/>
            <a:chExt cx="1479458" cy="622618"/>
          </a:xfrm>
        </p:grpSpPr>
        <p:pic>
          <p:nvPicPr>
            <p:cNvPr id="50" name="図 4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sp>
        <p:nvSpPr>
          <p:cNvPr id="56" name="楕円 55"/>
          <p:cNvSpPr/>
          <p:nvPr/>
        </p:nvSpPr>
        <p:spPr>
          <a:xfrm flipV="1">
            <a:off x="6952148" y="2987982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/>
          <p:cNvSpPr/>
          <p:nvPr/>
        </p:nvSpPr>
        <p:spPr>
          <a:xfrm flipV="1">
            <a:off x="9440445" y="2987982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/>
          <p:cNvSpPr/>
          <p:nvPr/>
        </p:nvSpPr>
        <p:spPr>
          <a:xfrm flipV="1">
            <a:off x="6952148" y="3527583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/>
          <p:cNvSpPr/>
          <p:nvPr/>
        </p:nvSpPr>
        <p:spPr>
          <a:xfrm flipV="1">
            <a:off x="9440445" y="3527583"/>
            <a:ext cx="1971849" cy="407144"/>
          </a:xfrm>
          <a:prstGeom prst="ellips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0" name="グループ化 59"/>
          <p:cNvGrpSpPr/>
          <p:nvPr/>
        </p:nvGrpSpPr>
        <p:grpSpPr>
          <a:xfrm>
            <a:off x="7312368" y="2862894"/>
            <a:ext cx="1381919" cy="435173"/>
            <a:chOff x="1383654" y="4005080"/>
            <a:chExt cx="1479458" cy="622618"/>
          </a:xfrm>
        </p:grpSpPr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65" name="図 6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66" name="図 6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67" name="グループ化 66"/>
          <p:cNvGrpSpPr/>
          <p:nvPr/>
        </p:nvGrpSpPr>
        <p:grpSpPr>
          <a:xfrm>
            <a:off x="7312368" y="3420179"/>
            <a:ext cx="1381919" cy="435173"/>
            <a:chOff x="1383654" y="4005080"/>
            <a:chExt cx="1479458" cy="622618"/>
          </a:xfrm>
        </p:grpSpPr>
        <p:pic>
          <p:nvPicPr>
            <p:cNvPr id="68" name="図 6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74" name="グループ化 73"/>
          <p:cNvGrpSpPr/>
          <p:nvPr/>
        </p:nvGrpSpPr>
        <p:grpSpPr>
          <a:xfrm>
            <a:off x="9768221" y="3420179"/>
            <a:ext cx="1381919" cy="435173"/>
            <a:chOff x="1383654" y="4005080"/>
            <a:chExt cx="1479458" cy="622618"/>
          </a:xfrm>
        </p:grpSpPr>
        <p:pic>
          <p:nvPicPr>
            <p:cNvPr id="75" name="図 7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77" name="図 7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78" name="図 7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79" name="図 7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grpSp>
        <p:nvGrpSpPr>
          <p:cNvPr id="81" name="グループ化 80"/>
          <p:cNvGrpSpPr/>
          <p:nvPr/>
        </p:nvGrpSpPr>
        <p:grpSpPr>
          <a:xfrm>
            <a:off x="9768221" y="2862894"/>
            <a:ext cx="1381919" cy="435173"/>
            <a:chOff x="1383654" y="4005080"/>
            <a:chExt cx="1479458" cy="622618"/>
          </a:xfrm>
        </p:grpSpPr>
        <p:pic>
          <p:nvPicPr>
            <p:cNvPr id="82" name="図 8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3654" y="4026407"/>
              <a:ext cx="367612" cy="550608"/>
            </a:xfrm>
            <a:prstGeom prst="rect">
              <a:avLst/>
            </a:prstGeom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6054" y="4077090"/>
              <a:ext cx="367612" cy="550608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7838" y="4005080"/>
              <a:ext cx="367612" cy="550608"/>
            </a:xfrm>
            <a:prstGeom prst="rect">
              <a:avLst/>
            </a:prstGeom>
          </p:spPr>
        </p:pic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868" y="4030552"/>
              <a:ext cx="367612" cy="550608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908" y="4005080"/>
              <a:ext cx="367612" cy="550608"/>
            </a:xfrm>
            <a:prstGeom prst="rect">
              <a:avLst/>
            </a:prstGeom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5500" y="4077090"/>
              <a:ext cx="367612" cy="550608"/>
            </a:xfrm>
            <a:prstGeom prst="rect">
              <a:avLst/>
            </a:prstGeom>
          </p:spPr>
        </p:pic>
      </p:grpSp>
      <p:sp>
        <p:nvSpPr>
          <p:cNvPr id="89" name="右中かっこ 88"/>
          <p:cNvSpPr/>
          <p:nvPr/>
        </p:nvSpPr>
        <p:spPr>
          <a:xfrm rot="5400000">
            <a:off x="5829313" y="-1371257"/>
            <a:ext cx="458304" cy="10870449"/>
          </a:xfrm>
          <a:prstGeom prst="rightBrace">
            <a:avLst>
              <a:gd name="adj1" fmla="val 39822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2931103" y="4146526"/>
            <a:ext cx="6254721" cy="36570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524 person in North California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327937" y="3237329"/>
            <a:ext cx="2052204" cy="36570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4 Regions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8239203" y="3237329"/>
            <a:ext cx="2052204" cy="365700"/>
          </a:xfrm>
          <a:prstGeom prst="rect">
            <a:avLst/>
          </a:prstGeom>
          <a:solidFill>
            <a:sysClr val="window" lastClr="FFFFFF">
              <a:alpha val="70000"/>
            </a:sys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4 Regions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2835976" y="4523710"/>
            <a:ext cx="6254721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9600" b="1" dirty="0" smtClean="0">
                <a:solidFill>
                  <a:srgbClr val="FF0000"/>
                </a:solidFill>
                <a:latin typeface="Meiryo UI"/>
                <a:ea typeface="Meiryo UI"/>
              </a:rPr>
              <a:t>&lt;</a:t>
            </a:r>
            <a:endParaRPr lang="en-US" altLang="ja-JP" sz="96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925864" y="4957111"/>
            <a:ext cx="2489473" cy="954107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(1)Percent females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3608139" y="4924697"/>
            <a:ext cx="1733619" cy="954107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(2)</a:t>
            </a:r>
            <a:r>
              <a:rPr lang="en-US" altLang="ja-JP" sz="2800" b="1" dirty="0" err="1" smtClean="0">
                <a:solidFill>
                  <a:srgbClr val="FF0000"/>
                </a:solidFill>
                <a:latin typeface="Meiryo UI"/>
                <a:ea typeface="Meiryo UI"/>
              </a:rPr>
              <a:t>AutoMobile</a:t>
            </a:r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 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6616151" y="5387998"/>
            <a:ext cx="1677138" cy="52322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(3)child 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8593494" y="5328262"/>
            <a:ext cx="2464761" cy="52322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(4)Age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6755288" y="4762403"/>
            <a:ext cx="3012933" cy="52322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  <a:latin typeface="Meiryo UI"/>
                <a:ea typeface="Meiryo UI"/>
              </a:rPr>
              <a:t>(5)House size</a:t>
            </a:r>
            <a:endParaRPr lang="en-US" altLang="ja-JP" sz="2800" b="1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1073796" y="4679841"/>
            <a:ext cx="10773802" cy="1413529"/>
          </a:xfrm>
          <a:prstGeom prst="roundRect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角丸四角形 106"/>
          <p:cNvSpPr/>
          <p:nvPr/>
        </p:nvSpPr>
        <p:spPr>
          <a:xfrm>
            <a:off x="89394" y="6211567"/>
            <a:ext cx="11977433" cy="554022"/>
          </a:xfrm>
          <a:prstGeom prst="roundRect">
            <a:avLst/>
          </a:prstGeom>
          <a:solidFill>
            <a:srgbClr val="3366FF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(1)</a:t>
            </a:r>
            <a:r>
              <a:rPr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(5)</a:t>
            </a:r>
            <a:r>
              <a:rPr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 Suburban are larger than of Urban  </a:t>
            </a:r>
            <a:endParaRPr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47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S9u_Special">
      <a:majorFont>
        <a:latin typeface="Arial Rounded MT Bold"/>
        <a:ea typeface="HGPｺﾞｼｯｸE"/>
        <a:cs typeface=""/>
      </a:majorFont>
      <a:minorFont>
        <a:latin typeface="Calibri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chemeClr val="tx1"/>
          </a:solidFill>
          <a:tailEnd type="arrow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51429</TotalTime>
  <Words>1226</Words>
  <Application>Microsoft Office PowerPoint</Application>
  <PresentationFormat>ワイド画面</PresentationFormat>
  <Paragraphs>300</Paragraphs>
  <Slides>24</Slides>
  <Notes>24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3" baseType="lpstr">
      <vt:lpstr>HGPｺﾞｼｯｸE</vt:lpstr>
      <vt:lpstr>Meiryo UI</vt:lpstr>
      <vt:lpstr>ＭＳ Ｐゴシック</vt:lpstr>
      <vt:lpstr>Arial</vt:lpstr>
      <vt:lpstr>Arial Rounded MT Bold</vt:lpstr>
      <vt:lpstr>Calibri</vt:lpstr>
      <vt:lpstr>Times New Roman</vt:lpstr>
      <vt:lpstr>Wingdings</vt:lpstr>
      <vt:lpstr>Office ​​テーマ</vt:lpstr>
      <vt:lpstr>Review of  “Do changes in neighborhood characteristics lead  to changes in travel behavior?  A structural equations modeling approach”  </vt:lpstr>
      <vt:lpstr>1. Overview</vt:lpstr>
      <vt:lpstr>2. Frequent Terms</vt:lpstr>
      <vt:lpstr>3-1. Literature review(1)</vt:lpstr>
      <vt:lpstr>3-1. Literature review(1)</vt:lpstr>
      <vt:lpstr>3-2. Literature review(2)</vt:lpstr>
      <vt:lpstr>3-2. Literature review(2)</vt:lpstr>
      <vt:lpstr>PowerPoint プレゼンテーション</vt:lpstr>
      <vt:lpstr>4-1. Data and variables ( Questionnaire subjects)</vt:lpstr>
      <vt:lpstr>4-2. Travel behavior( outer, visible, how to do) </vt:lpstr>
      <vt:lpstr>4-3. Travel Attitude( inner, invisible, how to feel) </vt:lpstr>
      <vt:lpstr>4-4. Social Demographics</vt:lpstr>
      <vt:lpstr>PowerPoint プレゼンテーション</vt:lpstr>
      <vt:lpstr>5-1. What’s SEM(Structural Equation Modeling)(1)</vt:lpstr>
      <vt:lpstr>5-2. What’s SEM(Structural Equation Modeling)(2)</vt:lpstr>
      <vt:lpstr>5-3. What’s MLE(Maximum Likelihood Estimation)</vt:lpstr>
      <vt:lpstr>PowerPoint プレゼンテーション</vt:lpstr>
      <vt:lpstr>6-1. Approach of this research  </vt:lpstr>
      <vt:lpstr>PowerPoint プレゼンテーション</vt:lpstr>
      <vt:lpstr>6-1. Final modeling of Driving by SEM</vt:lpstr>
      <vt:lpstr>6-2. Final modeling of Walking by SEM</vt:lpstr>
      <vt:lpstr>6-2. Final modeling of Walking by SEM (Con’t)</vt:lpstr>
      <vt:lpstr>PowerPoint プレゼンテーション</vt:lpstr>
      <vt:lpstr>7. Conclusion </vt:lpstr>
    </vt:vector>
  </TitlesOfParts>
  <Company>システム開発研究所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506u</dc:creator>
  <cp:lastModifiedBy>江端智一 / EBATA，TOMOICHI</cp:lastModifiedBy>
  <cp:revision>4284</cp:revision>
  <cp:lastPrinted>2022-08-22T00:21:04Z</cp:lastPrinted>
  <dcterms:created xsi:type="dcterms:W3CDTF">2014-01-07T05:18:57Z</dcterms:created>
  <dcterms:modified xsi:type="dcterms:W3CDTF">2022-10-31T13:47:21Z</dcterms:modified>
</cp:coreProperties>
</file>