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61" r:id="rId2"/>
    <p:sldId id="1302" r:id="rId3"/>
    <p:sldId id="1277" r:id="rId4"/>
    <p:sldId id="1341" r:id="rId5"/>
    <p:sldId id="1305" r:id="rId6"/>
    <p:sldId id="1307" r:id="rId7"/>
    <p:sldId id="1306" r:id="rId8"/>
    <p:sldId id="1308" r:id="rId9"/>
    <p:sldId id="1310" r:id="rId10"/>
    <p:sldId id="1309" r:id="rId11"/>
    <p:sldId id="1331" r:id="rId12"/>
    <p:sldId id="1311" r:id="rId13"/>
    <p:sldId id="1332" r:id="rId14"/>
    <p:sldId id="1312" r:id="rId15"/>
    <p:sldId id="1313" r:id="rId16"/>
    <p:sldId id="1314" r:id="rId17"/>
    <p:sldId id="1333" r:id="rId18"/>
    <p:sldId id="1315" r:id="rId19"/>
    <p:sldId id="1316" r:id="rId20"/>
    <p:sldId id="1317" r:id="rId21"/>
    <p:sldId id="1334" r:id="rId22"/>
    <p:sldId id="1318" r:id="rId23"/>
    <p:sldId id="1319" r:id="rId24"/>
    <p:sldId id="1335" r:id="rId25"/>
    <p:sldId id="1320" r:id="rId26"/>
    <p:sldId id="1336" r:id="rId27"/>
    <p:sldId id="1321" r:id="rId28"/>
    <p:sldId id="1322" r:id="rId29"/>
    <p:sldId id="1323" r:id="rId30"/>
    <p:sldId id="1326" r:id="rId31"/>
    <p:sldId id="1324" r:id="rId32"/>
    <p:sldId id="1325" r:id="rId33"/>
    <p:sldId id="1328" r:id="rId34"/>
    <p:sldId id="1327" r:id="rId35"/>
    <p:sldId id="1329" r:id="rId36"/>
  </p:sldIdLst>
  <p:sldSz cx="12192000" cy="6858000"/>
  <p:notesSz cx="6889750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(株)日立製作所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0101"/>
    <a:srgbClr val="FFCCCC"/>
    <a:srgbClr val="00FFFF"/>
    <a:srgbClr val="33CC33"/>
    <a:srgbClr val="FF0000"/>
    <a:srgbClr val="3333FF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8" autoAdjust="0"/>
    <p:restoredTop sz="94063" autoAdjust="0"/>
  </p:normalViewPr>
  <p:slideViewPr>
    <p:cSldViewPr>
      <p:cViewPr varScale="1">
        <p:scale>
          <a:sx n="76" d="100"/>
          <a:sy n="76" d="100"/>
        </p:scale>
        <p:origin x="126" y="420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946" y="72"/>
      </p:cViewPr>
      <p:guideLst>
        <p:guide orient="horz" pos="3133"/>
        <p:guide pos="2148"/>
        <p:guide orient="horz" pos="3157"/>
        <p:guide pos="217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9" cy="501015"/>
          </a:xfrm>
          <a:prstGeom prst="rect">
            <a:avLst/>
          </a:prstGeom>
        </p:spPr>
        <p:txBody>
          <a:bodyPr vert="horz" lIns="93116" tIns="46559" rIns="93116" bIns="465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9" cy="501015"/>
          </a:xfrm>
          <a:prstGeom prst="rect">
            <a:avLst/>
          </a:prstGeom>
        </p:spPr>
        <p:txBody>
          <a:bodyPr vert="horz" lIns="93116" tIns="46559" rIns="93116" bIns="465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A4AE67-E5AE-4F95-A8F7-AFE736099505}" type="datetimeFigureOut">
              <a:rPr lang="ja-JP" altLang="en-US"/>
              <a:pPr>
                <a:defRPr/>
              </a:pPr>
              <a:t>2023/1/30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6" tIns="46559" rIns="93116" bIns="4655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6" y="4759645"/>
            <a:ext cx="5511800" cy="4509135"/>
          </a:xfrm>
          <a:prstGeom prst="rect">
            <a:avLst/>
          </a:prstGeom>
        </p:spPr>
        <p:txBody>
          <a:bodyPr vert="horz" lIns="93116" tIns="46559" rIns="93116" bIns="46559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5559" cy="501015"/>
          </a:xfrm>
          <a:prstGeom prst="rect">
            <a:avLst/>
          </a:prstGeom>
        </p:spPr>
        <p:txBody>
          <a:bodyPr vert="horz" lIns="93116" tIns="46559" rIns="93116" bIns="465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598" y="9517547"/>
            <a:ext cx="2985559" cy="501015"/>
          </a:xfrm>
          <a:prstGeom prst="rect">
            <a:avLst/>
          </a:prstGeom>
        </p:spPr>
        <p:txBody>
          <a:bodyPr vert="horz" lIns="93116" tIns="46559" rIns="93116" bIns="465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8ABC8D-28C8-435D-8DD1-964633E86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2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9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867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206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438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325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59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640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39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387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1390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41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3100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5413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246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0107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0753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1695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885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948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4398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46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3393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2415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0910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548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5014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1901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99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079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41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705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75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84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72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宛名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10"/>
          </p:nvPr>
        </p:nvSpPr>
        <p:spPr>
          <a:xfrm>
            <a:off x="3260971" y="4716467"/>
            <a:ext cx="5759940" cy="1160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altLang="ja-JP" dirty="0"/>
          </a:p>
          <a:p>
            <a:pPr lvl="0"/>
            <a:endParaRPr lang="ja-JP" altLang="en-US" dirty="0"/>
          </a:p>
        </p:txBody>
      </p:sp>
      <p:sp>
        <p:nvSpPr>
          <p:cNvPr id="51" name="テキスト プレースホルダー 50"/>
          <p:cNvSpPr>
            <a:spLocks noGrp="1"/>
          </p:cNvSpPr>
          <p:nvPr>
            <p:ph type="body" sz="quarter" idx="11"/>
          </p:nvPr>
        </p:nvSpPr>
        <p:spPr>
          <a:xfrm>
            <a:off x="433755" y="2276876"/>
            <a:ext cx="4165355" cy="432073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ja-JP" altLang="en-US" sz="2100" smtClean="0">
                <a:latin typeface="+mj-lt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5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695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立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73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703477" y="179482"/>
            <a:ext cx="362951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7" name="正方形/長方形 11"/>
          <p:cNvSpPr>
            <a:spLocks noChangeArrowheads="1"/>
          </p:cNvSpPr>
          <p:nvPr/>
        </p:nvSpPr>
        <p:spPr bwMode="gray">
          <a:xfrm>
            <a:off x="1" y="739776"/>
            <a:ext cx="12192000" cy="74485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グループ化 62"/>
          <p:cNvGrpSpPr/>
          <p:nvPr userDrawn="1"/>
        </p:nvGrpSpPr>
        <p:grpSpPr bwMode="gray">
          <a:xfrm>
            <a:off x="-6" y="739776"/>
            <a:ext cx="1975115" cy="74485"/>
            <a:chOff x="312738" y="2747963"/>
            <a:chExt cx="1970087" cy="109537"/>
          </a:xfrm>
        </p:grpSpPr>
        <p:sp>
          <p:nvSpPr>
            <p:cNvPr id="89" name="正方形/長方形 88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(宛名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無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4" name="正方形/長方形 3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730744" y="2159000"/>
            <a:ext cx="1877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000">
                <a:solidFill>
                  <a:srgbClr val="1A1A1A"/>
                </a:solidFill>
                <a:latin typeface="Arial Rounded MT Bold" pitchFamily="34" charset="0"/>
                <a:ea typeface="HGPｺﾞｼｯｸE" pitchFamily="50" charset="-128"/>
                <a:cs typeface="Arial" charset="0"/>
              </a:rPr>
              <a:t>Contents</a:t>
            </a: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58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69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</p:spTree>
    <p:extLst>
      <p:ext uri="{BB962C8B-B14F-4D97-AF65-F5344CB8AC3E}">
        <p14:creationId xmlns:p14="http://schemas.microsoft.com/office/powerpoint/2010/main" val="31784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30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92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5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6" r:id="rId4"/>
    <p:sldLayoutId id="2147483747" r:id="rId5"/>
    <p:sldLayoutId id="2147483749" r:id="rId6"/>
    <p:sldLayoutId id="2147483750" r:id="rId7"/>
    <p:sldLayoutId id="2147483754" r:id="rId8"/>
    <p:sldLayoutId id="2147483751" r:id="rId9"/>
    <p:sldLayoutId id="2147483752" r:id="rId10"/>
    <p:sldLayoutId id="2147483755" r:id="rId11"/>
    <p:sldLayoutId id="2147483753" r:id="rId12"/>
    <p:sldLayoutId id="2147483743" r:id="rId13"/>
    <p:sldLayoutId id="214748375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ctrTitle"/>
          </p:nvPr>
        </p:nvSpPr>
        <p:spPr bwMode="auto">
          <a:xfrm>
            <a:off x="911280" y="3501010"/>
            <a:ext cx="10513460" cy="1200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“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Mobility, social exclusion and well-being: Exploring the link”</a:t>
            </a:r>
            <a:endParaRPr lang="ja-JP" altLang="en-US" sz="32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3" name="Text Box 83"/>
          <p:cNvSpPr txBox="1">
            <a:spLocks noChangeArrowheads="1"/>
          </p:cNvSpPr>
          <p:nvPr/>
        </p:nvSpPr>
        <p:spPr bwMode="gray">
          <a:xfrm>
            <a:off x="8040270" y="5733320"/>
            <a:ext cx="40893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Lab:</a:t>
            </a:r>
            <a:r>
              <a:rPr lang="ja-JP" altLang="en-US" sz="20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	          Traffic and City </a:t>
            </a:r>
          </a:p>
          <a:p>
            <a:pPr eaLnBrk="1" hangingPunct="1"/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Student ID:</a:t>
            </a:r>
            <a:r>
              <a:rPr lang="ja-JP" altLang="en-US" sz="20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	</a:t>
            </a:r>
            <a:r>
              <a:rPr lang="en-US" altLang="ja-JP" sz="2000" b="1" dirty="0" err="1">
                <a:latin typeface="Meiryo UI" pitchFamily="50" charset="-128"/>
                <a:ea typeface="Meiryo UI" pitchFamily="50" charset="-128"/>
              </a:rPr>
              <a:t>22WA003</a:t>
            </a:r>
            <a:endParaRPr lang="en-US" altLang="ja-JP" sz="2000" b="1" dirty="0">
              <a:latin typeface="Meiryo UI" pitchFamily="50" charset="-128"/>
              <a:ea typeface="Meiryo UI" pitchFamily="50" charset="-128"/>
            </a:endParaRPr>
          </a:p>
          <a:p>
            <a:pPr eaLnBrk="1" hangingPunct="1"/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Name:		</a:t>
            </a:r>
            <a:r>
              <a:rPr lang="en-US" altLang="ja-JP" sz="2000" b="1" dirty="0" err="1">
                <a:latin typeface="Meiryo UI" pitchFamily="50" charset="-128"/>
                <a:ea typeface="Meiryo UI" pitchFamily="50" charset="-128"/>
              </a:rPr>
              <a:t>Tomoichi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 Ebata</a:t>
            </a:r>
            <a:endParaRPr lang="ja-JP" altLang="en-US" sz="20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264439" y="62214"/>
            <a:ext cx="2865219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Authors</a:t>
            </a:r>
          </a:p>
          <a:p>
            <a:pPr algn="r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John K. Stanley, </a:t>
            </a:r>
          </a:p>
          <a:p>
            <a:pPr algn="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David A.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Hensher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</a:p>
          <a:p>
            <a:pPr algn="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Janet R. Stanley, </a:t>
            </a:r>
          </a:p>
          <a:p>
            <a:pPr algn="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Dianne Vella-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Brodrick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66783" y="2037323"/>
            <a:ext cx="23780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Publication Date</a:t>
            </a:r>
          </a:p>
          <a:p>
            <a:pPr algn="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 June 2011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5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07515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1-4. Background(4)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84084"/>
              </p:ext>
            </p:extLst>
          </p:nvPr>
        </p:nvGraphicFramePr>
        <p:xfrm>
          <a:off x="119170" y="1844780"/>
          <a:ext cx="1180964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factors</a:t>
                      </a:r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(1)Autonomy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ne's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self-determination, ability to sustain individuality, self evaluation and regulation of one's own behavior and personal standards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(2)Environmental </a:t>
                      </a: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mastery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sense of competence and mastery and the ability to shape surroundings to meet needs.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(3)Personal </a:t>
                      </a: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growth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sense of continued development and potential, making the most of one's talents and openness to new experiences.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(4)Positive </a:t>
                      </a: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relations with others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ne's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experience of affectionate, trusting, empathetic relationships and an understanding of the reciprocity of relationships.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971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(5)Purpose </a:t>
                      </a: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in life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sense of goal directedness and life meaning and the belief in one's efforts.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1656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(6)Self-acceptance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An</a:t>
                      </a:r>
                      <a:r>
                        <a:rPr lang="en-US" altLang="ja-JP" sz="1800" b="1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awareness of one’s limitations and have a positive self-attitude.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96232"/>
                  </a:ext>
                </a:extLst>
              </a:tr>
            </a:tbl>
          </a:graphicData>
        </a:graphic>
      </p:graphicFrame>
      <p:sp>
        <p:nvSpPr>
          <p:cNvPr id="36" name="正方形/長方形 35"/>
          <p:cNvSpPr/>
          <p:nvPr/>
        </p:nvSpPr>
        <p:spPr>
          <a:xfrm>
            <a:off x="93988" y="836640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Model of Psychological Well-being  (</a:t>
            </a:r>
            <a:r>
              <a:rPr lang="en-US" altLang="ja-JP" sz="28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Ryff's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1989)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93988" y="1383628"/>
            <a:ext cx="12115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Comprehensive framework for assessing psychological factors as follows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39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2821886" y="3356990"/>
            <a:ext cx="600683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2. Purpose of this study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37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5129546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2-1. Targets of this paper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3988" y="764630"/>
            <a:ext cx="11978842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Previous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tudies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Mobility and Well-being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51261"/>
              </p:ext>
            </p:extLst>
          </p:nvPr>
        </p:nvGraphicFramePr>
        <p:xfrm>
          <a:off x="119170" y="1322445"/>
          <a:ext cx="11953660" cy="253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57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Paper</a:t>
                      </a:r>
                      <a:r>
                        <a:rPr kumimoji="1" lang="en-US" altLang="ja-JP" sz="18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itchFamily="50" charset="-128"/>
                          <a:ea typeface="Meiryo UI" pitchFamily="50" charset="-128"/>
                        </a:rPr>
                        <a:t>Target</a:t>
                      </a:r>
                      <a:endParaRPr lang="ja-JP" altLang="en-US" sz="18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itchFamily="50" charset="-128"/>
                          <a:ea typeface="Meiryo UI" pitchFamily="50" charset="-128"/>
                        </a:rPr>
                        <a:t>Results</a:t>
                      </a:r>
                      <a:endParaRPr lang="ja-JP" altLang="en-US" sz="18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16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Mollenkopf et al., 2005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Extensive analysis of the relationship between mobility and subjective well-being among older adults in Europe.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Social </a:t>
                      </a:r>
                      <a:r>
                        <a:rPr kumimoji="1" lang="en-US" altLang="ja-JP" sz="2000" b="1" kern="1200" dirty="0">
                          <a:solidFill>
                            <a:srgbClr val="0000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exclusion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is not covered.</a:t>
                      </a: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Spinney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2009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Investigating the relationship between mobility and well-being among older Canadians.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Currie and Stanley, 2008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Survey on feeling connected to the community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 mention of relationship 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between social </a:t>
                      </a:r>
                      <a:r>
                        <a:rPr kumimoji="1" lang="en-US" altLang="ja-JP" sz="2000" b="1" kern="1200" dirty="0" smtClean="0">
                          <a:solidFill>
                            <a:srgbClr val="0000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exclusion</a:t>
                      </a:r>
                      <a:r>
                        <a:rPr kumimoji="1" lang="en-US" altLang="ja-JP" sz="2000" b="1" kern="1200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0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+mn-cs"/>
                        </a:rPr>
                        <a:t>and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well-being</a:t>
                      </a: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5447910" y="3946517"/>
            <a:ext cx="1080150" cy="36005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2410" y="4365130"/>
            <a:ext cx="11881650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Targets of this paper are, </a:t>
            </a:r>
          </a:p>
          <a:p>
            <a:pPr marL="457200" indent="-457200">
              <a:buAutoNum type="arabicParenBoth"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To develop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single/simple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modeling framework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the relationship between mobility, social </a:t>
            </a:r>
            <a:r>
              <a:rPr lang="en-US" altLang="ja-JP" sz="24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exclusion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and subjective well-being</a:t>
            </a:r>
          </a:p>
          <a:p>
            <a:pPr marL="457200" indent="-457200">
              <a:buAutoNum type="arabicParenBoth"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To evaluate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previous studies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using the above framework.</a:t>
            </a:r>
          </a:p>
          <a:p>
            <a:pPr marL="457200" indent="-457200">
              <a:buAutoNum type="arabicParenBoth"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To investigate the linkages between mobility, social exclusion, and well-being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the viewpoints of this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new framework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28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035941" y="3356990"/>
            <a:ext cx="357873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3. Target field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8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119170" y="1412720"/>
            <a:ext cx="122417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 dirty="0">
                <a:latin typeface="Meiryo UI"/>
                <a:ea typeface="Meiryo UI"/>
              </a:rPr>
              <a:t>■</a:t>
            </a:r>
            <a:r>
              <a:rPr lang="en-US" altLang="ja-JP" sz="2800" b="1" dirty="0">
                <a:latin typeface="Meiryo UI"/>
                <a:ea typeface="Meiryo UI"/>
              </a:rPr>
              <a:t>Two Areas in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Australia</a:t>
            </a:r>
            <a:r>
              <a:rPr lang="en-US" altLang="ja-JP" sz="2800" b="1" dirty="0">
                <a:latin typeface="Meiryo UI"/>
                <a:ea typeface="Meiryo UI"/>
              </a:rPr>
              <a:t> </a:t>
            </a:r>
            <a:r>
              <a:rPr lang="en-US" altLang="ja-JP" sz="2400" b="1" dirty="0">
                <a:latin typeface="Meiryo UI"/>
                <a:ea typeface="Meiryo UI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Meiryo UI"/>
                <a:ea typeface="Meiryo UI"/>
              </a:rPr>
              <a:t/>
            </a:r>
            <a:br>
              <a:rPr lang="en-US" altLang="ja-JP" sz="2400" b="1" dirty="0">
                <a:solidFill>
                  <a:srgbClr val="0000FF"/>
                </a:solidFill>
                <a:latin typeface="Meiryo UI"/>
                <a:ea typeface="Meiryo UI"/>
              </a:rPr>
            </a:br>
            <a:r>
              <a:rPr lang="en-US" altLang="ja-JP" sz="1200" b="1" dirty="0">
                <a:latin typeface="Meiryo UI"/>
                <a:ea typeface="Meiryo UI"/>
              </a:rPr>
              <a:t> 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2855910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3-1. Overview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3988" y="865824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Experiment Field is Australia  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0" y="1949133"/>
            <a:ext cx="2423788" cy="18023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178" y="2663208"/>
            <a:ext cx="2156483" cy="102626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982078" y="3543466"/>
            <a:ext cx="216030" cy="137531"/>
          </a:xfrm>
          <a:prstGeom prst="rect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2704457" y="2676994"/>
            <a:ext cx="2154203" cy="1012476"/>
          </a:xfrm>
          <a:prstGeom prst="rect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91" y="1927574"/>
            <a:ext cx="1514644" cy="124037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63796" y="3871600"/>
            <a:ext cx="2394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Melbourne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metropolitan area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(N =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535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689477" y="3871600"/>
            <a:ext cx="2891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Latrobe Valley (rural areas of Victoria) (N =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148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1766588" y="3078392"/>
            <a:ext cx="1255486" cy="9093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3708410" y="3365685"/>
            <a:ext cx="825189" cy="5059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519920" y="1916790"/>
            <a:ext cx="66000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(1)Demographics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(2)Household composition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(3)Risk factors for Social exclusion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(4)Social capital and community ties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(5)Subjective and psychological well-being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(6)Personality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(7)Transportation usage</a:t>
            </a:r>
          </a:p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(8)Transportation difficulties</a:t>
            </a:r>
            <a:endParaRPr lang="ja-JP" altLang="en-US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左中かっこ 22"/>
          <p:cNvSpPr/>
          <p:nvPr/>
        </p:nvSpPr>
        <p:spPr>
          <a:xfrm>
            <a:off x="5266868" y="1916790"/>
            <a:ext cx="325062" cy="2880400"/>
          </a:xfrm>
          <a:prstGeom prst="leftBrace">
            <a:avLst>
              <a:gd name="adj1" fmla="val 45564"/>
              <a:gd name="adj2" fmla="val 2387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19170" y="5086521"/>
            <a:ext cx="122417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 dirty="0" smtClean="0">
                <a:latin typeface="Meiryo UI"/>
                <a:ea typeface="Meiryo UI"/>
              </a:rPr>
              <a:t>■</a:t>
            </a:r>
            <a:r>
              <a:rPr lang="en-US" altLang="ja-JP" sz="2800" b="1" dirty="0" smtClean="0">
                <a:latin typeface="Meiryo UI"/>
                <a:ea typeface="Meiryo UI"/>
              </a:rPr>
              <a:t>Focus point</a:t>
            </a:r>
            <a:endParaRPr lang="en-US" altLang="ja-JP" sz="1200" b="1" dirty="0">
              <a:latin typeface="Meiryo UI"/>
              <a:ea typeface="Meiryo UI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5200" y="5544441"/>
            <a:ext cx="117376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(A)To cover people and places </a:t>
            </a: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face </a:t>
            </a:r>
            <a:r>
              <a:rPr lang="en-US" altLang="ja-JP" sz="2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transportation difficulties</a:t>
            </a:r>
            <a:br>
              <a:rPr lang="en-US" altLang="ja-JP" sz="2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(</a:t>
            </a:r>
            <a:r>
              <a:rPr lang="en-US" altLang="ja-JP" sz="22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e.g</a:t>
            </a:r>
            <a:r>
              <a:rPr lang="en-US" altLang="ja-JP" sz="2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many elders and youngers)</a:t>
            </a:r>
          </a:p>
          <a:p>
            <a:endParaRPr lang="en-US" altLang="ja-JP" sz="22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119170" y="848068"/>
            <a:ext cx="122417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ja-JP" altLang="en-US" sz="2800" b="1" dirty="0">
                <a:latin typeface="Meiryo UI"/>
                <a:ea typeface="Meiryo UI"/>
              </a:rPr>
              <a:t>■</a:t>
            </a:r>
            <a:r>
              <a:rPr lang="en-US" altLang="ja-JP" sz="2800" b="1" dirty="0">
                <a:latin typeface="Meiryo UI"/>
                <a:ea typeface="Meiryo UI"/>
              </a:rPr>
              <a:t>Characteristics</a:t>
            </a:r>
            <a:r>
              <a:rPr lang="en-US" altLang="ja-JP" sz="2400" b="1" dirty="0">
                <a:solidFill>
                  <a:srgbClr val="0000FF"/>
                </a:solidFill>
                <a:latin typeface="Meiryo UI"/>
                <a:ea typeface="Meiryo UI"/>
              </a:rPr>
              <a:t/>
            </a:r>
            <a:br>
              <a:rPr lang="en-US" altLang="ja-JP" sz="2400" b="1" dirty="0">
                <a:solidFill>
                  <a:srgbClr val="0000FF"/>
                </a:solidFill>
                <a:latin typeface="Meiryo UI"/>
                <a:ea typeface="Meiryo UI"/>
              </a:rPr>
            </a:br>
            <a:r>
              <a:rPr lang="en-US" altLang="ja-JP" sz="1200" b="1" dirty="0">
                <a:latin typeface="Meiryo UI"/>
                <a:ea typeface="Meiryo UI"/>
              </a:rPr>
              <a:t> 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191340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3-2. Overview(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Con’t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87" y="970652"/>
            <a:ext cx="3633902" cy="172936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3874266" y="993883"/>
            <a:ext cx="3630060" cy="1706129"/>
          </a:xfrm>
          <a:prstGeom prst="rect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5" y="1245167"/>
            <a:ext cx="1514644" cy="124037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46844" y="2873535"/>
            <a:ext cx="4452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Melbourne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metropolitan area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(N =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535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781436" y="2897752"/>
            <a:ext cx="554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Latrobe Valley (rural areas of Victoria) (N =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148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2936397" y="1579185"/>
            <a:ext cx="1374113" cy="14191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176150" y="2088934"/>
            <a:ext cx="247318" cy="793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1180" y="3645030"/>
            <a:ext cx="120008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713053" y="2857384"/>
            <a:ext cx="0" cy="18688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663940" y="3668871"/>
            <a:ext cx="669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Households born abroad, low-income households, owning two or more cars</a:t>
            </a:r>
          </a:p>
          <a:p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Low use of public transportation in the region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1180" y="3666719"/>
            <a:ext cx="5547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Women, low-income households, and those living outside the city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199095" y="4735327"/>
            <a:ext cx="5027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Socially disadvantaged (N=336)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 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Less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spontaneous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travel surveys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5146359" y="5589300"/>
            <a:ext cx="1080150" cy="3600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96180" y="5965559"/>
            <a:ext cx="89764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These are conditions to ask to join </a:t>
            </a:r>
            <a:r>
              <a:rPr lang="en-US" altLang="ja-JP" sz="2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Household 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Survey on Well-being and Social exclusion</a:t>
            </a:r>
            <a:endParaRPr lang="ja-JP" altLang="en-US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8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191340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3-3. Overview(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Con’t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0" name="図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127310" y="897081"/>
            <a:ext cx="9289290" cy="5960919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4058475" y="4077090"/>
            <a:ext cx="504070" cy="216030"/>
          </a:xfrm>
          <a:prstGeom prst="ellips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149316" y="897081"/>
            <a:ext cx="9289290" cy="5960919"/>
          </a:xfrm>
          <a:prstGeom prst="rect">
            <a:avLst/>
          </a:prstGeom>
        </p:spPr>
      </p:pic>
      <p:sp>
        <p:nvSpPr>
          <p:cNvPr id="28" name="左中かっこ 27"/>
          <p:cNvSpPr/>
          <p:nvPr/>
        </p:nvSpPr>
        <p:spPr>
          <a:xfrm flipH="1">
            <a:off x="7248160" y="1894756"/>
            <a:ext cx="165265" cy="1296180"/>
          </a:xfrm>
          <a:prstGeom prst="leftBrace">
            <a:avLst>
              <a:gd name="adj1" fmla="val 60863"/>
              <a:gd name="adj2" fmla="val 4427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左中かっこ 30"/>
          <p:cNvSpPr/>
          <p:nvPr/>
        </p:nvSpPr>
        <p:spPr>
          <a:xfrm flipH="1">
            <a:off x="4501918" y="1894756"/>
            <a:ext cx="165265" cy="1296180"/>
          </a:xfrm>
          <a:prstGeom prst="leftBrace">
            <a:avLst>
              <a:gd name="adj1" fmla="val 60863"/>
              <a:gd name="adj2" fmla="val 1462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501918" y="3429000"/>
            <a:ext cx="2911507" cy="1080150"/>
            <a:chOff x="4501918" y="3429000"/>
            <a:chExt cx="2911507" cy="1296180"/>
          </a:xfrm>
        </p:grpSpPr>
        <p:sp>
          <p:nvSpPr>
            <p:cNvPr id="32" name="左中かっこ 31"/>
            <p:cNvSpPr/>
            <p:nvPr/>
          </p:nvSpPr>
          <p:spPr>
            <a:xfrm flipH="1">
              <a:off x="7248160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左中かっこ 32"/>
            <p:cNvSpPr/>
            <p:nvPr/>
          </p:nvSpPr>
          <p:spPr>
            <a:xfrm flipH="1">
              <a:off x="4501918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4501918" y="4639199"/>
            <a:ext cx="2911507" cy="756105"/>
            <a:chOff x="4501918" y="3429000"/>
            <a:chExt cx="2911507" cy="1296180"/>
          </a:xfrm>
        </p:grpSpPr>
        <p:sp>
          <p:nvSpPr>
            <p:cNvPr id="35" name="左中かっこ 34"/>
            <p:cNvSpPr/>
            <p:nvPr/>
          </p:nvSpPr>
          <p:spPr>
            <a:xfrm flipH="1">
              <a:off x="7248160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左中かっこ 35"/>
            <p:cNvSpPr/>
            <p:nvPr/>
          </p:nvSpPr>
          <p:spPr>
            <a:xfrm flipH="1">
              <a:off x="4501918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501918" y="5614841"/>
            <a:ext cx="2911507" cy="478530"/>
            <a:chOff x="4501918" y="3429000"/>
            <a:chExt cx="2911507" cy="1296180"/>
          </a:xfrm>
        </p:grpSpPr>
        <p:sp>
          <p:nvSpPr>
            <p:cNvPr id="38" name="左中かっこ 37"/>
            <p:cNvSpPr/>
            <p:nvPr/>
          </p:nvSpPr>
          <p:spPr>
            <a:xfrm flipH="1">
              <a:off x="7248160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左中かっこ 38"/>
            <p:cNvSpPr/>
            <p:nvPr/>
          </p:nvSpPr>
          <p:spPr>
            <a:xfrm flipH="1">
              <a:off x="4501918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4501918" y="6298190"/>
            <a:ext cx="2911507" cy="371260"/>
            <a:chOff x="4501918" y="3429000"/>
            <a:chExt cx="2911507" cy="1296180"/>
          </a:xfrm>
        </p:grpSpPr>
        <p:sp>
          <p:nvSpPr>
            <p:cNvPr id="41" name="左中かっこ 40"/>
            <p:cNvSpPr/>
            <p:nvPr/>
          </p:nvSpPr>
          <p:spPr>
            <a:xfrm flipH="1">
              <a:off x="7248160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左中かっこ 41"/>
            <p:cNvSpPr/>
            <p:nvPr/>
          </p:nvSpPr>
          <p:spPr>
            <a:xfrm flipH="1">
              <a:off x="4501918" y="3429000"/>
              <a:ext cx="165265" cy="1296180"/>
            </a:xfrm>
            <a:prstGeom prst="leftBrace">
              <a:avLst>
                <a:gd name="adj1" fmla="val 60863"/>
                <a:gd name="adj2" fmla="val 44273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4610260" y="186362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100%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3340" y="4111274"/>
            <a:ext cx="6070085" cy="157529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343340" y="2386111"/>
            <a:ext cx="6070085" cy="164444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343340" y="4685122"/>
            <a:ext cx="6070085" cy="157529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343340" y="5175026"/>
            <a:ext cx="6070085" cy="157529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343340" y="6324417"/>
            <a:ext cx="3323843" cy="129003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3359620" y="1891933"/>
            <a:ext cx="471231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4. Social Exclusion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50" y="3212970"/>
            <a:ext cx="2526256" cy="275595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536200" y="3501010"/>
            <a:ext cx="3964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state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in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which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individuals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are unable to participate fully in economic, social, political and. cultural life</a:t>
            </a:r>
          </a:p>
        </p:txBody>
      </p:sp>
    </p:spTree>
    <p:extLst>
      <p:ext uri="{BB962C8B-B14F-4D97-AF65-F5344CB8AC3E}">
        <p14:creationId xmlns:p14="http://schemas.microsoft.com/office/powerpoint/2010/main" val="24837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15189"/>
              </p:ext>
            </p:extLst>
          </p:nvPr>
        </p:nvGraphicFramePr>
        <p:xfrm>
          <a:off x="191179" y="2204830"/>
          <a:ext cx="11822230" cy="453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195">
                  <a:extLst>
                    <a:ext uri="{9D8B030D-6E8A-4147-A177-3AD203B41FA5}">
                      <a16:colId xmlns:a16="http://schemas.microsoft.com/office/drawing/2014/main" val="1626273747"/>
                    </a:ext>
                  </a:extLst>
                </a:gridCol>
                <a:gridCol w="2484697">
                  <a:extLst>
                    <a:ext uri="{9D8B030D-6E8A-4147-A177-3AD203B41FA5}">
                      <a16:colId xmlns:a16="http://schemas.microsoft.com/office/drawing/2014/main" val="1170383018"/>
                    </a:ext>
                  </a:extLst>
                </a:gridCol>
                <a:gridCol w="2364446">
                  <a:extLst>
                    <a:ext uri="{9D8B030D-6E8A-4147-A177-3AD203B41FA5}">
                      <a16:colId xmlns:a16="http://schemas.microsoft.com/office/drawing/2014/main" val="3818675525"/>
                    </a:ext>
                  </a:extLst>
                </a:gridCol>
                <a:gridCol w="2364446">
                  <a:extLst>
                    <a:ext uri="{9D8B030D-6E8A-4147-A177-3AD203B41FA5}">
                      <a16:colId xmlns:a16="http://schemas.microsoft.com/office/drawing/2014/main" val="1981105599"/>
                    </a:ext>
                  </a:extLst>
                </a:gridCol>
              </a:tblGrid>
              <a:tr h="1485391">
                <a:tc>
                  <a:txBody>
                    <a:bodyPr/>
                    <a:lstStyle/>
                    <a:p>
                      <a:pPr algn="ctr"/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Household income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Employment status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Political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Participation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Social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less than a threshold of $</a:t>
                      </a:r>
                      <a:r>
                        <a:rPr lang="en-US" altLang="ja-JP" sz="1600" b="0" dirty="0" err="1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A500</a:t>
                      </a: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gross </a:t>
                      </a:r>
                      <a:r>
                        <a:rPr lang="en-US" altLang="ja-JP" sz="16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per week.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not employed, in education or training, nor looking after family or undertaking voluntary activities.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- did not contribute to/participate in a government political party, campaign or action group to improve social/environmental conditions</a:t>
                      </a:r>
                      <a:r>
                        <a:rPr lang="en-US" altLang="ja-JP" sz="1600" b="0" baseline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r>
                        <a:rPr lang="en-US" altLang="ja-JP" sz="1600" b="1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for a year</a:t>
                      </a:r>
                      <a:endParaRPr lang="ja-JP" altLang="en-US" sz="16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- did not attend one of the following: a library, sporting or exercise event, hobby, leisure or interest group, or arts or cultural event </a:t>
                      </a:r>
                      <a:r>
                        <a:rPr lang="en-US" altLang="ja-JP" sz="16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for a month</a:t>
                      </a:r>
                      <a:endParaRPr lang="ja-JP" altLang="en-US" sz="16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- not able to get help if you need it from close or extended family, friends or neighbors.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6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+1 Risk Point</a:t>
                      </a:r>
                      <a:endParaRPr lang="ja-JP" altLang="en-US" sz="1600" b="1" dirty="0">
                        <a:solidFill>
                          <a:srgbClr val="FF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+1 Risk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+1 Risk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+1 Risk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+1 Risk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235523"/>
                  </a:ext>
                </a:extLst>
              </a:tr>
            </a:tbl>
          </a:graphicData>
        </a:graphic>
      </p:graphicFrame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7459158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4-1. Measuring risk of social exclusion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865824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Five indicators variables for risk of social exclusion, and related thresholds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9170" y="1835498"/>
            <a:ext cx="11894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Modified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dimensions identified by the London School of Economics (Burchardt et al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.,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 2002a,b)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89" y="2391702"/>
            <a:ext cx="1151664" cy="111359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220877" y="2506618"/>
            <a:ext cx="555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955" y="2403605"/>
            <a:ext cx="1163203" cy="1038049"/>
          </a:xfrm>
          <a:prstGeom prst="rect">
            <a:avLst/>
          </a:prstGeom>
        </p:spPr>
      </p:pic>
      <p:pic>
        <p:nvPicPr>
          <p:cNvPr id="1026" name="Picture 2" descr="政治活動イラスト／無料イラストなら「イラストAC」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01" y="2403604"/>
            <a:ext cx="1805231" cy="1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142" y="2403604"/>
            <a:ext cx="1089611" cy="106045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0091" y="2391702"/>
            <a:ext cx="1269841" cy="1112861"/>
          </a:xfrm>
          <a:prstGeom prst="rect">
            <a:avLst/>
          </a:prstGeom>
        </p:spPr>
      </p:pic>
      <p:pic>
        <p:nvPicPr>
          <p:cNvPr id="12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60" y="642304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96" y="642304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10" y="642304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9" y="642304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384" y="642304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11681659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4-2.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Relations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among the five dimensions of social exclusion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865824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All measurements are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relatively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independent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160009" y="2684103"/>
            <a:ext cx="1032100" cy="3732867"/>
            <a:chOff x="119170" y="2420860"/>
            <a:chExt cx="1805231" cy="629758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00" y="2420860"/>
              <a:ext cx="1151664" cy="111359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661" y="3634901"/>
              <a:ext cx="1163203" cy="1038049"/>
            </a:xfrm>
            <a:prstGeom prst="rect">
              <a:avLst/>
            </a:prstGeom>
          </p:spPr>
        </p:pic>
        <p:pic>
          <p:nvPicPr>
            <p:cNvPr id="1026" name="Picture 2" descr="政治活動イラスト／無料イラストなら「イラストAC」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70" y="4869200"/>
              <a:ext cx="1805231" cy="1038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979" y="6181539"/>
              <a:ext cx="1089611" cy="106045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299" y="7605580"/>
              <a:ext cx="1269841" cy="1112861"/>
            </a:xfrm>
            <a:prstGeom prst="rect">
              <a:avLst/>
            </a:prstGeom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753" y="1940631"/>
            <a:ext cx="584955" cy="65421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334" y="1947624"/>
            <a:ext cx="590816" cy="609836"/>
          </a:xfrm>
          <a:prstGeom prst="rect">
            <a:avLst/>
          </a:prstGeom>
        </p:spPr>
      </p:pic>
      <p:pic>
        <p:nvPicPr>
          <p:cNvPr id="17" name="Picture 2" descr="政治活動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61" y="1947623"/>
            <a:ext cx="916916" cy="6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342" y="1947623"/>
            <a:ext cx="553437" cy="62300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949" y="1940631"/>
            <a:ext cx="644980" cy="653787"/>
          </a:xfrm>
          <a:prstGeom prst="rect">
            <a:avLst/>
          </a:prstGeom>
        </p:spPr>
      </p:pic>
      <p:grpSp>
        <p:nvGrpSpPr>
          <p:cNvPr id="81" name="グループ化 80"/>
          <p:cNvGrpSpPr/>
          <p:nvPr/>
        </p:nvGrpSpPr>
        <p:grpSpPr>
          <a:xfrm>
            <a:off x="155543" y="2624398"/>
            <a:ext cx="8979823" cy="3822553"/>
            <a:chOff x="2160009" y="2816587"/>
            <a:chExt cx="6975357" cy="3822553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2160009" y="2816587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160009" y="3570394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160009" y="4328543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160009" y="5095497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160009" y="5852156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160009" y="6639140"/>
              <a:ext cx="69753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線コネクタ 32"/>
          <p:cNvCxnSpPr/>
          <p:nvPr/>
        </p:nvCxnSpPr>
        <p:spPr>
          <a:xfrm flipV="1">
            <a:off x="3389983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4536339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5682695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6834855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7987015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9135366" y="1977603"/>
            <a:ext cx="0" cy="4459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389983" y="2624398"/>
            <a:ext cx="5745383" cy="3792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3574911" y="3452841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0.11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574911" y="4189597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0.06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574911" y="4939568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0.18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574911" y="5742840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-0.02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689890" y="4189597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0.00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689890" y="4939568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0.07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689890" y="5742840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-0.04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902546" y="4939568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0.32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902546" y="5719809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0.08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011293" y="5719809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0.23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574911" y="3753314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0.18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574911" y="4490070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0.03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74911" y="5240041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0.15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574911" y="6043313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-0.10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689890" y="4490070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-0.08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89890" y="5240041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0.04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89890" y="6043313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0.19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5902546" y="5240041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0.27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902546" y="6020282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0.10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011293" y="6020282"/>
            <a:ext cx="102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0.07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171668" y="1761420"/>
            <a:ext cx="1834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Melbourne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166492" y="2171124"/>
            <a:ext cx="2249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Latrobe Valley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647799" y="2764691"/>
            <a:ext cx="1216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ncome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28366" y="3387726"/>
            <a:ext cx="1891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Employment</a:t>
            </a:r>
          </a:p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status 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155543" y="4204659"/>
            <a:ext cx="1968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Political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engagement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160666" y="5107195"/>
            <a:ext cx="1993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Participation 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700269" y="5718214"/>
            <a:ext cx="1239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 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support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9336450" y="4903308"/>
            <a:ext cx="285507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more a person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politically active,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more likely he or she is to participate in other activities.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192109" y="5107195"/>
            <a:ext cx="2605907" cy="400110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右矢印 86"/>
          <p:cNvSpPr/>
          <p:nvPr/>
        </p:nvSpPr>
        <p:spPr>
          <a:xfrm rot="5400000">
            <a:off x="5152917" y="3520113"/>
            <a:ext cx="2207906" cy="440331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5798016" y="4949085"/>
            <a:ext cx="989276" cy="680901"/>
          </a:xfrm>
          <a:prstGeom prst="ellips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コネクタ 88"/>
          <p:cNvCxnSpPr/>
          <p:nvPr/>
        </p:nvCxnSpPr>
        <p:spPr>
          <a:xfrm flipH="1">
            <a:off x="6821298" y="5301260"/>
            <a:ext cx="2515152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1127310" y="1196690"/>
            <a:ext cx="9865370" cy="19697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 smtClean="0">
                <a:latin typeface="Meiryo UI" pitchFamily="50" charset="-128"/>
                <a:ea typeface="Meiryo UI" pitchFamily="50" charset="-128"/>
              </a:rPr>
              <a:t>Review 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of the previous presentation</a:t>
            </a:r>
            <a:br>
              <a:rPr lang="en-US" altLang="ja-JP" sz="36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1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/>
            </a:r>
            <a:br>
              <a:rPr lang="en-US" altLang="ja-JP" sz="36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“Subjective well-being related to </a:t>
            </a:r>
            <a:br>
              <a:rPr lang="en-US" altLang="ja-JP" sz="3200" b="1" dirty="0">
                <a:latin typeface="Meiryo UI" pitchFamily="50" charset="-128"/>
                <a:ea typeface="Meiryo UI" pitchFamily="50" charset="-128"/>
              </a:rPr>
            </a:br>
            <a:r>
              <a:rPr lang="en-US" altLang="ja-JP" sz="3200" b="1" dirty="0">
                <a:latin typeface="Meiryo UI" pitchFamily="50" charset="-128"/>
                <a:ea typeface="Meiryo UI" pitchFamily="50" charset="-128"/>
              </a:rPr>
              <a:t>satisfaction with daily travel</a:t>
            </a:r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”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0" y="3429000"/>
            <a:ext cx="6011594" cy="33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11681659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4-3.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Relations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among the five dimensions of social exclusion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865824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Numbers of risk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points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from each respondent and factor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408233" y="2110771"/>
            <a:ext cx="5219700" cy="2431694"/>
          </a:xfrm>
          <a:custGeom>
            <a:avLst/>
            <a:gdLst>
              <a:gd name="T0" fmla="*/ 0 w 3288"/>
              <a:gd name="T1" fmla="*/ 1256 h 1256"/>
              <a:gd name="T2" fmla="*/ 3288 w 3288"/>
              <a:gd name="T3" fmla="*/ 1256 h 1256"/>
              <a:gd name="T4" fmla="*/ 0 w 3288"/>
              <a:gd name="T5" fmla="*/ 1116 h 1256"/>
              <a:gd name="T6" fmla="*/ 3288 w 3288"/>
              <a:gd name="T7" fmla="*/ 1116 h 1256"/>
              <a:gd name="T8" fmla="*/ 0 w 3288"/>
              <a:gd name="T9" fmla="*/ 975 h 1256"/>
              <a:gd name="T10" fmla="*/ 3288 w 3288"/>
              <a:gd name="T11" fmla="*/ 975 h 1256"/>
              <a:gd name="T12" fmla="*/ 0 w 3288"/>
              <a:gd name="T13" fmla="*/ 835 h 1256"/>
              <a:gd name="T14" fmla="*/ 3288 w 3288"/>
              <a:gd name="T15" fmla="*/ 835 h 1256"/>
              <a:gd name="T16" fmla="*/ 0 w 3288"/>
              <a:gd name="T17" fmla="*/ 694 h 1256"/>
              <a:gd name="T18" fmla="*/ 3288 w 3288"/>
              <a:gd name="T19" fmla="*/ 694 h 1256"/>
              <a:gd name="T20" fmla="*/ 0 w 3288"/>
              <a:gd name="T21" fmla="*/ 553 h 1256"/>
              <a:gd name="T22" fmla="*/ 3288 w 3288"/>
              <a:gd name="T23" fmla="*/ 553 h 1256"/>
              <a:gd name="T24" fmla="*/ 0 w 3288"/>
              <a:gd name="T25" fmla="*/ 421 h 1256"/>
              <a:gd name="T26" fmla="*/ 3288 w 3288"/>
              <a:gd name="T27" fmla="*/ 421 h 1256"/>
              <a:gd name="T28" fmla="*/ 0 w 3288"/>
              <a:gd name="T29" fmla="*/ 281 h 1256"/>
              <a:gd name="T30" fmla="*/ 3288 w 3288"/>
              <a:gd name="T31" fmla="*/ 281 h 1256"/>
              <a:gd name="T32" fmla="*/ 0 w 3288"/>
              <a:gd name="T33" fmla="*/ 140 h 1256"/>
              <a:gd name="T34" fmla="*/ 3288 w 3288"/>
              <a:gd name="T35" fmla="*/ 140 h 1256"/>
              <a:gd name="T36" fmla="*/ 0 w 3288"/>
              <a:gd name="T37" fmla="*/ 0 h 1256"/>
              <a:gd name="T38" fmla="*/ 3288 w 3288"/>
              <a:gd name="T39" fmla="*/ 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88" h="1256">
                <a:moveTo>
                  <a:pt x="0" y="1256"/>
                </a:moveTo>
                <a:lnTo>
                  <a:pt x="3288" y="1256"/>
                </a:lnTo>
                <a:moveTo>
                  <a:pt x="0" y="1116"/>
                </a:moveTo>
                <a:lnTo>
                  <a:pt x="3288" y="1116"/>
                </a:lnTo>
                <a:moveTo>
                  <a:pt x="0" y="975"/>
                </a:moveTo>
                <a:lnTo>
                  <a:pt x="3288" y="975"/>
                </a:lnTo>
                <a:moveTo>
                  <a:pt x="0" y="835"/>
                </a:moveTo>
                <a:lnTo>
                  <a:pt x="3288" y="835"/>
                </a:lnTo>
                <a:moveTo>
                  <a:pt x="0" y="694"/>
                </a:moveTo>
                <a:lnTo>
                  <a:pt x="3288" y="694"/>
                </a:lnTo>
                <a:moveTo>
                  <a:pt x="0" y="553"/>
                </a:moveTo>
                <a:lnTo>
                  <a:pt x="3288" y="553"/>
                </a:lnTo>
                <a:moveTo>
                  <a:pt x="0" y="421"/>
                </a:moveTo>
                <a:lnTo>
                  <a:pt x="3288" y="421"/>
                </a:lnTo>
                <a:moveTo>
                  <a:pt x="0" y="281"/>
                </a:moveTo>
                <a:lnTo>
                  <a:pt x="3288" y="281"/>
                </a:lnTo>
                <a:moveTo>
                  <a:pt x="0" y="140"/>
                </a:moveTo>
                <a:lnTo>
                  <a:pt x="3288" y="140"/>
                </a:lnTo>
                <a:moveTo>
                  <a:pt x="0" y="0"/>
                </a:moveTo>
                <a:lnTo>
                  <a:pt x="3288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593971" y="2374076"/>
            <a:ext cx="3151187" cy="2433630"/>
          </a:xfrm>
          <a:custGeom>
            <a:avLst/>
            <a:gdLst>
              <a:gd name="T0" fmla="*/ 0 w 1985"/>
              <a:gd name="T1" fmla="*/ 0 h 1257"/>
              <a:gd name="T2" fmla="*/ 106 w 1985"/>
              <a:gd name="T3" fmla="*/ 0 h 1257"/>
              <a:gd name="T4" fmla="*/ 106 w 1985"/>
              <a:gd name="T5" fmla="*/ 1257 h 1257"/>
              <a:gd name="T6" fmla="*/ 0 w 1985"/>
              <a:gd name="T7" fmla="*/ 1257 h 1257"/>
              <a:gd name="T8" fmla="*/ 0 w 1985"/>
              <a:gd name="T9" fmla="*/ 0 h 1257"/>
              <a:gd name="T10" fmla="*/ 470 w 1985"/>
              <a:gd name="T11" fmla="*/ 256 h 1257"/>
              <a:gd name="T12" fmla="*/ 576 w 1985"/>
              <a:gd name="T13" fmla="*/ 256 h 1257"/>
              <a:gd name="T14" fmla="*/ 576 w 1985"/>
              <a:gd name="T15" fmla="*/ 1257 h 1257"/>
              <a:gd name="T16" fmla="*/ 470 w 1985"/>
              <a:gd name="T17" fmla="*/ 1257 h 1257"/>
              <a:gd name="T18" fmla="*/ 470 w 1985"/>
              <a:gd name="T19" fmla="*/ 256 h 1257"/>
              <a:gd name="T20" fmla="*/ 940 w 1985"/>
              <a:gd name="T21" fmla="*/ 893 h 1257"/>
              <a:gd name="T22" fmla="*/ 1046 w 1985"/>
              <a:gd name="T23" fmla="*/ 893 h 1257"/>
              <a:gd name="T24" fmla="*/ 1046 w 1985"/>
              <a:gd name="T25" fmla="*/ 1257 h 1257"/>
              <a:gd name="T26" fmla="*/ 940 w 1985"/>
              <a:gd name="T27" fmla="*/ 1257 h 1257"/>
              <a:gd name="T28" fmla="*/ 940 w 1985"/>
              <a:gd name="T29" fmla="*/ 893 h 1257"/>
              <a:gd name="T30" fmla="*/ 1409 w 1985"/>
              <a:gd name="T31" fmla="*/ 1116 h 1257"/>
              <a:gd name="T32" fmla="*/ 1516 w 1985"/>
              <a:gd name="T33" fmla="*/ 1116 h 1257"/>
              <a:gd name="T34" fmla="*/ 1516 w 1985"/>
              <a:gd name="T35" fmla="*/ 1257 h 1257"/>
              <a:gd name="T36" fmla="*/ 1409 w 1985"/>
              <a:gd name="T37" fmla="*/ 1257 h 1257"/>
              <a:gd name="T38" fmla="*/ 1409 w 1985"/>
              <a:gd name="T39" fmla="*/ 1116 h 1257"/>
              <a:gd name="T40" fmla="*/ 1879 w 1985"/>
              <a:gd name="T41" fmla="*/ 1232 h 1257"/>
              <a:gd name="T42" fmla="*/ 1985 w 1985"/>
              <a:gd name="T43" fmla="*/ 1232 h 1257"/>
              <a:gd name="T44" fmla="*/ 1985 w 1985"/>
              <a:gd name="T45" fmla="*/ 1257 h 1257"/>
              <a:gd name="T46" fmla="*/ 1879 w 1985"/>
              <a:gd name="T47" fmla="*/ 1257 h 1257"/>
              <a:gd name="T48" fmla="*/ 1879 w 1985"/>
              <a:gd name="T49" fmla="*/ 1232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85" h="1257">
                <a:moveTo>
                  <a:pt x="0" y="0"/>
                </a:moveTo>
                <a:lnTo>
                  <a:pt x="106" y="0"/>
                </a:lnTo>
                <a:lnTo>
                  <a:pt x="106" y="1257"/>
                </a:lnTo>
                <a:lnTo>
                  <a:pt x="0" y="1257"/>
                </a:lnTo>
                <a:lnTo>
                  <a:pt x="0" y="0"/>
                </a:lnTo>
                <a:close/>
                <a:moveTo>
                  <a:pt x="470" y="256"/>
                </a:moveTo>
                <a:lnTo>
                  <a:pt x="576" y="256"/>
                </a:lnTo>
                <a:lnTo>
                  <a:pt x="576" y="1257"/>
                </a:lnTo>
                <a:lnTo>
                  <a:pt x="470" y="1257"/>
                </a:lnTo>
                <a:lnTo>
                  <a:pt x="470" y="256"/>
                </a:lnTo>
                <a:close/>
                <a:moveTo>
                  <a:pt x="940" y="893"/>
                </a:moveTo>
                <a:lnTo>
                  <a:pt x="1046" y="893"/>
                </a:lnTo>
                <a:lnTo>
                  <a:pt x="1046" y="1257"/>
                </a:lnTo>
                <a:lnTo>
                  <a:pt x="940" y="1257"/>
                </a:lnTo>
                <a:lnTo>
                  <a:pt x="940" y="893"/>
                </a:lnTo>
                <a:close/>
                <a:moveTo>
                  <a:pt x="1409" y="1116"/>
                </a:moveTo>
                <a:lnTo>
                  <a:pt x="1516" y="1116"/>
                </a:lnTo>
                <a:lnTo>
                  <a:pt x="1516" y="1257"/>
                </a:lnTo>
                <a:lnTo>
                  <a:pt x="1409" y="1257"/>
                </a:lnTo>
                <a:lnTo>
                  <a:pt x="1409" y="1116"/>
                </a:lnTo>
                <a:close/>
                <a:moveTo>
                  <a:pt x="1879" y="1232"/>
                </a:moveTo>
                <a:lnTo>
                  <a:pt x="1985" y="1232"/>
                </a:lnTo>
                <a:lnTo>
                  <a:pt x="1985" y="1257"/>
                </a:lnTo>
                <a:lnTo>
                  <a:pt x="1879" y="1257"/>
                </a:lnTo>
                <a:lnTo>
                  <a:pt x="1879" y="1232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811458" y="2805818"/>
            <a:ext cx="3138487" cy="2001888"/>
          </a:xfrm>
          <a:custGeom>
            <a:avLst/>
            <a:gdLst>
              <a:gd name="T0" fmla="*/ 0 w 1977"/>
              <a:gd name="T1" fmla="*/ 33 h 1034"/>
              <a:gd name="T2" fmla="*/ 106 w 1977"/>
              <a:gd name="T3" fmla="*/ 33 h 1034"/>
              <a:gd name="T4" fmla="*/ 106 w 1977"/>
              <a:gd name="T5" fmla="*/ 1034 h 1034"/>
              <a:gd name="T6" fmla="*/ 0 w 1977"/>
              <a:gd name="T7" fmla="*/ 1034 h 1034"/>
              <a:gd name="T8" fmla="*/ 0 w 1977"/>
              <a:gd name="T9" fmla="*/ 33 h 1034"/>
              <a:gd name="T10" fmla="*/ 469 w 1977"/>
              <a:gd name="T11" fmla="*/ 0 h 1034"/>
              <a:gd name="T12" fmla="*/ 575 w 1977"/>
              <a:gd name="T13" fmla="*/ 0 h 1034"/>
              <a:gd name="T14" fmla="*/ 575 w 1977"/>
              <a:gd name="T15" fmla="*/ 1034 h 1034"/>
              <a:gd name="T16" fmla="*/ 469 w 1977"/>
              <a:gd name="T17" fmla="*/ 1034 h 1034"/>
              <a:gd name="T18" fmla="*/ 469 w 1977"/>
              <a:gd name="T19" fmla="*/ 0 h 1034"/>
              <a:gd name="T20" fmla="*/ 939 w 1977"/>
              <a:gd name="T21" fmla="*/ 529 h 1034"/>
              <a:gd name="T22" fmla="*/ 1038 w 1977"/>
              <a:gd name="T23" fmla="*/ 529 h 1034"/>
              <a:gd name="T24" fmla="*/ 1038 w 1977"/>
              <a:gd name="T25" fmla="*/ 1034 h 1034"/>
              <a:gd name="T26" fmla="*/ 939 w 1977"/>
              <a:gd name="T27" fmla="*/ 1034 h 1034"/>
              <a:gd name="T28" fmla="*/ 939 w 1977"/>
              <a:gd name="T29" fmla="*/ 529 h 1034"/>
              <a:gd name="T30" fmla="*/ 1409 w 1977"/>
              <a:gd name="T31" fmla="*/ 835 h 1034"/>
              <a:gd name="T32" fmla="*/ 1507 w 1977"/>
              <a:gd name="T33" fmla="*/ 835 h 1034"/>
              <a:gd name="T34" fmla="*/ 1507 w 1977"/>
              <a:gd name="T35" fmla="*/ 1034 h 1034"/>
              <a:gd name="T36" fmla="*/ 1409 w 1977"/>
              <a:gd name="T37" fmla="*/ 1034 h 1034"/>
              <a:gd name="T38" fmla="*/ 1409 w 1977"/>
              <a:gd name="T39" fmla="*/ 835 h 1034"/>
              <a:gd name="T40" fmla="*/ 1871 w 1977"/>
              <a:gd name="T41" fmla="*/ 951 h 1034"/>
              <a:gd name="T42" fmla="*/ 1977 w 1977"/>
              <a:gd name="T43" fmla="*/ 951 h 1034"/>
              <a:gd name="T44" fmla="*/ 1977 w 1977"/>
              <a:gd name="T45" fmla="*/ 1034 h 1034"/>
              <a:gd name="T46" fmla="*/ 1871 w 1977"/>
              <a:gd name="T47" fmla="*/ 1034 h 1034"/>
              <a:gd name="T48" fmla="*/ 1871 w 1977"/>
              <a:gd name="T49" fmla="*/ 951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77" h="1034">
                <a:moveTo>
                  <a:pt x="0" y="33"/>
                </a:moveTo>
                <a:lnTo>
                  <a:pt x="106" y="33"/>
                </a:lnTo>
                <a:lnTo>
                  <a:pt x="106" y="1034"/>
                </a:lnTo>
                <a:lnTo>
                  <a:pt x="0" y="1034"/>
                </a:lnTo>
                <a:lnTo>
                  <a:pt x="0" y="33"/>
                </a:lnTo>
                <a:close/>
                <a:moveTo>
                  <a:pt x="469" y="0"/>
                </a:moveTo>
                <a:lnTo>
                  <a:pt x="575" y="0"/>
                </a:lnTo>
                <a:lnTo>
                  <a:pt x="575" y="1034"/>
                </a:lnTo>
                <a:lnTo>
                  <a:pt x="469" y="1034"/>
                </a:lnTo>
                <a:lnTo>
                  <a:pt x="469" y="0"/>
                </a:lnTo>
                <a:close/>
                <a:moveTo>
                  <a:pt x="939" y="529"/>
                </a:moveTo>
                <a:lnTo>
                  <a:pt x="1038" y="529"/>
                </a:lnTo>
                <a:lnTo>
                  <a:pt x="1038" y="1034"/>
                </a:lnTo>
                <a:lnTo>
                  <a:pt x="939" y="1034"/>
                </a:lnTo>
                <a:lnTo>
                  <a:pt x="939" y="529"/>
                </a:lnTo>
                <a:close/>
                <a:moveTo>
                  <a:pt x="1409" y="835"/>
                </a:moveTo>
                <a:lnTo>
                  <a:pt x="1507" y="835"/>
                </a:lnTo>
                <a:lnTo>
                  <a:pt x="1507" y="1034"/>
                </a:lnTo>
                <a:lnTo>
                  <a:pt x="1409" y="1034"/>
                </a:lnTo>
                <a:lnTo>
                  <a:pt x="1409" y="835"/>
                </a:lnTo>
                <a:close/>
                <a:moveTo>
                  <a:pt x="1871" y="951"/>
                </a:moveTo>
                <a:lnTo>
                  <a:pt x="1977" y="951"/>
                </a:lnTo>
                <a:lnTo>
                  <a:pt x="1977" y="1034"/>
                </a:lnTo>
                <a:lnTo>
                  <a:pt x="1871" y="1034"/>
                </a:lnTo>
                <a:lnTo>
                  <a:pt x="1871" y="951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08233" y="4815450"/>
            <a:ext cx="5219700" cy="0"/>
          </a:xfrm>
          <a:prstGeom prst="line">
            <a:avLst/>
          </a:pr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12971" y="4687670"/>
            <a:ext cx="121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212971" y="4418557"/>
            <a:ext cx="121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39946" y="4147508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39946" y="3878396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139946" y="3607348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39946" y="3338234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139946" y="3069122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139946" y="2798074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139946" y="2528961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139946" y="2257912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139946" y="1988800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33658" y="4937421"/>
            <a:ext cx="4953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None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1414708" y="4937421"/>
            <a:ext cx="376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One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2156071" y="4937421"/>
            <a:ext cx="379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Two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2856158" y="4937421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Three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3635621" y="4937421"/>
            <a:ext cx="431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Four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4396033" y="4937421"/>
            <a:ext cx="3833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Five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2315521" y="2116523"/>
            <a:ext cx="84137" cy="11229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Rectangle 30"/>
          <p:cNvSpPr>
            <a:spLocks noChangeArrowheads="1"/>
          </p:cNvSpPr>
          <p:nvPr/>
        </p:nvSpPr>
        <p:spPr bwMode="auto">
          <a:xfrm>
            <a:off x="2434584" y="2048760"/>
            <a:ext cx="1005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Melborune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3621824" y="2116523"/>
            <a:ext cx="71437" cy="112292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auto">
          <a:xfrm>
            <a:off x="3736124" y="2048760"/>
            <a:ext cx="13571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Latrobe Valley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Freeform 38"/>
          <p:cNvSpPr>
            <a:spLocks noEditPoints="1"/>
          </p:cNvSpPr>
          <p:nvPr/>
        </p:nvSpPr>
        <p:spPr bwMode="auto">
          <a:xfrm>
            <a:off x="6578846" y="2110773"/>
            <a:ext cx="5208587" cy="2160645"/>
          </a:xfrm>
          <a:custGeom>
            <a:avLst/>
            <a:gdLst>
              <a:gd name="T0" fmla="*/ 0 w 3281"/>
              <a:gd name="T1" fmla="*/ 1116 h 1116"/>
              <a:gd name="T2" fmla="*/ 3281 w 3281"/>
              <a:gd name="T3" fmla="*/ 1116 h 1116"/>
              <a:gd name="T4" fmla="*/ 0 w 3281"/>
              <a:gd name="T5" fmla="*/ 951 h 1116"/>
              <a:gd name="T6" fmla="*/ 3281 w 3281"/>
              <a:gd name="T7" fmla="*/ 951 h 1116"/>
              <a:gd name="T8" fmla="*/ 0 w 3281"/>
              <a:gd name="T9" fmla="*/ 794 h 1116"/>
              <a:gd name="T10" fmla="*/ 3281 w 3281"/>
              <a:gd name="T11" fmla="*/ 794 h 1116"/>
              <a:gd name="T12" fmla="*/ 0 w 3281"/>
              <a:gd name="T13" fmla="*/ 637 h 1116"/>
              <a:gd name="T14" fmla="*/ 3281 w 3281"/>
              <a:gd name="T15" fmla="*/ 637 h 1116"/>
              <a:gd name="T16" fmla="*/ 0 w 3281"/>
              <a:gd name="T17" fmla="*/ 480 h 1116"/>
              <a:gd name="T18" fmla="*/ 3281 w 3281"/>
              <a:gd name="T19" fmla="*/ 480 h 1116"/>
              <a:gd name="T20" fmla="*/ 0 w 3281"/>
              <a:gd name="T21" fmla="*/ 314 h 1116"/>
              <a:gd name="T22" fmla="*/ 3281 w 3281"/>
              <a:gd name="T23" fmla="*/ 314 h 1116"/>
              <a:gd name="T24" fmla="*/ 0 w 3281"/>
              <a:gd name="T25" fmla="*/ 157 h 1116"/>
              <a:gd name="T26" fmla="*/ 3281 w 3281"/>
              <a:gd name="T27" fmla="*/ 157 h 1116"/>
              <a:gd name="T28" fmla="*/ 0 w 3281"/>
              <a:gd name="T29" fmla="*/ 0 h 1116"/>
              <a:gd name="T30" fmla="*/ 3281 w 3281"/>
              <a:gd name="T31" fmla="*/ 0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81" h="1116">
                <a:moveTo>
                  <a:pt x="0" y="1116"/>
                </a:moveTo>
                <a:lnTo>
                  <a:pt x="3281" y="1116"/>
                </a:lnTo>
                <a:moveTo>
                  <a:pt x="0" y="951"/>
                </a:moveTo>
                <a:lnTo>
                  <a:pt x="3281" y="951"/>
                </a:lnTo>
                <a:moveTo>
                  <a:pt x="0" y="794"/>
                </a:moveTo>
                <a:lnTo>
                  <a:pt x="3281" y="794"/>
                </a:lnTo>
                <a:moveTo>
                  <a:pt x="0" y="637"/>
                </a:moveTo>
                <a:lnTo>
                  <a:pt x="3281" y="637"/>
                </a:lnTo>
                <a:moveTo>
                  <a:pt x="0" y="480"/>
                </a:moveTo>
                <a:lnTo>
                  <a:pt x="3281" y="480"/>
                </a:lnTo>
                <a:moveTo>
                  <a:pt x="0" y="314"/>
                </a:moveTo>
                <a:lnTo>
                  <a:pt x="3281" y="314"/>
                </a:lnTo>
                <a:moveTo>
                  <a:pt x="0" y="157"/>
                </a:moveTo>
                <a:lnTo>
                  <a:pt x="3281" y="157"/>
                </a:lnTo>
                <a:moveTo>
                  <a:pt x="0" y="0"/>
                </a:moveTo>
                <a:lnTo>
                  <a:pt x="3281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Freeform 39"/>
          <p:cNvSpPr>
            <a:spLocks noEditPoints="1"/>
          </p:cNvSpPr>
          <p:nvPr/>
        </p:nvSpPr>
        <p:spPr bwMode="auto">
          <a:xfrm>
            <a:off x="6837608" y="2902621"/>
            <a:ext cx="4392612" cy="1665013"/>
          </a:xfrm>
          <a:custGeom>
            <a:avLst/>
            <a:gdLst>
              <a:gd name="T0" fmla="*/ 0 w 2767"/>
              <a:gd name="T1" fmla="*/ 67 h 860"/>
              <a:gd name="T2" fmla="*/ 151 w 2767"/>
              <a:gd name="T3" fmla="*/ 67 h 860"/>
              <a:gd name="T4" fmla="*/ 151 w 2767"/>
              <a:gd name="T5" fmla="*/ 860 h 860"/>
              <a:gd name="T6" fmla="*/ 0 w 2767"/>
              <a:gd name="T7" fmla="*/ 860 h 860"/>
              <a:gd name="T8" fmla="*/ 0 w 2767"/>
              <a:gd name="T9" fmla="*/ 67 h 860"/>
              <a:gd name="T10" fmla="*/ 658 w 2767"/>
              <a:gd name="T11" fmla="*/ 703 h 860"/>
              <a:gd name="T12" fmla="*/ 801 w 2767"/>
              <a:gd name="T13" fmla="*/ 703 h 860"/>
              <a:gd name="T14" fmla="*/ 801 w 2767"/>
              <a:gd name="T15" fmla="*/ 860 h 860"/>
              <a:gd name="T16" fmla="*/ 658 w 2767"/>
              <a:gd name="T17" fmla="*/ 860 h 860"/>
              <a:gd name="T18" fmla="*/ 658 w 2767"/>
              <a:gd name="T19" fmla="*/ 703 h 860"/>
              <a:gd name="T20" fmla="*/ 1315 w 2767"/>
              <a:gd name="T21" fmla="*/ 0 h 860"/>
              <a:gd name="T22" fmla="*/ 1459 w 2767"/>
              <a:gd name="T23" fmla="*/ 0 h 860"/>
              <a:gd name="T24" fmla="*/ 1459 w 2767"/>
              <a:gd name="T25" fmla="*/ 860 h 860"/>
              <a:gd name="T26" fmla="*/ 1315 w 2767"/>
              <a:gd name="T27" fmla="*/ 860 h 860"/>
              <a:gd name="T28" fmla="*/ 1315 w 2767"/>
              <a:gd name="T29" fmla="*/ 0 h 860"/>
              <a:gd name="T30" fmla="*/ 1965 w 2767"/>
              <a:gd name="T31" fmla="*/ 637 h 860"/>
              <a:gd name="T32" fmla="*/ 2116 w 2767"/>
              <a:gd name="T33" fmla="*/ 637 h 860"/>
              <a:gd name="T34" fmla="*/ 2116 w 2767"/>
              <a:gd name="T35" fmla="*/ 860 h 860"/>
              <a:gd name="T36" fmla="*/ 1965 w 2767"/>
              <a:gd name="T37" fmla="*/ 860 h 860"/>
              <a:gd name="T38" fmla="*/ 1965 w 2767"/>
              <a:gd name="T39" fmla="*/ 637 h 860"/>
              <a:gd name="T40" fmla="*/ 2623 w 2767"/>
              <a:gd name="T41" fmla="*/ 290 h 860"/>
              <a:gd name="T42" fmla="*/ 2767 w 2767"/>
              <a:gd name="T43" fmla="*/ 290 h 860"/>
              <a:gd name="T44" fmla="*/ 2767 w 2767"/>
              <a:gd name="T45" fmla="*/ 860 h 860"/>
              <a:gd name="T46" fmla="*/ 2623 w 2767"/>
              <a:gd name="T47" fmla="*/ 860 h 860"/>
              <a:gd name="T48" fmla="*/ 2623 w 2767"/>
              <a:gd name="T49" fmla="*/ 29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7" h="860">
                <a:moveTo>
                  <a:pt x="0" y="67"/>
                </a:moveTo>
                <a:lnTo>
                  <a:pt x="151" y="67"/>
                </a:lnTo>
                <a:lnTo>
                  <a:pt x="151" y="860"/>
                </a:lnTo>
                <a:lnTo>
                  <a:pt x="0" y="860"/>
                </a:lnTo>
                <a:lnTo>
                  <a:pt x="0" y="67"/>
                </a:lnTo>
                <a:close/>
                <a:moveTo>
                  <a:pt x="658" y="703"/>
                </a:moveTo>
                <a:lnTo>
                  <a:pt x="801" y="703"/>
                </a:lnTo>
                <a:lnTo>
                  <a:pt x="801" y="860"/>
                </a:lnTo>
                <a:lnTo>
                  <a:pt x="658" y="860"/>
                </a:lnTo>
                <a:lnTo>
                  <a:pt x="658" y="703"/>
                </a:lnTo>
                <a:close/>
                <a:moveTo>
                  <a:pt x="1315" y="0"/>
                </a:moveTo>
                <a:lnTo>
                  <a:pt x="1459" y="0"/>
                </a:lnTo>
                <a:lnTo>
                  <a:pt x="1459" y="860"/>
                </a:lnTo>
                <a:lnTo>
                  <a:pt x="1315" y="860"/>
                </a:lnTo>
                <a:lnTo>
                  <a:pt x="1315" y="0"/>
                </a:lnTo>
                <a:close/>
                <a:moveTo>
                  <a:pt x="1965" y="637"/>
                </a:moveTo>
                <a:lnTo>
                  <a:pt x="2116" y="637"/>
                </a:lnTo>
                <a:lnTo>
                  <a:pt x="2116" y="860"/>
                </a:lnTo>
                <a:lnTo>
                  <a:pt x="1965" y="860"/>
                </a:lnTo>
                <a:lnTo>
                  <a:pt x="1965" y="637"/>
                </a:lnTo>
                <a:close/>
                <a:moveTo>
                  <a:pt x="2623" y="290"/>
                </a:moveTo>
                <a:lnTo>
                  <a:pt x="2767" y="290"/>
                </a:lnTo>
                <a:lnTo>
                  <a:pt x="2767" y="860"/>
                </a:lnTo>
                <a:lnTo>
                  <a:pt x="2623" y="860"/>
                </a:lnTo>
                <a:lnTo>
                  <a:pt x="2623" y="29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Freeform 40"/>
          <p:cNvSpPr>
            <a:spLocks noEditPoints="1"/>
          </p:cNvSpPr>
          <p:nvPr/>
        </p:nvSpPr>
        <p:spPr bwMode="auto">
          <a:xfrm>
            <a:off x="7137646" y="2488304"/>
            <a:ext cx="4392612" cy="2079330"/>
          </a:xfrm>
          <a:custGeom>
            <a:avLst/>
            <a:gdLst>
              <a:gd name="T0" fmla="*/ 0 w 2767"/>
              <a:gd name="T1" fmla="*/ 190 h 1074"/>
              <a:gd name="T2" fmla="*/ 143 w 2767"/>
              <a:gd name="T3" fmla="*/ 190 h 1074"/>
              <a:gd name="T4" fmla="*/ 143 w 2767"/>
              <a:gd name="T5" fmla="*/ 1074 h 1074"/>
              <a:gd name="T6" fmla="*/ 0 w 2767"/>
              <a:gd name="T7" fmla="*/ 1074 h 1074"/>
              <a:gd name="T8" fmla="*/ 0 w 2767"/>
              <a:gd name="T9" fmla="*/ 190 h 1074"/>
              <a:gd name="T10" fmla="*/ 658 w 2767"/>
              <a:gd name="T11" fmla="*/ 884 h 1074"/>
              <a:gd name="T12" fmla="*/ 801 w 2767"/>
              <a:gd name="T13" fmla="*/ 884 h 1074"/>
              <a:gd name="T14" fmla="*/ 801 w 2767"/>
              <a:gd name="T15" fmla="*/ 1074 h 1074"/>
              <a:gd name="T16" fmla="*/ 658 w 2767"/>
              <a:gd name="T17" fmla="*/ 1074 h 1074"/>
              <a:gd name="T18" fmla="*/ 658 w 2767"/>
              <a:gd name="T19" fmla="*/ 884 h 1074"/>
              <a:gd name="T20" fmla="*/ 1308 w 2767"/>
              <a:gd name="T21" fmla="*/ 0 h 1074"/>
              <a:gd name="T22" fmla="*/ 1459 w 2767"/>
              <a:gd name="T23" fmla="*/ 0 h 1074"/>
              <a:gd name="T24" fmla="*/ 1459 w 2767"/>
              <a:gd name="T25" fmla="*/ 1074 h 1074"/>
              <a:gd name="T26" fmla="*/ 1308 w 2767"/>
              <a:gd name="T27" fmla="*/ 1074 h 1074"/>
              <a:gd name="T28" fmla="*/ 1308 w 2767"/>
              <a:gd name="T29" fmla="*/ 0 h 1074"/>
              <a:gd name="T30" fmla="*/ 1965 w 2767"/>
              <a:gd name="T31" fmla="*/ 570 h 1074"/>
              <a:gd name="T32" fmla="*/ 2109 w 2767"/>
              <a:gd name="T33" fmla="*/ 570 h 1074"/>
              <a:gd name="T34" fmla="*/ 2109 w 2767"/>
              <a:gd name="T35" fmla="*/ 1074 h 1074"/>
              <a:gd name="T36" fmla="*/ 1965 w 2767"/>
              <a:gd name="T37" fmla="*/ 1074 h 1074"/>
              <a:gd name="T38" fmla="*/ 1965 w 2767"/>
              <a:gd name="T39" fmla="*/ 570 h 1074"/>
              <a:gd name="T40" fmla="*/ 2623 w 2767"/>
              <a:gd name="T41" fmla="*/ 438 h 1074"/>
              <a:gd name="T42" fmla="*/ 2767 w 2767"/>
              <a:gd name="T43" fmla="*/ 438 h 1074"/>
              <a:gd name="T44" fmla="*/ 2767 w 2767"/>
              <a:gd name="T45" fmla="*/ 1074 h 1074"/>
              <a:gd name="T46" fmla="*/ 2623 w 2767"/>
              <a:gd name="T47" fmla="*/ 1074 h 1074"/>
              <a:gd name="T48" fmla="*/ 2623 w 2767"/>
              <a:gd name="T49" fmla="*/ 438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7" h="1074">
                <a:moveTo>
                  <a:pt x="0" y="190"/>
                </a:moveTo>
                <a:lnTo>
                  <a:pt x="143" y="190"/>
                </a:lnTo>
                <a:lnTo>
                  <a:pt x="143" y="1074"/>
                </a:lnTo>
                <a:lnTo>
                  <a:pt x="0" y="1074"/>
                </a:lnTo>
                <a:lnTo>
                  <a:pt x="0" y="190"/>
                </a:lnTo>
                <a:close/>
                <a:moveTo>
                  <a:pt x="658" y="884"/>
                </a:moveTo>
                <a:lnTo>
                  <a:pt x="801" y="884"/>
                </a:lnTo>
                <a:lnTo>
                  <a:pt x="801" y="1074"/>
                </a:lnTo>
                <a:lnTo>
                  <a:pt x="658" y="1074"/>
                </a:lnTo>
                <a:lnTo>
                  <a:pt x="658" y="884"/>
                </a:lnTo>
                <a:close/>
                <a:moveTo>
                  <a:pt x="1308" y="0"/>
                </a:moveTo>
                <a:lnTo>
                  <a:pt x="1459" y="0"/>
                </a:lnTo>
                <a:lnTo>
                  <a:pt x="1459" y="1074"/>
                </a:lnTo>
                <a:lnTo>
                  <a:pt x="1308" y="1074"/>
                </a:lnTo>
                <a:lnTo>
                  <a:pt x="1308" y="0"/>
                </a:lnTo>
                <a:close/>
                <a:moveTo>
                  <a:pt x="1965" y="570"/>
                </a:moveTo>
                <a:lnTo>
                  <a:pt x="2109" y="570"/>
                </a:lnTo>
                <a:lnTo>
                  <a:pt x="2109" y="1074"/>
                </a:lnTo>
                <a:lnTo>
                  <a:pt x="1965" y="1074"/>
                </a:lnTo>
                <a:lnTo>
                  <a:pt x="1965" y="570"/>
                </a:lnTo>
                <a:close/>
                <a:moveTo>
                  <a:pt x="2623" y="438"/>
                </a:moveTo>
                <a:lnTo>
                  <a:pt x="2767" y="438"/>
                </a:lnTo>
                <a:lnTo>
                  <a:pt x="2767" y="1074"/>
                </a:lnTo>
                <a:lnTo>
                  <a:pt x="2623" y="1074"/>
                </a:lnTo>
                <a:lnTo>
                  <a:pt x="2623" y="438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Line 41"/>
          <p:cNvSpPr>
            <a:spLocks noChangeShapeType="1"/>
          </p:cNvSpPr>
          <p:nvPr/>
        </p:nvSpPr>
        <p:spPr bwMode="auto">
          <a:xfrm>
            <a:off x="6578846" y="4575379"/>
            <a:ext cx="5208587" cy="0"/>
          </a:xfrm>
          <a:prstGeom prst="line">
            <a:avLst/>
          </a:pr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Rectangle 42"/>
          <p:cNvSpPr>
            <a:spLocks noChangeArrowheads="1"/>
          </p:cNvSpPr>
          <p:nvPr/>
        </p:nvSpPr>
        <p:spPr bwMode="auto">
          <a:xfrm>
            <a:off x="6385171" y="4453407"/>
            <a:ext cx="121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6385171" y="4145573"/>
            <a:ext cx="121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6312146" y="3837740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6312146" y="3529905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Rectangle 46"/>
          <p:cNvSpPr>
            <a:spLocks noChangeArrowheads="1"/>
          </p:cNvSpPr>
          <p:nvPr/>
        </p:nvSpPr>
        <p:spPr bwMode="auto">
          <a:xfrm>
            <a:off x="6312146" y="3222072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Rectangle 47"/>
          <p:cNvSpPr>
            <a:spLocks noChangeArrowheads="1"/>
          </p:cNvSpPr>
          <p:nvPr/>
        </p:nvSpPr>
        <p:spPr bwMode="auto">
          <a:xfrm>
            <a:off x="6312146" y="2914238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Rectangle 48"/>
          <p:cNvSpPr>
            <a:spLocks noChangeArrowheads="1"/>
          </p:cNvSpPr>
          <p:nvPr/>
        </p:nvSpPr>
        <p:spPr bwMode="auto">
          <a:xfrm>
            <a:off x="6312146" y="2606404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Rectangle 49"/>
          <p:cNvSpPr>
            <a:spLocks noChangeArrowheads="1"/>
          </p:cNvSpPr>
          <p:nvPr/>
        </p:nvSpPr>
        <p:spPr bwMode="auto">
          <a:xfrm>
            <a:off x="6312146" y="2298570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Rectangle 50"/>
          <p:cNvSpPr>
            <a:spLocks noChangeArrowheads="1"/>
          </p:cNvSpPr>
          <p:nvPr/>
        </p:nvSpPr>
        <p:spPr bwMode="auto">
          <a:xfrm>
            <a:off x="6305180" y="1992672"/>
            <a:ext cx="243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Rectangle 51"/>
          <p:cNvSpPr>
            <a:spLocks noChangeArrowheads="1"/>
          </p:cNvSpPr>
          <p:nvPr/>
        </p:nvSpPr>
        <p:spPr bwMode="auto">
          <a:xfrm>
            <a:off x="6691605" y="4703159"/>
            <a:ext cx="7213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Income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Rectangle 52"/>
          <p:cNvSpPr>
            <a:spLocks noChangeArrowheads="1"/>
          </p:cNvSpPr>
          <p:nvPr/>
        </p:nvSpPr>
        <p:spPr bwMode="auto">
          <a:xfrm>
            <a:off x="7556976" y="4703159"/>
            <a:ext cx="1194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Employment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Rectangle 53"/>
          <p:cNvSpPr>
            <a:spLocks noChangeArrowheads="1"/>
          </p:cNvSpPr>
          <p:nvPr/>
        </p:nvSpPr>
        <p:spPr bwMode="auto">
          <a:xfrm>
            <a:off x="8871061" y="4703159"/>
            <a:ext cx="6657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Policial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Rectangle 54"/>
          <p:cNvSpPr>
            <a:spLocks noChangeArrowheads="1"/>
          </p:cNvSpPr>
          <p:nvPr/>
        </p:nvSpPr>
        <p:spPr bwMode="auto">
          <a:xfrm>
            <a:off x="8679156" y="4937423"/>
            <a:ext cx="11910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engagement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Rectangle 55"/>
          <p:cNvSpPr>
            <a:spLocks noChangeArrowheads="1"/>
          </p:cNvSpPr>
          <p:nvPr/>
        </p:nvSpPr>
        <p:spPr bwMode="auto">
          <a:xfrm>
            <a:off x="9717276" y="4703159"/>
            <a:ext cx="1208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articipation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Rectangle 56"/>
          <p:cNvSpPr>
            <a:spLocks noChangeArrowheads="1"/>
          </p:cNvSpPr>
          <p:nvPr/>
        </p:nvSpPr>
        <p:spPr bwMode="auto">
          <a:xfrm>
            <a:off x="11038133" y="4703159"/>
            <a:ext cx="7655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Support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Rectangle 59"/>
          <p:cNvSpPr>
            <a:spLocks noChangeArrowheads="1"/>
          </p:cNvSpPr>
          <p:nvPr/>
        </p:nvSpPr>
        <p:spPr bwMode="auto">
          <a:xfrm>
            <a:off x="8843009" y="2116523"/>
            <a:ext cx="84137" cy="11229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Rectangle 60"/>
          <p:cNvSpPr>
            <a:spLocks noChangeArrowheads="1"/>
          </p:cNvSpPr>
          <p:nvPr/>
        </p:nvSpPr>
        <p:spPr bwMode="auto">
          <a:xfrm>
            <a:off x="8962071" y="2048761"/>
            <a:ext cx="10050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Melborune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Rectangle 61"/>
          <p:cNvSpPr>
            <a:spLocks noChangeArrowheads="1"/>
          </p:cNvSpPr>
          <p:nvPr/>
        </p:nvSpPr>
        <p:spPr bwMode="auto">
          <a:xfrm>
            <a:off x="10191668" y="2116523"/>
            <a:ext cx="71437" cy="112292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Rectangle 62"/>
          <p:cNvSpPr>
            <a:spLocks noChangeArrowheads="1"/>
          </p:cNvSpPr>
          <p:nvPr/>
        </p:nvSpPr>
        <p:spPr bwMode="auto">
          <a:xfrm>
            <a:off x="10304380" y="2048761"/>
            <a:ext cx="13571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Latrobe Valley</a:t>
            </a:r>
            <a:endParaRPr kumimoji="0" lang="ja-JP" altLang="ja-JP" sz="2000" b="1" i="0" u="none" strike="noStrike" cap="none" normalizeH="0" baseline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716026" y="1556740"/>
            <a:ext cx="4384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Risk points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each respondent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7268936" y="1556740"/>
            <a:ext cx="3780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points of each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factor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4" name="正方形/長方形 1023"/>
          <p:cNvSpPr/>
          <p:nvPr/>
        </p:nvSpPr>
        <p:spPr>
          <a:xfrm>
            <a:off x="1227069" y="2715561"/>
            <a:ext cx="3812768" cy="2491621"/>
          </a:xfrm>
          <a:prstGeom prst="rect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4247091" y="4694579"/>
            <a:ext cx="691595" cy="467633"/>
          </a:xfrm>
          <a:prstGeom prst="rect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正方形/長方形 131"/>
          <p:cNvSpPr/>
          <p:nvPr/>
        </p:nvSpPr>
        <p:spPr>
          <a:xfrm>
            <a:off x="1963085" y="2813195"/>
            <a:ext cx="269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2/3 of total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025935" y="4659190"/>
            <a:ext cx="112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8622632" y="2342533"/>
            <a:ext cx="1255858" cy="2864649"/>
          </a:xfrm>
          <a:prstGeom prst="rect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10867231" y="3129681"/>
            <a:ext cx="989569" cy="2077501"/>
          </a:xfrm>
          <a:prstGeom prst="rect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7495740" y="4132442"/>
            <a:ext cx="1347269" cy="896080"/>
          </a:xfrm>
          <a:prstGeom prst="rect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正方形/長方形 1024"/>
          <p:cNvSpPr/>
          <p:nvPr/>
        </p:nvSpPr>
        <p:spPr>
          <a:xfrm>
            <a:off x="5828736" y="6167139"/>
            <a:ext cx="294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Employment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is not a major factor</a:t>
            </a:r>
          </a:p>
        </p:txBody>
      </p:sp>
      <p:cxnSp>
        <p:nvCxnSpPr>
          <p:cNvPr id="1028" name="直線コネクタ 1027"/>
          <p:cNvCxnSpPr>
            <a:stCxn id="136" idx="2"/>
            <a:endCxn id="1025" idx="0"/>
          </p:cNvCxnSpPr>
          <p:nvPr/>
        </p:nvCxnSpPr>
        <p:spPr>
          <a:xfrm flipH="1">
            <a:off x="7303336" y="5028522"/>
            <a:ext cx="866039" cy="11386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/>
          <p:cNvSpPr/>
          <p:nvPr/>
        </p:nvSpPr>
        <p:spPr>
          <a:xfrm>
            <a:off x="6619320" y="2715561"/>
            <a:ext cx="989569" cy="2491621"/>
          </a:xfrm>
          <a:prstGeom prst="rect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>
            <a:stCxn id="140" idx="2"/>
            <a:endCxn id="144" idx="0"/>
          </p:cNvCxnSpPr>
          <p:nvPr/>
        </p:nvCxnSpPr>
        <p:spPr>
          <a:xfrm>
            <a:off x="7114105" y="5207182"/>
            <a:ext cx="3047615" cy="1110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/>
          <p:cNvSpPr/>
          <p:nvPr/>
        </p:nvSpPr>
        <p:spPr>
          <a:xfrm>
            <a:off x="8853156" y="6317306"/>
            <a:ext cx="261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Three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major factor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5" name="直線コネクタ 144"/>
          <p:cNvCxnSpPr>
            <a:stCxn id="134" idx="2"/>
            <a:endCxn id="144" idx="0"/>
          </p:cNvCxnSpPr>
          <p:nvPr/>
        </p:nvCxnSpPr>
        <p:spPr>
          <a:xfrm>
            <a:off x="9250561" y="5207182"/>
            <a:ext cx="911159" cy="1110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>
            <a:stCxn id="135" idx="2"/>
            <a:endCxn id="144" idx="0"/>
          </p:cNvCxnSpPr>
          <p:nvPr/>
        </p:nvCxnSpPr>
        <p:spPr>
          <a:xfrm flipH="1">
            <a:off x="10161720" y="5207182"/>
            <a:ext cx="1200296" cy="1110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6872533" y="5277121"/>
            <a:ext cx="4912257" cy="600219"/>
            <a:chOff x="6618001" y="2715760"/>
            <a:chExt cx="5354176" cy="654216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8001" y="2715760"/>
              <a:ext cx="584955" cy="654216"/>
            </a:xfrm>
            <a:prstGeom prst="rect">
              <a:avLst/>
            </a:prstGeom>
          </p:spPr>
        </p:pic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5582" y="2722753"/>
              <a:ext cx="590816" cy="609836"/>
            </a:xfrm>
            <a:prstGeom prst="rect">
              <a:avLst/>
            </a:prstGeom>
          </p:spPr>
        </p:pic>
        <p:pic>
          <p:nvPicPr>
            <p:cNvPr id="70" name="Picture 2" descr="政治活動イラスト／無料イラストなら「イラストAC」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009" y="2722752"/>
              <a:ext cx="916916" cy="60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6590" y="2722752"/>
              <a:ext cx="553437" cy="623001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197" y="2715760"/>
              <a:ext cx="644980" cy="653787"/>
            </a:xfrm>
            <a:prstGeom prst="rect">
              <a:avLst/>
            </a:prstGeom>
          </p:spPr>
        </p:pic>
      </p:grpSp>
      <p:pic>
        <p:nvPicPr>
          <p:cNvPr id="74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25" y="5449419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89" y="544942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45" y="544942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41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7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37" y="5692687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78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34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53" y="569941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09" y="569941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22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78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86" y="569941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42" y="5699410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ほのおイラスト／無料イラストなら「イラストAC」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49" y="5398376"/>
            <a:ext cx="294311" cy="29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949649" y="3286572"/>
            <a:ext cx="2234244" cy="2880567"/>
            <a:chOff x="1949649" y="3286572"/>
            <a:chExt cx="2234244" cy="3166848"/>
          </a:xfrm>
        </p:grpSpPr>
        <p:cxnSp>
          <p:nvCxnSpPr>
            <p:cNvPr id="97" name="直線コネクタ 96"/>
            <p:cNvCxnSpPr/>
            <p:nvPr/>
          </p:nvCxnSpPr>
          <p:spPr>
            <a:xfrm flipH="1">
              <a:off x="1949649" y="3286572"/>
              <a:ext cx="1" cy="31668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H="1">
              <a:off x="2712743" y="3286572"/>
              <a:ext cx="1" cy="31668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3536161" y="3286572"/>
              <a:ext cx="1" cy="31668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>
              <a:off x="4183892" y="3286572"/>
              <a:ext cx="1" cy="316684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2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3782121" y="2206589"/>
            <a:ext cx="4086375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5. Social Capital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10" y="3717040"/>
            <a:ext cx="2798609" cy="26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4875117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5-1. About Social Capital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865824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“Social Capital” is a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person's social network </a:t>
            </a:r>
          </a:p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views on both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trust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and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reciprocity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(Stone et al.)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00" y="2207874"/>
            <a:ext cx="2798609" cy="26942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14254" y="4902106"/>
            <a:ext cx="46842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This is a “Capital”</a:t>
            </a:r>
          </a:p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Realized by (e.g.)</a:t>
            </a:r>
          </a:p>
          <a:p>
            <a:pPr marL="342900" indent="-342900" algn="ctr">
              <a:buFontTx/>
              <a:buChar char="-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neighborly companionship</a:t>
            </a:r>
          </a:p>
          <a:p>
            <a:pPr marL="342900" indent="-342900" algn="ctr">
              <a:buFontTx/>
              <a:buChar char="-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Summer festival(Bon dancing)</a:t>
            </a:r>
          </a:p>
          <a:p>
            <a:pPr marL="342900" indent="-342900" algn="ctr">
              <a:buFontTx/>
              <a:buChar char="-"/>
            </a:pP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New Year's visit to a shrine</a:t>
            </a:r>
          </a:p>
          <a:p>
            <a:pPr algn="ctr"/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35812"/>
              </p:ext>
            </p:extLst>
          </p:nvPr>
        </p:nvGraphicFramePr>
        <p:xfrm>
          <a:off x="4223740" y="2132820"/>
          <a:ext cx="7849090" cy="303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7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Factors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Meiryo UI" pitchFamily="50" charset="-128"/>
                          <a:ea typeface="Meiryo UI" pitchFamily="50" charset="-128"/>
                        </a:rPr>
                        <a:t>How</a:t>
                      </a:r>
                      <a:r>
                        <a:rPr lang="en-US" altLang="ja-JP" sz="2400" baseline="0" dirty="0">
                          <a:latin typeface="Meiryo UI" pitchFamily="50" charset="-128"/>
                          <a:ea typeface="Meiryo UI" pitchFamily="50" charset="-128"/>
                        </a:rPr>
                        <a:t> to </a:t>
                      </a:r>
                      <a:r>
                        <a:rPr lang="en-US" altLang="ja-JP" sz="24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measure</a:t>
                      </a:r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992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cs typeface="AdvPTimes"/>
                        </a:rPr>
                        <a:t>(1)Social </a:t>
                      </a:r>
                      <a:r>
                        <a:rPr lang="en-US" altLang="ja-JP" sz="24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cs typeface="AdvPTimes"/>
                        </a:rPr>
                        <a:t>Network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Respondents keep in touch with those close to them (close relatives, extended family, friends / acquaintances)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3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cs typeface="AdvPTimes"/>
                        </a:rPr>
                        <a:t>(2)Trust</a:t>
                      </a:r>
                      <a:endParaRPr lang="en-US" altLang="ja-JP" sz="24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cs typeface="AdvPTime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Respondents generally trust people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81078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(3)Reciprocity</a:t>
                      </a:r>
                      <a:endParaRPr lang="ja-JP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Respondents generally are to helped in the community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936297" y="5846095"/>
            <a:ext cx="712716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Respondents were asked on a three-point scale of "never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“, "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sometimes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“, "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always."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7896250" y="5327345"/>
            <a:ext cx="1080150" cy="3600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4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9705093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5-2. How to measure “Social Capital” in this study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People feel more connected to their community when they become actively by participating in community(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Vinson,2004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1529" y="4088897"/>
            <a:ext cx="11961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Introduced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Sense of Community Index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”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Sarason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(1974)</a:t>
            </a:r>
            <a:r>
              <a:rPr lang="ja-JP" altLang="en-US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McMillan and </a:t>
            </a:r>
            <a:r>
              <a:rPr lang="en-US" altLang="ja-JP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Chavis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(1986))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Responses were measured on a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seven-point scale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ranging from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"strongly disagree" to "strongly agree"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146359" y="5412622"/>
            <a:ext cx="1080150" cy="3600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96180" y="5859363"/>
            <a:ext cx="8976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 measure of different aspects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community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99134"/>
              </p:ext>
            </p:extLst>
          </p:nvPr>
        </p:nvGraphicFramePr>
        <p:xfrm>
          <a:off x="119170" y="2060810"/>
          <a:ext cx="11953660" cy="192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Paper</a:t>
                      </a:r>
                      <a:r>
                        <a:rPr kumimoji="1" lang="en-US" altLang="ja-JP" sz="18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itchFamily="50" charset="-128"/>
                          <a:ea typeface="Meiryo UI" pitchFamily="50" charset="-128"/>
                        </a:rPr>
                        <a:t>Contents</a:t>
                      </a:r>
                      <a:endParaRPr lang="ja-JP" altLang="en-US" sz="18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18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Stanley et al. (2011)</a:t>
                      </a:r>
                      <a:endParaRPr kumimoji="1" lang="ja-JP" altLang="en-US" sz="18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If they are in regular contact with significant others, feel attached to their community, are not low-income, mobile, and open to new experiences that allow them to grow on a personal level, they are less likely to be at risk of social marginalization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Spinney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2009</a:t>
                      </a:r>
                      <a:r>
                        <a:rPr kumimoji="1" lang="ja-JP" altLang="ja-JP" sz="18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）</a:t>
                      </a:r>
                      <a:endParaRPr kumimoji="1" lang="ja-JP" altLang="en-US" sz="18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value of almost $</a:t>
                      </a:r>
                      <a:r>
                        <a:rPr lang="en-US" altLang="ja-JP" sz="1800" b="0" dirty="0" err="1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A20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for additional trips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4126489" y="2316951"/>
            <a:ext cx="3448701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6. Well-Being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26489" y="3573020"/>
            <a:ext cx="3633024" cy="2614898"/>
            <a:chOff x="4014379" y="4692413"/>
            <a:chExt cx="1577551" cy="113545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379" y="4860963"/>
              <a:ext cx="1104742" cy="96690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727" y="4692413"/>
              <a:ext cx="921203" cy="683844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091" y="5303465"/>
              <a:ext cx="524071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3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8821069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6-1. How to measure “Subjective Well-being”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Ryff's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(1989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):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psychological well-being scale is consistent with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 following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perspectives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67746" y="4504700"/>
            <a:ext cx="110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2" y="3647517"/>
            <a:ext cx="1104742" cy="9669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50" y="3478967"/>
            <a:ext cx="921203" cy="6838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14" y="4090019"/>
            <a:ext cx="524071" cy="445059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400507" y="3274086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正方形/長方形 12"/>
          <p:cNvSpPr/>
          <p:nvPr/>
        </p:nvSpPr>
        <p:spPr>
          <a:xfrm>
            <a:off x="263190" y="3330269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19560"/>
              </p:ext>
            </p:extLst>
          </p:nvPr>
        </p:nvGraphicFramePr>
        <p:xfrm>
          <a:off x="3181321" y="2340336"/>
          <a:ext cx="252035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factors</a:t>
                      </a:r>
                      <a:r>
                        <a:rPr kumimoji="1" lang="en-US" altLang="ja-JP" sz="20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Autonomy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Environmental mastery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Personal growth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Positive relations with others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0971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Purpose in life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1656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Self-acceptance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96232"/>
                  </a:ext>
                </a:extLst>
              </a:tr>
            </a:tbl>
          </a:graphicData>
        </a:graphic>
      </p:graphicFrame>
      <p:sp>
        <p:nvSpPr>
          <p:cNvPr id="18" name="左中かっこ 17"/>
          <p:cNvSpPr/>
          <p:nvPr/>
        </p:nvSpPr>
        <p:spPr>
          <a:xfrm>
            <a:off x="2827974" y="2169710"/>
            <a:ext cx="216030" cy="3840755"/>
          </a:xfrm>
          <a:prstGeom prst="leftBrace">
            <a:avLst>
              <a:gd name="adj1" fmla="val 60863"/>
              <a:gd name="adj2" fmla="val 4427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3194401" y="4235229"/>
            <a:ext cx="2469539" cy="624267"/>
          </a:xfrm>
          <a:prstGeom prst="ellipse">
            <a:avLst/>
          </a:prstGeom>
          <a:ln w="63500">
            <a:solidFill>
              <a:srgbClr val="0000FF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3185094" y="5303197"/>
            <a:ext cx="2469539" cy="420419"/>
          </a:xfrm>
          <a:prstGeom prst="ellipse">
            <a:avLst/>
          </a:prstGeom>
          <a:ln w="63500">
            <a:solidFill>
              <a:srgbClr val="0000FF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3194401" y="3203266"/>
            <a:ext cx="2469539" cy="624267"/>
          </a:xfrm>
          <a:prstGeom prst="ellipse">
            <a:avLst/>
          </a:prstGeom>
          <a:ln w="63500">
            <a:solidFill>
              <a:srgbClr val="0000FF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56050" y="2339146"/>
            <a:ext cx="273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: 0,1,2,…,10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701671" y="2628374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689374" y="2844404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701671" y="2844404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5701671" y="3183853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689374" y="3399883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701671" y="3399883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5701671" y="3772198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689374" y="3988228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701671" y="3988228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5701671" y="4377186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689374" y="4593216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701671" y="4593216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5701671" y="4906381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689374" y="5122411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5701671" y="5122411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5701671" y="5436766"/>
            <a:ext cx="826389" cy="2160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5689374" y="5652796"/>
            <a:ext cx="8386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701671" y="5652796"/>
            <a:ext cx="826389" cy="214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9145310" y="3279804"/>
            <a:ext cx="289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Responses are on a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-point scale ranging from "completely dissatisfied" to "completely satisfied"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6456049" y="2659738"/>
            <a:ext cx="2619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: 0,1,2,…,10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510194" y="5266140"/>
            <a:ext cx="2635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XXXX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: 0,1,2,…,10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メモ 51"/>
          <p:cNvSpPr/>
          <p:nvPr/>
        </p:nvSpPr>
        <p:spPr>
          <a:xfrm>
            <a:off x="6456049" y="2241720"/>
            <a:ext cx="2610629" cy="3763926"/>
          </a:xfrm>
          <a:prstGeom prst="foldedCorner">
            <a:avLst>
              <a:gd name="adj" fmla="val 11899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456050" y="3943914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questionnaire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2538053" y="6138297"/>
            <a:ext cx="687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above three factors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were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selected by at least 0.4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points on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two or three subjective well-being variables 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5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1484608" y="3356990"/>
            <a:ext cx="8681416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7. Model Structure and the Results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線矢印コネクタ 71"/>
          <p:cNvCxnSpPr>
            <a:stCxn id="61" idx="2"/>
            <a:endCxn id="66" idx="0"/>
          </p:cNvCxnSpPr>
          <p:nvPr/>
        </p:nvCxnSpPr>
        <p:spPr>
          <a:xfrm>
            <a:off x="6780095" y="4869200"/>
            <a:ext cx="1688173" cy="857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>
            <a:stCxn id="63" idx="2"/>
            <a:endCxn id="66" idx="0"/>
          </p:cNvCxnSpPr>
          <p:nvPr/>
        </p:nvCxnSpPr>
        <p:spPr>
          <a:xfrm flipH="1">
            <a:off x="8468268" y="5301260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64" idx="2"/>
            <a:endCxn id="66" idx="0"/>
          </p:cNvCxnSpPr>
          <p:nvPr/>
        </p:nvCxnSpPr>
        <p:spPr>
          <a:xfrm flipH="1">
            <a:off x="8468268" y="4509150"/>
            <a:ext cx="969984" cy="1217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3" idx="2"/>
            <a:endCxn id="65" idx="0"/>
          </p:cNvCxnSpPr>
          <p:nvPr/>
        </p:nvCxnSpPr>
        <p:spPr>
          <a:xfrm>
            <a:off x="2601153" y="4867550"/>
            <a:ext cx="1406557" cy="8593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58" idx="2"/>
            <a:endCxn id="65" idx="0"/>
          </p:cNvCxnSpPr>
          <p:nvPr/>
        </p:nvCxnSpPr>
        <p:spPr>
          <a:xfrm flipH="1">
            <a:off x="4007710" y="4858815"/>
            <a:ext cx="648090" cy="868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59" idx="2"/>
            <a:endCxn id="65" idx="0"/>
          </p:cNvCxnSpPr>
          <p:nvPr/>
        </p:nvCxnSpPr>
        <p:spPr>
          <a:xfrm>
            <a:off x="2600290" y="4125016"/>
            <a:ext cx="1407420" cy="16018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60" idx="2"/>
            <a:endCxn id="65" idx="0"/>
          </p:cNvCxnSpPr>
          <p:nvPr/>
        </p:nvCxnSpPr>
        <p:spPr>
          <a:xfrm flipH="1">
            <a:off x="4007710" y="4123479"/>
            <a:ext cx="645729" cy="1603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6808146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7-1. Hypothesized model structure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79219" y="1340709"/>
            <a:ext cx="1147894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person's risk of social exclusion is reduced if they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don’t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have 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strong social capital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mobility</a:t>
            </a:r>
            <a:r>
              <a:rPr lang="ja-JP" altLang="en-US" sz="2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high-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income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; </a:t>
            </a:r>
          </a:p>
        </p:txBody>
      </p:sp>
      <p:sp>
        <p:nvSpPr>
          <p:cNvPr id="54" name="タイトル 1"/>
          <p:cNvSpPr txBox="1">
            <a:spLocks/>
          </p:cNvSpPr>
          <p:nvPr/>
        </p:nvSpPr>
        <p:spPr bwMode="gray">
          <a:xfrm>
            <a:off x="19195" y="842836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itchFamily="50" charset="-128"/>
                <a:ea typeface="Meiryo UI" pitchFamily="50" charset="-128"/>
              </a:rPr>
              <a:t>Hypothesis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79219" y="2239769"/>
            <a:ext cx="1147894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2. Subjective well-being improves with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low risk of social exclusion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high levels of environmental mastery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positive peer relationships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self-acceptance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, and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strong sense of community</a:t>
            </a:r>
            <a:endParaRPr lang="ja-JP" altLang="en-US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65023" y="4435490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 capital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719670" y="4426755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Extraversion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663296" y="3548936"/>
            <a:ext cx="1873987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Household income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4257384" y="3535310"/>
            <a:ext cx="792110" cy="5881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Trips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384040" y="4437140"/>
            <a:ext cx="79211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Age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7536200" y="4725180"/>
            <a:ext cx="1872260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Sense of community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392180" y="3377697"/>
            <a:ext cx="4092144" cy="11314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Psychological wellbeing: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Environment mastery</a:t>
            </a:r>
          </a:p>
          <a:p>
            <a:pPr marL="285750" indent="-285750">
              <a:buFontTx/>
              <a:buChar char="-"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Positive relations with other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Self-acceptance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787602" y="5726863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of social exclusion(</a:t>
            </a:r>
            <a:r>
              <a:rPr kumimoji="1"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SOCEX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248160" y="5726863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Personal wellbeing(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753438" y="6468282"/>
            <a:ext cx="9362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Mobility, social exclusion, and well-being: hypothesis relationship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6" name="直線矢印コネクタ 75"/>
          <p:cNvCxnSpPr>
            <a:stCxn id="61" idx="1"/>
            <a:endCxn id="58" idx="3"/>
          </p:cNvCxnSpPr>
          <p:nvPr/>
        </p:nvCxnSpPr>
        <p:spPr>
          <a:xfrm flipH="1" flipV="1">
            <a:off x="5591930" y="4642785"/>
            <a:ext cx="792110" cy="1038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65" idx="3"/>
            <a:endCxn id="66" idx="1"/>
          </p:cNvCxnSpPr>
          <p:nvPr/>
        </p:nvCxnSpPr>
        <p:spPr>
          <a:xfrm>
            <a:off x="5227817" y="6050908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7226209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7-2. Reasons of the model structure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25" name="直線矢印コネクタ 24"/>
          <p:cNvCxnSpPr>
            <a:stCxn id="36" idx="2"/>
            <a:endCxn id="40" idx="0"/>
          </p:cNvCxnSpPr>
          <p:nvPr/>
        </p:nvCxnSpPr>
        <p:spPr>
          <a:xfrm>
            <a:off x="6532149" y="3478306"/>
            <a:ext cx="1688173" cy="857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37" idx="2"/>
            <a:endCxn id="40" idx="0"/>
          </p:cNvCxnSpPr>
          <p:nvPr/>
        </p:nvCxnSpPr>
        <p:spPr>
          <a:xfrm flipH="1">
            <a:off x="8220322" y="3910366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38" idx="2"/>
            <a:endCxn id="40" idx="0"/>
          </p:cNvCxnSpPr>
          <p:nvPr/>
        </p:nvCxnSpPr>
        <p:spPr>
          <a:xfrm flipH="1">
            <a:off x="8220322" y="3118256"/>
            <a:ext cx="969984" cy="1217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32" idx="2"/>
            <a:endCxn id="39" idx="0"/>
          </p:cNvCxnSpPr>
          <p:nvPr/>
        </p:nvCxnSpPr>
        <p:spPr>
          <a:xfrm>
            <a:off x="2353207" y="3476656"/>
            <a:ext cx="1406557" cy="8593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33" idx="2"/>
            <a:endCxn id="39" idx="0"/>
          </p:cNvCxnSpPr>
          <p:nvPr/>
        </p:nvCxnSpPr>
        <p:spPr>
          <a:xfrm flipH="1">
            <a:off x="3759764" y="3467921"/>
            <a:ext cx="648090" cy="868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34" idx="2"/>
            <a:endCxn id="39" idx="0"/>
          </p:cNvCxnSpPr>
          <p:nvPr/>
        </p:nvCxnSpPr>
        <p:spPr>
          <a:xfrm>
            <a:off x="2352344" y="2734122"/>
            <a:ext cx="1407420" cy="16018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35" idx="2"/>
            <a:endCxn id="39" idx="0"/>
          </p:cNvCxnSpPr>
          <p:nvPr/>
        </p:nvCxnSpPr>
        <p:spPr>
          <a:xfrm flipH="1">
            <a:off x="3759764" y="2732585"/>
            <a:ext cx="645729" cy="1603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417077" y="3044596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 capital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71724" y="3035861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Extraversion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15350" y="2158042"/>
            <a:ext cx="1873987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Household income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009438" y="2144416"/>
            <a:ext cx="792110" cy="5881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Trips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136094" y="3046246"/>
            <a:ext cx="79211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Age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288254" y="3334286"/>
            <a:ext cx="1872260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Sense of community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144234" y="1986803"/>
            <a:ext cx="4092144" cy="11314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Psychological wellbeing: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Environment mastery</a:t>
            </a:r>
          </a:p>
          <a:p>
            <a:pPr marL="285750" indent="-285750">
              <a:buFontTx/>
              <a:buChar char="-"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Positive relations with other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Self-acceptance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539656" y="4335969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of social exclusion(</a:t>
            </a:r>
            <a:r>
              <a:rPr kumimoji="1"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SOCEX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000214" y="4335969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Personal wellbeing(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矢印コネクタ 41"/>
          <p:cNvCxnSpPr>
            <a:stCxn id="39" idx="3"/>
            <a:endCxn id="40" idx="1"/>
          </p:cNvCxnSpPr>
          <p:nvPr/>
        </p:nvCxnSpPr>
        <p:spPr>
          <a:xfrm>
            <a:off x="4979871" y="4660014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569884" y="1668690"/>
            <a:ext cx="11286916" cy="5098895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H="1" flipV="1">
            <a:off x="5343984" y="3235620"/>
            <a:ext cx="792110" cy="1038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997302" y="2492085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×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1872471" y="2391699"/>
            <a:ext cx="3105039" cy="2252044"/>
          </a:xfrm>
          <a:prstGeom prst="ellips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/>
          <p:nvPr/>
        </p:nvSpPr>
        <p:spPr>
          <a:xfrm>
            <a:off x="6403861" y="2391699"/>
            <a:ext cx="3105039" cy="2252044"/>
          </a:xfrm>
          <a:prstGeom prst="ellips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69884" y="3846627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Strong </a:t>
            </a:r>
          </a:p>
          <a:p>
            <a:pPr algn="ctr"/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relationships </a:t>
            </a:r>
            <a:endParaRPr lang="ja-JP" altLang="en-US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113389" y="3671608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Strong </a:t>
            </a:r>
          </a:p>
          <a:p>
            <a:pPr algn="ctr"/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relationships </a:t>
            </a:r>
            <a:endParaRPr lang="ja-JP" altLang="en-US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楕円 51"/>
          <p:cNvSpPr/>
          <p:nvPr/>
        </p:nvSpPr>
        <p:spPr>
          <a:xfrm>
            <a:off x="3385946" y="2881326"/>
            <a:ext cx="2133717" cy="788381"/>
          </a:xfrm>
          <a:prstGeom prst="ellips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695255" y="3603295"/>
            <a:ext cx="1787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Added </a:t>
            </a:r>
            <a:b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b="1" dirty="0" err="1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Diener</a:t>
            </a: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et al. </a:t>
            </a:r>
          </a:p>
          <a:p>
            <a:pPr algn="ctr"/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1999</a:t>
            </a: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5916265" y="2881326"/>
            <a:ext cx="1223908" cy="788381"/>
          </a:xfrm>
          <a:prstGeom prst="ellips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5879473" y="3631365"/>
            <a:ext cx="1565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Added </a:t>
            </a:r>
            <a:b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nn-NO" altLang="ja-JP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Van Praag and Ferreri-i Carbonell, 2004; Cummins, 2011</a:t>
            </a:r>
            <a:r>
              <a:rPr lang="ja-JP" altLang="nn-NO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802095" y="2461935"/>
            <a:ext cx="2272490" cy="186529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696511" y="4980711"/>
            <a:ext cx="4591455" cy="717680"/>
          </a:xfrm>
          <a:custGeom>
            <a:avLst/>
            <a:gdLst>
              <a:gd name="connsiteX0" fmla="*/ 0 w 4591455"/>
              <a:gd name="connsiteY0" fmla="*/ 0 h 1011677"/>
              <a:gd name="connsiteX1" fmla="*/ 2519463 w 4591455"/>
              <a:gd name="connsiteY1" fmla="*/ 1011677 h 1011677"/>
              <a:gd name="connsiteX2" fmla="*/ 4591455 w 4591455"/>
              <a:gd name="connsiteY2" fmla="*/ 0 h 1011677"/>
              <a:gd name="connsiteX0" fmla="*/ 0 w 4591455"/>
              <a:gd name="connsiteY0" fmla="*/ 0 h 1025577"/>
              <a:gd name="connsiteX1" fmla="*/ 2266544 w 4591455"/>
              <a:gd name="connsiteY1" fmla="*/ 1025577 h 1025577"/>
              <a:gd name="connsiteX2" fmla="*/ 4591455 w 4591455"/>
              <a:gd name="connsiteY2" fmla="*/ 0 h 1025577"/>
              <a:gd name="connsiteX0" fmla="*/ 0 w 4591455"/>
              <a:gd name="connsiteY0" fmla="*/ 0 h 1025577"/>
              <a:gd name="connsiteX1" fmla="*/ 2324910 w 4591455"/>
              <a:gd name="connsiteY1" fmla="*/ 1025577 h 1025577"/>
              <a:gd name="connsiteX2" fmla="*/ 4591455 w 4591455"/>
              <a:gd name="connsiteY2" fmla="*/ 0 h 102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1455" h="1025577">
                <a:moveTo>
                  <a:pt x="0" y="0"/>
                </a:moveTo>
                <a:cubicBezTo>
                  <a:pt x="877110" y="505838"/>
                  <a:pt x="1559668" y="1025577"/>
                  <a:pt x="2324910" y="1025577"/>
                </a:cubicBezTo>
                <a:cubicBezTo>
                  <a:pt x="3090152" y="1025577"/>
                  <a:pt x="3938080" y="505838"/>
                  <a:pt x="4591455" y="0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759763" y="5751923"/>
            <a:ext cx="5936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Select three-step least squares (3SLS)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Against the problem of "</a:t>
            </a:r>
            <a:r>
              <a:rPr lang="en-US" altLang="ja-JP" sz="1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overidentification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constraints in other equations not being taken into account when estimating the parameters of a single equation."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It was built from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the results of statistical calculations and the contents of the previous studies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343984" y="2826949"/>
            <a:ext cx="768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Trial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7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6936514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7-3. Metropolitan Melbourne (Data)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9884" y="1668690"/>
            <a:ext cx="11286916" cy="5098895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93988" y="908650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Mean, standard deviation, and sample size for each variable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/>
          <p:nvPr/>
        </p:nvPicPr>
        <p:blipFill>
          <a:blip r:embed="rId3"/>
          <a:stretch>
            <a:fillRect/>
          </a:stretch>
        </p:blipFill>
        <p:spPr>
          <a:xfrm>
            <a:off x="404499" y="1632090"/>
            <a:ext cx="11357819" cy="5003103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2927561" y="6021361"/>
            <a:ext cx="1152160" cy="144020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528060" y="2924930"/>
            <a:ext cx="1512210" cy="216030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594735" y="4624421"/>
            <a:ext cx="1512210" cy="845244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927561" y="6206816"/>
            <a:ext cx="1152160" cy="158785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8688360" y="5443991"/>
            <a:ext cx="1152160" cy="158785"/>
          </a:xfrm>
          <a:prstGeom prst="rect">
            <a:avLst/>
          </a:prstGeom>
          <a:solidFill>
            <a:schemeClr val="accent5">
              <a:alpha val="3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65360" y="5894651"/>
            <a:ext cx="5007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The average age of all Victorians over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is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ja-JP" altLang="en-US" sz="1600" i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46 </a:t>
            </a:r>
            <a:r>
              <a:rPr lang="en-US" altLang="ja-JP" sz="1600" i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years-old”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survey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sample is heavily </a:t>
            </a:r>
            <a:r>
              <a:rPr lang="ja-JP" altLang="en-US" sz="1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weighted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toward the elderly.</a:t>
            </a:r>
          </a:p>
        </p:txBody>
      </p:sp>
      <p:cxnSp>
        <p:nvCxnSpPr>
          <p:cNvPr id="58" name="直線コネクタ 57"/>
          <p:cNvCxnSpPr/>
          <p:nvPr/>
        </p:nvCxnSpPr>
        <p:spPr>
          <a:xfrm>
            <a:off x="4871830" y="2075670"/>
            <a:ext cx="172290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42760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0-1. Terminology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88657"/>
              </p:ext>
            </p:extLst>
          </p:nvPr>
        </p:nvGraphicFramePr>
        <p:xfrm>
          <a:off x="119170" y="980660"/>
          <a:ext cx="11953660" cy="302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55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Meiryo UI" pitchFamily="50" charset="-128"/>
                          <a:ea typeface="Meiryo UI" pitchFamily="50" charset="-128"/>
                        </a:rPr>
                        <a:t>Others</a:t>
                      </a:r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Health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“Health is a state of complete physical, mental and social well-being and not merely the absence of disease or infirmity.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Definition </a:t>
                      </a:r>
                      <a:r>
                        <a:rPr lang="en-US" altLang="ja-JP" sz="1800" b="0" baseline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by WHO </a:t>
                      </a:r>
                      <a:endParaRPr lang="ja-JP" altLang="en-US" sz="1800" b="0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Well-being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 state of 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happiness and fulfillment in all aspects of life: physical, mental, and social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Using this</a:t>
                      </a:r>
                      <a:r>
                        <a:rPr lang="en-US" altLang="ja-JP" sz="1800" b="0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icon </a:t>
                      </a:r>
                      <a:r>
                        <a:rPr lang="ja-JP" altLang="en-US" sz="1800" b="0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→</a:t>
                      </a:r>
                      <a:r>
                        <a:rPr lang="en-US" altLang="ja-JP" sz="1800" b="0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</a:t>
                      </a:r>
                      <a:endParaRPr lang="ja-JP" altLang="en-US" sz="1800" b="0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Satisfaction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Fulfilment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of one's wishes, expectations, or needs, or the 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pleasure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derived from this.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Using this icon →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</a:tbl>
          </a:graphicData>
        </a:graphic>
      </p:graphicFrame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90" y="2348850"/>
            <a:ext cx="782317" cy="683844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712" y="3217205"/>
            <a:ext cx="664566" cy="67267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4581160"/>
            <a:ext cx="1290585" cy="11281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997060" y="4221110"/>
            <a:ext cx="5979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Positive emotions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Motivation and immersion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Awareness of self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Mindfulness</a:t>
            </a:r>
            <a:endParaRPr lang="en-US" altLang="ja-JP" sz="22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Psychological resistance/resilience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Empathy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Compassion and altruistic behavior</a:t>
            </a:r>
          </a:p>
        </p:txBody>
      </p:sp>
      <p:sp>
        <p:nvSpPr>
          <p:cNvPr id="9" name="左中かっこ 8"/>
          <p:cNvSpPr/>
          <p:nvPr/>
        </p:nvSpPr>
        <p:spPr>
          <a:xfrm>
            <a:off x="2633926" y="4352120"/>
            <a:ext cx="363136" cy="2246769"/>
          </a:xfrm>
          <a:prstGeom prst="leftBrace">
            <a:avLst>
              <a:gd name="adj1" fmla="val 57887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712" y="4995148"/>
            <a:ext cx="942703" cy="954202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303890" y="5452216"/>
            <a:ext cx="5040700" cy="0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27876" y="6421713"/>
            <a:ext cx="192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Well-being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9984540" y="6309400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Satisfaction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614093" y="5018096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Similar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320" y="2348850"/>
            <a:ext cx="747097" cy="7699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04" y="2721050"/>
            <a:ext cx="354410" cy="35441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265735" y="5202177"/>
            <a:ext cx="1054838" cy="1087129"/>
            <a:chOff x="11378720" y="2501250"/>
            <a:chExt cx="747097" cy="769967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720" y="2501250"/>
              <a:ext cx="747097" cy="76996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104" y="2873450"/>
              <a:ext cx="354410" cy="354410"/>
            </a:xfrm>
            <a:prstGeom prst="rect">
              <a:avLst/>
            </a:prstGeom>
          </p:spPr>
        </p:pic>
      </p:grpSp>
      <p:sp>
        <p:nvSpPr>
          <p:cNvPr id="5" name="正方形/長方形 4"/>
          <p:cNvSpPr/>
          <p:nvPr/>
        </p:nvSpPr>
        <p:spPr>
          <a:xfrm>
            <a:off x="7426005" y="454542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やる気と没頭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835298" y="58831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共感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783737" y="650500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思いやり・利他的行動</a:t>
            </a:r>
          </a:p>
        </p:txBody>
      </p:sp>
    </p:spTree>
    <p:extLst>
      <p:ext uri="{BB962C8B-B14F-4D97-AF65-F5344CB8AC3E}">
        <p14:creationId xmlns:p14="http://schemas.microsoft.com/office/powerpoint/2010/main" val="3493408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9912842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7-4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. Metropolitan Melbourne (Modeling Results)(1)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3" name="図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91180" y="1196690"/>
            <a:ext cx="11377572" cy="51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9912842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7-5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. Metropolitan Melbourne (Modeling Results)(2)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 lower the relative risk of social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exclusion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SOCEX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), </a:t>
            </a:r>
            <a:endParaRPr lang="en-US" altLang="ja-JP" sz="2800" b="1" dirty="0" smtClean="0"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more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personal well-begin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they have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" name="直線矢印コネクタ 16"/>
          <p:cNvCxnSpPr>
            <a:stCxn id="28" idx="2"/>
            <a:endCxn id="32" idx="0"/>
          </p:cNvCxnSpPr>
          <p:nvPr/>
        </p:nvCxnSpPr>
        <p:spPr>
          <a:xfrm>
            <a:off x="6676169" y="3507467"/>
            <a:ext cx="1688173" cy="857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9" idx="2"/>
            <a:endCxn id="32" idx="0"/>
          </p:cNvCxnSpPr>
          <p:nvPr/>
        </p:nvCxnSpPr>
        <p:spPr>
          <a:xfrm flipH="1">
            <a:off x="8364342" y="3939527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30" idx="2"/>
            <a:endCxn id="32" idx="0"/>
          </p:cNvCxnSpPr>
          <p:nvPr/>
        </p:nvCxnSpPr>
        <p:spPr>
          <a:xfrm flipH="1">
            <a:off x="8364342" y="3147417"/>
            <a:ext cx="969984" cy="1217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4" idx="2"/>
            <a:endCxn id="31" idx="0"/>
          </p:cNvCxnSpPr>
          <p:nvPr/>
        </p:nvCxnSpPr>
        <p:spPr>
          <a:xfrm>
            <a:off x="2497227" y="3505817"/>
            <a:ext cx="1406557" cy="8593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25" idx="2"/>
            <a:endCxn id="31" idx="0"/>
          </p:cNvCxnSpPr>
          <p:nvPr/>
        </p:nvCxnSpPr>
        <p:spPr>
          <a:xfrm flipH="1">
            <a:off x="3903784" y="3497082"/>
            <a:ext cx="648090" cy="868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6" idx="2"/>
            <a:endCxn id="31" idx="0"/>
          </p:cNvCxnSpPr>
          <p:nvPr/>
        </p:nvCxnSpPr>
        <p:spPr>
          <a:xfrm>
            <a:off x="2496364" y="2763283"/>
            <a:ext cx="1407420" cy="16018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7" idx="2"/>
            <a:endCxn id="31" idx="0"/>
          </p:cNvCxnSpPr>
          <p:nvPr/>
        </p:nvCxnSpPr>
        <p:spPr>
          <a:xfrm flipH="1">
            <a:off x="3903784" y="2761746"/>
            <a:ext cx="645729" cy="1603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561097" y="3073757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 capital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615744" y="3065022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Extraversion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59370" y="2187203"/>
            <a:ext cx="1873987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Household income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153458" y="2173577"/>
            <a:ext cx="792110" cy="5881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Trips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280114" y="3075407"/>
            <a:ext cx="79211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Age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32274" y="3363447"/>
            <a:ext cx="1872260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Sense of community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288254" y="2015964"/>
            <a:ext cx="4092144" cy="11314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Psychological wellbeing: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Environment mastery</a:t>
            </a:r>
          </a:p>
          <a:p>
            <a:pPr marL="285750" indent="-285750">
              <a:buFontTx/>
              <a:buChar char="-"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Positive relations with other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Self-acceptance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683676" y="4365130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of social exclusion(</a:t>
            </a:r>
            <a:r>
              <a:rPr kumimoji="1"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SOCEX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144234" y="4365130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Personal wellbeing(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/>
          <p:cNvCxnSpPr>
            <a:stCxn id="28" idx="1"/>
            <a:endCxn id="25" idx="3"/>
          </p:cNvCxnSpPr>
          <p:nvPr/>
        </p:nvCxnSpPr>
        <p:spPr>
          <a:xfrm flipH="1" flipV="1">
            <a:off x="5488004" y="3281052"/>
            <a:ext cx="792110" cy="1038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1" idx="3"/>
            <a:endCxn id="32" idx="1"/>
          </p:cNvCxnSpPr>
          <p:nvPr/>
        </p:nvCxnSpPr>
        <p:spPr>
          <a:xfrm>
            <a:off x="5123891" y="4689175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407210" y="1988800"/>
            <a:ext cx="11286916" cy="324045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矢印コネクタ 100"/>
          <p:cNvCxnSpPr/>
          <p:nvPr/>
        </p:nvCxnSpPr>
        <p:spPr>
          <a:xfrm flipH="1">
            <a:off x="8364342" y="3939527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5123891" y="4689175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正方形/長方形 112"/>
          <p:cNvSpPr/>
          <p:nvPr/>
        </p:nvSpPr>
        <p:spPr>
          <a:xfrm>
            <a:off x="8352707" y="3990886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0.2608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 flipH="1">
            <a:off x="8372328" y="3931106"/>
            <a:ext cx="1489" cy="41025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7554256" y="2859377"/>
            <a:ext cx="314021" cy="149592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7933419" y="3115216"/>
            <a:ext cx="260316" cy="12400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/>
          <p:cNvSpPr/>
          <p:nvPr/>
        </p:nvSpPr>
        <p:spPr>
          <a:xfrm rot="16884994">
            <a:off x="7304652" y="3331322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0.6841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 flipH="1" flipV="1">
            <a:off x="6514186" y="3426594"/>
            <a:ext cx="678565" cy="90831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 rot="3211657">
            <a:off x="6400740" y="3867941"/>
            <a:ext cx="136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0.0110</a:t>
            </a:r>
            <a:b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(Up)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0" name="直線コネクタ 119"/>
          <p:cNvCxnSpPr/>
          <p:nvPr/>
        </p:nvCxnSpPr>
        <p:spPr>
          <a:xfrm flipV="1">
            <a:off x="4935535" y="3431366"/>
            <a:ext cx="1353921" cy="94303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>
          <a:xfrm rot="19484073">
            <a:off x="5008141" y="3525935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0.0021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4623314" y="3533451"/>
            <a:ext cx="520322" cy="848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正方形/長方形 122"/>
          <p:cNvSpPr/>
          <p:nvPr/>
        </p:nvSpPr>
        <p:spPr>
          <a:xfrm rot="18095406">
            <a:off x="4336993" y="3546486"/>
            <a:ext cx="1175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-0.1430</a:t>
            </a:r>
          </a:p>
          <a:p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(Down)</a:t>
            </a: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4" name="直線コネクタ 123"/>
          <p:cNvCxnSpPr/>
          <p:nvPr/>
        </p:nvCxnSpPr>
        <p:spPr>
          <a:xfrm flipV="1">
            <a:off x="3924080" y="2761746"/>
            <a:ext cx="638672" cy="15796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 rot="17475545">
            <a:off x="3447723" y="3312415"/>
            <a:ext cx="11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-0.0404</a:t>
            </a:r>
            <a:endParaRPr lang="ja-JP" altLang="en-US" sz="14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 rot="3023718">
            <a:off x="2176612" y="3150290"/>
            <a:ext cx="210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- 0.000003910</a:t>
            </a:r>
            <a:endParaRPr lang="ja-JP" altLang="en-US" sz="14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8" name="直線コネクタ 127"/>
          <p:cNvCxnSpPr/>
          <p:nvPr/>
        </p:nvCxnSpPr>
        <p:spPr>
          <a:xfrm flipH="1" flipV="1">
            <a:off x="2423490" y="3505817"/>
            <a:ext cx="727323" cy="82909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/>
          <p:cNvSpPr/>
          <p:nvPr/>
        </p:nvSpPr>
        <p:spPr>
          <a:xfrm rot="2909687">
            <a:off x="2332117" y="3772118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0.7085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330525" y="3896169"/>
            <a:ext cx="216925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ignificant association with risk of social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exclusion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楕円 132"/>
          <p:cNvSpPr/>
          <p:nvPr/>
        </p:nvSpPr>
        <p:spPr>
          <a:xfrm>
            <a:off x="3567041" y="2841564"/>
            <a:ext cx="3844778" cy="907252"/>
          </a:xfrm>
          <a:prstGeom prst="ellips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正方形/長方形 133"/>
          <p:cNvSpPr/>
          <p:nvPr/>
        </p:nvSpPr>
        <p:spPr>
          <a:xfrm>
            <a:off x="9618399" y="3524851"/>
            <a:ext cx="248490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“Age”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maintains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even as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“Extraversion”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declines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6" name="直線矢印コネクタ 135"/>
          <p:cNvCxnSpPr/>
          <p:nvPr/>
        </p:nvCxnSpPr>
        <p:spPr>
          <a:xfrm flipV="1">
            <a:off x="2496363" y="3956784"/>
            <a:ext cx="2053150" cy="2187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H="1" flipV="1">
            <a:off x="7317243" y="3455414"/>
            <a:ext cx="2267206" cy="6800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/>
          <p:cNvSpPr/>
          <p:nvPr/>
        </p:nvSpPr>
        <p:spPr>
          <a:xfrm>
            <a:off x="2987191" y="5524265"/>
            <a:ext cx="641245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Extending the framework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is not good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 It is easier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find the relations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separated </a:t>
            </a: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“social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exclusion</a:t>
            </a:r>
            <a:r>
              <a:rPr lang="ja-JP" altLang="en-US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“personal wellbeing”</a:t>
            </a:r>
            <a:endParaRPr lang="ja-JP" altLang="en-US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3200074" y="4361656"/>
            <a:ext cx="281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（Schneider and Gibbins, 1982; Mroczek and Kolarz, 1998）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5218732" y="4842932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5218732" y="2289302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 flipV="1">
            <a:off x="6076344" y="2179673"/>
            <a:ext cx="0" cy="321141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正方形/長方形 146"/>
          <p:cNvSpPr/>
          <p:nvPr/>
        </p:nvSpPr>
        <p:spPr>
          <a:xfrm>
            <a:off x="5785585" y="1755565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2355287" y="5331538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88877" y="1208893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9399642" y="3024250"/>
            <a:ext cx="63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B.</a:t>
            </a:r>
            <a:endParaRPr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 rot="16884994">
            <a:off x="6970175" y="3085336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0.4127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2" name="直線コネクタ 151"/>
          <p:cNvCxnSpPr/>
          <p:nvPr/>
        </p:nvCxnSpPr>
        <p:spPr>
          <a:xfrm flipV="1">
            <a:off x="7258313" y="2494957"/>
            <a:ext cx="390519" cy="18603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正方形/長方形 152"/>
          <p:cNvSpPr/>
          <p:nvPr/>
        </p:nvSpPr>
        <p:spPr>
          <a:xfrm rot="16884994">
            <a:off x="6909990" y="2542756"/>
            <a:ext cx="111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0.6795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5546386" y="4741580"/>
            <a:ext cx="11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-0.2701</a:t>
            </a: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9912842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7-6. Metropolitan Melbourne (Modeling Results)(3)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Costs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of Social Exclusion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are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different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by “travel” and/or “household income”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3988" y="1988800"/>
            <a:ext cx="11809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Marginal utility of trips = 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0.0404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Marginal utility of household income = 2 *  </a:t>
            </a:r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0.000003910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HINCPD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HINCPD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= Household income per day =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$</a:t>
            </a:r>
            <a:r>
              <a:rPr lang="en-US" altLang="ja-JP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A211.70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at average full sample level).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Marginal rate of substitution between trips and household income (or marginal value of trip) =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MUTRIPS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MUHINC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(at average household income) =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$</a:t>
            </a:r>
            <a:r>
              <a:rPr lang="en-US" altLang="ja-JP" sz="28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A24.40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9032003" y="3356990"/>
            <a:ext cx="300735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Almost same of the previous study(Van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Praag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and Ferrer-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Carbonell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2004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>
            <a:endCxn id="3" idx="1"/>
          </p:cNvCxnSpPr>
          <p:nvPr/>
        </p:nvCxnSpPr>
        <p:spPr>
          <a:xfrm>
            <a:off x="8184290" y="3573020"/>
            <a:ext cx="847713" cy="384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2326298" y="4990765"/>
            <a:ext cx="734502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Just one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trip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can result in a significant 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change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(profit)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下矢印 57"/>
          <p:cNvSpPr/>
          <p:nvPr/>
        </p:nvSpPr>
        <p:spPr>
          <a:xfrm>
            <a:off x="5159870" y="4413992"/>
            <a:ext cx="1080150" cy="3600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3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5785302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7-7. Regional Victorian(Data)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9170" y="1268700"/>
            <a:ext cx="11546782" cy="49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871674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7-8. Regional Victorian(Modeling Results)(1)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cxnSp>
        <p:nvCxnSpPr>
          <p:cNvPr id="17" name="直線矢印コネクタ 16"/>
          <p:cNvCxnSpPr>
            <a:stCxn id="28" idx="2"/>
            <a:endCxn id="32" idx="0"/>
          </p:cNvCxnSpPr>
          <p:nvPr/>
        </p:nvCxnSpPr>
        <p:spPr>
          <a:xfrm>
            <a:off x="6676169" y="3507467"/>
            <a:ext cx="1688173" cy="8576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9" idx="2"/>
            <a:endCxn id="32" idx="0"/>
          </p:cNvCxnSpPr>
          <p:nvPr/>
        </p:nvCxnSpPr>
        <p:spPr>
          <a:xfrm flipH="1">
            <a:off x="8364342" y="3939527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30" idx="2"/>
            <a:endCxn id="32" idx="0"/>
          </p:cNvCxnSpPr>
          <p:nvPr/>
        </p:nvCxnSpPr>
        <p:spPr>
          <a:xfrm flipH="1">
            <a:off x="8364342" y="3147417"/>
            <a:ext cx="969984" cy="1217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4" idx="2"/>
            <a:endCxn id="31" idx="0"/>
          </p:cNvCxnSpPr>
          <p:nvPr/>
        </p:nvCxnSpPr>
        <p:spPr>
          <a:xfrm>
            <a:off x="2497227" y="3505817"/>
            <a:ext cx="1406557" cy="8593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25" idx="2"/>
            <a:endCxn id="31" idx="0"/>
          </p:cNvCxnSpPr>
          <p:nvPr/>
        </p:nvCxnSpPr>
        <p:spPr>
          <a:xfrm flipH="1">
            <a:off x="3903784" y="3497082"/>
            <a:ext cx="648090" cy="868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6" idx="2"/>
            <a:endCxn id="31" idx="0"/>
          </p:cNvCxnSpPr>
          <p:nvPr/>
        </p:nvCxnSpPr>
        <p:spPr>
          <a:xfrm>
            <a:off x="2496364" y="2763283"/>
            <a:ext cx="1407420" cy="16018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7" idx="2"/>
            <a:endCxn id="31" idx="0"/>
          </p:cNvCxnSpPr>
          <p:nvPr/>
        </p:nvCxnSpPr>
        <p:spPr>
          <a:xfrm flipH="1">
            <a:off x="3903784" y="2761746"/>
            <a:ext cx="645729" cy="1603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561097" y="3073757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Social capital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615744" y="3065022"/>
            <a:ext cx="187226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Extraversion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59370" y="2187203"/>
            <a:ext cx="1873987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Household income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153458" y="2173577"/>
            <a:ext cx="792110" cy="5881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Trips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280114" y="3075407"/>
            <a:ext cx="792110" cy="4320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Age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32274" y="3363447"/>
            <a:ext cx="1872260" cy="57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Sense of community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288254" y="2015964"/>
            <a:ext cx="4092144" cy="113145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Psychological wellbeing: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Environment mastery</a:t>
            </a:r>
          </a:p>
          <a:p>
            <a:pPr marL="285750" indent="-285750">
              <a:buFontTx/>
              <a:buChar char="-"/>
            </a:pP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Positive relations with other</a:t>
            </a:r>
          </a:p>
          <a:p>
            <a:pPr marL="285750" indent="-285750">
              <a:buFontTx/>
              <a:buChar char="-"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Self-acceptance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683676" y="4365130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of social exclusion(</a:t>
            </a:r>
            <a:r>
              <a:rPr kumimoji="1"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SOCEX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144234" y="4365130"/>
            <a:ext cx="2440215" cy="64809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Personal wellbeing(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/>
          <p:cNvCxnSpPr>
            <a:stCxn id="28" idx="1"/>
            <a:endCxn id="25" idx="3"/>
          </p:cNvCxnSpPr>
          <p:nvPr/>
        </p:nvCxnSpPr>
        <p:spPr>
          <a:xfrm flipH="1" flipV="1">
            <a:off x="5488004" y="3281052"/>
            <a:ext cx="792110" cy="1038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31" idx="3"/>
            <a:endCxn id="32" idx="1"/>
          </p:cNvCxnSpPr>
          <p:nvPr/>
        </p:nvCxnSpPr>
        <p:spPr>
          <a:xfrm>
            <a:off x="5123891" y="4689175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407210" y="1988800"/>
            <a:ext cx="11286916" cy="324045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矢印コネクタ 100"/>
          <p:cNvCxnSpPr/>
          <p:nvPr/>
        </p:nvCxnSpPr>
        <p:spPr>
          <a:xfrm flipH="1">
            <a:off x="8364342" y="3939527"/>
            <a:ext cx="4062" cy="425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5123891" y="4689175"/>
            <a:ext cx="2020343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正方形/長方形 112"/>
          <p:cNvSpPr/>
          <p:nvPr/>
        </p:nvSpPr>
        <p:spPr>
          <a:xfrm>
            <a:off x="8352707" y="3990886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0.27772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 flipH="1">
            <a:off x="8372328" y="3931106"/>
            <a:ext cx="1489" cy="41025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7554256" y="2859377"/>
            <a:ext cx="314021" cy="149592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7933419" y="3115216"/>
            <a:ext cx="260316" cy="124008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/>
          <p:cNvSpPr/>
          <p:nvPr/>
        </p:nvSpPr>
        <p:spPr>
          <a:xfrm rot="16884994">
            <a:off x="7304652" y="3331322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-0.0469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 flipH="1" flipV="1">
            <a:off x="6514186" y="3426594"/>
            <a:ext cx="678565" cy="90831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 rot="3211657">
            <a:off x="6516225" y="3882264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0.0037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0" name="直線コネクタ 119"/>
          <p:cNvCxnSpPr/>
          <p:nvPr/>
        </p:nvCxnSpPr>
        <p:spPr>
          <a:xfrm flipV="1">
            <a:off x="4935535" y="3431366"/>
            <a:ext cx="1353921" cy="943035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>
          <a:xfrm rot="19484073">
            <a:off x="5008141" y="3525935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-0.0474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4623314" y="3533451"/>
            <a:ext cx="520322" cy="848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正方形/長方形 122"/>
          <p:cNvSpPr/>
          <p:nvPr/>
        </p:nvSpPr>
        <p:spPr>
          <a:xfrm rot="18095406">
            <a:off x="4251064" y="3625632"/>
            <a:ext cx="11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-0.1882</a:t>
            </a:r>
          </a:p>
        </p:txBody>
      </p:sp>
      <p:cxnSp>
        <p:nvCxnSpPr>
          <p:cNvPr id="124" name="直線コネクタ 123"/>
          <p:cNvCxnSpPr/>
          <p:nvPr/>
        </p:nvCxnSpPr>
        <p:spPr>
          <a:xfrm flipV="1">
            <a:off x="3924080" y="2761746"/>
            <a:ext cx="638672" cy="15796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 rot="17475545">
            <a:off x="3447723" y="3312415"/>
            <a:ext cx="11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-0.0474</a:t>
            </a:r>
            <a:endParaRPr lang="ja-JP" altLang="en-US" sz="14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 rot="3023718">
            <a:off x="2176612" y="3150290"/>
            <a:ext cx="210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- 0.000006517</a:t>
            </a:r>
            <a:endParaRPr lang="ja-JP" altLang="en-US" sz="14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8" name="直線コネクタ 127"/>
          <p:cNvCxnSpPr/>
          <p:nvPr/>
        </p:nvCxnSpPr>
        <p:spPr>
          <a:xfrm flipH="1" flipV="1">
            <a:off x="2423490" y="3505817"/>
            <a:ext cx="727323" cy="82909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/>
          <p:cNvSpPr/>
          <p:nvPr/>
        </p:nvSpPr>
        <p:spPr>
          <a:xfrm rot="2909687">
            <a:off x="2332117" y="3772118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0.4431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 flipV="1">
            <a:off x="6076344" y="2179673"/>
            <a:ext cx="0" cy="321141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5546386" y="4741580"/>
            <a:ext cx="117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-0.4694</a:t>
            </a: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V="1">
            <a:off x="7554256" y="2859377"/>
            <a:ext cx="314021" cy="149592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 rot="16884994">
            <a:off x="6970175" y="3085336"/>
            <a:ext cx="136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0.19993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V="1">
            <a:off x="7258313" y="2494957"/>
            <a:ext cx="390519" cy="18603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 rot="16884994">
            <a:off x="6909990" y="2542756"/>
            <a:ext cx="111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0.3539</a:t>
            </a:r>
            <a:endParaRPr lang="ja-JP" altLang="en-US" sz="1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3179" y="4513461"/>
            <a:ext cx="30407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Community awareness suggests </a:t>
            </a:r>
            <a:r>
              <a:rPr lang="ja-JP" altLang="en-US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stronger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relations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than Melbourne results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4005077" y="2958981"/>
            <a:ext cx="3135074" cy="64633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Risk of social exclusion and age also significant</a:t>
            </a:r>
          </a:p>
        </p:txBody>
      </p:sp>
      <p:sp>
        <p:nvSpPr>
          <p:cNvPr id="66" name="楕円 65"/>
          <p:cNvSpPr/>
          <p:nvPr/>
        </p:nvSpPr>
        <p:spPr>
          <a:xfrm>
            <a:off x="3567041" y="2841564"/>
            <a:ext cx="3625710" cy="907252"/>
          </a:xfrm>
          <a:prstGeom prst="ellips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7926830" y="1978320"/>
            <a:ext cx="4071204" cy="101566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Three variables of personal well-being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were not significant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PWI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model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7191375" y="1625925"/>
            <a:ext cx="4876800" cy="2555550"/>
          </a:xfrm>
          <a:custGeom>
            <a:avLst/>
            <a:gdLst>
              <a:gd name="connsiteX0" fmla="*/ 352425 w 4876800"/>
              <a:gd name="connsiteY0" fmla="*/ 2600325 h 2705100"/>
              <a:gd name="connsiteX1" fmla="*/ 304800 w 4876800"/>
              <a:gd name="connsiteY1" fmla="*/ 2581275 h 2705100"/>
              <a:gd name="connsiteX2" fmla="*/ 266700 w 4876800"/>
              <a:gd name="connsiteY2" fmla="*/ 2543175 h 2705100"/>
              <a:gd name="connsiteX3" fmla="*/ 238125 w 4876800"/>
              <a:gd name="connsiteY3" fmla="*/ 2524125 h 2705100"/>
              <a:gd name="connsiteX4" fmla="*/ 228600 w 4876800"/>
              <a:gd name="connsiteY4" fmla="*/ 2495550 h 2705100"/>
              <a:gd name="connsiteX5" fmla="*/ 76200 w 4876800"/>
              <a:gd name="connsiteY5" fmla="*/ 2305050 h 2705100"/>
              <a:gd name="connsiteX6" fmla="*/ 38100 w 4876800"/>
              <a:gd name="connsiteY6" fmla="*/ 2238375 h 2705100"/>
              <a:gd name="connsiteX7" fmla="*/ 57150 w 4876800"/>
              <a:gd name="connsiteY7" fmla="*/ 2105025 h 2705100"/>
              <a:gd name="connsiteX8" fmla="*/ 104775 w 4876800"/>
              <a:gd name="connsiteY8" fmla="*/ 1990725 h 2705100"/>
              <a:gd name="connsiteX9" fmla="*/ 95250 w 4876800"/>
              <a:gd name="connsiteY9" fmla="*/ 1609725 h 2705100"/>
              <a:gd name="connsiteX10" fmla="*/ 47625 w 4876800"/>
              <a:gd name="connsiteY10" fmla="*/ 1504950 h 2705100"/>
              <a:gd name="connsiteX11" fmla="*/ 0 w 4876800"/>
              <a:gd name="connsiteY11" fmla="*/ 1371600 h 2705100"/>
              <a:gd name="connsiteX12" fmla="*/ 9525 w 4876800"/>
              <a:gd name="connsiteY12" fmla="*/ 1000125 h 2705100"/>
              <a:gd name="connsiteX13" fmla="*/ 95250 w 4876800"/>
              <a:gd name="connsiteY13" fmla="*/ 866775 h 2705100"/>
              <a:gd name="connsiteX14" fmla="*/ 190500 w 4876800"/>
              <a:gd name="connsiteY14" fmla="*/ 771525 h 2705100"/>
              <a:gd name="connsiteX15" fmla="*/ 257175 w 4876800"/>
              <a:gd name="connsiteY15" fmla="*/ 733425 h 2705100"/>
              <a:gd name="connsiteX16" fmla="*/ 447675 w 4876800"/>
              <a:gd name="connsiteY16" fmla="*/ 638175 h 2705100"/>
              <a:gd name="connsiteX17" fmla="*/ 485775 w 4876800"/>
              <a:gd name="connsiteY17" fmla="*/ 609600 h 2705100"/>
              <a:gd name="connsiteX18" fmla="*/ 523875 w 4876800"/>
              <a:gd name="connsiteY18" fmla="*/ 590550 h 2705100"/>
              <a:gd name="connsiteX19" fmla="*/ 590550 w 4876800"/>
              <a:gd name="connsiteY19" fmla="*/ 523875 h 2705100"/>
              <a:gd name="connsiteX20" fmla="*/ 619125 w 4876800"/>
              <a:gd name="connsiteY20" fmla="*/ 457200 h 2705100"/>
              <a:gd name="connsiteX21" fmla="*/ 647700 w 4876800"/>
              <a:gd name="connsiteY21" fmla="*/ 352425 h 2705100"/>
              <a:gd name="connsiteX22" fmla="*/ 676275 w 4876800"/>
              <a:gd name="connsiteY22" fmla="*/ 276225 h 2705100"/>
              <a:gd name="connsiteX23" fmla="*/ 685800 w 4876800"/>
              <a:gd name="connsiteY23" fmla="*/ 247650 h 2705100"/>
              <a:gd name="connsiteX24" fmla="*/ 714375 w 4876800"/>
              <a:gd name="connsiteY24" fmla="*/ 209550 h 2705100"/>
              <a:gd name="connsiteX25" fmla="*/ 742950 w 4876800"/>
              <a:gd name="connsiteY25" fmla="*/ 161925 h 2705100"/>
              <a:gd name="connsiteX26" fmla="*/ 800100 w 4876800"/>
              <a:gd name="connsiteY26" fmla="*/ 114300 h 2705100"/>
              <a:gd name="connsiteX27" fmla="*/ 952500 w 4876800"/>
              <a:gd name="connsiteY27" fmla="*/ 28575 h 2705100"/>
              <a:gd name="connsiteX28" fmla="*/ 981075 w 4876800"/>
              <a:gd name="connsiteY28" fmla="*/ 19050 h 2705100"/>
              <a:gd name="connsiteX29" fmla="*/ 1104900 w 4876800"/>
              <a:gd name="connsiteY29" fmla="*/ 0 h 2705100"/>
              <a:gd name="connsiteX30" fmla="*/ 1933575 w 4876800"/>
              <a:gd name="connsiteY30" fmla="*/ 19050 h 2705100"/>
              <a:gd name="connsiteX31" fmla="*/ 2038350 w 4876800"/>
              <a:gd name="connsiteY31" fmla="*/ 47625 h 2705100"/>
              <a:gd name="connsiteX32" fmla="*/ 2238375 w 4876800"/>
              <a:gd name="connsiteY32" fmla="*/ 57150 h 2705100"/>
              <a:gd name="connsiteX33" fmla="*/ 2466975 w 4876800"/>
              <a:gd name="connsiteY33" fmla="*/ 76200 h 2705100"/>
              <a:gd name="connsiteX34" fmla="*/ 3562350 w 4876800"/>
              <a:gd name="connsiteY34" fmla="*/ 85725 h 2705100"/>
              <a:gd name="connsiteX35" fmla="*/ 3886200 w 4876800"/>
              <a:gd name="connsiteY35" fmla="*/ 123825 h 2705100"/>
              <a:gd name="connsiteX36" fmla="*/ 4200525 w 4876800"/>
              <a:gd name="connsiteY36" fmla="*/ 133350 h 2705100"/>
              <a:gd name="connsiteX37" fmla="*/ 4314825 w 4876800"/>
              <a:gd name="connsiteY37" fmla="*/ 161925 h 2705100"/>
              <a:gd name="connsiteX38" fmla="*/ 4495800 w 4876800"/>
              <a:gd name="connsiteY38" fmla="*/ 190500 h 2705100"/>
              <a:gd name="connsiteX39" fmla="*/ 4657725 w 4876800"/>
              <a:gd name="connsiteY39" fmla="*/ 266700 h 2705100"/>
              <a:gd name="connsiteX40" fmla="*/ 4724400 w 4876800"/>
              <a:gd name="connsiteY40" fmla="*/ 333375 h 2705100"/>
              <a:gd name="connsiteX41" fmla="*/ 4791075 w 4876800"/>
              <a:gd name="connsiteY41" fmla="*/ 438150 h 2705100"/>
              <a:gd name="connsiteX42" fmla="*/ 4810125 w 4876800"/>
              <a:gd name="connsiteY42" fmla="*/ 476250 h 2705100"/>
              <a:gd name="connsiteX43" fmla="*/ 4848225 w 4876800"/>
              <a:gd name="connsiteY43" fmla="*/ 619125 h 2705100"/>
              <a:gd name="connsiteX44" fmla="*/ 4876800 w 4876800"/>
              <a:gd name="connsiteY44" fmla="*/ 714375 h 2705100"/>
              <a:gd name="connsiteX45" fmla="*/ 4867275 w 4876800"/>
              <a:gd name="connsiteY45" fmla="*/ 1152525 h 2705100"/>
              <a:gd name="connsiteX46" fmla="*/ 4848225 w 4876800"/>
              <a:gd name="connsiteY46" fmla="*/ 1238250 h 2705100"/>
              <a:gd name="connsiteX47" fmla="*/ 4838700 w 4876800"/>
              <a:gd name="connsiteY47" fmla="*/ 1343025 h 2705100"/>
              <a:gd name="connsiteX48" fmla="*/ 4800600 w 4876800"/>
              <a:gd name="connsiteY48" fmla="*/ 1409700 h 2705100"/>
              <a:gd name="connsiteX49" fmla="*/ 4695825 w 4876800"/>
              <a:gd name="connsiteY49" fmla="*/ 1524000 h 2705100"/>
              <a:gd name="connsiteX50" fmla="*/ 4476750 w 4876800"/>
              <a:gd name="connsiteY50" fmla="*/ 1609725 h 2705100"/>
              <a:gd name="connsiteX51" fmla="*/ 4105275 w 4876800"/>
              <a:gd name="connsiteY51" fmla="*/ 1647825 h 2705100"/>
              <a:gd name="connsiteX52" fmla="*/ 3152775 w 4876800"/>
              <a:gd name="connsiteY52" fmla="*/ 1638300 h 2705100"/>
              <a:gd name="connsiteX53" fmla="*/ 2981325 w 4876800"/>
              <a:gd name="connsiteY53" fmla="*/ 1609725 h 2705100"/>
              <a:gd name="connsiteX54" fmla="*/ 2581275 w 4876800"/>
              <a:gd name="connsiteY54" fmla="*/ 1590675 h 2705100"/>
              <a:gd name="connsiteX55" fmla="*/ 1581150 w 4876800"/>
              <a:gd name="connsiteY55" fmla="*/ 1609725 h 2705100"/>
              <a:gd name="connsiteX56" fmla="*/ 1533525 w 4876800"/>
              <a:gd name="connsiteY56" fmla="*/ 1628775 h 2705100"/>
              <a:gd name="connsiteX57" fmla="*/ 1476375 w 4876800"/>
              <a:gd name="connsiteY57" fmla="*/ 1647825 h 2705100"/>
              <a:gd name="connsiteX58" fmla="*/ 1343025 w 4876800"/>
              <a:gd name="connsiteY58" fmla="*/ 1762125 h 2705100"/>
              <a:gd name="connsiteX59" fmla="*/ 1276350 w 4876800"/>
              <a:gd name="connsiteY59" fmla="*/ 1847850 h 2705100"/>
              <a:gd name="connsiteX60" fmla="*/ 1266825 w 4876800"/>
              <a:gd name="connsiteY60" fmla="*/ 1876425 h 2705100"/>
              <a:gd name="connsiteX61" fmla="*/ 1247775 w 4876800"/>
              <a:gd name="connsiteY61" fmla="*/ 1914525 h 2705100"/>
              <a:gd name="connsiteX62" fmla="*/ 1238250 w 4876800"/>
              <a:gd name="connsiteY62" fmla="*/ 1943100 h 2705100"/>
              <a:gd name="connsiteX63" fmla="*/ 1181100 w 4876800"/>
              <a:gd name="connsiteY63" fmla="*/ 2028825 h 2705100"/>
              <a:gd name="connsiteX64" fmla="*/ 1152525 w 4876800"/>
              <a:gd name="connsiteY64" fmla="*/ 2076450 h 2705100"/>
              <a:gd name="connsiteX65" fmla="*/ 1123950 w 4876800"/>
              <a:gd name="connsiteY65" fmla="*/ 2105025 h 2705100"/>
              <a:gd name="connsiteX66" fmla="*/ 1057275 w 4876800"/>
              <a:gd name="connsiteY66" fmla="*/ 2181225 h 2705100"/>
              <a:gd name="connsiteX67" fmla="*/ 1028700 w 4876800"/>
              <a:gd name="connsiteY67" fmla="*/ 2228850 h 2705100"/>
              <a:gd name="connsiteX68" fmla="*/ 1000125 w 4876800"/>
              <a:gd name="connsiteY68" fmla="*/ 2266950 h 2705100"/>
              <a:gd name="connsiteX69" fmla="*/ 981075 w 4876800"/>
              <a:gd name="connsiteY69" fmla="*/ 2295525 h 2705100"/>
              <a:gd name="connsiteX70" fmla="*/ 942975 w 4876800"/>
              <a:gd name="connsiteY70" fmla="*/ 2333625 h 2705100"/>
              <a:gd name="connsiteX71" fmla="*/ 933450 w 4876800"/>
              <a:gd name="connsiteY71" fmla="*/ 2362200 h 2705100"/>
              <a:gd name="connsiteX72" fmla="*/ 914400 w 4876800"/>
              <a:gd name="connsiteY72" fmla="*/ 2390775 h 2705100"/>
              <a:gd name="connsiteX73" fmla="*/ 885825 w 4876800"/>
              <a:gd name="connsiteY73" fmla="*/ 2562225 h 2705100"/>
              <a:gd name="connsiteX74" fmla="*/ 876300 w 4876800"/>
              <a:gd name="connsiteY74" fmla="*/ 2590800 h 2705100"/>
              <a:gd name="connsiteX75" fmla="*/ 838200 w 4876800"/>
              <a:gd name="connsiteY75" fmla="*/ 2667000 h 2705100"/>
              <a:gd name="connsiteX76" fmla="*/ 771525 w 4876800"/>
              <a:gd name="connsiteY76" fmla="*/ 2705100 h 2705100"/>
              <a:gd name="connsiteX77" fmla="*/ 485775 w 4876800"/>
              <a:gd name="connsiteY77" fmla="*/ 2695575 h 2705100"/>
              <a:gd name="connsiteX78" fmla="*/ 457200 w 4876800"/>
              <a:gd name="connsiteY78" fmla="*/ 2676525 h 2705100"/>
              <a:gd name="connsiteX79" fmla="*/ 428625 w 4876800"/>
              <a:gd name="connsiteY79" fmla="*/ 2667000 h 2705100"/>
              <a:gd name="connsiteX80" fmla="*/ 400050 w 4876800"/>
              <a:gd name="connsiteY80" fmla="*/ 2628900 h 2705100"/>
              <a:gd name="connsiteX81" fmla="*/ 371475 w 4876800"/>
              <a:gd name="connsiteY81" fmla="*/ 2619375 h 2705100"/>
              <a:gd name="connsiteX82" fmla="*/ 352425 w 4876800"/>
              <a:gd name="connsiteY82" fmla="*/ 2600325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876800" h="2705100">
                <a:moveTo>
                  <a:pt x="352425" y="2600325"/>
                </a:moveTo>
                <a:cubicBezTo>
                  <a:pt x="341313" y="2593975"/>
                  <a:pt x="319026" y="2590759"/>
                  <a:pt x="304800" y="2581275"/>
                </a:cubicBezTo>
                <a:cubicBezTo>
                  <a:pt x="289856" y="2571312"/>
                  <a:pt x="280337" y="2554864"/>
                  <a:pt x="266700" y="2543175"/>
                </a:cubicBezTo>
                <a:cubicBezTo>
                  <a:pt x="258008" y="2535725"/>
                  <a:pt x="247650" y="2530475"/>
                  <a:pt x="238125" y="2524125"/>
                </a:cubicBezTo>
                <a:cubicBezTo>
                  <a:pt x="234950" y="2514600"/>
                  <a:pt x="234169" y="2503904"/>
                  <a:pt x="228600" y="2495550"/>
                </a:cubicBezTo>
                <a:cubicBezTo>
                  <a:pt x="28176" y="2194913"/>
                  <a:pt x="241170" y="2530009"/>
                  <a:pt x="76200" y="2305050"/>
                </a:cubicBezTo>
                <a:cubicBezTo>
                  <a:pt x="61062" y="2284408"/>
                  <a:pt x="50800" y="2260600"/>
                  <a:pt x="38100" y="2238375"/>
                </a:cubicBezTo>
                <a:cubicBezTo>
                  <a:pt x="44298" y="2170192"/>
                  <a:pt x="37748" y="2153530"/>
                  <a:pt x="57150" y="2105025"/>
                </a:cubicBezTo>
                <a:cubicBezTo>
                  <a:pt x="72479" y="2066702"/>
                  <a:pt x="104775" y="1990725"/>
                  <a:pt x="104775" y="1990725"/>
                </a:cubicBezTo>
                <a:cubicBezTo>
                  <a:pt x="118260" y="1828900"/>
                  <a:pt x="125046" y="1818296"/>
                  <a:pt x="95250" y="1609725"/>
                </a:cubicBezTo>
                <a:cubicBezTo>
                  <a:pt x="91323" y="1582236"/>
                  <a:pt x="59730" y="1534003"/>
                  <a:pt x="47625" y="1504950"/>
                </a:cubicBezTo>
                <a:cubicBezTo>
                  <a:pt x="27833" y="1457449"/>
                  <a:pt x="15908" y="1419323"/>
                  <a:pt x="0" y="1371600"/>
                </a:cubicBezTo>
                <a:cubicBezTo>
                  <a:pt x="3175" y="1247775"/>
                  <a:pt x="-3860" y="1123265"/>
                  <a:pt x="9525" y="1000125"/>
                </a:cubicBezTo>
                <a:cubicBezTo>
                  <a:pt x="11726" y="979879"/>
                  <a:pt x="85509" y="879438"/>
                  <a:pt x="95250" y="866775"/>
                </a:cubicBezTo>
                <a:cubicBezTo>
                  <a:pt x="129113" y="822753"/>
                  <a:pt x="145464" y="801549"/>
                  <a:pt x="190500" y="771525"/>
                </a:cubicBezTo>
                <a:cubicBezTo>
                  <a:pt x="211799" y="757326"/>
                  <a:pt x="235333" y="746773"/>
                  <a:pt x="257175" y="733425"/>
                </a:cubicBezTo>
                <a:cubicBezTo>
                  <a:pt x="399197" y="646634"/>
                  <a:pt x="314066" y="682711"/>
                  <a:pt x="447675" y="638175"/>
                </a:cubicBezTo>
                <a:cubicBezTo>
                  <a:pt x="460375" y="628650"/>
                  <a:pt x="472313" y="618014"/>
                  <a:pt x="485775" y="609600"/>
                </a:cubicBezTo>
                <a:cubicBezTo>
                  <a:pt x="497816" y="602075"/>
                  <a:pt x="512886" y="599541"/>
                  <a:pt x="523875" y="590550"/>
                </a:cubicBezTo>
                <a:cubicBezTo>
                  <a:pt x="548201" y="570647"/>
                  <a:pt x="568325" y="546100"/>
                  <a:pt x="590550" y="523875"/>
                </a:cubicBezTo>
                <a:cubicBezTo>
                  <a:pt x="600075" y="501650"/>
                  <a:pt x="611479" y="480139"/>
                  <a:pt x="619125" y="457200"/>
                </a:cubicBezTo>
                <a:cubicBezTo>
                  <a:pt x="630573" y="422857"/>
                  <a:pt x="636799" y="386945"/>
                  <a:pt x="647700" y="352425"/>
                </a:cubicBezTo>
                <a:cubicBezTo>
                  <a:pt x="655869" y="326557"/>
                  <a:pt x="667004" y="301719"/>
                  <a:pt x="676275" y="276225"/>
                </a:cubicBezTo>
                <a:cubicBezTo>
                  <a:pt x="679706" y="266789"/>
                  <a:pt x="680819" y="256367"/>
                  <a:pt x="685800" y="247650"/>
                </a:cubicBezTo>
                <a:cubicBezTo>
                  <a:pt x="693676" y="233867"/>
                  <a:pt x="705569" y="222759"/>
                  <a:pt x="714375" y="209550"/>
                </a:cubicBezTo>
                <a:cubicBezTo>
                  <a:pt x="724644" y="194146"/>
                  <a:pt x="730565" y="175686"/>
                  <a:pt x="742950" y="161925"/>
                </a:cubicBezTo>
                <a:cubicBezTo>
                  <a:pt x="759539" y="143493"/>
                  <a:pt x="780736" y="129791"/>
                  <a:pt x="800100" y="114300"/>
                </a:cubicBezTo>
                <a:cubicBezTo>
                  <a:pt x="847441" y="76427"/>
                  <a:pt x="890644" y="49194"/>
                  <a:pt x="952500" y="28575"/>
                </a:cubicBezTo>
                <a:cubicBezTo>
                  <a:pt x="962025" y="25400"/>
                  <a:pt x="971335" y="21485"/>
                  <a:pt x="981075" y="19050"/>
                </a:cubicBezTo>
                <a:cubicBezTo>
                  <a:pt x="1024710" y="8141"/>
                  <a:pt x="1058631" y="5784"/>
                  <a:pt x="1104900" y="0"/>
                </a:cubicBezTo>
                <a:cubicBezTo>
                  <a:pt x="1381125" y="6350"/>
                  <a:pt x="1657636" y="4971"/>
                  <a:pt x="1933575" y="19050"/>
                </a:cubicBezTo>
                <a:cubicBezTo>
                  <a:pt x="1969729" y="20895"/>
                  <a:pt x="2002429" y="43135"/>
                  <a:pt x="2038350" y="47625"/>
                </a:cubicBezTo>
                <a:cubicBezTo>
                  <a:pt x="2104585" y="55904"/>
                  <a:pt x="2171772" y="52710"/>
                  <a:pt x="2238375" y="57150"/>
                </a:cubicBezTo>
                <a:cubicBezTo>
                  <a:pt x="2314670" y="62236"/>
                  <a:pt x="2390529" y="74550"/>
                  <a:pt x="2466975" y="76200"/>
                </a:cubicBezTo>
                <a:cubicBezTo>
                  <a:pt x="2832029" y="84079"/>
                  <a:pt x="3197225" y="82550"/>
                  <a:pt x="3562350" y="85725"/>
                </a:cubicBezTo>
                <a:cubicBezTo>
                  <a:pt x="3616133" y="92740"/>
                  <a:pt x="3803355" y="120059"/>
                  <a:pt x="3886200" y="123825"/>
                </a:cubicBezTo>
                <a:cubicBezTo>
                  <a:pt x="3990915" y="128585"/>
                  <a:pt x="4095750" y="130175"/>
                  <a:pt x="4200525" y="133350"/>
                </a:cubicBezTo>
                <a:cubicBezTo>
                  <a:pt x="4238625" y="142875"/>
                  <a:pt x="4276133" y="155196"/>
                  <a:pt x="4314825" y="161925"/>
                </a:cubicBezTo>
                <a:cubicBezTo>
                  <a:pt x="4395762" y="176001"/>
                  <a:pt x="4422841" y="161316"/>
                  <a:pt x="4495800" y="190500"/>
                </a:cubicBezTo>
                <a:cubicBezTo>
                  <a:pt x="4551186" y="212655"/>
                  <a:pt x="4657725" y="266700"/>
                  <a:pt x="4657725" y="266700"/>
                </a:cubicBezTo>
                <a:cubicBezTo>
                  <a:pt x="4679950" y="288925"/>
                  <a:pt x="4703257" y="310118"/>
                  <a:pt x="4724400" y="333375"/>
                </a:cubicBezTo>
                <a:cubicBezTo>
                  <a:pt x="4751115" y="362761"/>
                  <a:pt x="4772864" y="404762"/>
                  <a:pt x="4791075" y="438150"/>
                </a:cubicBezTo>
                <a:cubicBezTo>
                  <a:pt x="4797874" y="450615"/>
                  <a:pt x="4805849" y="462710"/>
                  <a:pt x="4810125" y="476250"/>
                </a:cubicBezTo>
                <a:cubicBezTo>
                  <a:pt x="4824968" y="523251"/>
                  <a:pt x="4834935" y="571661"/>
                  <a:pt x="4848225" y="619125"/>
                </a:cubicBezTo>
                <a:cubicBezTo>
                  <a:pt x="4857163" y="651045"/>
                  <a:pt x="4867275" y="682625"/>
                  <a:pt x="4876800" y="714375"/>
                </a:cubicBezTo>
                <a:cubicBezTo>
                  <a:pt x="4873625" y="860425"/>
                  <a:pt x="4875231" y="1006657"/>
                  <a:pt x="4867275" y="1152525"/>
                </a:cubicBezTo>
                <a:cubicBezTo>
                  <a:pt x="4865681" y="1181754"/>
                  <a:pt x="4852567" y="1209302"/>
                  <a:pt x="4848225" y="1238250"/>
                </a:cubicBezTo>
                <a:cubicBezTo>
                  <a:pt x="4843023" y="1272931"/>
                  <a:pt x="4848086" y="1309235"/>
                  <a:pt x="4838700" y="1343025"/>
                </a:cubicBezTo>
                <a:cubicBezTo>
                  <a:pt x="4831849" y="1367689"/>
                  <a:pt x="4814799" y="1388401"/>
                  <a:pt x="4800600" y="1409700"/>
                </a:cubicBezTo>
                <a:cubicBezTo>
                  <a:pt x="4779926" y="1440710"/>
                  <a:pt x="4719577" y="1506582"/>
                  <a:pt x="4695825" y="1524000"/>
                </a:cubicBezTo>
                <a:cubicBezTo>
                  <a:pt x="4650892" y="1556951"/>
                  <a:pt x="4511918" y="1601910"/>
                  <a:pt x="4476750" y="1609725"/>
                </a:cubicBezTo>
                <a:cubicBezTo>
                  <a:pt x="4342294" y="1639604"/>
                  <a:pt x="4240096" y="1640335"/>
                  <a:pt x="4105275" y="1647825"/>
                </a:cubicBezTo>
                <a:lnTo>
                  <a:pt x="3152775" y="1638300"/>
                </a:lnTo>
                <a:cubicBezTo>
                  <a:pt x="3094870" y="1636337"/>
                  <a:pt x="3038787" y="1617139"/>
                  <a:pt x="2981325" y="1609725"/>
                </a:cubicBezTo>
                <a:cubicBezTo>
                  <a:pt x="2884511" y="1597233"/>
                  <a:pt x="2634325" y="1592504"/>
                  <a:pt x="2581275" y="1590675"/>
                </a:cubicBezTo>
                <a:lnTo>
                  <a:pt x="1581150" y="1609725"/>
                </a:lnTo>
                <a:cubicBezTo>
                  <a:pt x="1564063" y="1610346"/>
                  <a:pt x="1549593" y="1622932"/>
                  <a:pt x="1533525" y="1628775"/>
                </a:cubicBezTo>
                <a:cubicBezTo>
                  <a:pt x="1514654" y="1635637"/>
                  <a:pt x="1494336" y="1638845"/>
                  <a:pt x="1476375" y="1647825"/>
                </a:cubicBezTo>
                <a:cubicBezTo>
                  <a:pt x="1418350" y="1676838"/>
                  <a:pt x="1389896" y="1715254"/>
                  <a:pt x="1343025" y="1762125"/>
                </a:cubicBezTo>
                <a:cubicBezTo>
                  <a:pt x="1308315" y="1796835"/>
                  <a:pt x="1304833" y="1796581"/>
                  <a:pt x="1276350" y="1847850"/>
                </a:cubicBezTo>
                <a:cubicBezTo>
                  <a:pt x="1271474" y="1856627"/>
                  <a:pt x="1270780" y="1867197"/>
                  <a:pt x="1266825" y="1876425"/>
                </a:cubicBezTo>
                <a:cubicBezTo>
                  <a:pt x="1261232" y="1889476"/>
                  <a:pt x="1253368" y="1901474"/>
                  <a:pt x="1247775" y="1914525"/>
                </a:cubicBezTo>
                <a:cubicBezTo>
                  <a:pt x="1243820" y="1923753"/>
                  <a:pt x="1243309" y="1934427"/>
                  <a:pt x="1238250" y="1943100"/>
                </a:cubicBezTo>
                <a:cubicBezTo>
                  <a:pt x="1220946" y="1972765"/>
                  <a:pt x="1198769" y="1999376"/>
                  <a:pt x="1181100" y="2028825"/>
                </a:cubicBezTo>
                <a:cubicBezTo>
                  <a:pt x="1171575" y="2044700"/>
                  <a:pt x="1163633" y="2061639"/>
                  <a:pt x="1152525" y="2076450"/>
                </a:cubicBezTo>
                <a:cubicBezTo>
                  <a:pt x="1144443" y="2087226"/>
                  <a:pt x="1133011" y="2095058"/>
                  <a:pt x="1123950" y="2105025"/>
                </a:cubicBezTo>
                <a:cubicBezTo>
                  <a:pt x="1101247" y="2129999"/>
                  <a:pt x="1077853" y="2154473"/>
                  <a:pt x="1057275" y="2181225"/>
                </a:cubicBezTo>
                <a:cubicBezTo>
                  <a:pt x="1045987" y="2195899"/>
                  <a:pt x="1038969" y="2213446"/>
                  <a:pt x="1028700" y="2228850"/>
                </a:cubicBezTo>
                <a:cubicBezTo>
                  <a:pt x="1019894" y="2242059"/>
                  <a:pt x="1009352" y="2254032"/>
                  <a:pt x="1000125" y="2266950"/>
                </a:cubicBezTo>
                <a:cubicBezTo>
                  <a:pt x="993471" y="2276265"/>
                  <a:pt x="988525" y="2286833"/>
                  <a:pt x="981075" y="2295525"/>
                </a:cubicBezTo>
                <a:cubicBezTo>
                  <a:pt x="969386" y="2309162"/>
                  <a:pt x="955675" y="2320925"/>
                  <a:pt x="942975" y="2333625"/>
                </a:cubicBezTo>
                <a:cubicBezTo>
                  <a:pt x="939800" y="2343150"/>
                  <a:pt x="937940" y="2353220"/>
                  <a:pt x="933450" y="2362200"/>
                </a:cubicBezTo>
                <a:cubicBezTo>
                  <a:pt x="928330" y="2372439"/>
                  <a:pt x="917022" y="2379632"/>
                  <a:pt x="914400" y="2390775"/>
                </a:cubicBezTo>
                <a:cubicBezTo>
                  <a:pt x="863543" y="2606918"/>
                  <a:pt x="914974" y="2460204"/>
                  <a:pt x="885825" y="2562225"/>
                </a:cubicBezTo>
                <a:cubicBezTo>
                  <a:pt x="883067" y="2571879"/>
                  <a:pt x="880455" y="2581660"/>
                  <a:pt x="876300" y="2590800"/>
                </a:cubicBezTo>
                <a:cubicBezTo>
                  <a:pt x="864549" y="2616653"/>
                  <a:pt x="861829" y="2651248"/>
                  <a:pt x="838200" y="2667000"/>
                </a:cubicBezTo>
                <a:cubicBezTo>
                  <a:pt x="797811" y="2693926"/>
                  <a:pt x="819864" y="2680930"/>
                  <a:pt x="771525" y="2705100"/>
                </a:cubicBezTo>
                <a:cubicBezTo>
                  <a:pt x="676275" y="2701925"/>
                  <a:pt x="580687" y="2704203"/>
                  <a:pt x="485775" y="2695575"/>
                </a:cubicBezTo>
                <a:cubicBezTo>
                  <a:pt x="474374" y="2694539"/>
                  <a:pt x="467439" y="2681645"/>
                  <a:pt x="457200" y="2676525"/>
                </a:cubicBezTo>
                <a:cubicBezTo>
                  <a:pt x="448220" y="2672035"/>
                  <a:pt x="438150" y="2670175"/>
                  <a:pt x="428625" y="2667000"/>
                </a:cubicBezTo>
                <a:cubicBezTo>
                  <a:pt x="419100" y="2654300"/>
                  <a:pt x="412246" y="2639063"/>
                  <a:pt x="400050" y="2628900"/>
                </a:cubicBezTo>
                <a:cubicBezTo>
                  <a:pt x="392337" y="2622472"/>
                  <a:pt x="381129" y="2622133"/>
                  <a:pt x="371475" y="2619375"/>
                </a:cubicBezTo>
                <a:cubicBezTo>
                  <a:pt x="326896" y="2606638"/>
                  <a:pt x="363537" y="2606675"/>
                  <a:pt x="352425" y="2600325"/>
                </a:cubicBezTo>
                <a:close/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93988" y="908650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People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rural areas do not have the same psychological well-being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of people in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cities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?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191180" y="5859363"/>
            <a:ext cx="1166562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People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rural areas may have fewer diverse experiences and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opportunities?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下矢印 70"/>
          <p:cNvSpPr/>
          <p:nvPr/>
        </p:nvSpPr>
        <p:spPr>
          <a:xfrm>
            <a:off x="5627740" y="5496777"/>
            <a:ext cx="1080150" cy="36005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952625" y="4352925"/>
            <a:ext cx="4791075" cy="1485900"/>
          </a:xfrm>
          <a:custGeom>
            <a:avLst/>
            <a:gdLst>
              <a:gd name="connsiteX0" fmla="*/ 66675 w 4791075"/>
              <a:gd name="connsiteY0" fmla="*/ 723900 h 1485900"/>
              <a:gd name="connsiteX1" fmla="*/ 66675 w 4791075"/>
              <a:gd name="connsiteY1" fmla="*/ 276225 h 1485900"/>
              <a:gd name="connsiteX2" fmla="*/ 85725 w 4791075"/>
              <a:gd name="connsiteY2" fmla="*/ 247650 h 1485900"/>
              <a:gd name="connsiteX3" fmla="*/ 190500 w 4791075"/>
              <a:gd name="connsiteY3" fmla="*/ 171450 h 1485900"/>
              <a:gd name="connsiteX4" fmla="*/ 304800 w 4791075"/>
              <a:gd name="connsiteY4" fmla="*/ 85725 h 1485900"/>
              <a:gd name="connsiteX5" fmla="*/ 333375 w 4791075"/>
              <a:gd name="connsiteY5" fmla="*/ 66675 h 1485900"/>
              <a:gd name="connsiteX6" fmla="*/ 390525 w 4791075"/>
              <a:gd name="connsiteY6" fmla="*/ 57150 h 1485900"/>
              <a:gd name="connsiteX7" fmla="*/ 428625 w 4791075"/>
              <a:gd name="connsiteY7" fmla="*/ 28575 h 1485900"/>
              <a:gd name="connsiteX8" fmla="*/ 495300 w 4791075"/>
              <a:gd name="connsiteY8" fmla="*/ 19050 h 1485900"/>
              <a:gd name="connsiteX9" fmla="*/ 523875 w 4791075"/>
              <a:gd name="connsiteY9" fmla="*/ 9525 h 1485900"/>
              <a:gd name="connsiteX10" fmla="*/ 590550 w 4791075"/>
              <a:gd name="connsiteY10" fmla="*/ 0 h 1485900"/>
              <a:gd name="connsiteX11" fmla="*/ 1247775 w 4791075"/>
              <a:gd name="connsiteY11" fmla="*/ 9525 h 1485900"/>
              <a:gd name="connsiteX12" fmla="*/ 1295400 w 4791075"/>
              <a:gd name="connsiteY12" fmla="*/ 28575 h 1485900"/>
              <a:gd name="connsiteX13" fmla="*/ 1438275 w 4791075"/>
              <a:gd name="connsiteY13" fmla="*/ 47625 h 1485900"/>
              <a:gd name="connsiteX14" fmla="*/ 1495425 w 4791075"/>
              <a:gd name="connsiteY14" fmla="*/ 66675 h 1485900"/>
              <a:gd name="connsiteX15" fmla="*/ 1543050 w 4791075"/>
              <a:gd name="connsiteY15" fmla="*/ 76200 h 1485900"/>
              <a:gd name="connsiteX16" fmla="*/ 1981200 w 4791075"/>
              <a:gd name="connsiteY16" fmla="*/ 95250 h 1485900"/>
              <a:gd name="connsiteX17" fmla="*/ 3219450 w 4791075"/>
              <a:gd name="connsiteY17" fmla="*/ 114300 h 1485900"/>
              <a:gd name="connsiteX18" fmla="*/ 3305175 w 4791075"/>
              <a:gd name="connsiteY18" fmla="*/ 123825 h 1485900"/>
              <a:gd name="connsiteX19" fmla="*/ 3429000 w 4791075"/>
              <a:gd name="connsiteY19" fmla="*/ 133350 h 1485900"/>
              <a:gd name="connsiteX20" fmla="*/ 3486150 w 4791075"/>
              <a:gd name="connsiteY20" fmla="*/ 142875 h 1485900"/>
              <a:gd name="connsiteX21" fmla="*/ 3552825 w 4791075"/>
              <a:gd name="connsiteY21" fmla="*/ 152400 h 1485900"/>
              <a:gd name="connsiteX22" fmla="*/ 3629025 w 4791075"/>
              <a:gd name="connsiteY22" fmla="*/ 161925 h 1485900"/>
              <a:gd name="connsiteX23" fmla="*/ 3714750 w 4791075"/>
              <a:gd name="connsiteY23" fmla="*/ 171450 h 1485900"/>
              <a:gd name="connsiteX24" fmla="*/ 3829050 w 4791075"/>
              <a:gd name="connsiteY24" fmla="*/ 200025 h 1485900"/>
              <a:gd name="connsiteX25" fmla="*/ 4029075 w 4791075"/>
              <a:gd name="connsiteY25" fmla="*/ 228600 h 1485900"/>
              <a:gd name="connsiteX26" fmla="*/ 4133850 w 4791075"/>
              <a:gd name="connsiteY26" fmla="*/ 257175 h 1485900"/>
              <a:gd name="connsiteX27" fmla="*/ 4276725 w 4791075"/>
              <a:gd name="connsiteY27" fmla="*/ 276225 h 1485900"/>
              <a:gd name="connsiteX28" fmla="*/ 4324350 w 4791075"/>
              <a:gd name="connsiteY28" fmla="*/ 285750 h 1485900"/>
              <a:gd name="connsiteX29" fmla="*/ 4400550 w 4791075"/>
              <a:gd name="connsiteY29" fmla="*/ 295275 h 1485900"/>
              <a:gd name="connsiteX30" fmla="*/ 4505325 w 4791075"/>
              <a:gd name="connsiteY30" fmla="*/ 323850 h 1485900"/>
              <a:gd name="connsiteX31" fmla="*/ 4543425 w 4791075"/>
              <a:gd name="connsiteY31" fmla="*/ 342900 h 1485900"/>
              <a:gd name="connsiteX32" fmla="*/ 4600575 w 4791075"/>
              <a:gd name="connsiteY32" fmla="*/ 352425 h 1485900"/>
              <a:gd name="connsiteX33" fmla="*/ 4638675 w 4791075"/>
              <a:gd name="connsiteY33" fmla="*/ 361950 h 1485900"/>
              <a:gd name="connsiteX34" fmla="*/ 4676775 w 4791075"/>
              <a:gd name="connsiteY34" fmla="*/ 400050 h 1485900"/>
              <a:gd name="connsiteX35" fmla="*/ 4733925 w 4791075"/>
              <a:gd name="connsiteY35" fmla="*/ 447675 h 1485900"/>
              <a:gd name="connsiteX36" fmla="*/ 4743450 w 4791075"/>
              <a:gd name="connsiteY36" fmla="*/ 485775 h 1485900"/>
              <a:gd name="connsiteX37" fmla="*/ 4772025 w 4791075"/>
              <a:gd name="connsiteY37" fmla="*/ 542925 h 1485900"/>
              <a:gd name="connsiteX38" fmla="*/ 4781550 w 4791075"/>
              <a:gd name="connsiteY38" fmla="*/ 600075 h 1485900"/>
              <a:gd name="connsiteX39" fmla="*/ 4791075 w 4791075"/>
              <a:gd name="connsiteY39" fmla="*/ 638175 h 1485900"/>
              <a:gd name="connsiteX40" fmla="*/ 4781550 w 4791075"/>
              <a:gd name="connsiteY40" fmla="*/ 781050 h 1485900"/>
              <a:gd name="connsiteX41" fmla="*/ 4743450 w 4791075"/>
              <a:gd name="connsiteY41" fmla="*/ 809625 h 1485900"/>
              <a:gd name="connsiteX42" fmla="*/ 4648200 w 4791075"/>
              <a:gd name="connsiteY42" fmla="*/ 838200 h 1485900"/>
              <a:gd name="connsiteX43" fmla="*/ 4610100 w 4791075"/>
              <a:gd name="connsiteY43" fmla="*/ 847725 h 1485900"/>
              <a:gd name="connsiteX44" fmla="*/ 4514850 w 4791075"/>
              <a:gd name="connsiteY44" fmla="*/ 885825 h 1485900"/>
              <a:gd name="connsiteX45" fmla="*/ 4248150 w 4791075"/>
              <a:gd name="connsiteY45" fmla="*/ 904875 h 1485900"/>
              <a:gd name="connsiteX46" fmla="*/ 4181475 w 4791075"/>
              <a:gd name="connsiteY46" fmla="*/ 923925 h 1485900"/>
              <a:gd name="connsiteX47" fmla="*/ 4143375 w 4791075"/>
              <a:gd name="connsiteY47" fmla="*/ 942975 h 1485900"/>
              <a:gd name="connsiteX48" fmla="*/ 4029075 w 4791075"/>
              <a:gd name="connsiteY48" fmla="*/ 1009650 h 1485900"/>
              <a:gd name="connsiteX49" fmla="*/ 3905250 w 4791075"/>
              <a:gd name="connsiteY49" fmla="*/ 1085850 h 1485900"/>
              <a:gd name="connsiteX50" fmla="*/ 3838575 w 4791075"/>
              <a:gd name="connsiteY50" fmla="*/ 1143000 h 1485900"/>
              <a:gd name="connsiteX51" fmla="*/ 3771900 w 4791075"/>
              <a:gd name="connsiteY51" fmla="*/ 1200150 h 1485900"/>
              <a:gd name="connsiteX52" fmla="*/ 3667125 w 4791075"/>
              <a:gd name="connsiteY52" fmla="*/ 1266825 h 1485900"/>
              <a:gd name="connsiteX53" fmla="*/ 3609975 w 4791075"/>
              <a:gd name="connsiteY53" fmla="*/ 1285875 h 1485900"/>
              <a:gd name="connsiteX54" fmla="*/ 3552825 w 4791075"/>
              <a:gd name="connsiteY54" fmla="*/ 1323975 h 1485900"/>
              <a:gd name="connsiteX55" fmla="*/ 3476625 w 4791075"/>
              <a:gd name="connsiteY55" fmla="*/ 1343025 h 1485900"/>
              <a:gd name="connsiteX56" fmla="*/ 3324225 w 4791075"/>
              <a:gd name="connsiteY56" fmla="*/ 1371600 h 1485900"/>
              <a:gd name="connsiteX57" fmla="*/ 3086100 w 4791075"/>
              <a:gd name="connsiteY57" fmla="*/ 1400175 h 1485900"/>
              <a:gd name="connsiteX58" fmla="*/ 3057525 w 4791075"/>
              <a:gd name="connsiteY58" fmla="*/ 1409700 h 1485900"/>
              <a:gd name="connsiteX59" fmla="*/ 2905125 w 4791075"/>
              <a:gd name="connsiteY59" fmla="*/ 1428750 h 1485900"/>
              <a:gd name="connsiteX60" fmla="*/ 2800350 w 4791075"/>
              <a:gd name="connsiteY60" fmla="*/ 1447800 h 1485900"/>
              <a:gd name="connsiteX61" fmla="*/ 1028700 w 4791075"/>
              <a:gd name="connsiteY61" fmla="*/ 1457325 h 1485900"/>
              <a:gd name="connsiteX62" fmla="*/ 933450 w 4791075"/>
              <a:gd name="connsiteY62" fmla="*/ 1466850 h 1485900"/>
              <a:gd name="connsiteX63" fmla="*/ 876300 w 4791075"/>
              <a:gd name="connsiteY63" fmla="*/ 1476375 h 1485900"/>
              <a:gd name="connsiteX64" fmla="*/ 781050 w 4791075"/>
              <a:gd name="connsiteY64" fmla="*/ 1485900 h 1485900"/>
              <a:gd name="connsiteX65" fmla="*/ 333375 w 4791075"/>
              <a:gd name="connsiteY65" fmla="*/ 1476375 h 1485900"/>
              <a:gd name="connsiteX66" fmla="*/ 219075 w 4791075"/>
              <a:gd name="connsiteY66" fmla="*/ 1438275 h 1485900"/>
              <a:gd name="connsiteX67" fmla="*/ 133350 w 4791075"/>
              <a:gd name="connsiteY67" fmla="*/ 1390650 h 1485900"/>
              <a:gd name="connsiteX68" fmla="*/ 76200 w 4791075"/>
              <a:gd name="connsiteY68" fmla="*/ 1333500 h 1485900"/>
              <a:gd name="connsiteX69" fmla="*/ 47625 w 4791075"/>
              <a:gd name="connsiteY69" fmla="*/ 1285875 h 1485900"/>
              <a:gd name="connsiteX70" fmla="*/ 28575 w 4791075"/>
              <a:gd name="connsiteY70" fmla="*/ 1257300 h 1485900"/>
              <a:gd name="connsiteX71" fmla="*/ 0 w 4791075"/>
              <a:gd name="connsiteY71" fmla="*/ 1152525 h 1485900"/>
              <a:gd name="connsiteX72" fmla="*/ 9525 w 4791075"/>
              <a:gd name="connsiteY72" fmla="*/ 1038225 h 1485900"/>
              <a:gd name="connsiteX73" fmla="*/ 19050 w 4791075"/>
              <a:gd name="connsiteY73" fmla="*/ 1009650 h 1485900"/>
              <a:gd name="connsiteX74" fmla="*/ 38100 w 4791075"/>
              <a:gd name="connsiteY74" fmla="*/ 923925 h 1485900"/>
              <a:gd name="connsiteX75" fmla="*/ 66675 w 4791075"/>
              <a:gd name="connsiteY75" fmla="*/ 828675 h 1485900"/>
              <a:gd name="connsiteX76" fmla="*/ 66675 w 4791075"/>
              <a:gd name="connsiteY76" fmla="*/ 723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791075" h="1485900">
                <a:moveTo>
                  <a:pt x="66675" y="723900"/>
                </a:moveTo>
                <a:cubicBezTo>
                  <a:pt x="66675" y="631825"/>
                  <a:pt x="47786" y="414746"/>
                  <a:pt x="66675" y="276225"/>
                </a:cubicBezTo>
                <a:cubicBezTo>
                  <a:pt x="68222" y="264882"/>
                  <a:pt x="78275" y="256342"/>
                  <a:pt x="85725" y="247650"/>
                </a:cubicBezTo>
                <a:cubicBezTo>
                  <a:pt x="128306" y="197972"/>
                  <a:pt x="127641" y="209165"/>
                  <a:pt x="190500" y="171450"/>
                </a:cubicBezTo>
                <a:cubicBezTo>
                  <a:pt x="240444" y="141484"/>
                  <a:pt x="237716" y="130448"/>
                  <a:pt x="304800" y="85725"/>
                </a:cubicBezTo>
                <a:cubicBezTo>
                  <a:pt x="314325" y="79375"/>
                  <a:pt x="322515" y="70295"/>
                  <a:pt x="333375" y="66675"/>
                </a:cubicBezTo>
                <a:cubicBezTo>
                  <a:pt x="351697" y="60568"/>
                  <a:pt x="371475" y="60325"/>
                  <a:pt x="390525" y="57150"/>
                </a:cubicBezTo>
                <a:cubicBezTo>
                  <a:pt x="403225" y="47625"/>
                  <a:pt x="413706" y="34000"/>
                  <a:pt x="428625" y="28575"/>
                </a:cubicBezTo>
                <a:cubicBezTo>
                  <a:pt x="449724" y="20903"/>
                  <a:pt x="473285" y="23453"/>
                  <a:pt x="495300" y="19050"/>
                </a:cubicBezTo>
                <a:cubicBezTo>
                  <a:pt x="505145" y="17081"/>
                  <a:pt x="514030" y="11494"/>
                  <a:pt x="523875" y="9525"/>
                </a:cubicBezTo>
                <a:cubicBezTo>
                  <a:pt x="545890" y="5122"/>
                  <a:pt x="568325" y="3175"/>
                  <a:pt x="590550" y="0"/>
                </a:cubicBezTo>
                <a:cubicBezTo>
                  <a:pt x="809625" y="3175"/>
                  <a:pt x="1028857" y="650"/>
                  <a:pt x="1247775" y="9525"/>
                </a:cubicBezTo>
                <a:cubicBezTo>
                  <a:pt x="1264859" y="10218"/>
                  <a:pt x="1278905" y="24076"/>
                  <a:pt x="1295400" y="28575"/>
                </a:cubicBezTo>
                <a:cubicBezTo>
                  <a:pt x="1324794" y="36592"/>
                  <a:pt x="1416895" y="45249"/>
                  <a:pt x="1438275" y="47625"/>
                </a:cubicBezTo>
                <a:cubicBezTo>
                  <a:pt x="1457325" y="53975"/>
                  <a:pt x="1476052" y="61391"/>
                  <a:pt x="1495425" y="66675"/>
                </a:cubicBezTo>
                <a:cubicBezTo>
                  <a:pt x="1511044" y="70935"/>
                  <a:pt x="1526889" y="75249"/>
                  <a:pt x="1543050" y="76200"/>
                </a:cubicBezTo>
                <a:cubicBezTo>
                  <a:pt x="1688986" y="84784"/>
                  <a:pt x="1835072" y="91075"/>
                  <a:pt x="1981200" y="95250"/>
                </a:cubicBezTo>
                <a:cubicBezTo>
                  <a:pt x="2136899" y="99699"/>
                  <a:pt x="3115979" y="112843"/>
                  <a:pt x="3219450" y="114300"/>
                </a:cubicBezTo>
                <a:cubicBezTo>
                  <a:pt x="3248025" y="117475"/>
                  <a:pt x="3276542" y="121222"/>
                  <a:pt x="3305175" y="123825"/>
                </a:cubicBezTo>
                <a:cubicBezTo>
                  <a:pt x="3346402" y="127573"/>
                  <a:pt x="3387831" y="129016"/>
                  <a:pt x="3429000" y="133350"/>
                </a:cubicBezTo>
                <a:cubicBezTo>
                  <a:pt x="3448207" y="135372"/>
                  <a:pt x="3467062" y="139938"/>
                  <a:pt x="3486150" y="142875"/>
                </a:cubicBezTo>
                <a:cubicBezTo>
                  <a:pt x="3508340" y="146289"/>
                  <a:pt x="3530571" y="149433"/>
                  <a:pt x="3552825" y="152400"/>
                </a:cubicBezTo>
                <a:lnTo>
                  <a:pt x="3629025" y="161925"/>
                </a:lnTo>
                <a:cubicBezTo>
                  <a:pt x="3657579" y="165284"/>
                  <a:pt x="3686251" y="167650"/>
                  <a:pt x="3714750" y="171450"/>
                </a:cubicBezTo>
                <a:cubicBezTo>
                  <a:pt x="3821567" y="185692"/>
                  <a:pt x="3722532" y="173395"/>
                  <a:pt x="3829050" y="200025"/>
                </a:cubicBezTo>
                <a:cubicBezTo>
                  <a:pt x="3917945" y="222249"/>
                  <a:pt x="3936183" y="220155"/>
                  <a:pt x="4029075" y="228600"/>
                </a:cubicBezTo>
                <a:cubicBezTo>
                  <a:pt x="4031330" y="229244"/>
                  <a:pt x="4116939" y="254505"/>
                  <a:pt x="4133850" y="257175"/>
                </a:cubicBezTo>
                <a:cubicBezTo>
                  <a:pt x="4181309" y="264668"/>
                  <a:pt x="4229210" y="269098"/>
                  <a:pt x="4276725" y="276225"/>
                </a:cubicBezTo>
                <a:cubicBezTo>
                  <a:pt x="4292735" y="278627"/>
                  <a:pt x="4308349" y="283288"/>
                  <a:pt x="4324350" y="285750"/>
                </a:cubicBezTo>
                <a:cubicBezTo>
                  <a:pt x="4349650" y="289642"/>
                  <a:pt x="4375150" y="292100"/>
                  <a:pt x="4400550" y="295275"/>
                </a:cubicBezTo>
                <a:cubicBezTo>
                  <a:pt x="4473059" y="319445"/>
                  <a:pt x="4438009" y="310387"/>
                  <a:pt x="4505325" y="323850"/>
                </a:cubicBezTo>
                <a:cubicBezTo>
                  <a:pt x="4518025" y="330200"/>
                  <a:pt x="4529825" y="338820"/>
                  <a:pt x="4543425" y="342900"/>
                </a:cubicBezTo>
                <a:cubicBezTo>
                  <a:pt x="4561923" y="348449"/>
                  <a:pt x="4581637" y="348637"/>
                  <a:pt x="4600575" y="352425"/>
                </a:cubicBezTo>
                <a:cubicBezTo>
                  <a:pt x="4613412" y="354992"/>
                  <a:pt x="4625975" y="358775"/>
                  <a:pt x="4638675" y="361950"/>
                </a:cubicBezTo>
                <a:cubicBezTo>
                  <a:pt x="4651375" y="374650"/>
                  <a:pt x="4663138" y="388361"/>
                  <a:pt x="4676775" y="400050"/>
                </a:cubicBezTo>
                <a:cubicBezTo>
                  <a:pt x="4769602" y="479616"/>
                  <a:pt x="4634839" y="348589"/>
                  <a:pt x="4733925" y="447675"/>
                </a:cubicBezTo>
                <a:cubicBezTo>
                  <a:pt x="4737100" y="460375"/>
                  <a:pt x="4738293" y="473743"/>
                  <a:pt x="4743450" y="485775"/>
                </a:cubicBezTo>
                <a:cubicBezTo>
                  <a:pt x="4767162" y="541103"/>
                  <a:pt x="4759676" y="487352"/>
                  <a:pt x="4772025" y="542925"/>
                </a:cubicBezTo>
                <a:cubicBezTo>
                  <a:pt x="4776215" y="561778"/>
                  <a:pt x="4777762" y="581137"/>
                  <a:pt x="4781550" y="600075"/>
                </a:cubicBezTo>
                <a:cubicBezTo>
                  <a:pt x="4784117" y="612912"/>
                  <a:pt x="4787900" y="625475"/>
                  <a:pt x="4791075" y="638175"/>
                </a:cubicBezTo>
                <a:cubicBezTo>
                  <a:pt x="4787900" y="685800"/>
                  <a:pt x="4794325" y="735061"/>
                  <a:pt x="4781550" y="781050"/>
                </a:cubicBezTo>
                <a:cubicBezTo>
                  <a:pt x="4777301" y="796346"/>
                  <a:pt x="4756368" y="800398"/>
                  <a:pt x="4743450" y="809625"/>
                </a:cubicBezTo>
                <a:cubicBezTo>
                  <a:pt x="4697511" y="842439"/>
                  <a:pt x="4723627" y="824486"/>
                  <a:pt x="4648200" y="838200"/>
                </a:cubicBezTo>
                <a:cubicBezTo>
                  <a:pt x="4635320" y="840542"/>
                  <a:pt x="4622428" y="843322"/>
                  <a:pt x="4610100" y="847725"/>
                </a:cubicBezTo>
                <a:cubicBezTo>
                  <a:pt x="4577896" y="859226"/>
                  <a:pt x="4548905" y="882729"/>
                  <a:pt x="4514850" y="885825"/>
                </a:cubicBezTo>
                <a:cubicBezTo>
                  <a:pt x="4356229" y="900245"/>
                  <a:pt x="4445084" y="893291"/>
                  <a:pt x="4248150" y="904875"/>
                </a:cubicBezTo>
                <a:cubicBezTo>
                  <a:pt x="4225925" y="911225"/>
                  <a:pt x="4203198" y="916026"/>
                  <a:pt x="4181475" y="923925"/>
                </a:cubicBezTo>
                <a:cubicBezTo>
                  <a:pt x="4168131" y="928777"/>
                  <a:pt x="4155751" y="936014"/>
                  <a:pt x="4143375" y="942975"/>
                </a:cubicBezTo>
                <a:cubicBezTo>
                  <a:pt x="4104931" y="964600"/>
                  <a:pt x="4068527" y="989924"/>
                  <a:pt x="4029075" y="1009650"/>
                </a:cubicBezTo>
                <a:cubicBezTo>
                  <a:pt x="3963873" y="1042251"/>
                  <a:pt x="3968255" y="1036346"/>
                  <a:pt x="3905250" y="1085850"/>
                </a:cubicBezTo>
                <a:cubicBezTo>
                  <a:pt x="3882233" y="1103935"/>
                  <a:pt x="3860333" y="1123418"/>
                  <a:pt x="3838575" y="1143000"/>
                </a:cubicBezTo>
                <a:cubicBezTo>
                  <a:pt x="3796529" y="1180841"/>
                  <a:pt x="3823423" y="1165802"/>
                  <a:pt x="3771900" y="1200150"/>
                </a:cubicBezTo>
                <a:cubicBezTo>
                  <a:pt x="3737456" y="1223113"/>
                  <a:pt x="3706398" y="1253734"/>
                  <a:pt x="3667125" y="1266825"/>
                </a:cubicBezTo>
                <a:cubicBezTo>
                  <a:pt x="3648075" y="1273175"/>
                  <a:pt x="3627936" y="1276895"/>
                  <a:pt x="3609975" y="1285875"/>
                </a:cubicBezTo>
                <a:cubicBezTo>
                  <a:pt x="3589497" y="1296114"/>
                  <a:pt x="3573869" y="1314956"/>
                  <a:pt x="3552825" y="1323975"/>
                </a:cubicBezTo>
                <a:cubicBezTo>
                  <a:pt x="3528760" y="1334288"/>
                  <a:pt x="3502025" y="1336675"/>
                  <a:pt x="3476625" y="1343025"/>
                </a:cubicBezTo>
                <a:cubicBezTo>
                  <a:pt x="3406801" y="1360481"/>
                  <a:pt x="3434476" y="1354638"/>
                  <a:pt x="3324225" y="1371600"/>
                </a:cubicBezTo>
                <a:cubicBezTo>
                  <a:pt x="3185503" y="1392942"/>
                  <a:pt x="3212673" y="1388668"/>
                  <a:pt x="3086100" y="1400175"/>
                </a:cubicBezTo>
                <a:cubicBezTo>
                  <a:pt x="3076575" y="1403350"/>
                  <a:pt x="3067326" y="1407522"/>
                  <a:pt x="3057525" y="1409700"/>
                </a:cubicBezTo>
                <a:cubicBezTo>
                  <a:pt x="2993525" y="1423922"/>
                  <a:pt x="2978907" y="1418210"/>
                  <a:pt x="2905125" y="1428750"/>
                </a:cubicBezTo>
                <a:cubicBezTo>
                  <a:pt x="2869984" y="1433770"/>
                  <a:pt x="2835843" y="1447259"/>
                  <a:pt x="2800350" y="1447800"/>
                </a:cubicBezTo>
                <a:lnTo>
                  <a:pt x="1028700" y="1457325"/>
                </a:lnTo>
                <a:cubicBezTo>
                  <a:pt x="996950" y="1460500"/>
                  <a:pt x="965112" y="1462892"/>
                  <a:pt x="933450" y="1466850"/>
                </a:cubicBezTo>
                <a:cubicBezTo>
                  <a:pt x="914286" y="1469245"/>
                  <a:pt x="895464" y="1473980"/>
                  <a:pt x="876300" y="1476375"/>
                </a:cubicBezTo>
                <a:cubicBezTo>
                  <a:pt x="844638" y="1480333"/>
                  <a:pt x="812800" y="1482725"/>
                  <a:pt x="781050" y="1485900"/>
                </a:cubicBezTo>
                <a:lnTo>
                  <a:pt x="333375" y="1476375"/>
                </a:lnTo>
                <a:cubicBezTo>
                  <a:pt x="309704" y="1475447"/>
                  <a:pt x="223096" y="1439998"/>
                  <a:pt x="219075" y="1438275"/>
                </a:cubicBezTo>
                <a:cubicBezTo>
                  <a:pt x="203726" y="1431697"/>
                  <a:pt x="151676" y="1406940"/>
                  <a:pt x="133350" y="1390650"/>
                </a:cubicBezTo>
                <a:cubicBezTo>
                  <a:pt x="113214" y="1372752"/>
                  <a:pt x="90061" y="1356602"/>
                  <a:pt x="76200" y="1333500"/>
                </a:cubicBezTo>
                <a:cubicBezTo>
                  <a:pt x="66675" y="1317625"/>
                  <a:pt x="57437" y="1301574"/>
                  <a:pt x="47625" y="1285875"/>
                </a:cubicBezTo>
                <a:cubicBezTo>
                  <a:pt x="41558" y="1276167"/>
                  <a:pt x="33224" y="1267761"/>
                  <a:pt x="28575" y="1257300"/>
                </a:cubicBezTo>
                <a:cubicBezTo>
                  <a:pt x="10997" y="1217750"/>
                  <a:pt x="8149" y="1193269"/>
                  <a:pt x="0" y="1152525"/>
                </a:cubicBezTo>
                <a:cubicBezTo>
                  <a:pt x="3175" y="1114425"/>
                  <a:pt x="4472" y="1076122"/>
                  <a:pt x="9525" y="1038225"/>
                </a:cubicBezTo>
                <a:cubicBezTo>
                  <a:pt x="10852" y="1028273"/>
                  <a:pt x="16615" y="1019390"/>
                  <a:pt x="19050" y="1009650"/>
                </a:cubicBezTo>
                <a:cubicBezTo>
                  <a:pt x="32645" y="955268"/>
                  <a:pt x="23433" y="972815"/>
                  <a:pt x="38100" y="923925"/>
                </a:cubicBezTo>
                <a:cubicBezTo>
                  <a:pt x="40981" y="914322"/>
                  <a:pt x="65520" y="847163"/>
                  <a:pt x="66675" y="828675"/>
                </a:cubicBezTo>
                <a:cubicBezTo>
                  <a:pt x="69052" y="790649"/>
                  <a:pt x="66675" y="815975"/>
                  <a:pt x="66675" y="723900"/>
                </a:cubicBezTo>
                <a:close/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4850" y="116540"/>
            <a:ext cx="3139001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8-1. Conclusion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3988" y="871623"/>
            <a:ext cx="1197884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Significant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relations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between increased mobility (travel and activities) and reduced risk of social exclusion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02423"/>
              </p:ext>
            </p:extLst>
          </p:nvPr>
        </p:nvGraphicFramePr>
        <p:xfrm>
          <a:off x="93988" y="1988800"/>
          <a:ext cx="1197884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692">
                  <a:extLst>
                    <a:ext uri="{9D8B030D-6E8A-4147-A177-3AD203B41FA5}">
                      <a16:colId xmlns:a16="http://schemas.microsoft.com/office/drawing/2014/main" val="317154971"/>
                    </a:ext>
                  </a:extLst>
                </a:gridCol>
                <a:gridCol w="2664370">
                  <a:extLst>
                    <a:ext uri="{9D8B030D-6E8A-4147-A177-3AD203B41FA5}">
                      <a16:colId xmlns:a16="http://schemas.microsoft.com/office/drawing/2014/main" val="4015681687"/>
                    </a:ext>
                  </a:extLst>
                </a:gridCol>
              </a:tblGrid>
              <a:tr h="3217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#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Meiryo UI" pitchFamily="50" charset="-128"/>
                          <a:ea typeface="Meiryo UI" pitchFamily="50" charset="-128"/>
                        </a:rPr>
                        <a:t>Contents</a:t>
                      </a:r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Meiryo UI" pitchFamily="50" charset="-128"/>
                          <a:ea typeface="Meiryo UI" pitchFamily="50" charset="-128"/>
                        </a:rPr>
                        <a:t>Ebata’s Summary</a:t>
                      </a:r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ja-JP" altLang="en-US" sz="20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9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dvPTime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Risk of social exclusion may be reduced by policies and programs that promote the development of social capital, especially in metropolitan settings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Risk of social exclusion might</a:t>
                      </a:r>
                      <a:r>
                        <a:rPr lang="en-US" altLang="ja-JP" sz="1800" b="1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be controllable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7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dvPTime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Risk of social exclusion is significantly associated with individual well-being in both metropolitan and regional area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Few</a:t>
                      </a:r>
                      <a:r>
                        <a:rPr lang="en-US" altLang="ja-JP" sz="1800" b="1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different results between urban and rural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45609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Increased mobility is an indirect means of potentially improving well-being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Mobility improves</a:t>
                      </a:r>
                      <a:r>
                        <a:rPr lang="en-US" altLang="ja-JP" sz="1800" b="1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well-being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53611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Fostering attachment to the community is also associated with improved individual well-being.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Community Activities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improve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Well-Being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5105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In proposed framework considered, the gains from new trips are significant.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Profits </a:t>
                      </a: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of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travel are larger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6617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lang="ja-JP" altLang="en-US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The cost of a trip should be more about the number of (short) trips than the distance.</a:t>
                      </a:r>
                      <a:endParaRPr lang="ja-JP" altLang="en-US" sz="1400" b="1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Numbers of 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trip is more</a:t>
                      </a:r>
                      <a:r>
                        <a:rPr lang="en-US" altLang="ja-JP" sz="1800" b="1" baseline="0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important than the distance</a:t>
                      </a:r>
                      <a:endParaRPr lang="ja-JP" altLang="en-US" sz="18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535309"/>
                  </a:ext>
                </a:extLst>
              </a:tr>
            </a:tbl>
          </a:graphicData>
        </a:graphic>
      </p:graphicFrame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50" y="2536305"/>
            <a:ext cx="576080" cy="62845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30" y="2553417"/>
            <a:ext cx="767783" cy="506117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10345342" y="2806475"/>
            <a:ext cx="55911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36"/>
          <p:cNvGrpSpPr/>
          <p:nvPr/>
        </p:nvGrpSpPr>
        <p:grpSpPr>
          <a:xfrm>
            <a:off x="9694845" y="3270297"/>
            <a:ext cx="1997593" cy="550492"/>
            <a:chOff x="9580238" y="3098670"/>
            <a:chExt cx="2236025" cy="61619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114950" y="3098670"/>
              <a:ext cx="701313" cy="59371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0238" y="3098670"/>
              <a:ext cx="765104" cy="616199"/>
            </a:xfrm>
            <a:prstGeom prst="rect">
              <a:avLst/>
            </a:prstGeom>
          </p:spPr>
        </p:pic>
        <p:cxnSp>
          <p:nvCxnSpPr>
            <p:cNvPr id="64" name="直線矢印コネクタ 63"/>
            <p:cNvCxnSpPr/>
            <p:nvPr/>
          </p:nvCxnSpPr>
          <p:spPr>
            <a:xfrm flipH="1">
              <a:off x="10388777" y="3395527"/>
              <a:ext cx="6975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グループ化 37"/>
          <p:cNvGrpSpPr/>
          <p:nvPr/>
        </p:nvGrpSpPr>
        <p:grpSpPr>
          <a:xfrm>
            <a:off x="9851157" y="3933289"/>
            <a:ext cx="1832495" cy="493177"/>
            <a:chOff x="9719305" y="3808100"/>
            <a:chExt cx="1964348" cy="613068"/>
          </a:xfrm>
        </p:grpSpPr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305" y="3808100"/>
              <a:ext cx="594409" cy="613068"/>
            </a:xfrm>
            <a:prstGeom prst="rect">
              <a:avLst/>
            </a:prstGeom>
          </p:spPr>
        </p:pic>
        <p:cxnSp>
          <p:nvCxnSpPr>
            <p:cNvPr id="73" name="直線矢印コネクタ 72"/>
            <p:cNvCxnSpPr/>
            <p:nvPr/>
          </p:nvCxnSpPr>
          <p:spPr>
            <a:xfrm flipH="1">
              <a:off x="10345342" y="4108400"/>
              <a:ext cx="55911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9792" y="3850508"/>
              <a:ext cx="623861" cy="545333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/>
          <p:nvPr/>
        </p:nvGrpSpPr>
        <p:grpSpPr>
          <a:xfrm>
            <a:off x="9830908" y="4500871"/>
            <a:ext cx="1799357" cy="515365"/>
            <a:chOff x="9697393" y="4446665"/>
            <a:chExt cx="1986260" cy="568897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97393" y="4483452"/>
              <a:ext cx="616321" cy="532110"/>
            </a:xfrm>
            <a:prstGeom prst="rect">
              <a:avLst/>
            </a:prstGeom>
          </p:spPr>
        </p:pic>
        <p:cxnSp>
          <p:nvCxnSpPr>
            <p:cNvPr id="76" name="直線矢印コネクタ 75"/>
            <p:cNvCxnSpPr/>
            <p:nvPr/>
          </p:nvCxnSpPr>
          <p:spPr>
            <a:xfrm flipH="1">
              <a:off x="10345342" y="4704557"/>
              <a:ext cx="55911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9792" y="4446665"/>
              <a:ext cx="623861" cy="545333"/>
            </a:xfrm>
            <a:prstGeom prst="rect">
              <a:avLst/>
            </a:prstGeom>
          </p:spPr>
        </p:pic>
      </p:grpSp>
      <p:grpSp>
        <p:nvGrpSpPr>
          <p:cNvPr id="40" name="グループ化 39"/>
          <p:cNvGrpSpPr/>
          <p:nvPr/>
        </p:nvGrpSpPr>
        <p:grpSpPr>
          <a:xfrm>
            <a:off x="9941659" y="5105750"/>
            <a:ext cx="1643854" cy="508705"/>
            <a:chOff x="9719305" y="5276876"/>
            <a:chExt cx="1981099" cy="613068"/>
          </a:xfrm>
        </p:grpSpPr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305" y="5276876"/>
              <a:ext cx="594409" cy="613068"/>
            </a:xfrm>
            <a:prstGeom prst="rect">
              <a:avLst/>
            </a:prstGeom>
          </p:spPr>
        </p:pic>
        <p:cxnSp>
          <p:nvCxnSpPr>
            <p:cNvPr id="79" name="直線矢印コネクタ 78"/>
            <p:cNvCxnSpPr/>
            <p:nvPr/>
          </p:nvCxnSpPr>
          <p:spPr>
            <a:xfrm flipH="1">
              <a:off x="10345342" y="5590280"/>
              <a:ext cx="55911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43040" y="5294962"/>
              <a:ext cx="657364" cy="542037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9788324" y="5719873"/>
            <a:ext cx="2038030" cy="538286"/>
            <a:chOff x="9458720" y="6002444"/>
            <a:chExt cx="2542100" cy="722761"/>
          </a:xfrm>
        </p:grpSpPr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305" y="6097223"/>
              <a:ext cx="594409" cy="613068"/>
            </a:xfrm>
            <a:prstGeom prst="rect">
              <a:avLst/>
            </a:prstGeom>
          </p:spPr>
        </p:pic>
        <p:sp>
          <p:nvSpPr>
            <p:cNvPr id="13" name="円弧 12"/>
            <p:cNvSpPr/>
            <p:nvPr/>
          </p:nvSpPr>
          <p:spPr>
            <a:xfrm>
              <a:off x="9539330" y="6002444"/>
              <a:ext cx="359950" cy="359950"/>
            </a:xfrm>
            <a:prstGeom prst="arc">
              <a:avLst>
                <a:gd name="adj1" fmla="val 4981231"/>
                <a:gd name="adj2" fmla="val 21217479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392" y="6023055"/>
              <a:ext cx="369115" cy="380702"/>
            </a:xfrm>
            <a:prstGeom prst="rect">
              <a:avLst/>
            </a:prstGeom>
          </p:spPr>
        </p:pic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1705" y="6344503"/>
              <a:ext cx="369115" cy="380702"/>
            </a:xfrm>
            <a:prstGeom prst="rect">
              <a:avLst/>
            </a:prstGeom>
          </p:spPr>
        </p:pic>
        <p:sp>
          <p:nvSpPr>
            <p:cNvPr id="14" name="フリーフォーム 13"/>
            <p:cNvSpPr/>
            <p:nvPr/>
          </p:nvSpPr>
          <p:spPr>
            <a:xfrm>
              <a:off x="11247826" y="6210300"/>
              <a:ext cx="675375" cy="476250"/>
            </a:xfrm>
            <a:custGeom>
              <a:avLst/>
              <a:gdLst>
                <a:gd name="connsiteX0" fmla="*/ 44224 w 675375"/>
                <a:gd name="connsiteY0" fmla="*/ 104775 h 476250"/>
                <a:gd name="connsiteX1" fmla="*/ 158524 w 675375"/>
                <a:gd name="connsiteY1" fmla="*/ 38100 h 476250"/>
                <a:gd name="connsiteX2" fmla="*/ 187099 w 675375"/>
                <a:gd name="connsiteY2" fmla="*/ 19050 h 476250"/>
                <a:gd name="connsiteX3" fmla="*/ 215674 w 675375"/>
                <a:gd name="connsiteY3" fmla="*/ 0 h 476250"/>
                <a:gd name="connsiteX4" fmla="*/ 234724 w 675375"/>
                <a:gd name="connsiteY4" fmla="*/ 38100 h 476250"/>
                <a:gd name="connsiteX5" fmla="*/ 253774 w 675375"/>
                <a:gd name="connsiteY5" fmla="*/ 114300 h 476250"/>
                <a:gd name="connsiteX6" fmla="*/ 244249 w 675375"/>
                <a:gd name="connsiteY6" fmla="*/ 304800 h 476250"/>
                <a:gd name="connsiteX7" fmla="*/ 234724 w 675375"/>
                <a:gd name="connsiteY7" fmla="*/ 333375 h 476250"/>
                <a:gd name="connsiteX8" fmla="*/ 253774 w 675375"/>
                <a:gd name="connsiteY8" fmla="*/ 390525 h 476250"/>
                <a:gd name="connsiteX9" fmla="*/ 282349 w 675375"/>
                <a:gd name="connsiteY9" fmla="*/ 371475 h 476250"/>
                <a:gd name="connsiteX10" fmla="*/ 320449 w 675375"/>
                <a:gd name="connsiteY10" fmla="*/ 323850 h 476250"/>
                <a:gd name="connsiteX11" fmla="*/ 349024 w 675375"/>
                <a:gd name="connsiteY11" fmla="*/ 266700 h 476250"/>
                <a:gd name="connsiteX12" fmla="*/ 358549 w 675375"/>
                <a:gd name="connsiteY12" fmla="*/ 238125 h 476250"/>
                <a:gd name="connsiteX13" fmla="*/ 425224 w 675375"/>
                <a:gd name="connsiteY13" fmla="*/ 180975 h 476250"/>
                <a:gd name="connsiteX14" fmla="*/ 463324 w 675375"/>
                <a:gd name="connsiteY14" fmla="*/ 161925 h 476250"/>
                <a:gd name="connsiteX15" fmla="*/ 529999 w 675375"/>
                <a:gd name="connsiteY15" fmla="*/ 114300 h 476250"/>
                <a:gd name="connsiteX16" fmla="*/ 549049 w 675375"/>
                <a:gd name="connsiteY16" fmla="*/ 85725 h 476250"/>
                <a:gd name="connsiteX17" fmla="*/ 606199 w 675375"/>
                <a:gd name="connsiteY17" fmla="*/ 28575 h 476250"/>
                <a:gd name="connsiteX18" fmla="*/ 653824 w 675375"/>
                <a:gd name="connsiteY18" fmla="*/ 66675 h 476250"/>
                <a:gd name="connsiteX19" fmla="*/ 672874 w 675375"/>
                <a:gd name="connsiteY19" fmla="*/ 95250 h 476250"/>
                <a:gd name="connsiteX20" fmla="*/ 615724 w 675375"/>
                <a:gd name="connsiteY20" fmla="*/ 85725 h 476250"/>
                <a:gd name="connsiteX21" fmla="*/ 587149 w 675375"/>
                <a:gd name="connsiteY21" fmla="*/ 66675 h 476250"/>
                <a:gd name="connsiteX22" fmla="*/ 558574 w 675375"/>
                <a:gd name="connsiteY22" fmla="*/ 38100 h 476250"/>
                <a:gd name="connsiteX23" fmla="*/ 520474 w 675375"/>
                <a:gd name="connsiteY23" fmla="*/ 19050 h 476250"/>
                <a:gd name="connsiteX24" fmla="*/ 415699 w 675375"/>
                <a:gd name="connsiteY24" fmla="*/ 38100 h 476250"/>
                <a:gd name="connsiteX25" fmla="*/ 329974 w 675375"/>
                <a:gd name="connsiteY25" fmla="*/ 47625 h 476250"/>
                <a:gd name="connsiteX26" fmla="*/ 272824 w 675375"/>
                <a:gd name="connsiteY26" fmla="*/ 66675 h 476250"/>
                <a:gd name="connsiteX27" fmla="*/ 139474 w 675375"/>
                <a:gd name="connsiteY27" fmla="*/ 190500 h 476250"/>
                <a:gd name="connsiteX28" fmla="*/ 82324 w 675375"/>
                <a:gd name="connsiteY28" fmla="*/ 333375 h 476250"/>
                <a:gd name="connsiteX29" fmla="*/ 6124 w 675375"/>
                <a:gd name="connsiteY29" fmla="*/ 381000 h 476250"/>
                <a:gd name="connsiteX30" fmla="*/ 15649 w 675375"/>
                <a:gd name="connsiteY30" fmla="*/ 428625 h 476250"/>
                <a:gd name="connsiteX31" fmla="*/ 206149 w 675375"/>
                <a:gd name="connsiteY31" fmla="*/ 438150 h 476250"/>
                <a:gd name="connsiteX32" fmla="*/ 215674 w 675375"/>
                <a:gd name="connsiteY32" fmla="*/ 466725 h 476250"/>
                <a:gd name="connsiteX33" fmla="*/ 244249 w 675375"/>
                <a:gd name="connsiteY33" fmla="*/ 476250 h 476250"/>
                <a:gd name="connsiteX34" fmla="*/ 329974 w 675375"/>
                <a:gd name="connsiteY34" fmla="*/ 466725 h 476250"/>
                <a:gd name="connsiteX35" fmla="*/ 358549 w 675375"/>
                <a:gd name="connsiteY35" fmla="*/ 45720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5375" h="476250">
                  <a:moveTo>
                    <a:pt x="44224" y="104775"/>
                  </a:moveTo>
                  <a:cubicBezTo>
                    <a:pt x="121852" y="65961"/>
                    <a:pt x="83653" y="88014"/>
                    <a:pt x="158524" y="38100"/>
                  </a:cubicBezTo>
                  <a:lnTo>
                    <a:pt x="187099" y="19050"/>
                  </a:lnTo>
                  <a:lnTo>
                    <a:pt x="215674" y="0"/>
                  </a:lnTo>
                  <a:cubicBezTo>
                    <a:pt x="222024" y="12700"/>
                    <a:pt x="230234" y="24630"/>
                    <a:pt x="234724" y="38100"/>
                  </a:cubicBezTo>
                  <a:cubicBezTo>
                    <a:pt x="243003" y="62938"/>
                    <a:pt x="253774" y="114300"/>
                    <a:pt x="253774" y="114300"/>
                  </a:cubicBezTo>
                  <a:cubicBezTo>
                    <a:pt x="250599" y="177800"/>
                    <a:pt x="249757" y="241460"/>
                    <a:pt x="244249" y="304800"/>
                  </a:cubicBezTo>
                  <a:cubicBezTo>
                    <a:pt x="243379" y="314802"/>
                    <a:pt x="233615" y="323396"/>
                    <a:pt x="234724" y="333375"/>
                  </a:cubicBezTo>
                  <a:cubicBezTo>
                    <a:pt x="236942" y="353333"/>
                    <a:pt x="247424" y="371475"/>
                    <a:pt x="253774" y="390525"/>
                  </a:cubicBezTo>
                  <a:cubicBezTo>
                    <a:pt x="263299" y="384175"/>
                    <a:pt x="275198" y="380414"/>
                    <a:pt x="282349" y="371475"/>
                  </a:cubicBezTo>
                  <a:cubicBezTo>
                    <a:pt x="334929" y="305750"/>
                    <a:pt x="238557" y="378445"/>
                    <a:pt x="320449" y="323850"/>
                  </a:cubicBezTo>
                  <a:cubicBezTo>
                    <a:pt x="344390" y="252026"/>
                    <a:pt x="312095" y="340558"/>
                    <a:pt x="349024" y="266700"/>
                  </a:cubicBezTo>
                  <a:cubicBezTo>
                    <a:pt x="353514" y="257720"/>
                    <a:pt x="352713" y="246295"/>
                    <a:pt x="358549" y="238125"/>
                  </a:cubicBezTo>
                  <a:cubicBezTo>
                    <a:pt x="374595" y="215661"/>
                    <a:pt x="400921" y="194862"/>
                    <a:pt x="425224" y="180975"/>
                  </a:cubicBezTo>
                  <a:cubicBezTo>
                    <a:pt x="437552" y="173930"/>
                    <a:pt x="451345" y="169548"/>
                    <a:pt x="463324" y="161925"/>
                  </a:cubicBezTo>
                  <a:cubicBezTo>
                    <a:pt x="486366" y="147262"/>
                    <a:pt x="507774" y="130175"/>
                    <a:pt x="529999" y="114300"/>
                  </a:cubicBezTo>
                  <a:cubicBezTo>
                    <a:pt x="536349" y="104775"/>
                    <a:pt x="541444" y="94281"/>
                    <a:pt x="549049" y="85725"/>
                  </a:cubicBezTo>
                  <a:cubicBezTo>
                    <a:pt x="566947" y="65589"/>
                    <a:pt x="606199" y="28575"/>
                    <a:pt x="606199" y="28575"/>
                  </a:cubicBezTo>
                  <a:cubicBezTo>
                    <a:pt x="664220" y="43080"/>
                    <a:pt x="632351" y="23729"/>
                    <a:pt x="653824" y="66675"/>
                  </a:cubicBezTo>
                  <a:cubicBezTo>
                    <a:pt x="658944" y="76914"/>
                    <a:pt x="683113" y="90130"/>
                    <a:pt x="672874" y="95250"/>
                  </a:cubicBezTo>
                  <a:cubicBezTo>
                    <a:pt x="655600" y="103887"/>
                    <a:pt x="634774" y="88900"/>
                    <a:pt x="615724" y="85725"/>
                  </a:cubicBezTo>
                  <a:cubicBezTo>
                    <a:pt x="606199" y="79375"/>
                    <a:pt x="595943" y="74004"/>
                    <a:pt x="587149" y="66675"/>
                  </a:cubicBezTo>
                  <a:cubicBezTo>
                    <a:pt x="576801" y="58051"/>
                    <a:pt x="569535" y="45930"/>
                    <a:pt x="558574" y="38100"/>
                  </a:cubicBezTo>
                  <a:cubicBezTo>
                    <a:pt x="547020" y="29847"/>
                    <a:pt x="533174" y="25400"/>
                    <a:pt x="520474" y="19050"/>
                  </a:cubicBezTo>
                  <a:cubicBezTo>
                    <a:pt x="484558" y="26233"/>
                    <a:pt x="452259" y="33225"/>
                    <a:pt x="415699" y="38100"/>
                  </a:cubicBezTo>
                  <a:cubicBezTo>
                    <a:pt x="387200" y="41900"/>
                    <a:pt x="358549" y="44450"/>
                    <a:pt x="329974" y="47625"/>
                  </a:cubicBezTo>
                  <a:cubicBezTo>
                    <a:pt x="310924" y="53975"/>
                    <a:pt x="290043" y="56344"/>
                    <a:pt x="272824" y="66675"/>
                  </a:cubicBezTo>
                  <a:cubicBezTo>
                    <a:pt x="198725" y="111135"/>
                    <a:pt x="188902" y="131186"/>
                    <a:pt x="139474" y="190500"/>
                  </a:cubicBezTo>
                  <a:cubicBezTo>
                    <a:pt x="97754" y="315660"/>
                    <a:pt x="123651" y="271384"/>
                    <a:pt x="82324" y="333375"/>
                  </a:cubicBezTo>
                  <a:cubicBezTo>
                    <a:pt x="54087" y="446323"/>
                    <a:pt x="108511" y="278613"/>
                    <a:pt x="6124" y="381000"/>
                  </a:cubicBezTo>
                  <a:cubicBezTo>
                    <a:pt x="-5324" y="392448"/>
                    <a:pt x="83" y="424177"/>
                    <a:pt x="15649" y="428625"/>
                  </a:cubicBezTo>
                  <a:cubicBezTo>
                    <a:pt x="76782" y="446092"/>
                    <a:pt x="142649" y="434975"/>
                    <a:pt x="206149" y="438150"/>
                  </a:cubicBezTo>
                  <a:cubicBezTo>
                    <a:pt x="209324" y="447675"/>
                    <a:pt x="208574" y="459625"/>
                    <a:pt x="215674" y="466725"/>
                  </a:cubicBezTo>
                  <a:cubicBezTo>
                    <a:pt x="222774" y="473825"/>
                    <a:pt x="234209" y="476250"/>
                    <a:pt x="244249" y="476250"/>
                  </a:cubicBezTo>
                  <a:cubicBezTo>
                    <a:pt x="273000" y="476250"/>
                    <a:pt x="301399" y="469900"/>
                    <a:pt x="329974" y="466725"/>
                  </a:cubicBezTo>
                  <a:lnTo>
                    <a:pt x="358549" y="4572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矢印コネクタ 82"/>
            <p:cNvCxnSpPr/>
            <p:nvPr/>
          </p:nvCxnSpPr>
          <p:spPr>
            <a:xfrm flipH="1" flipV="1">
              <a:off x="10466860" y="6237390"/>
              <a:ext cx="348799" cy="12562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 flipH="1">
              <a:off x="10477091" y="6362394"/>
              <a:ext cx="338569" cy="1724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円弧 87"/>
            <p:cNvSpPr/>
            <p:nvPr/>
          </p:nvSpPr>
          <p:spPr>
            <a:xfrm>
              <a:off x="9458720" y="6083845"/>
              <a:ext cx="359950" cy="359950"/>
            </a:xfrm>
            <a:prstGeom prst="arc">
              <a:avLst>
                <a:gd name="adj1" fmla="val 4981231"/>
                <a:gd name="adj2" fmla="val 21217479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13284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0-2. Definitions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22190"/>
              </p:ext>
            </p:extLst>
          </p:nvPr>
        </p:nvGraphicFramePr>
        <p:xfrm>
          <a:off x="119170" y="869870"/>
          <a:ext cx="119536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330">
                  <a:extLst>
                    <a:ext uri="{9D8B030D-6E8A-4147-A177-3AD203B41FA5}">
                      <a16:colId xmlns:a16="http://schemas.microsoft.com/office/drawing/2014/main" val="173188929"/>
                    </a:ext>
                  </a:extLst>
                </a:gridCol>
                <a:gridCol w="569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369">
                  <a:extLst>
                    <a:ext uri="{9D8B030D-6E8A-4147-A177-3AD203B41FA5}">
                      <a16:colId xmlns:a16="http://schemas.microsoft.com/office/drawing/2014/main" val="2874589409"/>
                    </a:ext>
                  </a:extLst>
                </a:gridCol>
              </a:tblGrid>
              <a:tr h="5040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Term 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Meiryo UI" pitchFamily="50" charset="-128"/>
                          <a:ea typeface="Meiryo UI" pitchFamily="50" charset="-128"/>
                        </a:rPr>
                        <a:t>Contents</a:t>
                      </a:r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 smtClean="0">
                          <a:latin typeface="Meiryo UI" pitchFamily="50" charset="-128"/>
                          <a:ea typeface="Meiryo UI" pitchFamily="50" charset="-128"/>
                        </a:rPr>
                        <a:t>Ebata’</a:t>
                      </a:r>
                      <a:r>
                        <a:rPr lang="en-US" altLang="ja-JP" sz="2400" baseline="0" dirty="0" smtClean="0">
                          <a:latin typeface="Meiryo UI" pitchFamily="50" charset="-128"/>
                          <a:ea typeface="Meiryo UI" pitchFamily="50" charset="-128"/>
                        </a:rPr>
                        <a:t>s understanding</a:t>
                      </a:r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Subjective Well-Being</a:t>
                      </a:r>
                      <a:r>
                        <a:rPr kumimoji="1" lang="ja-JP" altLang="en-US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:</a:t>
                      </a:r>
                      <a:r>
                        <a:rPr kumimoji="1" lang="ja-JP" altLang="en-US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2400" b="1" kern="1200" dirty="0" err="1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)</a:t>
                      </a: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baseline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 definition of "happiness" at all </a:t>
                      </a: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Answer "How happy do you feel about yourself" → Clarification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Hence, the "survey" is the main focus.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 concept of "happiness that can be compared to others"</a:t>
                      </a:r>
                      <a:endParaRPr lang="ja-JP" altLang="en-US" sz="1800" b="1" dirty="0">
                        <a:solidFill>
                          <a:srgbClr val="FF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Two</a:t>
                      </a:r>
                      <a:r>
                        <a:rPr lang="en-US" altLang="ja-JP" sz="2400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2400" b="1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SWBs</a:t>
                      </a: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(A)Cognitive </a:t>
                      </a:r>
                      <a:r>
                        <a:rPr kumimoji="1" lang="en-US" altLang="ja-JP" sz="2400" b="1" kern="1200" dirty="0" err="1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i="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Based on an individual's (self-imposed) assessment of well-being</a:t>
                      </a:r>
                      <a:endParaRPr lang="en-US" altLang="ja-JP" sz="18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Also known as "life satisfaction“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Self-evaluations of other specific domains of life in general, such as work, consumption, health, relationships with family and friends, and leisure time (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domain-specific </a:t>
                      </a:r>
                      <a:r>
                        <a:rPr lang="en-US" altLang="ja-JP" sz="1800" b="1" dirty="0" err="1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SWB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Personal "happiness" based on the "rules </a:t>
                      </a:r>
                      <a:r>
                        <a:rPr lang="en-US" altLang="ja-JP" sz="18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</a:t>
                      </a:r>
                      <a:r>
                        <a:rPr lang="en-US" altLang="ja-JP" sz="1800" b="1" baseline="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our</a:t>
                      </a:r>
                      <a:r>
                        <a:rPr lang="en-US" altLang="ja-JP" sz="1800" b="1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8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own happiness"</a:t>
                      </a:r>
                      <a:endParaRPr lang="en-US" altLang="ja-JP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633785"/>
                  </a:ext>
                </a:extLst>
              </a:tr>
              <a:tr h="8549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(B)Affective </a:t>
                      </a:r>
                      <a:r>
                        <a:rPr kumimoji="1" lang="en-US" altLang="ja-JP" sz="2400" b="1" kern="1200" dirty="0" err="1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SWB</a:t>
                      </a: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Positive emotions</a:t>
                      </a:r>
                      <a:r>
                        <a:rPr lang="ja-JP" altLang="en-US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</a:t>
                      </a:r>
                      <a:r>
                        <a:rPr lang="en-US" altLang="ja-JP" sz="18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joy, fulfillment, enjoyment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Negative emotions 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such as sadness, anger, disappointment</a:t>
                      </a:r>
                      <a:endParaRPr lang="en-US" altLang="ja-JP" sz="18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</a:t>
                      </a:r>
                      <a:r>
                        <a:rPr lang="en-US" altLang="ja-JP" sz="18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Response portion of the individual </a:t>
                      </a: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as determined from the above multidimensional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Happiness" based on feelings that arise spontaneously inside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us, </a:t>
                      </a:r>
                      <a:r>
                        <a:rPr lang="en-US" altLang="ja-JP" sz="1800" b="1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non-logically, without even rules </a:t>
                      </a:r>
                      <a:r>
                        <a:rPr lang="en-US" altLang="ja-JP" sz="18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within </a:t>
                      </a:r>
                      <a:r>
                        <a:rPr lang="en-US" altLang="ja-JP" sz="1800" b="0" dirty="0" smtClean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us.</a:t>
                      </a:r>
                      <a:endParaRPr lang="ja-JP" altLang="en-US" sz="18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</a:tbl>
          </a:graphicData>
        </a:graphic>
      </p:graphicFrame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99" y="3789050"/>
            <a:ext cx="1290585" cy="1128134"/>
          </a:xfrm>
          <a:prstGeom prst="rect">
            <a:avLst/>
          </a:prstGeom>
        </p:spPr>
      </p:pic>
      <p:grpSp>
        <p:nvGrpSpPr>
          <p:cNvPr id="58" name="グループ化 57"/>
          <p:cNvGrpSpPr/>
          <p:nvPr/>
        </p:nvGrpSpPr>
        <p:grpSpPr>
          <a:xfrm>
            <a:off x="2044172" y="5682053"/>
            <a:ext cx="1054838" cy="1087129"/>
            <a:chOff x="11378720" y="2501250"/>
            <a:chExt cx="747097" cy="769967"/>
          </a:xfrm>
        </p:grpSpPr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720" y="2501250"/>
              <a:ext cx="747097" cy="769967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104" y="2873450"/>
              <a:ext cx="354410" cy="354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75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フリーフォーム 56"/>
          <p:cNvSpPr/>
          <p:nvPr/>
        </p:nvSpPr>
        <p:spPr>
          <a:xfrm>
            <a:off x="4053182" y="3062837"/>
            <a:ext cx="3671672" cy="631789"/>
          </a:xfrm>
          <a:custGeom>
            <a:avLst/>
            <a:gdLst>
              <a:gd name="connsiteX0" fmla="*/ 0 w 3507971"/>
              <a:gd name="connsiteY0" fmla="*/ 16625 h 731535"/>
              <a:gd name="connsiteX1" fmla="*/ 2161309 w 3507971"/>
              <a:gd name="connsiteY1" fmla="*/ 731520 h 731535"/>
              <a:gd name="connsiteX2" fmla="*/ 3507971 w 3507971"/>
              <a:gd name="connsiteY2" fmla="*/ 0 h 731535"/>
              <a:gd name="connsiteX0" fmla="*/ 0 w 3507971"/>
              <a:gd name="connsiteY0" fmla="*/ 16625 h 631789"/>
              <a:gd name="connsiteX1" fmla="*/ 1812174 w 3507971"/>
              <a:gd name="connsiteY1" fmla="*/ 631767 h 631789"/>
              <a:gd name="connsiteX2" fmla="*/ 3507971 w 3507971"/>
              <a:gd name="connsiteY2" fmla="*/ 0 h 63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971" h="631789">
                <a:moveTo>
                  <a:pt x="0" y="16625"/>
                </a:moveTo>
                <a:cubicBezTo>
                  <a:pt x="788323" y="375458"/>
                  <a:pt x="1227512" y="634538"/>
                  <a:pt x="1812174" y="631767"/>
                </a:cubicBezTo>
                <a:cubicBezTo>
                  <a:pt x="2396836" y="628996"/>
                  <a:pt x="3126971" y="364374"/>
                  <a:pt x="350797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58" name="直線矢印コネクタ 57"/>
          <p:cNvCxnSpPr>
            <a:stCxn id="19" idx="6"/>
            <a:endCxn id="55" idx="2"/>
          </p:cNvCxnSpPr>
          <p:nvPr/>
        </p:nvCxnSpPr>
        <p:spPr>
          <a:xfrm flipV="1">
            <a:off x="4295750" y="2811518"/>
            <a:ext cx="3149321" cy="9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282006" y="241724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Direct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3336170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0-3. Conclusions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07210" y="1004501"/>
            <a:ext cx="1108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The impact of satisfaction with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mobility (STS)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on emotional and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cognitive SWB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is both direct and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related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by satisfaction with </a:t>
            </a:r>
            <a:r>
              <a: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activity performance (SAS)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07210" y="4326243"/>
            <a:ext cx="1108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Car use plays only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minor role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in satisfaction with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daily mobility and its impact on </a:t>
            </a:r>
            <a:r>
              <a:rPr lang="en-US" altLang="ja-JP" sz="24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87" y="3200107"/>
            <a:ext cx="478416" cy="41124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56" y="2238986"/>
            <a:ext cx="478416" cy="411242"/>
          </a:xfrm>
          <a:prstGeom prst="rect">
            <a:avLst/>
          </a:prstGeom>
        </p:spPr>
      </p:pic>
      <p:sp>
        <p:nvSpPr>
          <p:cNvPr id="19" name="楕円 18"/>
          <p:cNvSpPr/>
          <p:nvPr/>
        </p:nvSpPr>
        <p:spPr>
          <a:xfrm>
            <a:off x="3359620" y="2528006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正方形/長方形 21"/>
          <p:cNvSpPr/>
          <p:nvPr/>
        </p:nvSpPr>
        <p:spPr>
          <a:xfrm>
            <a:off x="3222303" y="2584189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STS</a:t>
            </a:r>
            <a:endParaRPr lang="ja-JP" altLang="en-US" sz="2400" b="1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01" y="2331979"/>
            <a:ext cx="1308476" cy="11460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79" y="2389701"/>
            <a:ext cx="1104742" cy="96690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40" y="3252556"/>
            <a:ext cx="1040210" cy="100045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27" y="2221151"/>
            <a:ext cx="921203" cy="683844"/>
          </a:xfrm>
          <a:prstGeom prst="rect">
            <a:avLst/>
          </a:prstGeom>
        </p:spPr>
      </p:pic>
      <p:sp>
        <p:nvSpPr>
          <p:cNvPr id="53" name="楕円 52"/>
          <p:cNvSpPr/>
          <p:nvPr/>
        </p:nvSpPr>
        <p:spPr>
          <a:xfrm>
            <a:off x="5853291" y="3606231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4" name="正方形/長方形 53"/>
          <p:cNvSpPr/>
          <p:nvPr/>
        </p:nvSpPr>
        <p:spPr>
          <a:xfrm>
            <a:off x="5715974" y="3662414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SAS</a:t>
            </a:r>
            <a:endParaRPr lang="ja-JP" altLang="en-US" sz="2400" b="1" dirty="0"/>
          </a:p>
        </p:txBody>
      </p:sp>
      <p:sp>
        <p:nvSpPr>
          <p:cNvPr id="55" name="楕円 54"/>
          <p:cNvSpPr/>
          <p:nvPr/>
        </p:nvSpPr>
        <p:spPr>
          <a:xfrm>
            <a:off x="7445071" y="2527051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6" name="正方形/長方形 55"/>
          <p:cNvSpPr/>
          <p:nvPr/>
        </p:nvSpPr>
        <p:spPr>
          <a:xfrm>
            <a:off x="7307754" y="2583234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6048330" y="3116474"/>
            <a:ext cx="14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Indirect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009578" y="5537346"/>
            <a:ext cx="1340704" cy="733317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1379006" y="6279795"/>
            <a:ext cx="2502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Weekly use </a:t>
            </a:r>
            <a:endParaRPr lang="ja-JP" altLang="en-US" sz="2400" b="1" dirty="0"/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3607294" y="5926883"/>
            <a:ext cx="2395711" cy="176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4340880" y="5563591"/>
            <a:ext cx="770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en-US" altLang="ja-JP" sz="4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60" y="5527594"/>
            <a:ext cx="936248" cy="798862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732" y="5381209"/>
            <a:ext cx="478416" cy="411242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>
          <a:xfrm>
            <a:off x="6511551" y="6278527"/>
            <a:ext cx="110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806653" y="6278765"/>
            <a:ext cx="3552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Daily Satisfaction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762527" y="5462376"/>
            <a:ext cx="248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Small</a:t>
            </a:r>
            <a:r>
              <a:rPr lang="en-US" altLang="ja-JP" sz="2400" b="1" dirty="0">
                <a:latin typeface="Meiryo UI" panose="020B0604030504040204" pitchFamily="50" charset="-128"/>
                <a:cs typeface="AdvPTimes"/>
              </a:rPr>
              <a:t>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cs typeface="AdvPTimes"/>
              </a:rPr>
              <a:t>effect</a:t>
            </a:r>
            <a:endParaRPr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07" y="5421344"/>
            <a:ext cx="1104742" cy="96690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55" y="5252794"/>
            <a:ext cx="921203" cy="683844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9" y="5863846"/>
            <a:ext cx="524071" cy="445059"/>
          </a:xfrm>
          <a:prstGeom prst="rect">
            <a:avLst/>
          </a:prstGeom>
        </p:spPr>
      </p:pic>
      <p:grpSp>
        <p:nvGrpSpPr>
          <p:cNvPr id="77" name="グループ化 76"/>
          <p:cNvGrpSpPr/>
          <p:nvPr/>
        </p:nvGrpSpPr>
        <p:grpSpPr>
          <a:xfrm>
            <a:off x="9708695" y="5423899"/>
            <a:ext cx="974430" cy="854628"/>
            <a:chOff x="9719289" y="4766343"/>
            <a:chExt cx="1412771" cy="1239077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3644" y="4766343"/>
              <a:ext cx="478416" cy="411242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289" y="4859336"/>
              <a:ext cx="1308476" cy="1146084"/>
            </a:xfrm>
            <a:prstGeom prst="rect">
              <a:avLst/>
            </a:prstGeom>
          </p:spPr>
        </p:pic>
      </p:grpSp>
      <p:sp>
        <p:nvSpPr>
          <p:cNvPr id="79" name="楕円 78"/>
          <p:cNvSpPr/>
          <p:nvPr/>
        </p:nvSpPr>
        <p:spPr>
          <a:xfrm>
            <a:off x="8008230" y="5059155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0" name="正方形/長方形 79"/>
          <p:cNvSpPr/>
          <p:nvPr/>
        </p:nvSpPr>
        <p:spPr>
          <a:xfrm>
            <a:off x="7870913" y="5115338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STS</a:t>
            </a:r>
            <a:endParaRPr lang="ja-JP" altLang="en-US" sz="2400" b="1" dirty="0"/>
          </a:p>
        </p:txBody>
      </p:sp>
      <p:sp>
        <p:nvSpPr>
          <p:cNvPr id="81" name="楕円 80"/>
          <p:cNvSpPr/>
          <p:nvPr/>
        </p:nvSpPr>
        <p:spPr>
          <a:xfrm>
            <a:off x="5644312" y="5047913"/>
            <a:ext cx="936130" cy="568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2" name="正方形/長方形 81"/>
          <p:cNvSpPr/>
          <p:nvPr/>
        </p:nvSpPr>
        <p:spPr>
          <a:xfrm>
            <a:off x="5506995" y="5104096"/>
            <a:ext cx="121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err="1">
                <a:latin typeface="Meiryo UI" panose="020B0604030504040204" pitchFamily="50" charset="-128"/>
                <a:cs typeface="AdvPTimes"/>
              </a:rPr>
              <a:t>SWB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587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gray">
          <a:xfrm>
            <a:off x="3876305" y="3356990"/>
            <a:ext cx="3897991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3600" b="1" dirty="0">
                <a:latin typeface="Meiryo UI" pitchFamily="50" charset="-128"/>
                <a:ea typeface="Meiryo UI" pitchFamily="50" charset="-128"/>
              </a:rPr>
              <a:t>1. Introduction</a:t>
            </a:r>
            <a:endParaRPr lang="ja-JP" altLang="en-US" sz="36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30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07515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1-1. Background(1)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894361"/>
            <a:ext cx="121920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Links between mobility and social exclusion have been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realized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551230" y="1556740"/>
            <a:ext cx="10976106" cy="2287351"/>
            <a:chOff x="551230" y="1556740"/>
            <a:chExt cx="10976106" cy="263337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747" y="2198191"/>
              <a:ext cx="1182807" cy="647380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1199262" y="2145502"/>
              <a:ext cx="756460" cy="756460"/>
              <a:chOff x="8400320" y="2168470"/>
              <a:chExt cx="756460" cy="756460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8400320" y="2168470"/>
                <a:ext cx="756460" cy="75646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rot="5400000">
                <a:off x="8400320" y="2168470"/>
                <a:ext cx="756460" cy="75646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54" y="2044481"/>
              <a:ext cx="683109" cy="857954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583888" y="2975869"/>
              <a:ext cx="26837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ocial 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xclusion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Without using car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1003" y="1664076"/>
              <a:ext cx="1028571" cy="787302"/>
            </a:xfrm>
            <a:prstGeom prst="rect">
              <a:avLst/>
            </a:prstGeom>
          </p:spPr>
        </p:pic>
        <p:sp>
          <p:nvSpPr>
            <p:cNvPr id="60" name="正方形/長方形 59"/>
            <p:cNvSpPr/>
            <p:nvPr/>
          </p:nvSpPr>
          <p:spPr>
            <a:xfrm>
              <a:off x="6181220" y="2560138"/>
              <a:ext cx="15295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Education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2468" y="1628750"/>
              <a:ext cx="929216" cy="1010289"/>
            </a:xfrm>
            <a:prstGeom prst="rect">
              <a:avLst/>
            </a:prstGeom>
          </p:spPr>
        </p:pic>
        <p:sp>
          <p:nvSpPr>
            <p:cNvPr id="66" name="正方形/長方形 65"/>
            <p:cNvSpPr/>
            <p:nvPr/>
          </p:nvSpPr>
          <p:spPr>
            <a:xfrm>
              <a:off x="7998846" y="2560138"/>
              <a:ext cx="1205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Medical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29395" y="1628750"/>
              <a:ext cx="658143" cy="1029177"/>
            </a:xfrm>
            <a:prstGeom prst="rect">
              <a:avLst/>
            </a:prstGeom>
          </p:spPr>
        </p:pic>
        <p:sp>
          <p:nvSpPr>
            <p:cNvPr id="78" name="正方形/長方形 77"/>
            <p:cNvSpPr/>
            <p:nvPr/>
          </p:nvSpPr>
          <p:spPr>
            <a:xfrm>
              <a:off x="9491580" y="2560138"/>
              <a:ext cx="18917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Employment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1046" y="3084303"/>
              <a:ext cx="960450" cy="818161"/>
            </a:xfrm>
            <a:prstGeom prst="rect">
              <a:avLst/>
            </a:prstGeom>
          </p:spPr>
        </p:pic>
        <p:sp>
          <p:nvSpPr>
            <p:cNvPr id="83" name="正方形/長方形 82"/>
            <p:cNvSpPr/>
            <p:nvPr/>
          </p:nvSpPr>
          <p:spPr>
            <a:xfrm>
              <a:off x="6045777" y="3790001"/>
              <a:ext cx="10903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Grocer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49455" y="2927867"/>
              <a:ext cx="791664" cy="941035"/>
            </a:xfrm>
            <a:prstGeom prst="rect">
              <a:avLst/>
            </a:prstGeom>
          </p:spPr>
        </p:pic>
        <p:sp>
          <p:nvSpPr>
            <p:cNvPr id="85" name="正方形/長方形 84"/>
            <p:cNvSpPr/>
            <p:nvPr/>
          </p:nvSpPr>
          <p:spPr>
            <a:xfrm>
              <a:off x="7350756" y="3790001"/>
              <a:ext cx="10683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Sports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51542" y="3012323"/>
              <a:ext cx="948474" cy="847572"/>
            </a:xfrm>
            <a:prstGeom prst="rect">
              <a:avLst/>
            </a:prstGeom>
          </p:spPr>
        </p:pic>
        <p:sp>
          <p:nvSpPr>
            <p:cNvPr id="86" name="正方形/長方形 85"/>
            <p:cNvSpPr/>
            <p:nvPr/>
          </p:nvSpPr>
          <p:spPr>
            <a:xfrm>
              <a:off x="8718946" y="3790001"/>
              <a:ext cx="11687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Leisure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19732" y="2924930"/>
              <a:ext cx="1059515" cy="930530"/>
            </a:xfrm>
            <a:prstGeom prst="rect">
              <a:avLst/>
            </a:prstGeom>
          </p:spPr>
        </p:pic>
        <p:sp>
          <p:nvSpPr>
            <p:cNvPr id="87" name="正方形/長方形 86"/>
            <p:cNvSpPr/>
            <p:nvPr/>
          </p:nvSpPr>
          <p:spPr>
            <a:xfrm>
              <a:off x="10165098" y="3790001"/>
              <a:ext cx="11769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Culture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5838546" y="1556740"/>
              <a:ext cx="5688790" cy="2633371"/>
            </a:xfrm>
            <a:prstGeom prst="roundRect">
              <a:avLst>
                <a:gd name="adj" fmla="val 9812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角丸四角形 87"/>
            <p:cNvSpPr/>
            <p:nvPr/>
          </p:nvSpPr>
          <p:spPr>
            <a:xfrm>
              <a:off x="551230" y="1556740"/>
              <a:ext cx="2766966" cy="2616339"/>
            </a:xfrm>
            <a:prstGeom prst="roundRect">
              <a:avLst>
                <a:gd name="adj" fmla="val 9812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>
              <a:off x="3318196" y="3042635"/>
              <a:ext cx="2520350" cy="0"/>
            </a:xfrm>
            <a:prstGeom prst="straightConnector1">
              <a:avLst/>
            </a:prstGeom>
            <a:ln w="50800"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正方形/長方形 89"/>
            <p:cNvSpPr/>
            <p:nvPr/>
          </p:nvSpPr>
          <p:spPr>
            <a:xfrm>
              <a:off x="3405487" y="2016562"/>
              <a:ext cx="2345135" cy="956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Negative </a:t>
              </a:r>
            </a:p>
            <a:p>
              <a:pPr algn="ctr"/>
              <a:r>
                <a:rPr lang="en-US" altLang="ja-JP" sz="2400" b="1" dirty="0" smtClean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relationships</a:t>
              </a:r>
              <a:endParaRPr lang="ja-JP" altLang="en-US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93988" y="3969976"/>
            <a:ext cx="11978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Cartmel and Furlong, 2000; Hine and Mitchell, 2003; Cass et al</a:t>
            </a:r>
            <a:r>
              <a:rPr lang="ja-JP" altLang="en-US" sz="16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.,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2005; Preston and Rae, 2007).</a:t>
            </a:r>
          </a:p>
        </p:txBody>
      </p:sp>
      <p:sp>
        <p:nvSpPr>
          <p:cNvPr id="91" name="正方形/長方形 90"/>
          <p:cNvSpPr/>
          <p:nvPr/>
        </p:nvSpPr>
        <p:spPr>
          <a:xfrm>
            <a:off x="4321623" y="5718146"/>
            <a:ext cx="110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SWB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" name="図 9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9" y="4860963"/>
            <a:ext cx="1104742" cy="966905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7" y="4692413"/>
            <a:ext cx="921203" cy="683844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91" y="5303465"/>
            <a:ext cx="524071" cy="445059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0" y="4588485"/>
            <a:ext cx="1686110" cy="1476851"/>
          </a:xfrm>
          <a:prstGeom prst="rect">
            <a:avLst/>
          </a:prstGeom>
        </p:spPr>
      </p:pic>
      <p:cxnSp>
        <p:nvCxnSpPr>
          <p:cNvPr id="101" name="直線矢印コネクタ 100"/>
          <p:cNvCxnSpPr/>
          <p:nvPr/>
        </p:nvCxnSpPr>
        <p:spPr>
          <a:xfrm flipV="1">
            <a:off x="5735950" y="5417604"/>
            <a:ext cx="1355487" cy="7360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0605" y="4735819"/>
            <a:ext cx="1061050" cy="85034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4978" y="4657683"/>
            <a:ext cx="1034292" cy="100661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19991" y="4646959"/>
            <a:ext cx="1407345" cy="961456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6777733" y="5592292"/>
            <a:ext cx="1916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Good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social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relationships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9748822" y="5593377"/>
            <a:ext cx="200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Increased productivity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8310026" y="5604624"/>
            <a:ext cx="176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Reduced care costs</a:t>
            </a:r>
          </a:p>
        </p:txBody>
      </p:sp>
      <p:cxnSp>
        <p:nvCxnSpPr>
          <p:cNvPr id="105" name="直線矢印コネクタ 104"/>
          <p:cNvCxnSpPr/>
          <p:nvPr/>
        </p:nvCxnSpPr>
        <p:spPr>
          <a:xfrm flipV="1">
            <a:off x="2418392" y="5417604"/>
            <a:ext cx="1355487" cy="7360"/>
          </a:xfrm>
          <a:prstGeom prst="straightConnector1">
            <a:avLst/>
          </a:prstGeom>
          <a:ln w="50800">
            <a:solidFill>
              <a:srgbClr val="0000FF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119170" y="6453420"/>
            <a:ext cx="6080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Keyes and Grzywacz, 2005; Lyubomirsky et al, 2005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3814903" y="4509150"/>
            <a:ext cx="7935251" cy="1729473"/>
          </a:xfrm>
          <a:prstGeom prst="roundRect">
            <a:avLst>
              <a:gd name="adj" fmla="val 9812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813802" y="6253715"/>
            <a:ext cx="4555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Major Government Policies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497404" y="4386464"/>
            <a:ext cx="5116385" cy="1995228"/>
          </a:xfrm>
          <a:prstGeom prst="roundRect">
            <a:avLst>
              <a:gd name="adj" fmla="val 9812"/>
            </a:avLst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07515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1-2. Background(2)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3988" y="894361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Relationship between Transportation Mobility and Happiness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2" y="1885969"/>
            <a:ext cx="892986" cy="36085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7160" y="2780910"/>
            <a:ext cx="2818079" cy="60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Transport Mobility </a:t>
            </a:r>
          </a:p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Serves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552" y="1635989"/>
            <a:ext cx="846293" cy="5812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213" y="1609907"/>
            <a:ext cx="764545" cy="7459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115" y="1609907"/>
            <a:ext cx="541510" cy="75986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018" y="2684571"/>
            <a:ext cx="790244" cy="604064"/>
          </a:xfrm>
          <a:prstGeom prst="rect">
            <a:avLst/>
          </a:prstGeom>
        </p:spPr>
      </p:pic>
      <p:sp>
        <p:nvSpPr>
          <p:cNvPr id="83" name="正方形/長方形 82"/>
          <p:cNvSpPr/>
          <p:nvPr/>
        </p:nvSpPr>
        <p:spPr>
          <a:xfrm>
            <a:off x="3824861" y="3140286"/>
            <a:ext cx="897134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Grocer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9658" y="2569071"/>
            <a:ext cx="651369" cy="694785"/>
          </a:xfrm>
          <a:prstGeom prst="rect">
            <a:avLst/>
          </a:prstGeom>
        </p:spPr>
      </p:pic>
      <p:sp>
        <p:nvSpPr>
          <p:cNvPr id="85" name="正方形/長方形 84"/>
          <p:cNvSpPr/>
          <p:nvPr/>
        </p:nvSpPr>
        <p:spPr>
          <a:xfrm>
            <a:off x="4898577" y="3140286"/>
            <a:ext cx="879038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Sports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8717" y="2631427"/>
            <a:ext cx="780390" cy="625780"/>
          </a:xfrm>
          <a:prstGeom prst="rect">
            <a:avLst/>
          </a:prstGeom>
        </p:spPr>
      </p:pic>
      <p:sp>
        <p:nvSpPr>
          <p:cNvPr id="86" name="正方形/長方形 85"/>
          <p:cNvSpPr/>
          <p:nvPr/>
        </p:nvSpPr>
        <p:spPr>
          <a:xfrm>
            <a:off x="6024303" y="3140286"/>
            <a:ext cx="961655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Leisure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4443" y="2566902"/>
            <a:ext cx="871753" cy="687029"/>
          </a:xfrm>
          <a:prstGeom prst="rect">
            <a:avLst/>
          </a:prstGeom>
        </p:spPr>
      </p:pic>
      <p:sp>
        <p:nvSpPr>
          <p:cNvPr id="87" name="正方形/長方形 86"/>
          <p:cNvSpPr/>
          <p:nvPr/>
        </p:nvSpPr>
        <p:spPr>
          <a:xfrm>
            <a:off x="7214175" y="3140286"/>
            <a:ext cx="968356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Culture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719670" y="1556741"/>
            <a:ext cx="4680650" cy="1944270"/>
          </a:xfrm>
          <a:prstGeom prst="roundRect">
            <a:avLst>
              <a:gd name="adj" fmla="val 981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119170" y="1556741"/>
            <a:ext cx="2766966" cy="1931695"/>
          </a:xfrm>
          <a:prstGeom prst="roundRect">
            <a:avLst>
              <a:gd name="adj" fmla="val 981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758" y="1635293"/>
            <a:ext cx="664688" cy="65590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288" y="2289102"/>
            <a:ext cx="1013878" cy="475479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23" y="1760000"/>
            <a:ext cx="1040210" cy="850399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89" y="1836628"/>
            <a:ext cx="1104742" cy="821878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37" y="1693359"/>
            <a:ext cx="921203" cy="581274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9562893" y="1556741"/>
            <a:ext cx="2036516" cy="1931695"/>
          </a:xfrm>
          <a:prstGeom prst="roundRect">
            <a:avLst>
              <a:gd name="adj" fmla="val 981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9552480" y="2780910"/>
            <a:ext cx="2096728" cy="60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Psychological </a:t>
            </a:r>
          </a:p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well-being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01223" y="4509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1" name="表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08076"/>
              </p:ext>
            </p:extLst>
          </p:nvPr>
        </p:nvGraphicFramePr>
        <p:xfrm>
          <a:off x="119170" y="3610030"/>
          <a:ext cx="11953660" cy="3225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570">
                  <a:extLst>
                    <a:ext uri="{9D8B030D-6E8A-4147-A177-3AD203B41FA5}">
                      <a16:colId xmlns:a16="http://schemas.microsoft.com/office/drawing/2014/main" val="53471679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Paper</a:t>
                      </a:r>
                      <a:r>
                        <a:rPr kumimoji="1" lang="en-US" altLang="ja-JP" sz="1800" b="1" baseline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18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itchFamily="50" charset="-128"/>
                          <a:ea typeface="Meiryo UI" pitchFamily="50" charset="-128"/>
                        </a:rPr>
                        <a:t>Others</a:t>
                      </a:r>
                      <a:endParaRPr lang="ja-JP" altLang="en-US" sz="18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16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Mollenkopf et al., 2005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How transport mobility contributes towards enhanced quality of life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Convenience of transportation is positively correlated with quality of life</a:t>
                      </a:r>
                      <a:endParaRPr lang="ja-JP" altLang="en-US" sz="16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Bergstad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et al. 2011 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Emotional, social, and psychological aspects related to transportation mobility are receiving attention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Mobility of transit agencies has not consistently proven beneficial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Spinney et al., 2009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Satisfaction with activity performance also found to mediate this relationship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Participation leads to a sense of independence.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Cantor and Sanderson (1999)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Participation in all tasks of life is important to well-being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Transportation has a greater purpose than just simply moving from one place to another</a:t>
                      </a:r>
                      <a:endParaRPr lang="ja-JP" altLang="en-US" sz="16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185697"/>
                  </a:ext>
                </a:extLst>
              </a:tr>
            </a:tbl>
          </a:graphicData>
        </a:graphic>
      </p:graphicFrame>
      <p:sp>
        <p:nvSpPr>
          <p:cNvPr id="10" name="右矢印 9"/>
          <p:cNvSpPr/>
          <p:nvPr/>
        </p:nvSpPr>
        <p:spPr>
          <a:xfrm>
            <a:off x="2641433" y="1959481"/>
            <a:ext cx="7106266" cy="1181479"/>
          </a:xfrm>
          <a:prstGeom prst="rightArrow">
            <a:avLst/>
          </a:prstGeom>
          <a:solidFill>
            <a:schemeClr val="tx1">
              <a:alpha val="17000"/>
            </a:schemeClr>
          </a:solidFill>
          <a:ln w="254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3838638" y="2297569"/>
            <a:ext cx="1258520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Education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334153" y="2297569"/>
            <a:ext cx="992097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Medical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562352" y="2297569"/>
            <a:ext cx="1556492" cy="295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Employment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53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"/>
          <p:cNvSpPr>
            <a:spLocks noGrp="1"/>
          </p:cNvSpPr>
          <p:nvPr>
            <p:ph type="title"/>
          </p:nvPr>
        </p:nvSpPr>
        <p:spPr>
          <a:xfrm>
            <a:off x="119170" y="116540"/>
            <a:ext cx="4075155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1-3. Background(3)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3988" y="894361"/>
            <a:ext cx="119788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Self-Determination Theory (</a:t>
            </a:r>
            <a:r>
              <a:rPr lang="en-US" altLang="ja-JP" sz="28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Deci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and Ryan, 1985)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2104" y="1441349"/>
            <a:ext cx="1179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claims that people are motivated to achieve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following 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three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factors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06426"/>
              </p:ext>
            </p:extLst>
          </p:nvPr>
        </p:nvGraphicFramePr>
        <p:xfrm>
          <a:off x="119170" y="1916790"/>
          <a:ext cx="1180964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factors</a:t>
                      </a:r>
                      <a:r>
                        <a:rPr kumimoji="1" lang="en-US" altLang="ja-JP" sz="24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Meiryo UI" pitchFamily="50" charset="-128"/>
                          <a:ea typeface="Meiryo UI" pitchFamily="50" charset="-128"/>
                        </a:rPr>
                        <a:t>Outline</a:t>
                      </a:r>
                      <a:endParaRPr lang="ja-JP" altLang="en-US" sz="2400" dirty="0"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a-DK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(1)Competence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</a:t>
                      </a:r>
                      <a:r>
                        <a:rPr lang="en-US" altLang="ja-JP" sz="2000" b="1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b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elief 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that one has the resources to achieve important outcomes</a:t>
                      </a:r>
                      <a:endParaRPr lang="ja-JP" altLang="en-US" sz="20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(2)Relatedness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 have 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supportive and satisfying social relationships</a:t>
                      </a:r>
                      <a:endParaRPr lang="ja-JP" altLang="en-US" sz="2000" b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2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 smtClean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(3)Autonomy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We feel</a:t>
                      </a:r>
                      <a:r>
                        <a:rPr lang="en-US" altLang="ja-JP" sz="2000" b="1" baseline="0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 an </a:t>
                      </a:r>
                      <a:r>
                        <a:rPr lang="en-US" altLang="ja-JP" sz="2000" b="1" dirty="0" smtClean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undertaking </a:t>
                      </a:r>
                      <a:r>
                        <a:rPr lang="en-US" altLang="ja-JP" sz="2000" b="1" dirty="0">
                          <a:solidFill>
                            <a:srgbClr val="0000FF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</a:rPr>
                        <a:t>activities based on choice, self-determination</a:t>
                      </a:r>
                      <a:endParaRPr lang="ja-JP" altLang="en-US" sz="2000" b="1" dirty="0">
                        <a:solidFill>
                          <a:srgbClr val="0000FF"/>
                        </a:solidFill>
                        <a:effectLst/>
                        <a:latin typeface="Meiryo UI" pitchFamily="50" charset="-128"/>
                        <a:ea typeface="Meiryo UI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752948"/>
                  </a:ext>
                </a:extLst>
              </a:tr>
            </a:tbl>
          </a:graphicData>
        </a:graphic>
      </p:graphicFrame>
      <p:sp>
        <p:nvSpPr>
          <p:cNvPr id="2" name="下矢印 1"/>
          <p:cNvSpPr/>
          <p:nvPr/>
        </p:nvSpPr>
        <p:spPr>
          <a:xfrm>
            <a:off x="5231880" y="4581160"/>
            <a:ext cx="1080150" cy="360050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102264" y="5103920"/>
            <a:ext cx="1018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These </a:t>
            </a:r>
            <a:r>
              <a:rPr lang="en-US" altLang="ja-JP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three</a:t>
            </a:r>
            <a:r>
              <a:rPr lang="ja-JP" altLang="en-US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factors lead to </a:t>
            </a:r>
            <a:r>
              <a:rPr lang="en-US" altLang="ja-JP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our </a:t>
            </a:r>
            <a:r>
              <a:rPr lang="ja-JP" altLang="en-US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health</a:t>
            </a:r>
            <a:r>
              <a:rPr lang="en-US" altLang="ja-JP" sz="24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Deci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Ryan,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0837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S9u_Special">
      <a:majorFont>
        <a:latin typeface="Arial Rounded MT Bold"/>
        <a:ea typeface="HGPｺﾞｼｯｸE"/>
        <a:cs typeface=""/>
      </a:majorFont>
      <a:minorFont>
        <a:latin typeface="Calibri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55248</TotalTime>
  <Words>2644</Words>
  <Application>Microsoft Office PowerPoint</Application>
  <PresentationFormat>ワイド画面</PresentationFormat>
  <Paragraphs>525</Paragraphs>
  <Slides>35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AdvPTimes</vt:lpstr>
      <vt:lpstr>HGPｺﾞｼｯｸE</vt:lpstr>
      <vt:lpstr>Meiryo UI</vt:lpstr>
      <vt:lpstr>ＭＳ Ｐゴシック</vt:lpstr>
      <vt:lpstr>Arial</vt:lpstr>
      <vt:lpstr>Arial Rounded MT Bold</vt:lpstr>
      <vt:lpstr>Calibri</vt:lpstr>
      <vt:lpstr>Times New Roman</vt:lpstr>
      <vt:lpstr>Wingdings</vt:lpstr>
      <vt:lpstr>Office ​​テーマ</vt:lpstr>
      <vt:lpstr>“Mobility, social exclusion and well-being: Exploring the link”</vt:lpstr>
      <vt:lpstr>PowerPoint プレゼンテーション</vt:lpstr>
      <vt:lpstr>0-1. Terminology</vt:lpstr>
      <vt:lpstr>0-2. Definitions</vt:lpstr>
      <vt:lpstr>0-3. Conclusions</vt:lpstr>
      <vt:lpstr>PowerPoint プレゼンテーション</vt:lpstr>
      <vt:lpstr>1-1. Background(1) </vt:lpstr>
      <vt:lpstr>1-2. Background(2) </vt:lpstr>
      <vt:lpstr>1-3. Background(3) </vt:lpstr>
      <vt:lpstr>1-4. Background(4) </vt:lpstr>
      <vt:lpstr>PowerPoint プレゼンテーション</vt:lpstr>
      <vt:lpstr>2-1. Targets of this paper </vt:lpstr>
      <vt:lpstr>PowerPoint プレゼンテーション</vt:lpstr>
      <vt:lpstr>3-1. Overview</vt:lpstr>
      <vt:lpstr>3-2. Overview(Con’t)</vt:lpstr>
      <vt:lpstr>3-3. Overview(Con’t)</vt:lpstr>
      <vt:lpstr>PowerPoint プレゼンテーション</vt:lpstr>
      <vt:lpstr>4-1. Measuring risk of social exclusion</vt:lpstr>
      <vt:lpstr>4-2. Relations among the five dimensions of social exclusion</vt:lpstr>
      <vt:lpstr>4-3. Relations among the five dimensions of social exclusion</vt:lpstr>
      <vt:lpstr>PowerPoint プレゼンテーション</vt:lpstr>
      <vt:lpstr>5-1. About Social Capital</vt:lpstr>
      <vt:lpstr>5-2. How to measure “Social Capital” in this study</vt:lpstr>
      <vt:lpstr>PowerPoint プレゼンテーション</vt:lpstr>
      <vt:lpstr>6-1. How to measure “Subjective Well-being”</vt:lpstr>
      <vt:lpstr>PowerPoint プレゼンテーション</vt:lpstr>
      <vt:lpstr>7-1. Hypothesized model structure</vt:lpstr>
      <vt:lpstr>7-2. Reasons of the model structure</vt:lpstr>
      <vt:lpstr>7-3. Metropolitan Melbourne (Data)</vt:lpstr>
      <vt:lpstr>7-4. Metropolitan Melbourne (Modeling Results)(1)</vt:lpstr>
      <vt:lpstr>7-5. Metropolitan Melbourne (Modeling Results)(2)</vt:lpstr>
      <vt:lpstr>7-6. Metropolitan Melbourne (Modeling Results)(3)</vt:lpstr>
      <vt:lpstr>7-7. Regional Victorian(Data)</vt:lpstr>
      <vt:lpstr>7-8. Regional Victorian(Modeling Results)(1)</vt:lpstr>
      <vt:lpstr>8-1. Conclusion</vt:lpstr>
    </vt:vector>
  </TitlesOfParts>
  <Company>システム開発研究所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506u</dc:creator>
  <cp:lastModifiedBy>江端智一 / EBATA，TOMOICHI</cp:lastModifiedBy>
  <cp:revision>4579</cp:revision>
  <cp:lastPrinted>2023-01-29T10:38:53Z</cp:lastPrinted>
  <dcterms:created xsi:type="dcterms:W3CDTF">2014-01-07T05:18:57Z</dcterms:created>
  <dcterms:modified xsi:type="dcterms:W3CDTF">2023-01-30T15:10:06Z</dcterms:modified>
</cp:coreProperties>
</file>